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851" r:id="rId2"/>
  </p:sldMasterIdLst>
  <p:notesMasterIdLst>
    <p:notesMasterId r:id="rId28"/>
  </p:notesMasterIdLst>
  <p:sldIdLst>
    <p:sldId id="28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C75EF-F8D9-4AEC-9DF7-D5F097E5951D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CD93-99F5-4474-8A2D-03CF0F858D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0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5CD93-99F5-4474-8A2D-03CF0F858D7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7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ED01-1EF7-062A-2463-6F5CBB138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B87D0-36A0-8827-7E89-9C22D71C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21D6-53CE-C9B0-18FA-E043D86D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682-9EC7-497E-8BF8-47B66736585F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A7BF-DACC-EE9C-3FA4-9F85C1C9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2F37-181B-0D6D-199D-398B2571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7AE5-0D50-DF8D-C692-0E8991D3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21640-008F-C9DE-6372-02993EC7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80CA-0DF8-45D1-A7C2-C561067C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5E78-AF9D-4619-A782-06476C05F887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36B4-1D16-9D62-9E6C-32AEA7FC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FC06-8AEA-C8BC-F7AE-C427C8C3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4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71B3-B117-ABC3-58CA-3424C2D03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E98B-2FE3-542F-960D-9AA4692C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67C9-4D41-9F7A-BEF4-BA8F8235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E5AC-39D7-482D-B57C-B85B54743EB6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FF1-54BE-23AD-9218-8173B61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17AC-957F-42EB-A776-83018D0E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96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682-9EC7-497E-8BF8-47B66736585F}" type="datetime1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86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8D9B-357C-4F30-AB6C-3AE7FE65982E}" type="datetime1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7F87-2970-4248-BB84-59333DC628EC}" type="datetime1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89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9926-EBD1-490B-AFFA-F409C4D0A8D5}" type="datetime1">
              <a:rPr lang="en-CA" smtClean="0"/>
              <a:t>2024-08-20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12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69C-1196-4CBD-8D31-645BDA8489B3}" type="datetime1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45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934-C031-48F6-A5E8-9492C0A5E10A}" type="datetime1">
              <a:rPr lang="en-CA" smtClean="0"/>
              <a:t>2024-08-20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6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C33-C5E3-478A-BE39-B096B275E06F}" type="datetime1">
              <a:rPr lang="en-CA" smtClean="0"/>
              <a:t>2024-08-20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969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A4C-872F-459C-A396-AE1ED099227A}" type="datetime1">
              <a:rPr lang="en-CA" smtClean="0"/>
              <a:t>2024-08-20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4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F22-5FAE-D1FA-9B3C-3ACEB97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DB73-9215-2BD4-E8FA-E8D42506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22E1-9A4C-C7E7-2824-18CC0E5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8D9B-357C-4F30-AB6C-3AE7FE65982E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6D76-4FC2-0D7C-B2D0-9C290595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BD18-BCED-F306-A0F7-B9FA1E2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898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65469C-1196-4CBD-8D31-645BDA8489B3}" type="datetime1">
              <a:rPr lang="en-CA" smtClean="0"/>
              <a:t>2024-08-20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00622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5E78-AF9D-4619-A782-06476C05F887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999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E5AC-39D7-482D-B57C-B85B54743EB6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8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985F-FD4B-EA29-F6FF-A762E09E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42BD1-0151-89E0-4368-7622953C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3BB1-E4C1-2084-26F7-AC433623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7F87-2970-4248-BB84-59333DC628EC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4A6F-FDB7-5055-5830-7DD0A20A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1237-B108-97F8-BD1B-EE11950D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6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0BB9-4E49-FDC2-C951-8B743038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7976-72FC-D78F-F447-68070F5B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256E-3136-8627-A348-8530AC0A7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5CD4-7B9A-3514-BDA2-852B7F3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9926-EBD1-490B-AFFA-F409C4D0A8D5}" type="datetime1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015E1-F723-585A-9143-1C552D9D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C180-381A-37A0-5982-6609313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10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2C0A-7224-2DC8-7B9F-E5C38398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31CD-A48B-322F-8297-4B842760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1D7B-D8EA-29FE-D024-0CB2D19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40C6D-E961-8538-B2BE-1539FB85D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2185-3D77-214B-24B9-8C65A86DB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6FA1F-3C9D-84A9-11DC-D339B025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4A71-0F77-4F88-85FD-924CB18CC530}" type="datetime1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F86E0-2D36-A1DA-9926-DA14C228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2603A-F30B-5CEA-46E1-62B9A6A9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73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F485-80D9-C572-23A7-D3339218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38351-AB53-FCE3-E2F5-CC45A97B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934-C031-48F6-A5E8-9492C0A5E10A}" type="datetime1">
              <a:rPr lang="en-CA" smtClean="0"/>
              <a:t>2024-08-20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0643B-BA51-D5AF-56FC-5F76EEE2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89ED-B8A0-9C25-90CA-EC2D1AB1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FCE7-5BC9-C8B1-8301-C1D00FAE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C33-C5E3-478A-BE39-B096B275E06F}" type="datetime1">
              <a:rPr lang="en-CA" smtClean="0"/>
              <a:t>2024-08-20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35518-675F-CEEF-3F6D-0C1C5D88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84FC-C076-E39D-7ED8-BBF6C821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93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21D9-BA19-E8DC-D763-AE29085B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4502-E3EF-B780-206B-156F9822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26A4-1596-63A7-9BA3-1121E285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B632-D194-DE2F-6F00-927145A5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CA4C-872F-459C-A396-AE1ED099227A}" type="datetime1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3084-12DA-897D-2C2F-C3E87539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5ADA-6281-DAC0-DD67-A632BB37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D1BF-4860-6E3D-17EB-2954DF9F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4A6CC-D0BA-C90D-D048-0EAFDA9FF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AA73-D1B1-3D50-AA82-A0C40555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E856F-3574-AE68-8B03-B99D27D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96D-683C-4379-A35F-323A22742ACA}" type="datetime1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09CC-DA44-9BD9-C68F-215204ED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3DDA-33C7-A0D0-87D5-CCF198DA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E7F4C-D26F-9F54-C8D1-9714F0DD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7E75-4C69-F49A-FD96-66E57DBD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9160-5E6A-0DEE-DDD9-19843F38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5469C-1196-4CBD-8D31-645BDA8489B3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456F-F905-753E-5E59-6AC4C1478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3951-065F-1E01-5D2D-65801554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165469C-1196-4CBD-8D31-645BDA8489B3}" type="datetime1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84FD54-EE99-4172-B03E-B7C4A3ABD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10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895B-7F9E-1D0F-8B8F-64573DCC0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APS1051 Final Project: </a:t>
            </a:r>
            <a:br>
              <a:rPr lang="en-CA" sz="4000" dirty="0"/>
            </a:br>
            <a:r>
              <a:rPr lang="en-CA" sz="4000" dirty="0"/>
              <a:t>ETF Clustering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04DF-A5B0-9750-8FB9-15A8CF43C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Sebastian Tampu (1004928572)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FA93-1E1B-DFF4-EECE-71D015C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89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8B4-5FA8-5400-AC89-EC7D7A36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87DD4-19D9-2D4C-72ED-1D0A8FE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F284FD54-EE99-4172-B03E-B7C4A3ABD48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284FD54-EE99-4172-B03E-B7C4A3ABD48D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16DA67C-2769-72F3-BFDD-DAC780E79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74345" r="73518" b="4313"/>
          <a:stretch/>
        </p:blipFill>
        <p:spPr>
          <a:xfrm>
            <a:off x="497287" y="1520952"/>
            <a:ext cx="6242866" cy="381609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8D2232-29CA-2950-A3D4-85502B7C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451513"/>
            <a:ext cx="4512988" cy="5703754"/>
          </a:xfrm>
        </p:spPr>
        <p:txBody>
          <a:bodyPr anchor="t">
            <a:normAutofit lnSpcReduction="10000"/>
          </a:bodyPr>
          <a:lstStyle/>
          <a:p>
            <a:r>
              <a:rPr lang="en-CA" dirty="0"/>
              <a:t>IEF &amp; PFF</a:t>
            </a:r>
          </a:p>
          <a:p>
            <a:pPr lvl="1"/>
            <a:r>
              <a:rPr lang="en-US" dirty="0"/>
              <a:t>IEF provides stable income from U.S. Treasury bonds, while PFF offers higher-yield income from preferred stocks.</a:t>
            </a:r>
          </a:p>
          <a:p>
            <a:pPr lvl="1"/>
            <a:r>
              <a:rPr lang="en-US" dirty="0"/>
              <a:t>Both are interest-rate sensitive, appealing to income-focused investors seeking low volatility.</a:t>
            </a:r>
            <a:endParaRPr lang="en-CA" dirty="0"/>
          </a:p>
          <a:p>
            <a:r>
              <a:rPr lang="en-CA" dirty="0"/>
              <a:t>TIP &amp; BIV</a:t>
            </a:r>
          </a:p>
          <a:p>
            <a:pPr lvl="1"/>
            <a:r>
              <a:rPr lang="en-US" dirty="0"/>
              <a:t>TIP adjusts for inflation with TIPS, BIV provides stable income through intermediate-term bonds.</a:t>
            </a:r>
          </a:p>
          <a:p>
            <a:pPr lvl="1"/>
            <a:r>
              <a:rPr lang="en-US" dirty="0"/>
              <a:t>Both protect against inflation, serving complementary roles in a diversified bond portfolio.</a:t>
            </a:r>
          </a:p>
          <a:p>
            <a:r>
              <a:rPr lang="en-CA" dirty="0"/>
              <a:t>IEI &amp; BND</a:t>
            </a:r>
          </a:p>
          <a:p>
            <a:pPr lvl="1"/>
            <a:r>
              <a:rPr lang="en-US" dirty="0"/>
              <a:t>IEI focuses on U.S. Treasuries, BND offers broad bond market exposure, including Treasuries and corporates.</a:t>
            </a:r>
          </a:p>
          <a:p>
            <a:pPr lvl="1"/>
            <a:r>
              <a:rPr lang="en-US" dirty="0"/>
              <a:t>Both provide core fixed-income exposure, balancing safety with income generation.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000" y="6300000"/>
            <a:ext cx="432000" cy="43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84FD54-EE99-4172-B03E-B7C4A3ABD48D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5710A-98A5-FEE3-89A1-8B28A0A91AED}"/>
              </a:ext>
            </a:extLst>
          </p:cNvPr>
          <p:cNvSpPr txBox="1"/>
          <p:nvPr/>
        </p:nvSpPr>
        <p:spPr>
          <a:xfrm>
            <a:off x="290174" y="4866785"/>
            <a:ext cx="667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All red ETFs in this and future diagrams are from the group of 21 sector ETFs and 7 government bond ETFs.</a:t>
            </a:r>
          </a:p>
        </p:txBody>
      </p:sp>
    </p:spTree>
    <p:extLst>
      <p:ext uri="{BB962C8B-B14F-4D97-AF65-F5344CB8AC3E}">
        <p14:creationId xmlns:p14="http://schemas.microsoft.com/office/powerpoint/2010/main" val="241442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16DA67C-2769-72F3-BFDD-DAC780E7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4" t="80426" r="68260" b="7820"/>
          <a:stretch/>
        </p:blipFill>
        <p:spPr>
          <a:xfrm>
            <a:off x="1583012" y="1283278"/>
            <a:ext cx="4512988" cy="40402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D7A86-EF53-E597-CE7B-8D9031BF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451513"/>
            <a:ext cx="4512988" cy="570375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CA" dirty="0"/>
              <a:t>IEZ &amp; USO</a:t>
            </a:r>
          </a:p>
          <a:p>
            <a:pPr lvl="1"/>
            <a:r>
              <a:rPr lang="en-CA" dirty="0"/>
              <a:t>IEZ invests in oil equipment and services companies.</a:t>
            </a:r>
          </a:p>
          <a:p>
            <a:pPr lvl="1"/>
            <a:r>
              <a:rPr lang="en-CA" dirty="0"/>
              <a:t>USO tracks the price of crude oil futures.</a:t>
            </a:r>
          </a:p>
          <a:p>
            <a:pPr lvl="1"/>
            <a:r>
              <a:rPr lang="en-CA" dirty="0"/>
              <a:t>Both are closely tied to the energy sector, with performance driven by oil prices and industry demand.</a:t>
            </a:r>
          </a:p>
          <a:p>
            <a:r>
              <a:rPr lang="en-CA" dirty="0"/>
              <a:t>XOP, which is the next most similar to these, invests in oil and gas exploration and production companies.</a:t>
            </a:r>
          </a:p>
          <a:p>
            <a:r>
              <a:rPr lang="en-CA" dirty="0"/>
              <a:t>All three are </a:t>
            </a:r>
            <a:r>
              <a:rPr lang="en-US" dirty="0"/>
              <a:t>highly correlated with oil prices, with IEZ and XOP tied to industry performance and USO directly linked to the commodity's price.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0800000" y="6300000"/>
            <a:ext cx="432000" cy="43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84FD54-EE99-4172-B03E-B7C4A3ABD48D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16DA67C-2769-72F3-BFDD-DAC780E7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80342" r="43180" b="7772"/>
          <a:stretch/>
        </p:blipFill>
        <p:spPr>
          <a:xfrm>
            <a:off x="992778" y="4981303"/>
            <a:ext cx="9568685" cy="1779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0746377" y="6309740"/>
            <a:ext cx="452845" cy="45094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spcAft>
                <a:spcPts val="600"/>
              </a:spcAft>
            </a:pPr>
            <a:fld id="{F284FD54-EE99-4172-B03E-B7C4A3ABD48D}" type="slidenum">
              <a:rPr lang="en-US"/>
              <a:pPr defTabSz="914400"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8DEB13B5-BFAD-4191-A0E5-8FE8C774E55B}"/>
              </a:ext>
            </a:extLst>
          </p:cNvPr>
          <p:cNvSpPr txBox="1">
            <a:spLocks/>
          </p:cNvSpPr>
          <p:nvPr/>
        </p:nvSpPr>
        <p:spPr>
          <a:xfrm>
            <a:off x="444137" y="451513"/>
            <a:ext cx="11250576" cy="4320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KIE &amp; XLV</a:t>
            </a:r>
          </a:p>
          <a:p>
            <a:pPr lvl="1"/>
            <a:r>
              <a:rPr lang="en-US" dirty="0"/>
              <a:t>KIE focuses on the insurance sector, while XLV targets the healthcare sector.</a:t>
            </a:r>
          </a:p>
          <a:p>
            <a:pPr lvl="1"/>
            <a:r>
              <a:rPr lang="en-US" dirty="0"/>
              <a:t>Both sectors offer defensive characteristics, with KIE tied to financial services stability and XLV benefiting from consistent healthcare demand.</a:t>
            </a:r>
          </a:p>
          <a:p>
            <a:r>
              <a:rPr lang="en-US" sz="1600" dirty="0"/>
              <a:t>IYJ &amp; VB</a:t>
            </a:r>
          </a:p>
          <a:p>
            <a:pPr lvl="1"/>
            <a:r>
              <a:rPr lang="en-US" dirty="0"/>
              <a:t>IYJ invests in industrial companies, while VB focuses on small-cap stocks across various sectors.</a:t>
            </a:r>
          </a:p>
          <a:p>
            <a:pPr lvl="1"/>
            <a:r>
              <a:rPr lang="en-US" dirty="0"/>
              <a:t>Both ETFs provide exposure to economic growth, with IYJ driven by industrial activity and VB offering diversified small-cap exposure that can benefit from broad market expansions.</a:t>
            </a:r>
          </a:p>
          <a:p>
            <a:r>
              <a:rPr lang="en-US" sz="1600" dirty="0"/>
              <a:t>TLT &amp; XLP</a:t>
            </a:r>
          </a:p>
          <a:p>
            <a:pPr lvl="1"/>
            <a:r>
              <a:rPr lang="en-US" dirty="0"/>
              <a:t>TLT holds long-term U.S. Treasury bonds, providing interest rate sensitivity, while XLP invests in consumer staples, offering stable, non-cyclical exposure.</a:t>
            </a:r>
          </a:p>
          <a:p>
            <a:pPr lvl="1"/>
            <a:r>
              <a:rPr lang="en-US" dirty="0"/>
              <a:t>TLT is seen as a safe-haven asset during market downturns, while XLP benefits from consistent consumer demand, making both defensive plays but in different market contexts.</a:t>
            </a:r>
          </a:p>
        </p:txBody>
      </p:sp>
    </p:spTree>
    <p:extLst>
      <p:ext uri="{BB962C8B-B14F-4D97-AF65-F5344CB8AC3E}">
        <p14:creationId xmlns:p14="http://schemas.microsoft.com/office/powerpoint/2010/main" val="410377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16DA67C-2769-72F3-BFDD-DAC780E7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1" t="83613" r="23968" b="7683"/>
          <a:stretch/>
        </p:blipFill>
        <p:spPr>
          <a:xfrm>
            <a:off x="444137" y="4772297"/>
            <a:ext cx="10183109" cy="18113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15</a:t>
            </a:fld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02249E-F297-0244-51AE-F3E83F68729E}"/>
              </a:ext>
            </a:extLst>
          </p:cNvPr>
          <p:cNvSpPr txBox="1">
            <a:spLocks/>
          </p:cNvSpPr>
          <p:nvPr/>
        </p:nvSpPr>
        <p:spPr>
          <a:xfrm>
            <a:off x="444137" y="451513"/>
            <a:ext cx="11250576" cy="4320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IHF &amp; XLF</a:t>
            </a:r>
          </a:p>
          <a:p>
            <a:pPr lvl="1"/>
            <a:r>
              <a:rPr lang="en-US" dirty="0"/>
              <a:t>IHF targets the healthcare providers and services industry, while XLF focuses on the financial sector.</a:t>
            </a:r>
          </a:p>
          <a:p>
            <a:pPr lvl="1"/>
            <a:r>
              <a:rPr lang="en-US" dirty="0"/>
              <a:t>Both ETFs offer exposure to sectors tied to essential services, with IHF linked to healthcare demand and XLF to financial market stability and growth.</a:t>
            </a:r>
          </a:p>
          <a:p>
            <a:r>
              <a:rPr lang="en-US" sz="1600" dirty="0"/>
              <a:t>IYT &amp; EEM</a:t>
            </a:r>
          </a:p>
          <a:p>
            <a:pPr lvl="1"/>
            <a:r>
              <a:rPr lang="en-US" dirty="0"/>
              <a:t>IYT invests in transportation companies, while EEM focuses on emerging markets equities across various sectors.</a:t>
            </a:r>
          </a:p>
          <a:p>
            <a:pPr lvl="1"/>
            <a:r>
              <a:rPr lang="en-US" dirty="0"/>
              <a:t>IYT is closely tied to economic activity and trade, while EEM offers growth potential from developing economies, making them complementary in capturing global economic trends.</a:t>
            </a:r>
          </a:p>
          <a:p>
            <a:r>
              <a:rPr lang="en-US" sz="1600" dirty="0"/>
              <a:t>IYW &amp; XLK</a:t>
            </a:r>
          </a:p>
          <a:p>
            <a:pPr lvl="1"/>
            <a:r>
              <a:rPr lang="en-US" dirty="0"/>
              <a:t>IYW focuses on the technology sector, particularly companies driving innovation, while XLK provides broader technology exposure, including established tech giants.</a:t>
            </a:r>
          </a:p>
          <a:p>
            <a:pPr lvl="1"/>
            <a:r>
              <a:rPr lang="en-US" dirty="0"/>
              <a:t>Both ETFs offer exposure to tech sector growth, with IYW tilted towards innovation leaders and XLK offering more diversified, blue-chip tech exposure.</a:t>
            </a:r>
          </a:p>
        </p:txBody>
      </p:sp>
    </p:spTree>
    <p:extLst>
      <p:ext uri="{BB962C8B-B14F-4D97-AF65-F5344CB8AC3E}">
        <p14:creationId xmlns:p14="http://schemas.microsoft.com/office/powerpoint/2010/main" val="367737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screen with green and red lines&#10;&#10;Description automatically generated">
            <a:extLst>
              <a:ext uri="{FF2B5EF4-FFF2-40B4-BE49-F238E27FC236}">
                <a16:creationId xmlns:a16="http://schemas.microsoft.com/office/drawing/2014/main" id="{E52E7710-E130-1091-B249-8DAB8851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9" t="86536" r="764" b="4042"/>
          <a:stretch/>
        </p:blipFill>
        <p:spPr>
          <a:xfrm>
            <a:off x="2569028" y="4946469"/>
            <a:ext cx="7053943" cy="16372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0A09-225D-AA18-F84D-798CA347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16</a:t>
            </a:fld>
            <a:endParaRPr lang="en-CA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57CCDB46-70D9-6F96-4247-F41850C2AD35}"/>
              </a:ext>
            </a:extLst>
          </p:cNvPr>
          <p:cNvSpPr txBox="1">
            <a:spLocks/>
          </p:cNvSpPr>
          <p:nvPr/>
        </p:nvSpPr>
        <p:spPr>
          <a:xfrm>
            <a:off x="444137" y="451513"/>
            <a:ext cx="11250576" cy="4320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KCE and XTN</a:t>
            </a:r>
          </a:p>
          <a:p>
            <a:pPr lvl="1"/>
            <a:r>
              <a:rPr lang="en-US" dirty="0"/>
              <a:t>KCE focuses on capital markets companies, while XTN invests in the transportation sector.</a:t>
            </a:r>
          </a:p>
          <a:p>
            <a:pPr lvl="1"/>
            <a:r>
              <a:rPr lang="en-US" dirty="0"/>
              <a:t>Both ETFs are economically sensitive, with KCE linked to financial markets activity and XTN tied to the movement of goods and people.</a:t>
            </a:r>
          </a:p>
          <a:p>
            <a:r>
              <a:rPr lang="en-US" sz="1600" dirty="0"/>
              <a:t>SMH and SOXX</a:t>
            </a:r>
          </a:p>
          <a:p>
            <a:pPr lvl="1"/>
            <a:r>
              <a:rPr lang="en-US" dirty="0"/>
              <a:t>SMH and SOXX both target the semiconductor industry, investing in companies involved in chip design, manufacturing, and distribution.</a:t>
            </a:r>
          </a:p>
          <a:p>
            <a:pPr lvl="1"/>
            <a:r>
              <a:rPr lang="en-US" dirty="0"/>
              <a:t>Both ETFs provide exposure to the same high-growth sector, with slight differences in holdings, but they are both driven by the global demand for semiconductors.</a:t>
            </a:r>
          </a:p>
          <a:p>
            <a:r>
              <a:rPr lang="en-US" sz="1600" dirty="0"/>
              <a:t>IBB and KRE</a:t>
            </a:r>
          </a:p>
          <a:p>
            <a:pPr lvl="1"/>
            <a:r>
              <a:rPr lang="en-US" dirty="0"/>
              <a:t>IBB focuses on the biotechnology sector, while KRE targets regional banks within the financial sector.</a:t>
            </a:r>
          </a:p>
          <a:p>
            <a:pPr lvl="1"/>
            <a:r>
              <a:rPr lang="en-US" dirty="0"/>
              <a:t>IBB is driven by innovation in healthcare, particularly in biotech, while KRE reflects the health of regional economies through banking activity, offering diversification between healthcare innovation and financial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381887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AA7E7-E24F-FC3F-4FE9-C5AE15F9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284FD54-EE99-4172-B03E-B7C4A3ABD48D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14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oup of small colored dots&#10;&#10;Description automatically generated">
            <a:extLst>
              <a:ext uri="{FF2B5EF4-FFF2-40B4-BE49-F238E27FC236}">
                <a16:creationId xmlns:a16="http://schemas.microsoft.com/office/drawing/2014/main" id="{C8109CDB-DFDC-A4A8-5E25-8CA38B6D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5" t="71288" r="52414" b="8265"/>
          <a:stretch/>
        </p:blipFill>
        <p:spPr>
          <a:xfrm>
            <a:off x="451774" y="1965416"/>
            <a:ext cx="5644226" cy="29271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18</a:t>
            </a:fld>
            <a:endParaRPr lang="en-CA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20C54E0-CEC7-9A96-538B-63494BA1123E}"/>
              </a:ext>
            </a:extLst>
          </p:cNvPr>
          <p:cNvSpPr txBox="1">
            <a:spLocks/>
          </p:cNvSpPr>
          <p:nvPr/>
        </p:nvSpPr>
        <p:spPr>
          <a:xfrm>
            <a:off x="6937885" y="1621305"/>
            <a:ext cx="4512988" cy="3615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Cluster 2 was the most tightly packed or similar out of all the cluster, representing a good mean location.</a:t>
            </a:r>
          </a:p>
          <a:p>
            <a:r>
              <a:rPr lang="en-CA" dirty="0"/>
              <a:t>Going by mean-return and volatility, all these ETFs are fairly similar to each other.</a:t>
            </a:r>
          </a:p>
          <a:p>
            <a:r>
              <a:rPr lang="en-CA" dirty="0"/>
              <a:t>The most similar are BIL and SHV, also present in the hierarchical clustering on slide 12.</a:t>
            </a:r>
          </a:p>
          <a:p>
            <a:r>
              <a:rPr lang="en-CA" dirty="0"/>
              <a:t>TIP and BIV, which were discussed on slide 12, are also visibly very close in this cluster.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7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oup of small colored dots&#10;&#10;Description automatically generated">
            <a:extLst>
              <a:ext uri="{FF2B5EF4-FFF2-40B4-BE49-F238E27FC236}">
                <a16:creationId xmlns:a16="http://schemas.microsoft.com/office/drawing/2014/main" id="{3022934E-A006-32E0-577D-49E4F018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6" t="32695" r="15222" b="35483"/>
          <a:stretch/>
        </p:blipFill>
        <p:spPr>
          <a:xfrm>
            <a:off x="444137" y="2351314"/>
            <a:ext cx="11130848" cy="29644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19</a:t>
            </a:fld>
            <a:endParaRPr lang="en-CA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1E72F09-55B8-E1BC-A54B-82DE81740920}"/>
              </a:ext>
            </a:extLst>
          </p:cNvPr>
          <p:cNvSpPr txBox="1">
            <a:spLocks/>
          </p:cNvSpPr>
          <p:nvPr/>
        </p:nvSpPr>
        <p:spPr>
          <a:xfrm>
            <a:off x="444137" y="451513"/>
            <a:ext cx="11250576" cy="189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Cluster 1, also including some of Cluster 3 at the top, we see that the K-means algorithm does not as good of a job. </a:t>
            </a:r>
          </a:p>
          <a:p>
            <a:r>
              <a:rPr lang="en-US" sz="1600" dirty="0"/>
              <a:t>It does seem as if there are around 4 visible clusters in this image, one on the right, one on the left, and two near the middle. As such, experimenting with more clusters or centroids might have been a good idea.</a:t>
            </a:r>
          </a:p>
          <a:p>
            <a:r>
              <a:rPr lang="en-US" sz="1600" dirty="0"/>
              <a:t>KRE and KBE,  which together with IBB, were very close in the hierarchical cluster, are now further apart and KBE in a different cluster altogether.</a:t>
            </a:r>
          </a:p>
        </p:txBody>
      </p:sp>
    </p:spTree>
    <p:extLst>
      <p:ext uri="{BB962C8B-B14F-4D97-AF65-F5344CB8AC3E}">
        <p14:creationId xmlns:p14="http://schemas.microsoft.com/office/powerpoint/2010/main" val="8703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5B8B-2933-BAE4-05D1-686F887A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4B6F-B317-6288-E572-86B5E95E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  <a:p>
            <a:pPr lvl="1"/>
            <a:r>
              <a:rPr lang="en-CA" dirty="0"/>
              <a:t>Focus on identifying ETFs that align with rotational momentum strategies.</a:t>
            </a:r>
          </a:p>
          <a:p>
            <a:pPr lvl="1"/>
            <a:r>
              <a:rPr lang="en-CA" dirty="0"/>
              <a:t>Application of clustering techniques to find ETFS with similar performance characteristics.</a:t>
            </a:r>
          </a:p>
          <a:p>
            <a:r>
              <a:rPr lang="en-CA" dirty="0"/>
              <a:t>Importance of Study</a:t>
            </a:r>
          </a:p>
          <a:p>
            <a:pPr lvl="1"/>
            <a:r>
              <a:rPr lang="en-CA" dirty="0"/>
              <a:t>Effective ETF selection is crucial for optimizing investment portfolios.</a:t>
            </a:r>
          </a:p>
          <a:p>
            <a:pPr lvl="1"/>
            <a:r>
              <a:rPr lang="en-CA" dirty="0"/>
              <a:t>Rotational momentum strategies rely on the ability to select and rotate into high-performing ETFs.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3A9A6-8951-60BC-3872-CDB8C52A8DE8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0800000" y="6300000"/>
            <a:ext cx="432000" cy="432000"/>
          </a:xfrm>
        </p:spPr>
        <p:txBody>
          <a:bodyPr/>
          <a:lstStyle/>
          <a:p>
            <a:fld id="{F284FD54-EE99-4172-B03E-B7C4A3ABD48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9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5A5048-2833-E199-C776-701A880C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Hierarchical clustering produced strong clusters with a silhouette score of 0.668, effectively grouping ETFs with similar performance characteristics.</a:t>
            </a:r>
          </a:p>
          <a:p>
            <a:r>
              <a:rPr lang="en-CA" dirty="0"/>
              <a:t>K-means clustering achieved a slightly lower silhouette score of 0.643, still providing some meaningful insights into ETF similarities.</a:t>
            </a:r>
          </a:p>
          <a:p>
            <a:r>
              <a:rPr lang="en-CA" dirty="0"/>
              <a:t>Both methods identified ETFs with similar risk-return profiles, but hierarchical clustering offered more distinct group separations, especially in identifying new ETFs similar to the original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9924-BA3C-A9E9-46A8-F10FD27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20</a:t>
            </a:fld>
            <a:endParaRPr lang="en-CA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22EBEF5-111F-0129-D8A7-FF05751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389428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5379-9EE6-BA0E-B2C5-F60C1F6A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Performing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D9E-947B-D71B-7765-7A3438C6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70870"/>
          </a:xfrm>
        </p:spPr>
        <p:txBody>
          <a:bodyPr>
            <a:normAutofit/>
          </a:bodyPr>
          <a:lstStyle/>
          <a:p>
            <a:r>
              <a:rPr lang="en-CA" dirty="0"/>
              <a:t>The best configuration achieved a Sharpe Ratio of 1.342, indicating a strong balance between risk and return.</a:t>
            </a:r>
          </a:p>
          <a:p>
            <a:r>
              <a:rPr lang="en-CA" dirty="0"/>
              <a:t>The optimal parameters were:</a:t>
            </a:r>
          </a:p>
          <a:p>
            <a:pPr lvl="1"/>
            <a:r>
              <a:rPr lang="en-CA" dirty="0"/>
              <a:t>Lookback Period: 25 days</a:t>
            </a:r>
          </a:p>
          <a:p>
            <a:pPr lvl="1"/>
            <a:r>
              <a:rPr lang="en-CA" dirty="0"/>
              <a:t>Holding Period: 2 weeks ending on Fridays</a:t>
            </a:r>
          </a:p>
          <a:p>
            <a:pPr lvl="1"/>
            <a:r>
              <a:rPr lang="en-CA" dirty="0"/>
              <a:t>Weight Distribution:</a:t>
            </a:r>
          </a:p>
          <a:p>
            <a:pPr lvl="2"/>
            <a:r>
              <a:rPr lang="en-CA" dirty="0"/>
              <a:t>0.4 for short-term returns</a:t>
            </a:r>
          </a:p>
          <a:p>
            <a:pPr lvl="2"/>
            <a:r>
              <a:rPr lang="en-CA" dirty="0"/>
              <a:t>0.2 for long-term returns</a:t>
            </a:r>
          </a:p>
          <a:p>
            <a:pPr lvl="2"/>
            <a:r>
              <a:rPr lang="en-CA" dirty="0"/>
              <a:t> 0.4 for volatility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B91B4-1384-7A97-92DA-D99F172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5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D595-FFB3-7CE7-CF49-19CD4863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284FD54-EE99-4172-B03E-B7C4A3ABD48D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04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FBC7-4694-A612-0E07-DB685F9F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E8C6-63CB-F4F5-7C47-0D5CD818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r>
              <a:rPr lang="en-CA" dirty="0"/>
              <a:t>Limitations:</a:t>
            </a:r>
          </a:p>
          <a:p>
            <a:pPr lvl="1"/>
            <a:r>
              <a:rPr lang="en-CA" dirty="0"/>
              <a:t>The analysis is based on historical data, which may not fully predict future performance.</a:t>
            </a:r>
          </a:p>
          <a:p>
            <a:pPr lvl="1"/>
            <a:r>
              <a:rPr lang="en-CA" dirty="0"/>
              <a:t>Clustering results depend heavily on the chosen metrics and period, potentially leading to different groupings under varying conditions.</a:t>
            </a:r>
          </a:p>
          <a:p>
            <a:r>
              <a:rPr lang="en-CA" dirty="0"/>
              <a:t>Future Considerations:</a:t>
            </a:r>
          </a:p>
          <a:p>
            <a:pPr lvl="1"/>
            <a:r>
              <a:rPr lang="en-CA" dirty="0"/>
              <a:t>There are more alternative clustering methods that could be explored to refine ETF groupings.</a:t>
            </a:r>
          </a:p>
          <a:p>
            <a:pPr lvl="1"/>
            <a:r>
              <a:rPr lang="en-CA" dirty="0"/>
              <a:t>The dataset can be expanded to include more recent data or different time frames for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F108-39C6-F5AD-DFBD-921CFBCD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5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985-470C-9F11-4868-2ABE97A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25B1-2DE4-87C3-B962-6DD339A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ETFs similar to the original set were successfully identified using hierarchical and k-means clustering techniques.</a:t>
            </a:r>
          </a:p>
          <a:p>
            <a:r>
              <a:rPr lang="en-CA" dirty="0"/>
              <a:t>The optimal configuration achieved a strong Sharpe Ratio, validating the effectiveness of the rotational momentum strategy.</a:t>
            </a:r>
          </a:p>
          <a:p>
            <a:r>
              <a:rPr lang="en-CA" dirty="0"/>
              <a:t>The analysis provides potentially valuable insights for ETF selection, offering a different approach to optimizing investment portfolios.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CB37-E108-E18D-8625-4FBEC30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93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036-4A43-CFC2-D8AE-CEAF40B47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77052-D741-8602-3176-5661A4733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55B3-7199-E223-2852-72CE345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8F1F-71CC-2926-E8FF-653A7D25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3A98-492B-5C30-A879-32771D47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Primary Goals</a:t>
            </a:r>
          </a:p>
          <a:p>
            <a:pPr lvl="1"/>
            <a:r>
              <a:rPr lang="en-CA" dirty="0"/>
              <a:t>Identify ETFs that exhibit similar performance to the original set of sector and government bond ETFs.</a:t>
            </a:r>
          </a:p>
          <a:p>
            <a:pPr lvl="1"/>
            <a:r>
              <a:rPr lang="en-CA" dirty="0"/>
              <a:t>Evaluate the effectiveness of hierarchical and k-means clustering techniques.</a:t>
            </a:r>
          </a:p>
          <a:p>
            <a:r>
              <a:rPr lang="en-CA" dirty="0"/>
              <a:t>Secondary Objective</a:t>
            </a:r>
          </a:p>
          <a:p>
            <a:pPr lvl="1"/>
            <a:r>
              <a:rPr lang="en-CA" dirty="0"/>
              <a:t>Determine the optimal configuration for use with the rotational momentum strategy with this portfolio.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2939D-7B95-69B3-E8CF-BAFD4124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57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BB5F-AC08-BE88-F8C3-C31230B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20A-A10A-C899-76C8-F0A14601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rotational momentum strategies can be summarized by rotating between assets based on recent performance, aiming to capture momentum from high-performing assets.</a:t>
            </a:r>
          </a:p>
          <a:p>
            <a:r>
              <a:rPr lang="en-CA" dirty="0"/>
              <a:t>ETFs provide diversified exposure across sectors and are suitable for momentum strategies due to their liquidity and variety.</a:t>
            </a:r>
          </a:p>
          <a:p>
            <a:r>
              <a:rPr lang="en-CA" dirty="0"/>
              <a:t>It is critical to identify ETFs with consistent performance, ensuring the portfolio remains aligned with market trends.</a:t>
            </a:r>
          </a:p>
          <a:p>
            <a:r>
              <a:rPr lang="en-CA" dirty="0"/>
              <a:t>ETFs can react differently based on sector and market conditions. Selection must account for economic cycles and sector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5B25-3E5B-933F-0277-C807C26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70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433-1CBB-ED6C-D072-FDEA4288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DD45-ED9C-B567-1B32-E1E238F3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 is historical ETF data from Yahoo Finance.</a:t>
            </a:r>
          </a:p>
          <a:p>
            <a:r>
              <a:rPr lang="en-CA" dirty="0"/>
              <a:t>Data spans January 30</a:t>
            </a:r>
            <a:r>
              <a:rPr lang="en-CA" baseline="30000" dirty="0"/>
              <a:t>th</a:t>
            </a:r>
            <a:r>
              <a:rPr lang="en-CA" dirty="0"/>
              <a:t>, 2016, to January 30</a:t>
            </a:r>
            <a:r>
              <a:rPr lang="en-CA" baseline="30000" dirty="0"/>
              <a:t>th</a:t>
            </a:r>
            <a:r>
              <a:rPr lang="en-CA" dirty="0"/>
              <a:t>, 2020.</a:t>
            </a:r>
          </a:p>
          <a:p>
            <a:r>
              <a:rPr lang="en-CA" dirty="0"/>
              <a:t>ETFs Used:</a:t>
            </a:r>
          </a:p>
          <a:p>
            <a:pPr lvl="1"/>
            <a:r>
              <a:rPr lang="en-CA" dirty="0"/>
              <a:t>21 sector ETFs and 7 government bond ETFs given from class as comparison targets.</a:t>
            </a:r>
          </a:p>
          <a:p>
            <a:pPr lvl="1"/>
            <a:r>
              <a:rPr lang="en-CA" dirty="0"/>
              <a:t>49 additional ETFs included to enhance analysis and to broaden scope. Captures a wider range of sectors and asset classes.</a:t>
            </a:r>
          </a:p>
          <a:p>
            <a:r>
              <a:rPr lang="en-CA" dirty="0"/>
              <a:t>Daily price data, returns, and volatility were collected to assess ETF performance and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1283-13C5-2D5D-DE2B-83FEB968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3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5BA2-C432-41CB-72A4-F2AE359A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Methodology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23F5D-4829-CE78-C6E8-7BE2CB0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F284FD54-EE99-4172-B03E-B7C4A3ABD48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3DB-85E6-7C4A-BEA9-35D7AD79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8751-7719-709C-6BE1-8F3AAF7D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Hierarchical clustering groups ETFs based on returns and volatility similarities.</a:t>
            </a:r>
          </a:p>
          <a:p>
            <a:r>
              <a:rPr lang="en-CA" dirty="0"/>
              <a:t>K-means clustering segments ETFs into predefined clusters with minimal variance.</a:t>
            </a:r>
          </a:p>
          <a:p>
            <a:r>
              <a:rPr lang="en-CA" dirty="0"/>
              <a:t>Both methods applied to identify ETFs with similar performance characteristics.</a:t>
            </a:r>
          </a:p>
          <a:p>
            <a:r>
              <a:rPr lang="en-CA" dirty="0"/>
              <a:t>Clustering results are used to explore relationships among ETFs and inform strategy.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4967-F1DF-961B-29F3-295F2206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0E42-6D36-8568-F601-332EBF5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Rotational Momentum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DAAF-51D2-23B5-F319-6A17636C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 rotates ETFs based on recent momentum to capture high performance.</a:t>
            </a:r>
          </a:p>
          <a:p>
            <a:r>
              <a:rPr lang="en-CA" dirty="0"/>
              <a:t>Evaluates different configurations of lookback periods, holding periods, and weights.</a:t>
            </a:r>
          </a:p>
          <a:p>
            <a:r>
              <a:rPr lang="en-CA" dirty="0"/>
              <a:t>Designed to identify the best-performing ETF combinations over the selected period.</a:t>
            </a:r>
          </a:p>
          <a:p>
            <a:r>
              <a:rPr lang="en-CA" dirty="0"/>
              <a:t>Program output informs ETF selection for optimal portfolio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41A0-CC00-7252-8E62-5F5C93F5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2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BD51-960A-358E-A1E5-32A1252B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7817-DCDC-95C2-784E-F7D1B70B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Silhouette score assesses the quality of ETF clustering for both methods.</a:t>
            </a:r>
          </a:p>
          <a:p>
            <a:r>
              <a:rPr lang="en-CA" dirty="0"/>
              <a:t>Sharpe Ratio measures the risk-adjusted return of the rotational momentum strategy.</a:t>
            </a:r>
          </a:p>
          <a:p>
            <a:r>
              <a:rPr lang="en-CA" dirty="0"/>
              <a:t>Higher scores indicate better-defined clusters and more effective strategies.</a:t>
            </a:r>
          </a:p>
          <a:p>
            <a:r>
              <a:rPr lang="en-CA" dirty="0"/>
              <a:t>These metrics are used to compare the different configurations and refine the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AA933-16BE-E0C8-1DC0-00A05FBD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FD54-EE99-4172-B03E-B7C4A3ABD4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1552</Words>
  <Application>Microsoft Office PowerPoint</Application>
  <PresentationFormat>Widescreen</PresentationFormat>
  <Paragraphs>146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Gill Sans MT</vt:lpstr>
      <vt:lpstr>Office Theme</vt:lpstr>
      <vt:lpstr>Parcel</vt:lpstr>
      <vt:lpstr>APS1051 Final Project:  ETF Clustering</vt:lpstr>
      <vt:lpstr>Introduction</vt:lpstr>
      <vt:lpstr>Objectives</vt:lpstr>
      <vt:lpstr>Background</vt:lpstr>
      <vt:lpstr>Data Collection</vt:lpstr>
      <vt:lpstr>Methodology Overview</vt:lpstr>
      <vt:lpstr>Clustering Techniques</vt:lpstr>
      <vt:lpstr>Modified Rotational Momentum Program</vt:lpstr>
      <vt:lpstr>Evaluation Metrics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Comparisons</vt:lpstr>
      <vt:lpstr>Best Performing Configuration</vt:lpstr>
      <vt:lpstr>PowerPoint Presentation</vt:lpstr>
      <vt:lpstr>Limitations and Future Considerations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Tampu</dc:creator>
  <cp:lastModifiedBy>Sebastian Tampu</cp:lastModifiedBy>
  <cp:revision>26</cp:revision>
  <dcterms:created xsi:type="dcterms:W3CDTF">2024-07-23T16:44:05Z</dcterms:created>
  <dcterms:modified xsi:type="dcterms:W3CDTF">2024-08-20T17:29:31Z</dcterms:modified>
</cp:coreProperties>
</file>