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37" r:id="rId1"/>
  </p:sldMasterIdLst>
  <p:notesMasterIdLst>
    <p:notesMasterId r:id="rId12"/>
  </p:notesMasterIdLst>
  <p:sldIdLst>
    <p:sldId id="256" r:id="rId2"/>
    <p:sldId id="259" r:id="rId3"/>
    <p:sldId id="268" r:id="rId4"/>
    <p:sldId id="274" r:id="rId5"/>
    <p:sldId id="270" r:id="rId6"/>
    <p:sldId id="265" r:id="rId7"/>
    <p:sldId id="266" r:id="rId8"/>
    <p:sldId id="269" r:id="rId9"/>
    <p:sldId id="344" r:id="rId10"/>
    <p:sldId id="345" r:id="rId11"/>
  </p:sldIdLst>
  <p:sldSz cx="9144000" cy="5143500" type="screen16x9"/>
  <p:notesSz cx="6858000" cy="9144000"/>
  <p:embeddedFontLst>
    <p:embeddedFont>
      <p:font typeface="Fira Sans Extra Condensed Medium" panose="020B0604020202020204" charset="0"/>
      <p:regular r:id="rId13"/>
      <p:bold r:id="rId14"/>
      <p:italic r:id="rId15"/>
      <p:boldItalic r:id="rId16"/>
    </p:embeddedFont>
    <p:embeddedFont>
      <p:font typeface="Roboto Condensed Light" panose="02000000000000000000" pitchFamily="2" charset="0"/>
      <p:regular r:id="rId17"/>
      <p:bold r:id="rId18"/>
      <p:italic r:id="rId19"/>
      <p:boldItalic r:id="rId20"/>
    </p:embeddedFont>
    <p:embeddedFont>
      <p:font typeface="Squada One" panose="020B0604020202020204" charset="0"/>
      <p:regular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DC41741-4AEF-4D21-A787-FCF7C1C16803}">
  <a:tblStyle styleId="{EDC41741-4AEF-4D21-A787-FCF7C1C1680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60" d="100"/>
          <a:sy n="160" d="100"/>
        </p:scale>
        <p:origin x="114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>
          <a:extLst>
            <a:ext uri="{FF2B5EF4-FFF2-40B4-BE49-F238E27FC236}">
              <a16:creationId xmlns:a16="http://schemas.microsoft.com/office/drawing/2014/main" id="{BEF5195C-AF12-5774-9DDE-D64DC3110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39e485748_0_35:notes">
            <a:extLst>
              <a:ext uri="{FF2B5EF4-FFF2-40B4-BE49-F238E27FC236}">
                <a16:creationId xmlns:a16="http://schemas.microsoft.com/office/drawing/2014/main" id="{F6470DEB-9B33-958F-DD0F-06CEB72187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39e485748_0_35:notes">
            <a:extLst>
              <a:ext uri="{FF2B5EF4-FFF2-40B4-BE49-F238E27FC236}">
                <a16:creationId xmlns:a16="http://schemas.microsoft.com/office/drawing/2014/main" id="{8EF3480D-CDD5-023F-0A7D-D4BC41FD01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3607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g9f7b1142c6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4" name="Google Shape;794;g9f7b1142c6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ga39e485748_0_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2" name="Google Shape;862;ga39e485748_0_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a39e485748_0_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a39e485748_0_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ga39e485748_0_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4" name="Google Shape;884;ga39e485748_0_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ga39e485748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3" name="Google Shape;843;ga39e485748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a39e485748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a39e485748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39e485748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39e485748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2">
          <a:extLst>
            <a:ext uri="{FF2B5EF4-FFF2-40B4-BE49-F238E27FC236}">
              <a16:creationId xmlns:a16="http://schemas.microsoft.com/office/drawing/2014/main" id="{336029DF-4F2C-67B1-9F6E-278BE0AE9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a39e485748_0_35:notes">
            <a:extLst>
              <a:ext uri="{FF2B5EF4-FFF2-40B4-BE49-F238E27FC236}">
                <a16:creationId xmlns:a16="http://schemas.microsoft.com/office/drawing/2014/main" id="{35B68C88-3D04-A349-F43F-A96D605207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a39e485748_0_35:notes">
            <a:extLst>
              <a:ext uri="{FF2B5EF4-FFF2-40B4-BE49-F238E27FC236}">
                <a16:creationId xmlns:a16="http://schemas.microsoft.com/office/drawing/2014/main" id="{D927D7D2-7E1E-D8DF-B287-5680D4EF19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78683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 flipH="1">
            <a:off x="1375550" y="3092475"/>
            <a:ext cx="6393000" cy="67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FFFFFF"/>
              </a:solidFill>
              <a:latin typeface="Squada One"/>
              <a:ea typeface="Squada One"/>
              <a:cs typeface="Squada One"/>
              <a:sym typeface="Squada One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" y="-399756"/>
            <a:ext cx="9144000" cy="4369387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Squada One"/>
              <a:buNone/>
              <a:defRPr sz="3000">
                <a:latin typeface="Squada One"/>
                <a:ea typeface="Squada One"/>
                <a:cs typeface="Squada One"/>
                <a:sym typeface="Squada One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457275" y="3192525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7">
  <p:cSld name="CUSTOM_25">
    <p:spTree>
      <p:nvGrpSpPr>
        <p:cNvPr id="1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3" name="Google Shape;463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551926" y="-847134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559554" y="-846583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5" name="Google Shape;465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552472" y="2791087"/>
            <a:ext cx="3136825" cy="2830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466" name="Google Shape;466;p5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549518" y="2790536"/>
            <a:ext cx="3136825" cy="2830350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p50"/>
          <p:cNvSpPr txBox="1">
            <a:spLocks noGrp="1"/>
          </p:cNvSpPr>
          <p:nvPr>
            <p:ph type="ctrTitle"/>
          </p:nvPr>
        </p:nvSpPr>
        <p:spPr>
          <a:xfrm flipH="1">
            <a:off x="540000" y="452237"/>
            <a:ext cx="8064000" cy="67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41"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2" name="Google Shape;562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13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3" name="Google Shape;563;p6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12" y="-9498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41_1"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5" name="Google Shape;565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247964" y="3135292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6" name="Google Shape;566;p6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984228" y="3055367"/>
            <a:ext cx="2300675" cy="2075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  <p:pic>
        <p:nvPicPr>
          <p:cNvPr id="44" name="Google Shape;44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45" name="Google Shape;45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843325" y="306760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46" name="Google Shape;46;p7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2490300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cxnSp>
        <p:nvCxnSpPr>
          <p:cNvPr id="48" name="Google Shape;48;p7"/>
          <p:cNvCxnSpPr/>
          <p:nvPr/>
        </p:nvCxnSpPr>
        <p:spPr>
          <a:xfrm>
            <a:off x="4572000" y="1228200"/>
            <a:ext cx="0" cy="26871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 2">
  <p:cSld name="CUSTOM_36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4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6" name="Google Shape;96;p14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7" name="Google Shape;97;p14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98" name="Google Shape;98;p14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99" name="Google Shape;99;p14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0" name="Google Shape;100;p14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1" name="Google Shape;101;p14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None/>
              <a:defRPr sz="1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02" name="Google Shape;102;p14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03" name="Google Shape;103;p14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04" name="Google Shape;104;p14"/>
          <p:cNvSpPr txBox="1">
            <a:spLocks noGrp="1"/>
          </p:cNvSpPr>
          <p:nvPr>
            <p:ph type="title" idx="9" hasCustomPrompt="1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5" name="Google Shape;105;p14"/>
          <p:cNvSpPr txBox="1">
            <a:spLocks noGrp="1"/>
          </p:cNvSpPr>
          <p:nvPr>
            <p:ph type="title" idx="13" hasCustomPrompt="1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6" name="Google Shape;106;p14"/>
          <p:cNvSpPr txBox="1">
            <a:spLocks noGrp="1"/>
          </p:cNvSpPr>
          <p:nvPr>
            <p:ph type="title" idx="14" hasCustomPrompt="1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sp>
        <p:nvSpPr>
          <p:cNvPr id="107" name="Google Shape;107;p14"/>
          <p:cNvSpPr txBox="1">
            <a:spLocks noGrp="1"/>
          </p:cNvSpPr>
          <p:nvPr>
            <p:ph type="title" idx="15" hasCustomPrompt="1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800"/>
              <a:buFont typeface="Fira Sans Extra Condensed Medium"/>
              <a:buNone/>
              <a:defRPr sz="4800"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defRPr>
            </a:lvl9pPr>
          </a:lstStyle>
          <a:p>
            <a:r>
              <a:t>xx%</a:t>
            </a: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41276" y="2195283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76" y="-482985"/>
            <a:ext cx="3802725" cy="3431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4"/>
          <p:cNvSpPr/>
          <p:nvPr/>
        </p:nvSpPr>
        <p:spPr>
          <a:xfrm>
            <a:off x="3042082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14"/>
          <p:cNvSpPr/>
          <p:nvPr/>
        </p:nvSpPr>
        <p:spPr>
          <a:xfrm>
            <a:off x="581586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14"/>
          <p:cNvSpPr/>
          <p:nvPr/>
        </p:nvSpPr>
        <p:spPr>
          <a:xfrm>
            <a:off x="579457" y="12638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3" name="Google Shape;113;p14"/>
          <p:cNvSpPr/>
          <p:nvPr/>
        </p:nvSpPr>
        <p:spPr>
          <a:xfrm>
            <a:off x="3045130" y="3037375"/>
            <a:ext cx="2130600" cy="1661100"/>
          </a:xfrm>
          <a:prstGeom prst="rect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1">
  <p:cSld name="CUSTOM_42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ctrTitle"/>
          </p:nvPr>
        </p:nvSpPr>
        <p:spPr>
          <a:xfrm flipH="1">
            <a:off x="2876000" y="709650"/>
            <a:ext cx="3392100" cy="83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90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35" name="Google Shape;135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5341288" y="2866980"/>
            <a:ext cx="3802725" cy="3431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2" y="2868654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3">
  <p:cSld name="CUSTOM_39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0"/>
          <p:cNvSpPr txBox="1">
            <a:spLocks noGrp="1"/>
          </p:cNvSpPr>
          <p:nvPr>
            <p:ph type="subTitle" idx="1"/>
          </p:nvPr>
        </p:nvSpPr>
        <p:spPr>
          <a:xfrm>
            <a:off x="1398700" y="2910300"/>
            <a:ext cx="3486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4" name="Google Shape;144;p20"/>
          <p:cNvSpPr txBox="1">
            <a:spLocks noGrp="1"/>
          </p:cNvSpPr>
          <p:nvPr>
            <p:ph type="ctrTitle"/>
          </p:nvPr>
        </p:nvSpPr>
        <p:spPr>
          <a:xfrm flipH="1">
            <a:off x="1372450" y="1886100"/>
            <a:ext cx="34860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45" name="Google Shape;145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5334325" y="1725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4">
  <p:cSld name="CUSTOM_10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1"/>
          <p:cNvSpPr txBox="1">
            <a:spLocks noGrp="1"/>
          </p:cNvSpPr>
          <p:nvPr>
            <p:ph type="ctrTitle"/>
          </p:nvPr>
        </p:nvSpPr>
        <p:spPr>
          <a:xfrm>
            <a:off x="5225420" y="1852550"/>
            <a:ext cx="29652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48" name="Google Shape;148;p21"/>
          <p:cNvSpPr txBox="1">
            <a:spLocks noGrp="1"/>
          </p:cNvSpPr>
          <p:nvPr>
            <p:ph type="subTitle" idx="1"/>
          </p:nvPr>
        </p:nvSpPr>
        <p:spPr>
          <a:xfrm>
            <a:off x="5242550" y="2648825"/>
            <a:ext cx="2930700" cy="122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49" name="Google Shape;149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6112650" y="344875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 text 5">
  <p:cSld name="CUSTOM_4"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>
            <a:spLocks noGrp="1"/>
          </p:cNvSpPr>
          <p:nvPr>
            <p:ph type="subTitle" idx="1"/>
          </p:nvPr>
        </p:nvSpPr>
        <p:spPr>
          <a:xfrm>
            <a:off x="4390050" y="2938200"/>
            <a:ext cx="3405000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62" name="Google Shape;162;p23"/>
          <p:cNvSpPr txBox="1">
            <a:spLocks noGrp="1"/>
          </p:cNvSpPr>
          <p:nvPr>
            <p:ph type="ctrTitle"/>
          </p:nvPr>
        </p:nvSpPr>
        <p:spPr>
          <a:xfrm flipH="1">
            <a:off x="4114500" y="2004895"/>
            <a:ext cx="3956100" cy="78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4800"/>
              <a:buNone/>
              <a:defRPr sz="5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pic>
        <p:nvPicPr>
          <p:cNvPr id="163" name="Google Shape;163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823501" y="-1143550"/>
            <a:ext cx="4655626" cy="4200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1311459" y="2523800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CUSTOM_43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4"/>
          <p:cNvSpPr txBox="1">
            <a:spLocks noGrp="1"/>
          </p:cNvSpPr>
          <p:nvPr>
            <p:ph type="ctrTitle"/>
          </p:nvPr>
        </p:nvSpPr>
        <p:spPr>
          <a:xfrm>
            <a:off x="457200" y="517918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600"/>
              <a:buNone/>
              <a:defRPr sz="36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67" name="Google Shape;167;p24"/>
          <p:cNvSpPr txBox="1">
            <a:spLocks noGrp="1"/>
          </p:cNvSpPr>
          <p:nvPr>
            <p:ph type="ctrTitle" idx="2"/>
          </p:nvPr>
        </p:nvSpPr>
        <p:spPr>
          <a:xfrm>
            <a:off x="2750155" y="1492066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68" name="Google Shape;168;p24"/>
          <p:cNvSpPr txBox="1">
            <a:spLocks noGrp="1"/>
          </p:cNvSpPr>
          <p:nvPr>
            <p:ph type="subTitle" idx="1"/>
          </p:nvPr>
        </p:nvSpPr>
        <p:spPr>
          <a:xfrm>
            <a:off x="2750119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69" name="Google Shape;169;p24"/>
          <p:cNvSpPr txBox="1">
            <a:spLocks noGrp="1"/>
          </p:cNvSpPr>
          <p:nvPr>
            <p:ph type="ctrTitle" idx="3"/>
          </p:nvPr>
        </p:nvSpPr>
        <p:spPr>
          <a:xfrm>
            <a:off x="4800201" y="1497325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0" name="Google Shape;170;p24"/>
          <p:cNvSpPr txBox="1">
            <a:spLocks noGrp="1"/>
          </p:cNvSpPr>
          <p:nvPr>
            <p:ph type="subTitle" idx="4"/>
          </p:nvPr>
        </p:nvSpPr>
        <p:spPr>
          <a:xfrm>
            <a:off x="4800165" y="2192634"/>
            <a:ext cx="15702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71" name="Google Shape;171;p24"/>
          <p:cNvSpPr txBox="1">
            <a:spLocks noGrp="1"/>
          </p:cNvSpPr>
          <p:nvPr>
            <p:ph type="ctrTitle" idx="5"/>
          </p:nvPr>
        </p:nvSpPr>
        <p:spPr>
          <a:xfrm>
            <a:off x="3794948" y="321905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72" name="Google Shape;172;p24"/>
          <p:cNvSpPr txBox="1">
            <a:spLocks noGrp="1"/>
          </p:cNvSpPr>
          <p:nvPr>
            <p:ph type="subTitle" idx="6"/>
          </p:nvPr>
        </p:nvSpPr>
        <p:spPr>
          <a:xfrm>
            <a:off x="3753025" y="3910976"/>
            <a:ext cx="1653900" cy="36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pic>
        <p:nvPicPr>
          <p:cNvPr id="173" name="Google Shape;173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flipH="1">
            <a:off x="6843225" y="0"/>
            <a:ext cx="2300675" cy="2075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4"/>
          <p:cNvSpPr/>
          <p:nvPr/>
        </p:nvSpPr>
        <p:spPr>
          <a:xfrm rot="5400000">
            <a:off x="2534502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5" name="Google Shape;175;p24"/>
          <p:cNvSpPr/>
          <p:nvPr/>
        </p:nvSpPr>
        <p:spPr>
          <a:xfrm rot="5400000">
            <a:off x="3566117" y="2781995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6" name="Google Shape;176;p24"/>
          <p:cNvSpPr/>
          <p:nvPr/>
        </p:nvSpPr>
        <p:spPr>
          <a:xfrm rot="5400000">
            <a:off x="4584549" y="1090938"/>
            <a:ext cx="2001410" cy="1795550"/>
          </a:xfrm>
          <a:prstGeom prst="flowChartPreparation">
            <a:avLst/>
          </a:prstGeom>
          <a:gradFill>
            <a:gsLst>
              <a:gs pos="0">
                <a:srgbClr val="FFFFFF">
                  <a:alpha val="0"/>
                </a:srgbClr>
              </a:gs>
              <a:gs pos="100000">
                <a:srgbClr val="FFFFFF">
                  <a:alpha val="39215"/>
                </a:srgbClr>
              </a:gs>
            </a:gsLst>
            <a:path path="circle">
              <a:fillToRect l="50000" t="50000" r="50000" b="50000"/>
            </a:path>
            <a:tileRect/>
          </a:gradFill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7" name="Google Shape;177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 flipH="1">
            <a:off x="-262630" y="2659235"/>
            <a:ext cx="2928524" cy="2642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accent1"/>
            </a:gs>
            <a:gs pos="100000">
              <a:schemeClr val="accent2"/>
            </a:gs>
          </a:gsLst>
          <a:lin ang="5400012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445025"/>
            <a:ext cx="8229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Squada One"/>
              <a:buNone/>
              <a:defRPr sz="3000">
                <a:solidFill>
                  <a:schemeClr val="lt1"/>
                </a:solidFill>
                <a:latin typeface="Squada One"/>
                <a:ea typeface="Squada One"/>
                <a:cs typeface="Squada One"/>
                <a:sym typeface="Squada On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152475"/>
            <a:ext cx="8229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Roboto Condensed Light"/>
              <a:buChar char="●"/>
              <a:defRPr sz="1800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●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 Condensed Light"/>
              <a:buChar char="○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Font typeface="Roboto Condensed Light"/>
              <a:buChar char="■"/>
              <a:defRPr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58" r:id="rId3"/>
    <p:sldLayoutId id="2147483660" r:id="rId4"/>
    <p:sldLayoutId id="2147483664" r:id="rId5"/>
    <p:sldLayoutId id="2147483666" r:id="rId6"/>
    <p:sldLayoutId id="2147483667" r:id="rId7"/>
    <p:sldLayoutId id="2147483669" r:id="rId8"/>
    <p:sldLayoutId id="2147483670" r:id="rId9"/>
    <p:sldLayoutId id="2147483696" r:id="rId10"/>
    <p:sldLayoutId id="2147483709" r:id="rId11"/>
    <p:sldLayoutId id="214748371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94"/>
          <p:cNvSpPr txBox="1">
            <a:spLocks noGrp="1"/>
          </p:cNvSpPr>
          <p:nvPr>
            <p:ph type="title"/>
          </p:nvPr>
        </p:nvSpPr>
        <p:spPr>
          <a:xfrm>
            <a:off x="457200" y="2932650"/>
            <a:ext cx="8229600" cy="510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Analyse du besoin client</a:t>
            </a:r>
            <a:br>
              <a:rPr lang="fr-FR" dirty="0"/>
            </a:br>
            <a:r>
              <a:rPr lang="fr-FR" sz="4000" dirty="0" err="1"/>
              <a:t>Aéroworld</a:t>
            </a:r>
            <a:endParaRPr dirty="0"/>
          </a:p>
        </p:txBody>
      </p:sp>
      <p:sp>
        <p:nvSpPr>
          <p:cNvPr id="766" name="Google Shape;766;p94"/>
          <p:cNvSpPr txBox="1">
            <a:spLocks noGrp="1"/>
          </p:cNvSpPr>
          <p:nvPr>
            <p:ph type="subTitle" idx="1"/>
          </p:nvPr>
        </p:nvSpPr>
        <p:spPr>
          <a:xfrm>
            <a:off x="457275" y="4041614"/>
            <a:ext cx="8229600" cy="417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400" dirty="0"/>
              <a:t>Synthèse de la demande pour le poste de Data </a:t>
            </a:r>
            <a:r>
              <a:rPr lang="fr-FR" sz="1400" dirty="0" err="1"/>
              <a:t>Analyst</a:t>
            </a:r>
            <a:r>
              <a:rPr lang="fr-FR" sz="1400" dirty="0"/>
              <a:t> Chef de Projet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1000"/>
                                        <p:tgtEl>
                                          <p:spTgt spid="7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>
          <a:extLst>
            <a:ext uri="{FF2B5EF4-FFF2-40B4-BE49-F238E27FC236}">
              <a16:creationId xmlns:a16="http://schemas.microsoft.com/office/drawing/2014/main" id="{768527BD-67BA-FF9B-3F46-47068AF236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7">
            <a:extLst>
              <a:ext uri="{FF2B5EF4-FFF2-40B4-BE49-F238E27FC236}">
                <a16:creationId xmlns:a16="http://schemas.microsoft.com/office/drawing/2014/main" id="{081BBD4C-5CC3-717D-0C45-484D3ABECFA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842870" y="427106"/>
            <a:ext cx="5199529" cy="94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sz="4800" dirty="0"/>
              <a:t>Outils &amp; Technologies</a:t>
            </a:r>
            <a:endParaRPr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5DB1D64-B91D-120C-6AA9-B46A0A9197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706" y="1993912"/>
            <a:ext cx="4700475" cy="2518323"/>
          </a:xfrm>
        </p:spPr>
        <p:txBody>
          <a:bodyPr/>
          <a:lstStyle/>
          <a:p>
            <a:pPr marL="0" indent="0" algn="l"/>
            <a:r>
              <a:rPr lang="fr-FR" dirty="0"/>
              <a:t>La réussite du projet repose sur l'atteinte des objectifs suivants :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Adéquation : Alignement parfait entre les livrables produits et le cahier des charges d'</a:t>
            </a:r>
            <a:r>
              <a:rPr lang="fr-FR" dirty="0" err="1"/>
              <a:t>Aéroworld</a:t>
            </a:r>
            <a:r>
              <a:rPr lang="fr-FR" dirty="0"/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Qualité : Clarté, pertinence et professionnalisme de tous les éléments du portfolio.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Posture : Capacité à démontrer une posture de conseil tout au long de la candidature.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Délai : Respect du planning défini dans le diagramme de Gantt.</a:t>
            </a:r>
          </a:p>
        </p:txBody>
      </p:sp>
    </p:spTree>
    <p:extLst>
      <p:ext uri="{BB962C8B-B14F-4D97-AF65-F5344CB8AC3E}">
        <p14:creationId xmlns:p14="http://schemas.microsoft.com/office/powerpoint/2010/main" val="4204220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6" name="Google Shape;796;p97"/>
          <p:cNvSpPr txBox="1">
            <a:spLocks noGrp="1"/>
          </p:cNvSpPr>
          <p:nvPr>
            <p:ph type="ctrTitle"/>
          </p:nvPr>
        </p:nvSpPr>
        <p:spPr>
          <a:xfrm>
            <a:off x="657228" y="1778585"/>
            <a:ext cx="19593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VS. SOLUTION</a:t>
            </a:r>
            <a:endParaRPr/>
          </a:p>
        </p:txBody>
      </p:sp>
      <p:sp>
        <p:nvSpPr>
          <p:cNvPr id="797" name="Google Shape;797;p97"/>
          <p:cNvSpPr txBox="1">
            <a:spLocks noGrp="1"/>
          </p:cNvSpPr>
          <p:nvPr>
            <p:ph type="subTitle" idx="1"/>
          </p:nvPr>
        </p:nvSpPr>
        <p:spPr>
          <a:xfrm>
            <a:off x="657228" y="2252441"/>
            <a:ext cx="19593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798" name="Google Shape;798;p97"/>
          <p:cNvSpPr txBox="1">
            <a:spLocks noGrp="1"/>
          </p:cNvSpPr>
          <p:nvPr>
            <p:ph type="ctrTitle" idx="2"/>
          </p:nvPr>
        </p:nvSpPr>
        <p:spPr>
          <a:xfrm>
            <a:off x="693636" y="3580934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MARKET &amp; COMPETITION</a:t>
            </a:r>
            <a:endParaRPr/>
          </a:p>
        </p:txBody>
      </p:sp>
      <p:sp>
        <p:nvSpPr>
          <p:cNvPr id="799" name="Google Shape;799;p97"/>
          <p:cNvSpPr txBox="1">
            <a:spLocks noGrp="1"/>
          </p:cNvSpPr>
          <p:nvPr>
            <p:ph type="subTitle" idx="3"/>
          </p:nvPr>
        </p:nvSpPr>
        <p:spPr>
          <a:xfrm>
            <a:off x="693636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800" name="Google Shape;800;p97"/>
          <p:cNvSpPr txBox="1">
            <a:spLocks noGrp="1"/>
          </p:cNvSpPr>
          <p:nvPr>
            <p:ph type="ctrTitle" idx="4"/>
          </p:nvPr>
        </p:nvSpPr>
        <p:spPr>
          <a:xfrm>
            <a:off x="3207532" y="1784778"/>
            <a:ext cx="17997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PRODUCT</a:t>
            </a:r>
            <a:endParaRPr/>
          </a:p>
        </p:txBody>
      </p:sp>
      <p:sp>
        <p:nvSpPr>
          <p:cNvPr id="801" name="Google Shape;801;p97"/>
          <p:cNvSpPr txBox="1">
            <a:spLocks noGrp="1"/>
          </p:cNvSpPr>
          <p:nvPr>
            <p:ph type="subTitle" idx="5"/>
          </p:nvPr>
        </p:nvSpPr>
        <p:spPr>
          <a:xfrm>
            <a:off x="3188332" y="2252437"/>
            <a:ext cx="18381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802" name="Google Shape;802;p97"/>
          <p:cNvSpPr txBox="1">
            <a:spLocks noGrp="1"/>
          </p:cNvSpPr>
          <p:nvPr>
            <p:ph type="ctrTitle" idx="6"/>
          </p:nvPr>
        </p:nvSpPr>
        <p:spPr>
          <a:xfrm>
            <a:off x="3233530" y="358093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BUSINESS MODEL</a:t>
            </a:r>
            <a:endParaRPr/>
          </a:p>
        </p:txBody>
      </p:sp>
      <p:sp>
        <p:nvSpPr>
          <p:cNvPr id="803" name="Google Shape;803;p97"/>
          <p:cNvSpPr txBox="1">
            <a:spLocks noGrp="1"/>
          </p:cNvSpPr>
          <p:nvPr>
            <p:ph type="subTitle" idx="7"/>
          </p:nvPr>
        </p:nvSpPr>
        <p:spPr>
          <a:xfrm>
            <a:off x="3157180" y="4036206"/>
            <a:ext cx="1906500" cy="367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Here you could describe the topic of the section</a:t>
            </a:r>
            <a:endParaRPr/>
          </a:p>
        </p:txBody>
      </p:sp>
      <p:sp>
        <p:nvSpPr>
          <p:cNvPr id="804" name="Google Shape;804;p97"/>
          <p:cNvSpPr txBox="1">
            <a:spLocks noGrp="1"/>
          </p:cNvSpPr>
          <p:nvPr>
            <p:ph type="ctrTitle" idx="8"/>
          </p:nvPr>
        </p:nvSpPr>
        <p:spPr>
          <a:xfrm>
            <a:off x="579450" y="401450"/>
            <a:ext cx="4593000" cy="94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TABLE OF CONTENTS</a:t>
            </a:r>
            <a:endParaRPr/>
          </a:p>
        </p:txBody>
      </p:sp>
      <p:sp>
        <p:nvSpPr>
          <p:cNvPr id="805" name="Google Shape;805;p97"/>
          <p:cNvSpPr txBox="1">
            <a:spLocks noGrp="1"/>
          </p:cNvSpPr>
          <p:nvPr>
            <p:ph type="title" idx="9"/>
          </p:nvPr>
        </p:nvSpPr>
        <p:spPr>
          <a:xfrm>
            <a:off x="683628" y="1358010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806" name="Google Shape;806;p97"/>
          <p:cNvSpPr txBox="1">
            <a:spLocks noGrp="1"/>
          </p:cNvSpPr>
          <p:nvPr>
            <p:ph type="title" idx="13"/>
          </p:nvPr>
        </p:nvSpPr>
        <p:spPr>
          <a:xfrm>
            <a:off x="693636" y="3141768"/>
            <a:ext cx="19065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807" name="Google Shape;807;p97"/>
          <p:cNvSpPr txBox="1">
            <a:spLocks noGrp="1"/>
          </p:cNvSpPr>
          <p:nvPr>
            <p:ph type="title" idx="14"/>
          </p:nvPr>
        </p:nvSpPr>
        <p:spPr>
          <a:xfrm>
            <a:off x="3180682" y="1370400"/>
            <a:ext cx="18534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808" name="Google Shape;808;p97"/>
          <p:cNvSpPr txBox="1">
            <a:spLocks noGrp="1"/>
          </p:cNvSpPr>
          <p:nvPr>
            <p:ph type="title" idx="15"/>
          </p:nvPr>
        </p:nvSpPr>
        <p:spPr>
          <a:xfrm>
            <a:off x="3233530" y="3141774"/>
            <a:ext cx="1753800" cy="57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p106"/>
          <p:cNvSpPr txBox="1">
            <a:spLocks noGrp="1"/>
          </p:cNvSpPr>
          <p:nvPr>
            <p:ph type="ctrTitle"/>
          </p:nvPr>
        </p:nvSpPr>
        <p:spPr>
          <a:xfrm flipH="1">
            <a:off x="563524" y="1886100"/>
            <a:ext cx="5103853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Qui est </a:t>
            </a:r>
            <a:r>
              <a:rPr lang="fr-FR" dirty="0" err="1"/>
              <a:t>Aéroworld</a:t>
            </a:r>
            <a:r>
              <a:rPr lang="fr-FR" dirty="0"/>
              <a:t> ?</a:t>
            </a:r>
            <a:endParaRPr dirty="0"/>
          </a:p>
        </p:txBody>
      </p:sp>
      <p:sp>
        <p:nvSpPr>
          <p:cNvPr id="865" name="Google Shape;865;p106"/>
          <p:cNvSpPr txBox="1">
            <a:spLocks noGrp="1"/>
          </p:cNvSpPr>
          <p:nvPr>
            <p:ph type="subTitle" idx="1"/>
          </p:nvPr>
        </p:nvSpPr>
        <p:spPr>
          <a:xfrm>
            <a:off x="651948" y="2910300"/>
            <a:ext cx="4639866" cy="1748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dirty="0"/>
              <a:t>Un leader mondial de l'industrie aéronautique, résolument tourné vers l'international.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b="1" dirty="0"/>
              <a:t>Historique :</a:t>
            </a:r>
            <a:r>
              <a:rPr lang="fr-FR" dirty="0"/>
              <a:t> Fondée il y a plus de 50 ans.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b="1" dirty="0"/>
              <a:t>Activité : </a:t>
            </a:r>
            <a:r>
              <a:rPr lang="fr-FR" dirty="0"/>
              <a:t>Spécialisée dans la conception, le développement, la fabrication et la maintenance d'avions et d'hélicoptères.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b="1" dirty="0"/>
              <a:t>Ambition : </a:t>
            </a:r>
            <a:r>
              <a:rPr lang="fr-FR" dirty="0"/>
              <a:t>Une forte culture de l'innovation et du développement, dotée de technologies avancées.</a:t>
            </a:r>
            <a:endParaRPr dirty="0"/>
          </a:p>
        </p:txBody>
      </p:sp>
      <p:cxnSp>
        <p:nvCxnSpPr>
          <p:cNvPr id="871" name="Google Shape;871;p106"/>
          <p:cNvCxnSpPr/>
          <p:nvPr/>
        </p:nvCxnSpPr>
        <p:spPr>
          <a:xfrm>
            <a:off x="1482719" y="2693550"/>
            <a:ext cx="3115500" cy="840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112"/>
          <p:cNvSpPr txBox="1">
            <a:spLocks noGrp="1"/>
          </p:cNvSpPr>
          <p:nvPr>
            <p:ph type="ctrTitle"/>
          </p:nvPr>
        </p:nvSpPr>
        <p:spPr>
          <a:xfrm>
            <a:off x="5077160" y="525929"/>
            <a:ext cx="3261720" cy="1196277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La Problématique Data d’</a:t>
            </a:r>
            <a:r>
              <a:rPr lang="fr-FR" dirty="0" err="1"/>
              <a:t>Aéroworld</a:t>
            </a:r>
            <a:r>
              <a:rPr lang="fr-FR" dirty="0"/>
              <a:t> </a:t>
            </a:r>
            <a:endParaRPr dirty="0"/>
          </a:p>
        </p:txBody>
      </p:sp>
      <p:sp>
        <p:nvSpPr>
          <p:cNvPr id="954" name="Google Shape;954;p112"/>
          <p:cNvSpPr txBox="1">
            <a:spLocks noGrp="1"/>
          </p:cNvSpPr>
          <p:nvPr>
            <p:ph type="subTitle" idx="1"/>
          </p:nvPr>
        </p:nvSpPr>
        <p:spPr>
          <a:xfrm>
            <a:off x="3362286" y="1847981"/>
            <a:ext cx="5711105" cy="288538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>
              <a:buClr>
                <a:schemeClr val="dk1"/>
              </a:buClr>
              <a:buSzPts val="1100"/>
            </a:pPr>
            <a:r>
              <a:rPr lang="fr-FR" dirty="0" err="1"/>
              <a:t>Aéroworld</a:t>
            </a:r>
            <a:r>
              <a:rPr lang="fr-FR" dirty="0"/>
              <a:t> fait face à une problématique de gestion de la data à grande échelle, nécessitant de transformer un volume massif d'informations en avantage stratégique.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Volume et Variété : Génération de données massives provenant de sources multiples (essais en vol, capteurs, opérations, maintenance, clients).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Enjeux Techniques :</a:t>
            </a:r>
          </a:p>
          <a:p>
            <a:pPr marL="742950" lvl="1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Besoin de collecter, stocker et analyser ces informations de manière sécurisée et fiable.</a:t>
            </a:r>
          </a:p>
          <a:p>
            <a:pPr marL="742950" lvl="1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Nécessité de mettre en place des systèmes robustes de type Data Lake et des techniques avancées (IA, Machine Learning).</a:t>
            </a:r>
          </a:p>
          <a:p>
            <a:pPr marL="285750" lvl="0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Enjeux Opérationnels :</a:t>
            </a:r>
          </a:p>
          <a:p>
            <a:pPr marL="742950" lvl="1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Consolider et harmoniser les données pour obtenir une vue cohérente.</a:t>
            </a:r>
          </a:p>
          <a:p>
            <a:pPr marL="742950" lvl="1" indent="-285750" algn="l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Assurer une sécurité maximale contre les cyberattaques pour protéger les informations sensibles.</a:t>
            </a:r>
            <a:endParaRPr dirty="0"/>
          </a:p>
        </p:txBody>
      </p:sp>
      <p:pic>
        <p:nvPicPr>
          <p:cNvPr id="955" name="Google Shape;955;p112"/>
          <p:cNvPicPr preferRelativeResize="0"/>
          <p:nvPr/>
        </p:nvPicPr>
        <p:blipFill rotWithShape="1">
          <a:blip r:embed="rId3">
            <a:alphaModFix/>
          </a:blip>
          <a:srcRect l="19302" t="-24292" r="19302" b="40526"/>
          <a:stretch/>
        </p:blipFill>
        <p:spPr>
          <a:xfrm rot="5400000" flipH="1">
            <a:off x="-239711" y="177939"/>
            <a:ext cx="5220724" cy="4741298"/>
          </a:xfrm>
          <a:prstGeom prst="rect">
            <a:avLst/>
          </a:prstGeom>
          <a:noFill/>
          <a:ln>
            <a:noFill/>
          </a:ln>
        </p:spPr>
      </p:pic>
      <p:pic>
        <p:nvPicPr>
          <p:cNvPr id="956" name="Google Shape;956;p1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10800000">
            <a:off x="-936275" y="-1116475"/>
            <a:ext cx="3802725" cy="343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9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86" name="Google Shape;886;p108"/>
          <p:cNvGrpSpPr/>
          <p:nvPr/>
        </p:nvGrpSpPr>
        <p:grpSpPr>
          <a:xfrm>
            <a:off x="3346080" y="1157876"/>
            <a:ext cx="338842" cy="336332"/>
            <a:chOff x="-56012425" y="1903275"/>
            <a:chExt cx="320600" cy="318225"/>
          </a:xfrm>
        </p:grpSpPr>
        <p:sp>
          <p:nvSpPr>
            <p:cNvPr id="887" name="Google Shape;887;p108"/>
            <p:cNvSpPr/>
            <p:nvPr/>
          </p:nvSpPr>
          <p:spPr>
            <a:xfrm>
              <a:off x="-55897425" y="2015125"/>
              <a:ext cx="17350" cy="18150"/>
            </a:xfrm>
            <a:custGeom>
              <a:avLst/>
              <a:gdLst/>
              <a:ahLst/>
              <a:cxnLst/>
              <a:rect l="l" t="t" r="r" b="b"/>
              <a:pathLst>
                <a:path w="694" h="726" extrusionOk="0">
                  <a:moveTo>
                    <a:pt x="347" y="1"/>
                  </a:moveTo>
                  <a:cubicBezTo>
                    <a:pt x="158" y="1"/>
                    <a:pt x="1" y="158"/>
                    <a:pt x="1" y="379"/>
                  </a:cubicBezTo>
                  <a:cubicBezTo>
                    <a:pt x="1" y="568"/>
                    <a:pt x="158" y="725"/>
                    <a:pt x="347" y="725"/>
                  </a:cubicBezTo>
                  <a:cubicBezTo>
                    <a:pt x="536" y="725"/>
                    <a:pt x="694" y="568"/>
                    <a:pt x="694" y="379"/>
                  </a:cubicBezTo>
                  <a:cubicBezTo>
                    <a:pt x="694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8" name="Google Shape;888;p108"/>
            <p:cNvSpPr/>
            <p:nvPr/>
          </p:nvSpPr>
          <p:spPr>
            <a:xfrm>
              <a:off x="-56012425" y="1903275"/>
              <a:ext cx="320600" cy="318225"/>
            </a:xfrm>
            <a:custGeom>
              <a:avLst/>
              <a:gdLst/>
              <a:ahLst/>
              <a:cxnLst/>
              <a:rect l="l" t="t" r="r" b="b"/>
              <a:pathLst>
                <a:path w="12824" h="12729" extrusionOk="0">
                  <a:moveTo>
                    <a:pt x="5262" y="946"/>
                  </a:moveTo>
                  <a:lnTo>
                    <a:pt x="5262" y="946"/>
                  </a:lnTo>
                  <a:cubicBezTo>
                    <a:pt x="5010" y="1923"/>
                    <a:pt x="4254" y="2679"/>
                    <a:pt x="3277" y="2899"/>
                  </a:cubicBezTo>
                  <a:cubicBezTo>
                    <a:pt x="3592" y="2017"/>
                    <a:pt x="4348" y="1293"/>
                    <a:pt x="5262" y="946"/>
                  </a:cubicBezTo>
                  <a:close/>
                  <a:moveTo>
                    <a:pt x="2301" y="5231"/>
                  </a:moveTo>
                  <a:lnTo>
                    <a:pt x="2301" y="6333"/>
                  </a:lnTo>
                  <a:lnTo>
                    <a:pt x="2301" y="6680"/>
                  </a:lnTo>
                  <a:cubicBezTo>
                    <a:pt x="1891" y="6680"/>
                    <a:pt x="1545" y="6365"/>
                    <a:pt x="1545" y="5955"/>
                  </a:cubicBezTo>
                  <a:cubicBezTo>
                    <a:pt x="1545" y="5514"/>
                    <a:pt x="1891" y="5231"/>
                    <a:pt x="2301" y="5231"/>
                  </a:cubicBezTo>
                  <a:close/>
                  <a:moveTo>
                    <a:pt x="10555" y="5231"/>
                  </a:moveTo>
                  <a:cubicBezTo>
                    <a:pt x="10965" y="5231"/>
                    <a:pt x="11311" y="5546"/>
                    <a:pt x="11311" y="5987"/>
                  </a:cubicBezTo>
                  <a:cubicBezTo>
                    <a:pt x="11311" y="6365"/>
                    <a:pt x="10965" y="6743"/>
                    <a:pt x="10555" y="6743"/>
                  </a:cubicBezTo>
                  <a:lnTo>
                    <a:pt x="10555" y="5231"/>
                  </a:lnTo>
                  <a:close/>
                  <a:moveTo>
                    <a:pt x="1103" y="6837"/>
                  </a:moveTo>
                  <a:cubicBezTo>
                    <a:pt x="1387" y="7216"/>
                    <a:pt x="1828" y="7436"/>
                    <a:pt x="2301" y="7436"/>
                  </a:cubicBezTo>
                  <a:cubicBezTo>
                    <a:pt x="2301" y="7877"/>
                    <a:pt x="1986" y="8192"/>
                    <a:pt x="1545" y="8192"/>
                  </a:cubicBezTo>
                  <a:cubicBezTo>
                    <a:pt x="1166" y="8192"/>
                    <a:pt x="788" y="7877"/>
                    <a:pt x="788" y="7436"/>
                  </a:cubicBezTo>
                  <a:cubicBezTo>
                    <a:pt x="788" y="7216"/>
                    <a:pt x="914" y="6963"/>
                    <a:pt x="1103" y="6837"/>
                  </a:cubicBezTo>
                  <a:close/>
                  <a:moveTo>
                    <a:pt x="11752" y="6837"/>
                  </a:moveTo>
                  <a:cubicBezTo>
                    <a:pt x="11941" y="6995"/>
                    <a:pt x="12067" y="7216"/>
                    <a:pt x="12067" y="7436"/>
                  </a:cubicBezTo>
                  <a:cubicBezTo>
                    <a:pt x="12067" y="7877"/>
                    <a:pt x="11721" y="8192"/>
                    <a:pt x="11311" y="8192"/>
                  </a:cubicBezTo>
                  <a:cubicBezTo>
                    <a:pt x="10933" y="8192"/>
                    <a:pt x="10555" y="7877"/>
                    <a:pt x="10555" y="7436"/>
                  </a:cubicBezTo>
                  <a:cubicBezTo>
                    <a:pt x="11028" y="7436"/>
                    <a:pt x="11469" y="7216"/>
                    <a:pt x="11752" y="6837"/>
                  </a:cubicBezTo>
                  <a:close/>
                  <a:moveTo>
                    <a:pt x="5325" y="2490"/>
                  </a:moveTo>
                  <a:lnTo>
                    <a:pt x="5325" y="2647"/>
                  </a:lnTo>
                  <a:cubicBezTo>
                    <a:pt x="5325" y="3529"/>
                    <a:pt x="5955" y="4286"/>
                    <a:pt x="6837" y="4443"/>
                  </a:cubicBezTo>
                  <a:lnTo>
                    <a:pt x="6837" y="7405"/>
                  </a:lnTo>
                  <a:cubicBezTo>
                    <a:pt x="6711" y="7436"/>
                    <a:pt x="6585" y="7468"/>
                    <a:pt x="6491" y="7468"/>
                  </a:cubicBezTo>
                  <a:cubicBezTo>
                    <a:pt x="6176" y="7468"/>
                    <a:pt x="5892" y="7373"/>
                    <a:pt x="5703" y="7153"/>
                  </a:cubicBezTo>
                  <a:cubicBezTo>
                    <a:pt x="5624" y="7074"/>
                    <a:pt x="5522" y="7034"/>
                    <a:pt x="5424" y="7034"/>
                  </a:cubicBezTo>
                  <a:cubicBezTo>
                    <a:pt x="5325" y="7034"/>
                    <a:pt x="5231" y="7074"/>
                    <a:pt x="5168" y="7153"/>
                  </a:cubicBezTo>
                  <a:cubicBezTo>
                    <a:pt x="5010" y="7310"/>
                    <a:pt x="5010" y="7562"/>
                    <a:pt x="5168" y="7688"/>
                  </a:cubicBezTo>
                  <a:cubicBezTo>
                    <a:pt x="5514" y="8035"/>
                    <a:pt x="6018" y="8224"/>
                    <a:pt x="6491" y="8224"/>
                  </a:cubicBezTo>
                  <a:cubicBezTo>
                    <a:pt x="6585" y="8224"/>
                    <a:pt x="6711" y="8224"/>
                    <a:pt x="6837" y="8192"/>
                  </a:cubicBezTo>
                  <a:lnTo>
                    <a:pt x="6837" y="9326"/>
                  </a:lnTo>
                  <a:lnTo>
                    <a:pt x="6837" y="9673"/>
                  </a:lnTo>
                  <a:cubicBezTo>
                    <a:pt x="6711" y="9673"/>
                    <a:pt x="6554" y="9736"/>
                    <a:pt x="6428" y="9736"/>
                  </a:cubicBezTo>
                  <a:cubicBezTo>
                    <a:pt x="4569" y="9673"/>
                    <a:pt x="3057" y="8192"/>
                    <a:pt x="3057" y="6333"/>
                  </a:cubicBezTo>
                  <a:cubicBezTo>
                    <a:pt x="3057" y="3908"/>
                    <a:pt x="3057" y="3971"/>
                    <a:pt x="3088" y="3687"/>
                  </a:cubicBezTo>
                  <a:cubicBezTo>
                    <a:pt x="3939" y="3592"/>
                    <a:pt x="4790" y="3151"/>
                    <a:pt x="5325" y="2490"/>
                  </a:cubicBezTo>
                  <a:close/>
                  <a:moveTo>
                    <a:pt x="6459" y="694"/>
                  </a:moveTo>
                  <a:cubicBezTo>
                    <a:pt x="8287" y="757"/>
                    <a:pt x="9830" y="2238"/>
                    <a:pt x="9830" y="4097"/>
                  </a:cubicBezTo>
                  <a:lnTo>
                    <a:pt x="9830" y="11941"/>
                  </a:lnTo>
                  <a:cubicBezTo>
                    <a:pt x="8570" y="11721"/>
                    <a:pt x="7562" y="10618"/>
                    <a:pt x="7562" y="9295"/>
                  </a:cubicBezTo>
                  <a:lnTo>
                    <a:pt x="7562" y="4065"/>
                  </a:lnTo>
                  <a:cubicBezTo>
                    <a:pt x="7562" y="3845"/>
                    <a:pt x="7404" y="3687"/>
                    <a:pt x="7215" y="3687"/>
                  </a:cubicBezTo>
                  <a:cubicBezTo>
                    <a:pt x="6585" y="3687"/>
                    <a:pt x="6113" y="3183"/>
                    <a:pt x="6113" y="2584"/>
                  </a:cubicBezTo>
                  <a:lnTo>
                    <a:pt x="6113" y="757"/>
                  </a:lnTo>
                  <a:cubicBezTo>
                    <a:pt x="6239" y="757"/>
                    <a:pt x="6365" y="694"/>
                    <a:pt x="6459" y="694"/>
                  </a:cubicBezTo>
                  <a:close/>
                  <a:moveTo>
                    <a:pt x="3057" y="8665"/>
                  </a:moveTo>
                  <a:cubicBezTo>
                    <a:pt x="3781" y="9704"/>
                    <a:pt x="5010" y="10429"/>
                    <a:pt x="6428" y="10429"/>
                  </a:cubicBezTo>
                  <a:cubicBezTo>
                    <a:pt x="6617" y="10429"/>
                    <a:pt x="6774" y="10429"/>
                    <a:pt x="6995" y="10398"/>
                  </a:cubicBezTo>
                  <a:cubicBezTo>
                    <a:pt x="7184" y="11028"/>
                    <a:pt x="7562" y="11563"/>
                    <a:pt x="8098" y="11973"/>
                  </a:cubicBezTo>
                  <a:lnTo>
                    <a:pt x="3057" y="11973"/>
                  </a:lnTo>
                  <a:lnTo>
                    <a:pt x="3057" y="8665"/>
                  </a:lnTo>
                  <a:close/>
                  <a:moveTo>
                    <a:pt x="6396" y="1"/>
                  </a:moveTo>
                  <a:cubicBezTo>
                    <a:pt x="4096" y="1"/>
                    <a:pt x="2269" y="1860"/>
                    <a:pt x="2269" y="4097"/>
                  </a:cubicBezTo>
                  <a:lnTo>
                    <a:pt x="2269" y="4443"/>
                  </a:lnTo>
                  <a:cubicBezTo>
                    <a:pt x="1356" y="4443"/>
                    <a:pt x="631" y="5231"/>
                    <a:pt x="757" y="6144"/>
                  </a:cubicBezTo>
                  <a:cubicBezTo>
                    <a:pt x="284" y="6428"/>
                    <a:pt x="1" y="6900"/>
                    <a:pt x="1" y="7436"/>
                  </a:cubicBezTo>
                  <a:cubicBezTo>
                    <a:pt x="1" y="8255"/>
                    <a:pt x="694" y="8948"/>
                    <a:pt x="1513" y="8948"/>
                  </a:cubicBezTo>
                  <a:cubicBezTo>
                    <a:pt x="1797" y="8948"/>
                    <a:pt x="2017" y="8854"/>
                    <a:pt x="2269" y="8728"/>
                  </a:cubicBezTo>
                  <a:lnTo>
                    <a:pt x="2269" y="12351"/>
                  </a:lnTo>
                  <a:cubicBezTo>
                    <a:pt x="2269" y="12571"/>
                    <a:pt x="2427" y="12729"/>
                    <a:pt x="2616" y="12729"/>
                  </a:cubicBezTo>
                  <a:lnTo>
                    <a:pt x="10145" y="12729"/>
                  </a:lnTo>
                  <a:cubicBezTo>
                    <a:pt x="10334" y="12729"/>
                    <a:pt x="10492" y="12571"/>
                    <a:pt x="10492" y="12351"/>
                  </a:cubicBezTo>
                  <a:lnTo>
                    <a:pt x="10492" y="8728"/>
                  </a:lnTo>
                  <a:cubicBezTo>
                    <a:pt x="10712" y="8854"/>
                    <a:pt x="10965" y="8948"/>
                    <a:pt x="11248" y="8948"/>
                  </a:cubicBezTo>
                  <a:cubicBezTo>
                    <a:pt x="12067" y="8948"/>
                    <a:pt x="12729" y="8255"/>
                    <a:pt x="12729" y="7436"/>
                  </a:cubicBezTo>
                  <a:cubicBezTo>
                    <a:pt x="12823" y="6932"/>
                    <a:pt x="12508" y="6428"/>
                    <a:pt x="12036" y="6144"/>
                  </a:cubicBezTo>
                  <a:cubicBezTo>
                    <a:pt x="12130" y="5231"/>
                    <a:pt x="11437" y="4443"/>
                    <a:pt x="10523" y="4443"/>
                  </a:cubicBezTo>
                  <a:lnTo>
                    <a:pt x="10523" y="4097"/>
                  </a:lnTo>
                  <a:cubicBezTo>
                    <a:pt x="10523" y="1860"/>
                    <a:pt x="8665" y="1"/>
                    <a:pt x="639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9" name="Google Shape;889;p108"/>
          <p:cNvGrpSpPr/>
          <p:nvPr/>
        </p:nvGrpSpPr>
        <p:grpSpPr>
          <a:xfrm>
            <a:off x="4411059" y="2878508"/>
            <a:ext cx="337997" cy="336411"/>
            <a:chOff x="-55620175" y="2686900"/>
            <a:chExt cx="319800" cy="318300"/>
          </a:xfrm>
        </p:grpSpPr>
        <p:sp>
          <p:nvSpPr>
            <p:cNvPr id="890" name="Google Shape;890;p108"/>
            <p:cNvSpPr/>
            <p:nvPr/>
          </p:nvSpPr>
          <p:spPr>
            <a:xfrm>
              <a:off x="-55514650" y="2917925"/>
              <a:ext cx="72500" cy="29775"/>
            </a:xfrm>
            <a:custGeom>
              <a:avLst/>
              <a:gdLst/>
              <a:ahLst/>
              <a:cxnLst/>
              <a:rect l="l" t="t" r="r" b="b"/>
              <a:pathLst>
                <a:path w="2900" h="1191" extrusionOk="0">
                  <a:moveTo>
                    <a:pt x="387" y="1"/>
                  </a:moveTo>
                  <a:cubicBezTo>
                    <a:pt x="292" y="1"/>
                    <a:pt x="206" y="40"/>
                    <a:pt x="158" y="119"/>
                  </a:cubicBezTo>
                  <a:cubicBezTo>
                    <a:pt x="1" y="277"/>
                    <a:pt x="1" y="529"/>
                    <a:pt x="158" y="655"/>
                  </a:cubicBezTo>
                  <a:cubicBezTo>
                    <a:pt x="505" y="1001"/>
                    <a:pt x="978" y="1190"/>
                    <a:pt x="1450" y="1190"/>
                  </a:cubicBezTo>
                  <a:cubicBezTo>
                    <a:pt x="1954" y="1190"/>
                    <a:pt x="2427" y="1001"/>
                    <a:pt x="2742" y="655"/>
                  </a:cubicBezTo>
                  <a:cubicBezTo>
                    <a:pt x="2899" y="497"/>
                    <a:pt x="2899" y="245"/>
                    <a:pt x="2742" y="119"/>
                  </a:cubicBezTo>
                  <a:cubicBezTo>
                    <a:pt x="2679" y="72"/>
                    <a:pt x="2592" y="48"/>
                    <a:pt x="2502" y="48"/>
                  </a:cubicBezTo>
                  <a:cubicBezTo>
                    <a:pt x="2411" y="48"/>
                    <a:pt x="2317" y="72"/>
                    <a:pt x="2238" y="119"/>
                  </a:cubicBezTo>
                  <a:cubicBezTo>
                    <a:pt x="2049" y="340"/>
                    <a:pt x="1734" y="434"/>
                    <a:pt x="1450" y="434"/>
                  </a:cubicBezTo>
                  <a:cubicBezTo>
                    <a:pt x="1135" y="434"/>
                    <a:pt x="852" y="340"/>
                    <a:pt x="663" y="119"/>
                  </a:cubicBezTo>
                  <a:cubicBezTo>
                    <a:pt x="584" y="40"/>
                    <a:pt x="481" y="1"/>
                    <a:pt x="38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1" name="Google Shape;891;p108"/>
            <p:cNvSpPr/>
            <p:nvPr/>
          </p:nvSpPr>
          <p:spPr>
            <a:xfrm>
              <a:off x="-55450050" y="2854725"/>
              <a:ext cx="18125" cy="18150"/>
            </a:xfrm>
            <a:custGeom>
              <a:avLst/>
              <a:gdLst/>
              <a:ahLst/>
              <a:cxnLst/>
              <a:rect l="l" t="t" r="r" b="b"/>
              <a:pathLst>
                <a:path w="725" h="726" extrusionOk="0">
                  <a:moveTo>
                    <a:pt x="378" y="1"/>
                  </a:moveTo>
                  <a:cubicBezTo>
                    <a:pt x="158" y="1"/>
                    <a:pt x="0" y="190"/>
                    <a:pt x="0" y="379"/>
                  </a:cubicBezTo>
                  <a:cubicBezTo>
                    <a:pt x="0" y="568"/>
                    <a:pt x="158" y="725"/>
                    <a:pt x="378" y="725"/>
                  </a:cubicBezTo>
                  <a:cubicBezTo>
                    <a:pt x="567" y="725"/>
                    <a:pt x="725" y="568"/>
                    <a:pt x="725" y="379"/>
                  </a:cubicBezTo>
                  <a:cubicBezTo>
                    <a:pt x="725" y="190"/>
                    <a:pt x="567" y="1"/>
                    <a:pt x="37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2" name="Google Shape;892;p108"/>
            <p:cNvSpPr/>
            <p:nvPr/>
          </p:nvSpPr>
          <p:spPr>
            <a:xfrm>
              <a:off x="-55524875" y="2855525"/>
              <a:ext cx="18925" cy="17450"/>
            </a:xfrm>
            <a:custGeom>
              <a:avLst/>
              <a:gdLst/>
              <a:ahLst/>
              <a:cxnLst/>
              <a:rect l="l" t="t" r="r" b="b"/>
              <a:pathLst>
                <a:path w="757" h="698" extrusionOk="0">
                  <a:moveTo>
                    <a:pt x="410" y="0"/>
                  </a:moveTo>
                  <a:cubicBezTo>
                    <a:pt x="189" y="0"/>
                    <a:pt x="0" y="158"/>
                    <a:pt x="0" y="347"/>
                  </a:cubicBezTo>
                  <a:cubicBezTo>
                    <a:pt x="0" y="536"/>
                    <a:pt x="189" y="693"/>
                    <a:pt x="410" y="693"/>
                  </a:cubicBezTo>
                  <a:cubicBezTo>
                    <a:pt x="423" y="696"/>
                    <a:pt x="437" y="697"/>
                    <a:pt x="451" y="697"/>
                  </a:cubicBezTo>
                  <a:cubicBezTo>
                    <a:pt x="598" y="697"/>
                    <a:pt x="756" y="548"/>
                    <a:pt x="756" y="347"/>
                  </a:cubicBezTo>
                  <a:cubicBezTo>
                    <a:pt x="756" y="158"/>
                    <a:pt x="599" y="0"/>
                    <a:pt x="41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3" name="Google Shape;893;p108"/>
            <p:cNvSpPr/>
            <p:nvPr/>
          </p:nvSpPr>
          <p:spPr>
            <a:xfrm>
              <a:off x="-55620175" y="2686900"/>
              <a:ext cx="319800" cy="318300"/>
            </a:xfrm>
            <a:custGeom>
              <a:avLst/>
              <a:gdLst/>
              <a:ahLst/>
              <a:cxnLst/>
              <a:rect l="l" t="t" r="r" b="b"/>
              <a:pathLst>
                <a:path w="12792" h="12732" extrusionOk="0">
                  <a:moveTo>
                    <a:pt x="5671" y="2240"/>
                  </a:moveTo>
                  <a:cubicBezTo>
                    <a:pt x="6333" y="2240"/>
                    <a:pt x="6931" y="2429"/>
                    <a:pt x="7435" y="2744"/>
                  </a:cubicBezTo>
                  <a:cubicBezTo>
                    <a:pt x="7057" y="4225"/>
                    <a:pt x="5703" y="5233"/>
                    <a:pt x="4159" y="5233"/>
                  </a:cubicBezTo>
                  <a:lnTo>
                    <a:pt x="2332" y="5233"/>
                  </a:lnTo>
                  <a:cubicBezTo>
                    <a:pt x="2489" y="3532"/>
                    <a:pt x="3938" y="2240"/>
                    <a:pt x="5671" y="2240"/>
                  </a:cubicBezTo>
                  <a:close/>
                  <a:moveTo>
                    <a:pt x="8318" y="732"/>
                  </a:moveTo>
                  <a:cubicBezTo>
                    <a:pt x="8434" y="732"/>
                    <a:pt x="8549" y="741"/>
                    <a:pt x="8664" y="759"/>
                  </a:cubicBezTo>
                  <a:cubicBezTo>
                    <a:pt x="9735" y="917"/>
                    <a:pt x="10523" y="1925"/>
                    <a:pt x="10523" y="3059"/>
                  </a:cubicBezTo>
                  <a:lnTo>
                    <a:pt x="10523" y="6147"/>
                  </a:lnTo>
                  <a:cubicBezTo>
                    <a:pt x="10271" y="6021"/>
                    <a:pt x="10050" y="5958"/>
                    <a:pt x="9767" y="5958"/>
                  </a:cubicBezTo>
                  <a:lnTo>
                    <a:pt x="9767" y="5580"/>
                  </a:lnTo>
                  <a:cubicBezTo>
                    <a:pt x="9767" y="3626"/>
                    <a:pt x="8349" y="1957"/>
                    <a:pt x="6490" y="1578"/>
                  </a:cubicBezTo>
                  <a:cubicBezTo>
                    <a:pt x="6975" y="1040"/>
                    <a:pt x="7643" y="732"/>
                    <a:pt x="8318" y="732"/>
                  </a:cubicBezTo>
                  <a:close/>
                  <a:moveTo>
                    <a:pt x="1544" y="6745"/>
                  </a:moveTo>
                  <a:lnTo>
                    <a:pt x="1544" y="8226"/>
                  </a:lnTo>
                  <a:cubicBezTo>
                    <a:pt x="1134" y="8226"/>
                    <a:pt x="788" y="7879"/>
                    <a:pt x="788" y="7470"/>
                  </a:cubicBezTo>
                  <a:cubicBezTo>
                    <a:pt x="788" y="7092"/>
                    <a:pt x="1134" y="6745"/>
                    <a:pt x="1544" y="6745"/>
                  </a:cubicBezTo>
                  <a:close/>
                  <a:moveTo>
                    <a:pt x="9798" y="6745"/>
                  </a:moveTo>
                  <a:cubicBezTo>
                    <a:pt x="10208" y="6745"/>
                    <a:pt x="10554" y="7060"/>
                    <a:pt x="10554" y="7470"/>
                  </a:cubicBezTo>
                  <a:cubicBezTo>
                    <a:pt x="10554" y="7879"/>
                    <a:pt x="10208" y="8226"/>
                    <a:pt x="9798" y="8226"/>
                  </a:cubicBezTo>
                  <a:lnTo>
                    <a:pt x="9798" y="6745"/>
                  </a:lnTo>
                  <a:close/>
                  <a:moveTo>
                    <a:pt x="10712" y="8667"/>
                  </a:moveTo>
                  <a:cubicBezTo>
                    <a:pt x="10775" y="8888"/>
                    <a:pt x="10869" y="9108"/>
                    <a:pt x="11027" y="9297"/>
                  </a:cubicBezTo>
                  <a:cubicBezTo>
                    <a:pt x="11090" y="9455"/>
                    <a:pt x="11216" y="9549"/>
                    <a:pt x="11342" y="9707"/>
                  </a:cubicBezTo>
                  <a:lnTo>
                    <a:pt x="9652" y="9707"/>
                  </a:lnTo>
                  <a:cubicBezTo>
                    <a:pt x="9738" y="9468"/>
                    <a:pt x="9768" y="9254"/>
                    <a:pt x="9798" y="8982"/>
                  </a:cubicBezTo>
                  <a:cubicBezTo>
                    <a:pt x="10145" y="8982"/>
                    <a:pt x="10460" y="8856"/>
                    <a:pt x="10712" y="8667"/>
                  </a:cubicBezTo>
                  <a:close/>
                  <a:moveTo>
                    <a:pt x="8066" y="3280"/>
                  </a:moveTo>
                  <a:cubicBezTo>
                    <a:pt x="8664" y="3847"/>
                    <a:pt x="9042" y="4729"/>
                    <a:pt x="9042" y="5643"/>
                  </a:cubicBezTo>
                  <a:lnTo>
                    <a:pt x="9042" y="8636"/>
                  </a:lnTo>
                  <a:cubicBezTo>
                    <a:pt x="9042" y="10463"/>
                    <a:pt x="7530" y="11975"/>
                    <a:pt x="5671" y="11975"/>
                  </a:cubicBezTo>
                  <a:cubicBezTo>
                    <a:pt x="3812" y="11975"/>
                    <a:pt x="2269" y="10431"/>
                    <a:pt x="2269" y="8573"/>
                  </a:cubicBezTo>
                  <a:lnTo>
                    <a:pt x="2269" y="5989"/>
                  </a:lnTo>
                  <a:lnTo>
                    <a:pt x="4159" y="5989"/>
                  </a:lnTo>
                  <a:cubicBezTo>
                    <a:pt x="5104" y="5989"/>
                    <a:pt x="6049" y="5643"/>
                    <a:pt x="6805" y="5044"/>
                  </a:cubicBezTo>
                  <a:cubicBezTo>
                    <a:pt x="7404" y="4571"/>
                    <a:pt x="7782" y="3941"/>
                    <a:pt x="8066" y="3280"/>
                  </a:cubicBezTo>
                  <a:close/>
                  <a:moveTo>
                    <a:pt x="8329" y="0"/>
                  </a:moveTo>
                  <a:cubicBezTo>
                    <a:pt x="7237" y="0"/>
                    <a:pt x="6224" y="580"/>
                    <a:pt x="5671" y="1547"/>
                  </a:cubicBezTo>
                  <a:lnTo>
                    <a:pt x="5640" y="1547"/>
                  </a:lnTo>
                  <a:cubicBezTo>
                    <a:pt x="3340" y="1547"/>
                    <a:pt x="1481" y="3374"/>
                    <a:pt x="1481" y="5643"/>
                  </a:cubicBezTo>
                  <a:lnTo>
                    <a:pt x="1481" y="5989"/>
                  </a:lnTo>
                  <a:cubicBezTo>
                    <a:pt x="662" y="5989"/>
                    <a:pt x="0" y="6651"/>
                    <a:pt x="0" y="7470"/>
                  </a:cubicBezTo>
                  <a:cubicBezTo>
                    <a:pt x="0" y="8320"/>
                    <a:pt x="662" y="8982"/>
                    <a:pt x="1481" y="8982"/>
                  </a:cubicBezTo>
                  <a:cubicBezTo>
                    <a:pt x="1702" y="11061"/>
                    <a:pt x="3466" y="12731"/>
                    <a:pt x="5577" y="12731"/>
                  </a:cubicBezTo>
                  <a:cubicBezTo>
                    <a:pt x="7215" y="12731"/>
                    <a:pt x="8570" y="11818"/>
                    <a:pt x="9263" y="10463"/>
                  </a:cubicBezTo>
                  <a:lnTo>
                    <a:pt x="12319" y="10463"/>
                  </a:lnTo>
                  <a:cubicBezTo>
                    <a:pt x="12476" y="10463"/>
                    <a:pt x="12634" y="10368"/>
                    <a:pt x="12665" y="10211"/>
                  </a:cubicBezTo>
                  <a:cubicBezTo>
                    <a:pt x="12791" y="9990"/>
                    <a:pt x="12728" y="9833"/>
                    <a:pt x="12571" y="9770"/>
                  </a:cubicBezTo>
                  <a:cubicBezTo>
                    <a:pt x="11783" y="9360"/>
                    <a:pt x="11248" y="8573"/>
                    <a:pt x="11248" y="7690"/>
                  </a:cubicBezTo>
                  <a:lnTo>
                    <a:pt x="11248" y="3122"/>
                  </a:lnTo>
                  <a:cubicBezTo>
                    <a:pt x="11248" y="1578"/>
                    <a:pt x="10208" y="287"/>
                    <a:pt x="8790" y="35"/>
                  </a:cubicBezTo>
                  <a:cubicBezTo>
                    <a:pt x="8636" y="12"/>
                    <a:pt x="8481" y="0"/>
                    <a:pt x="832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94" name="Google Shape;894;p108"/>
          <p:cNvGrpSpPr/>
          <p:nvPr/>
        </p:nvGrpSpPr>
        <p:grpSpPr>
          <a:xfrm>
            <a:off x="5450711" y="1160642"/>
            <a:ext cx="295536" cy="336332"/>
            <a:chOff x="-56774050" y="1904075"/>
            <a:chExt cx="279625" cy="318225"/>
          </a:xfrm>
        </p:grpSpPr>
        <p:sp>
          <p:nvSpPr>
            <p:cNvPr id="895" name="Google Shape;895;p108"/>
            <p:cNvSpPr/>
            <p:nvPr/>
          </p:nvSpPr>
          <p:spPr>
            <a:xfrm>
              <a:off x="-56671650" y="2135825"/>
              <a:ext cx="72475" cy="28975"/>
            </a:xfrm>
            <a:custGeom>
              <a:avLst/>
              <a:gdLst/>
              <a:ahLst/>
              <a:cxnLst/>
              <a:rect l="l" t="t" r="r" b="b"/>
              <a:pathLst>
                <a:path w="2899" h="1159" extrusionOk="0">
                  <a:moveTo>
                    <a:pt x="398" y="1"/>
                  </a:moveTo>
                  <a:cubicBezTo>
                    <a:pt x="307" y="1"/>
                    <a:pt x="221" y="40"/>
                    <a:pt x="158" y="119"/>
                  </a:cubicBezTo>
                  <a:cubicBezTo>
                    <a:pt x="0" y="276"/>
                    <a:pt x="0" y="497"/>
                    <a:pt x="158" y="623"/>
                  </a:cubicBezTo>
                  <a:cubicBezTo>
                    <a:pt x="504" y="970"/>
                    <a:pt x="977" y="1159"/>
                    <a:pt x="1449" y="1159"/>
                  </a:cubicBezTo>
                  <a:cubicBezTo>
                    <a:pt x="1922" y="1159"/>
                    <a:pt x="2426" y="970"/>
                    <a:pt x="2741" y="623"/>
                  </a:cubicBezTo>
                  <a:cubicBezTo>
                    <a:pt x="2899" y="465"/>
                    <a:pt x="2899" y="213"/>
                    <a:pt x="2741" y="119"/>
                  </a:cubicBezTo>
                  <a:cubicBezTo>
                    <a:pt x="2662" y="40"/>
                    <a:pt x="2568" y="1"/>
                    <a:pt x="2477" y="1"/>
                  </a:cubicBezTo>
                  <a:cubicBezTo>
                    <a:pt x="2387" y="1"/>
                    <a:pt x="2300" y="40"/>
                    <a:pt x="2237" y="119"/>
                  </a:cubicBezTo>
                  <a:cubicBezTo>
                    <a:pt x="2048" y="308"/>
                    <a:pt x="1733" y="434"/>
                    <a:pt x="1449" y="434"/>
                  </a:cubicBezTo>
                  <a:cubicBezTo>
                    <a:pt x="1134" y="434"/>
                    <a:pt x="851" y="308"/>
                    <a:pt x="662" y="119"/>
                  </a:cubicBezTo>
                  <a:cubicBezTo>
                    <a:pt x="583" y="40"/>
                    <a:pt x="488" y="1"/>
                    <a:pt x="39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6" name="Google Shape;896;p108"/>
            <p:cNvSpPr/>
            <p:nvPr/>
          </p:nvSpPr>
          <p:spPr>
            <a:xfrm>
              <a:off x="-56774050" y="1904075"/>
              <a:ext cx="279625" cy="318225"/>
            </a:xfrm>
            <a:custGeom>
              <a:avLst/>
              <a:gdLst/>
              <a:ahLst/>
              <a:cxnLst/>
              <a:rect l="l" t="t" r="r" b="b"/>
              <a:pathLst>
                <a:path w="11185" h="12729" extrusionOk="0">
                  <a:moveTo>
                    <a:pt x="5545" y="757"/>
                  </a:moveTo>
                  <a:cubicBezTo>
                    <a:pt x="7278" y="757"/>
                    <a:pt x="8696" y="2048"/>
                    <a:pt x="8885" y="3750"/>
                  </a:cubicBezTo>
                  <a:lnTo>
                    <a:pt x="4789" y="3750"/>
                  </a:lnTo>
                  <a:cubicBezTo>
                    <a:pt x="3056" y="3750"/>
                    <a:pt x="1639" y="2395"/>
                    <a:pt x="1450" y="757"/>
                  </a:cubicBezTo>
                  <a:close/>
                  <a:moveTo>
                    <a:pt x="2710" y="3844"/>
                  </a:moveTo>
                  <a:cubicBezTo>
                    <a:pt x="3277" y="4254"/>
                    <a:pt x="4002" y="4506"/>
                    <a:pt x="4789" y="4506"/>
                  </a:cubicBezTo>
                  <a:lnTo>
                    <a:pt x="8885" y="4506"/>
                  </a:lnTo>
                  <a:lnTo>
                    <a:pt x="8885" y="5608"/>
                  </a:lnTo>
                  <a:cubicBezTo>
                    <a:pt x="8570" y="5356"/>
                    <a:pt x="8192" y="5230"/>
                    <a:pt x="7782" y="5230"/>
                  </a:cubicBezTo>
                  <a:cubicBezTo>
                    <a:pt x="6900" y="5230"/>
                    <a:pt x="6144" y="5860"/>
                    <a:pt x="5986" y="6742"/>
                  </a:cubicBezTo>
                  <a:lnTo>
                    <a:pt x="5167" y="6742"/>
                  </a:lnTo>
                  <a:cubicBezTo>
                    <a:pt x="5010" y="5860"/>
                    <a:pt x="4222" y="5230"/>
                    <a:pt x="3340" y="5230"/>
                  </a:cubicBezTo>
                  <a:cubicBezTo>
                    <a:pt x="2899" y="5230"/>
                    <a:pt x="2552" y="5388"/>
                    <a:pt x="2237" y="5608"/>
                  </a:cubicBezTo>
                  <a:cubicBezTo>
                    <a:pt x="2237" y="4978"/>
                    <a:pt x="2395" y="4380"/>
                    <a:pt x="2710" y="3844"/>
                  </a:cubicBezTo>
                  <a:close/>
                  <a:moveTo>
                    <a:pt x="1450" y="5986"/>
                  </a:moveTo>
                  <a:lnTo>
                    <a:pt x="1450" y="7467"/>
                  </a:lnTo>
                  <a:cubicBezTo>
                    <a:pt x="1432" y="7468"/>
                    <a:pt x="1415" y="7469"/>
                    <a:pt x="1398" y="7469"/>
                  </a:cubicBezTo>
                  <a:cubicBezTo>
                    <a:pt x="984" y="7469"/>
                    <a:pt x="694" y="7106"/>
                    <a:pt x="694" y="6742"/>
                  </a:cubicBezTo>
                  <a:cubicBezTo>
                    <a:pt x="694" y="6333"/>
                    <a:pt x="1009" y="5986"/>
                    <a:pt x="1450" y="5986"/>
                  </a:cubicBezTo>
                  <a:close/>
                  <a:moveTo>
                    <a:pt x="9641" y="5986"/>
                  </a:moveTo>
                  <a:cubicBezTo>
                    <a:pt x="10051" y="5986"/>
                    <a:pt x="10397" y="6301"/>
                    <a:pt x="10397" y="6742"/>
                  </a:cubicBezTo>
                  <a:cubicBezTo>
                    <a:pt x="10397" y="7184"/>
                    <a:pt x="10051" y="7499"/>
                    <a:pt x="9641" y="7499"/>
                  </a:cubicBezTo>
                  <a:lnTo>
                    <a:pt x="9641" y="5986"/>
                  </a:lnTo>
                  <a:close/>
                  <a:moveTo>
                    <a:pt x="3309" y="5986"/>
                  </a:moveTo>
                  <a:cubicBezTo>
                    <a:pt x="3939" y="5986"/>
                    <a:pt x="4411" y="6490"/>
                    <a:pt x="4411" y="7089"/>
                  </a:cubicBezTo>
                  <a:cubicBezTo>
                    <a:pt x="4411" y="7719"/>
                    <a:pt x="3907" y="8192"/>
                    <a:pt x="3309" y="8192"/>
                  </a:cubicBezTo>
                  <a:cubicBezTo>
                    <a:pt x="2678" y="8192"/>
                    <a:pt x="2206" y="7688"/>
                    <a:pt x="2206" y="7089"/>
                  </a:cubicBezTo>
                  <a:cubicBezTo>
                    <a:pt x="2206" y="6459"/>
                    <a:pt x="2710" y="5986"/>
                    <a:pt x="3309" y="5986"/>
                  </a:cubicBezTo>
                  <a:close/>
                  <a:moveTo>
                    <a:pt x="7782" y="6018"/>
                  </a:moveTo>
                  <a:cubicBezTo>
                    <a:pt x="8412" y="6018"/>
                    <a:pt x="8885" y="6553"/>
                    <a:pt x="8885" y="7121"/>
                  </a:cubicBezTo>
                  <a:cubicBezTo>
                    <a:pt x="8885" y="7719"/>
                    <a:pt x="8381" y="8223"/>
                    <a:pt x="7782" y="8223"/>
                  </a:cubicBezTo>
                  <a:cubicBezTo>
                    <a:pt x="7152" y="8223"/>
                    <a:pt x="6680" y="7719"/>
                    <a:pt x="6680" y="7121"/>
                  </a:cubicBezTo>
                  <a:cubicBezTo>
                    <a:pt x="6680" y="6490"/>
                    <a:pt x="7215" y="6018"/>
                    <a:pt x="7782" y="6018"/>
                  </a:cubicBezTo>
                  <a:close/>
                  <a:moveTo>
                    <a:pt x="5955" y="7436"/>
                  </a:moveTo>
                  <a:cubicBezTo>
                    <a:pt x="6112" y="8318"/>
                    <a:pt x="6900" y="8948"/>
                    <a:pt x="7751" y="8948"/>
                  </a:cubicBezTo>
                  <a:cubicBezTo>
                    <a:pt x="8192" y="8948"/>
                    <a:pt x="8538" y="8790"/>
                    <a:pt x="8853" y="8601"/>
                  </a:cubicBezTo>
                  <a:lnTo>
                    <a:pt x="8853" y="8601"/>
                  </a:lnTo>
                  <a:cubicBezTo>
                    <a:pt x="8885" y="10334"/>
                    <a:pt x="7593" y="11783"/>
                    <a:pt x="5892" y="11941"/>
                  </a:cubicBezTo>
                  <a:lnTo>
                    <a:pt x="5892" y="11594"/>
                  </a:lnTo>
                  <a:cubicBezTo>
                    <a:pt x="5892" y="11374"/>
                    <a:pt x="5734" y="11216"/>
                    <a:pt x="5545" y="11216"/>
                  </a:cubicBezTo>
                  <a:cubicBezTo>
                    <a:pt x="5356" y="11216"/>
                    <a:pt x="5199" y="11374"/>
                    <a:pt x="5199" y="11594"/>
                  </a:cubicBezTo>
                  <a:lnTo>
                    <a:pt x="5199" y="11941"/>
                  </a:lnTo>
                  <a:cubicBezTo>
                    <a:pt x="3498" y="11752"/>
                    <a:pt x="2206" y="10334"/>
                    <a:pt x="2206" y="8601"/>
                  </a:cubicBezTo>
                  <a:lnTo>
                    <a:pt x="2206" y="8601"/>
                  </a:lnTo>
                  <a:cubicBezTo>
                    <a:pt x="2521" y="8822"/>
                    <a:pt x="2899" y="8948"/>
                    <a:pt x="3309" y="8948"/>
                  </a:cubicBezTo>
                  <a:cubicBezTo>
                    <a:pt x="4222" y="8948"/>
                    <a:pt x="4947" y="8318"/>
                    <a:pt x="5136" y="7436"/>
                  </a:cubicBezTo>
                  <a:close/>
                  <a:moveTo>
                    <a:pt x="1072" y="0"/>
                  </a:moveTo>
                  <a:cubicBezTo>
                    <a:pt x="851" y="0"/>
                    <a:pt x="725" y="158"/>
                    <a:pt x="725" y="347"/>
                  </a:cubicBezTo>
                  <a:cubicBezTo>
                    <a:pt x="725" y="1576"/>
                    <a:pt x="1229" y="2678"/>
                    <a:pt x="2080" y="3434"/>
                  </a:cubicBezTo>
                  <a:cubicBezTo>
                    <a:pt x="1733" y="3970"/>
                    <a:pt x="1544" y="4569"/>
                    <a:pt x="1513" y="5230"/>
                  </a:cubicBezTo>
                  <a:cubicBezTo>
                    <a:pt x="662" y="5230"/>
                    <a:pt x="0" y="5923"/>
                    <a:pt x="0" y="6742"/>
                  </a:cubicBezTo>
                  <a:cubicBezTo>
                    <a:pt x="0" y="7562"/>
                    <a:pt x="662" y="8223"/>
                    <a:pt x="1513" y="8223"/>
                  </a:cubicBezTo>
                  <a:lnTo>
                    <a:pt x="1513" y="8601"/>
                  </a:lnTo>
                  <a:cubicBezTo>
                    <a:pt x="1513" y="10870"/>
                    <a:pt x="3340" y="12728"/>
                    <a:pt x="5577" y="12728"/>
                  </a:cubicBezTo>
                  <a:cubicBezTo>
                    <a:pt x="7845" y="12728"/>
                    <a:pt x="9673" y="10870"/>
                    <a:pt x="9673" y="8601"/>
                  </a:cubicBezTo>
                  <a:lnTo>
                    <a:pt x="9673" y="8223"/>
                  </a:lnTo>
                  <a:cubicBezTo>
                    <a:pt x="10523" y="8223"/>
                    <a:pt x="11185" y="7562"/>
                    <a:pt x="11185" y="6742"/>
                  </a:cubicBezTo>
                  <a:cubicBezTo>
                    <a:pt x="11153" y="5923"/>
                    <a:pt x="10460" y="5230"/>
                    <a:pt x="9641" y="5230"/>
                  </a:cubicBezTo>
                  <a:lnTo>
                    <a:pt x="9641" y="4128"/>
                  </a:lnTo>
                  <a:cubicBezTo>
                    <a:pt x="9641" y="1859"/>
                    <a:pt x="7782" y="0"/>
                    <a:pt x="554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97" name="Google Shape;897;p108"/>
          <p:cNvSpPr txBox="1">
            <a:spLocks noGrp="1"/>
          </p:cNvSpPr>
          <p:nvPr>
            <p:ph type="ctrTitle"/>
          </p:nvPr>
        </p:nvSpPr>
        <p:spPr>
          <a:xfrm>
            <a:off x="457200" y="320704"/>
            <a:ext cx="8229600" cy="670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Le Profil Recherché</a:t>
            </a:r>
            <a:endParaRPr dirty="0"/>
          </a:p>
        </p:txBody>
      </p:sp>
      <p:sp>
        <p:nvSpPr>
          <p:cNvPr id="898" name="Google Shape;898;p108"/>
          <p:cNvSpPr txBox="1">
            <a:spLocks noGrp="1"/>
          </p:cNvSpPr>
          <p:nvPr>
            <p:ph type="subTitle" idx="1"/>
          </p:nvPr>
        </p:nvSpPr>
        <p:spPr>
          <a:xfrm>
            <a:off x="2671609" y="1762198"/>
            <a:ext cx="1727220" cy="104937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sz="1000" dirty="0"/>
              <a:t>Data </a:t>
            </a:r>
            <a:r>
              <a:rPr lang="fr-FR" sz="1000" dirty="0" err="1"/>
              <a:t>Analyst</a:t>
            </a:r>
            <a:r>
              <a:rPr lang="fr-FR" sz="1000" dirty="0"/>
              <a:t> Chef de projet, profil confirmé, polyvalent, à l’aise en anglais, capable de piloter des projets d'analyse tout en ayant un potentiel d'évolution.</a:t>
            </a:r>
            <a:endParaRPr sz="1000" dirty="0"/>
          </a:p>
        </p:txBody>
      </p:sp>
      <p:sp>
        <p:nvSpPr>
          <p:cNvPr id="899" name="Google Shape;899;p108"/>
          <p:cNvSpPr txBox="1">
            <a:spLocks noGrp="1"/>
          </p:cNvSpPr>
          <p:nvPr>
            <p:ph type="ctrTitle" idx="2"/>
          </p:nvPr>
        </p:nvSpPr>
        <p:spPr>
          <a:xfrm>
            <a:off x="2750155" y="1276930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dirty="0"/>
              <a:t>Le poste</a:t>
            </a:r>
            <a:endParaRPr dirty="0"/>
          </a:p>
        </p:txBody>
      </p:sp>
      <p:sp>
        <p:nvSpPr>
          <p:cNvPr id="900" name="Google Shape;900;p108"/>
          <p:cNvSpPr txBox="1">
            <a:spLocks noGrp="1"/>
          </p:cNvSpPr>
          <p:nvPr>
            <p:ph type="ctrTitle" idx="3"/>
          </p:nvPr>
        </p:nvSpPr>
        <p:spPr>
          <a:xfrm>
            <a:off x="4800201" y="1282189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 process</a:t>
            </a:r>
            <a:endParaRPr dirty="0"/>
          </a:p>
        </p:txBody>
      </p:sp>
      <p:sp>
        <p:nvSpPr>
          <p:cNvPr id="902" name="Google Shape;902;p108"/>
          <p:cNvSpPr txBox="1">
            <a:spLocks noGrp="1"/>
          </p:cNvSpPr>
          <p:nvPr>
            <p:ph type="ctrTitle" idx="5"/>
          </p:nvPr>
        </p:nvSpPr>
        <p:spPr>
          <a:xfrm>
            <a:off x="3794948" y="3207108"/>
            <a:ext cx="1570200" cy="57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Focus sur les Soft </a:t>
            </a:r>
            <a:r>
              <a:rPr lang="fr-FR" dirty="0" err="1"/>
              <a:t>Skills</a:t>
            </a:r>
            <a:endParaRPr dirty="0"/>
          </a:p>
        </p:txBody>
      </p:sp>
      <p:sp>
        <p:nvSpPr>
          <p:cNvPr id="13" name="Google Shape;898;p108">
            <a:extLst>
              <a:ext uri="{FF2B5EF4-FFF2-40B4-BE49-F238E27FC236}">
                <a16:creationId xmlns:a16="http://schemas.microsoft.com/office/drawing/2014/main" id="{CFD01F0C-7D5D-075B-0CD5-F2D79B98C1E0}"/>
              </a:ext>
            </a:extLst>
          </p:cNvPr>
          <p:cNvSpPr txBox="1">
            <a:spLocks/>
          </p:cNvSpPr>
          <p:nvPr/>
        </p:nvSpPr>
        <p:spPr>
          <a:xfrm>
            <a:off x="4671170" y="1806157"/>
            <a:ext cx="1831228" cy="104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fr-FR" sz="1000" dirty="0"/>
              <a:t>Un portfolio visuel pour présenter son profil et démontrer sa maîtrise technique.</a:t>
            </a:r>
          </a:p>
          <a:p>
            <a:pPr marL="0" indent="0">
              <a:buClr>
                <a:schemeClr val="dk1"/>
              </a:buClr>
              <a:buSzPts val="1100"/>
            </a:pPr>
            <a:r>
              <a:rPr lang="fr-FR" sz="1000" dirty="0"/>
              <a:t>Une démonstration concrète des compétences (veille, gestion de projet, documentation, formation).</a:t>
            </a:r>
          </a:p>
        </p:txBody>
      </p:sp>
      <p:sp>
        <p:nvSpPr>
          <p:cNvPr id="14" name="Google Shape;898;p108">
            <a:extLst>
              <a:ext uri="{FF2B5EF4-FFF2-40B4-BE49-F238E27FC236}">
                <a16:creationId xmlns:a16="http://schemas.microsoft.com/office/drawing/2014/main" id="{E4C6D829-2267-98DE-052F-94EFF990DD07}"/>
              </a:ext>
            </a:extLst>
          </p:cNvPr>
          <p:cNvSpPr txBox="1">
            <a:spLocks/>
          </p:cNvSpPr>
          <p:nvPr/>
        </p:nvSpPr>
        <p:spPr>
          <a:xfrm>
            <a:off x="3702414" y="3572207"/>
            <a:ext cx="1727220" cy="10493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000"/>
              <a:buFont typeface="Roboto Condensed Light"/>
              <a:buNone/>
              <a:defRPr sz="14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"/>
              <a:buFont typeface="Roboto Condensed Light"/>
              <a:buNone/>
              <a:defRPr sz="1000" b="0" i="0" u="none" strike="noStrike" cap="none">
                <a:solidFill>
                  <a:schemeClr val="lt1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0" indent="0">
              <a:buClr>
                <a:schemeClr val="dk1"/>
              </a:buClr>
              <a:buSzPts val="1100"/>
            </a:pPr>
            <a:r>
              <a:rPr lang="fr-FR" sz="1000" dirty="0"/>
              <a:t>Importance capitale accordée à la posture de conseil, la rigueur, la pédagogie et la capacité à vulgariser des sujets techniques.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8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5" name="Google Shape;845;p103"/>
          <p:cNvSpPr txBox="1">
            <a:spLocks noGrp="1"/>
          </p:cNvSpPr>
          <p:nvPr>
            <p:ph type="ctrTitle"/>
          </p:nvPr>
        </p:nvSpPr>
        <p:spPr>
          <a:xfrm flipH="1">
            <a:off x="1567394" y="329971"/>
            <a:ext cx="6009312" cy="163341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accent1"/>
              </a:buClr>
              <a:buSzPts val="1100"/>
            </a:pPr>
            <a:r>
              <a:rPr lang="fr-FR" sz="4800" dirty="0"/>
              <a:t>Cahier des Charges du Projet Portfolio</a:t>
            </a:r>
            <a:endParaRPr sz="4800" dirty="0"/>
          </a:p>
        </p:txBody>
      </p:sp>
      <p:sp>
        <p:nvSpPr>
          <p:cNvPr id="846" name="Google Shape;846;p103"/>
          <p:cNvSpPr txBox="1">
            <a:spLocks noGrp="1"/>
          </p:cNvSpPr>
          <p:nvPr>
            <p:ph type="subTitle" idx="1"/>
          </p:nvPr>
        </p:nvSpPr>
        <p:spPr>
          <a:xfrm>
            <a:off x="3143300" y="1928850"/>
            <a:ext cx="2857500" cy="5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buClr>
                <a:schemeClr val="accent1"/>
              </a:buClr>
              <a:buSzPts val="1100"/>
            </a:pPr>
            <a:r>
              <a:rPr lang="fr-FR" dirty="0"/>
              <a:t>Création du Portfolio de Candidature pour </a:t>
            </a:r>
            <a:r>
              <a:rPr lang="fr-FR" dirty="0" err="1"/>
              <a:t>Aéroworld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104"/>
          <p:cNvSpPr txBox="1">
            <a:spLocks noGrp="1"/>
          </p:cNvSpPr>
          <p:nvPr>
            <p:ph type="ctrTitle"/>
          </p:nvPr>
        </p:nvSpPr>
        <p:spPr>
          <a:xfrm flipH="1">
            <a:off x="355600" y="2236500"/>
            <a:ext cx="3956100" cy="67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dirty="0"/>
              <a:t>Objectif &amp; Contexte du Projet</a:t>
            </a:r>
            <a:endParaRPr dirty="0"/>
          </a:p>
        </p:txBody>
      </p:sp>
      <p:sp>
        <p:nvSpPr>
          <p:cNvPr id="852" name="Google Shape;852;p104"/>
          <p:cNvSpPr txBox="1">
            <a:spLocks noGrp="1"/>
          </p:cNvSpPr>
          <p:nvPr>
            <p:ph type="subTitle" idx="1"/>
          </p:nvPr>
        </p:nvSpPr>
        <p:spPr>
          <a:xfrm>
            <a:off x="4825200" y="1728900"/>
            <a:ext cx="3882518" cy="168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buClr>
                <a:schemeClr val="dk1"/>
              </a:buClr>
              <a:buSzPts val="1100"/>
            </a:pPr>
            <a:r>
              <a:rPr lang="fr-FR" dirty="0"/>
              <a:t>Le projet a pour mission de concevoir un portfolio en ligne pour répondre aux exigences de recrutement d'</a:t>
            </a:r>
            <a:r>
              <a:rPr lang="fr-FR" dirty="0" err="1"/>
              <a:t>Aéroworld</a:t>
            </a:r>
            <a:r>
              <a:rPr lang="fr-FR" dirty="0"/>
              <a:t>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Objectif Principal : Démontrer l'adéquation de mon profil avec les besoins du poste de Data </a:t>
            </a:r>
            <a:r>
              <a:rPr lang="fr-FR" dirty="0" err="1"/>
              <a:t>Analyst</a:t>
            </a:r>
            <a:r>
              <a:rPr lang="fr-FR" dirty="0"/>
              <a:t> Chef de Projet.</a:t>
            </a:r>
          </a:p>
          <a:p>
            <a:pPr marL="285750" lvl="0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Axes Stratégiques :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Mettre en valeur l'expertise technique à travers des projets et des livrables concrets.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Incarner la posture de consultant attendue par le client.</a:t>
            </a:r>
          </a:p>
          <a:p>
            <a:pPr marL="742950" lvl="1" indent="-285750">
              <a:buClr>
                <a:schemeClr val="dk1"/>
              </a:buClr>
              <a:buSzPts val="1100"/>
              <a:buFont typeface="Wingdings" panose="05000000000000000000" pitchFamily="2" charset="2"/>
              <a:buChar char="v"/>
            </a:pPr>
            <a:r>
              <a:rPr lang="fr-FR" dirty="0"/>
              <a:t>Décrocher un entretien en se démarquant des autres candidatures.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000"/>
                                        <p:tgtEl>
                                          <p:spTgt spid="8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-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000"/>
                                          </p:stCondLst>
                                        </p:cTn>
                                        <p:tgtEl>
                                          <p:spTgt spid="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7"/>
          <p:cNvSpPr txBox="1">
            <a:spLocks noGrp="1"/>
          </p:cNvSpPr>
          <p:nvPr>
            <p:ph type="ctrTitle"/>
          </p:nvPr>
        </p:nvSpPr>
        <p:spPr>
          <a:xfrm flipH="1">
            <a:off x="4114500" y="301605"/>
            <a:ext cx="3956100" cy="164074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sz="4800" dirty="0"/>
              <a:t>Périmètre du Projet</a:t>
            </a:r>
            <a:endParaRPr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756CB72-C4BE-609A-06DB-1162958B8D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90682" y="1993912"/>
            <a:ext cx="4694499" cy="2518323"/>
          </a:xfrm>
        </p:spPr>
        <p:txBody>
          <a:bodyPr/>
          <a:lstStyle/>
          <a:p>
            <a:pPr marL="0" indent="0" algn="l"/>
            <a:r>
              <a:rPr lang="fr-FR" dirty="0"/>
              <a:t>Le projet est structuré autour de la production de livrables spécifiques, organisés en plusieurs catégories.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Gestion de Projet: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Analyse du besoin client.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Cahier des charges (ce document).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Diagramme de Gantt.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Démonstration Technique: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Deux tableaux de bord interactifs sur Power BI.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vidéo de formation (</a:t>
            </a:r>
            <a:r>
              <a:rPr lang="fr-FR" dirty="0" err="1"/>
              <a:t>Loom</a:t>
            </a:r>
            <a:r>
              <a:rPr lang="fr-FR" dirty="0"/>
              <a:t>).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Une documentation technique.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Support Final: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fr-FR" dirty="0"/>
              <a:t>Portfolio en ligne sur GitHub Pages.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5">
          <a:extLst>
            <a:ext uri="{FF2B5EF4-FFF2-40B4-BE49-F238E27FC236}">
              <a16:creationId xmlns:a16="http://schemas.microsoft.com/office/drawing/2014/main" id="{5061D087-0AD8-422F-B8C2-8C434356D8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7">
            <a:extLst>
              <a:ext uri="{FF2B5EF4-FFF2-40B4-BE49-F238E27FC236}">
                <a16:creationId xmlns:a16="http://schemas.microsoft.com/office/drawing/2014/main" id="{2A2A99E0-05BF-F4F0-8056-422D126743BF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 flipH="1">
            <a:off x="3842870" y="427106"/>
            <a:ext cx="5199529" cy="94150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buClr>
                <a:schemeClr val="dk1"/>
              </a:buClr>
              <a:buSzPts val="1100"/>
            </a:pPr>
            <a:r>
              <a:rPr lang="fr-FR" sz="4800" dirty="0"/>
              <a:t>Outils &amp; Technologies</a:t>
            </a:r>
            <a:endParaRPr sz="4800" dirty="0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6868C57-3EB5-1C52-700D-91E28756EC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84706" y="1993912"/>
            <a:ext cx="4700475" cy="2518323"/>
          </a:xfrm>
        </p:spPr>
        <p:txBody>
          <a:bodyPr/>
          <a:lstStyle/>
          <a:p>
            <a:pPr marL="0" indent="0" algn="l"/>
            <a:r>
              <a:rPr lang="fr-FR" dirty="0"/>
              <a:t>La sélection des outils est alignée sur les exigences du projet et les standards du secteur.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Data Visualisation : Microsoft Power BI.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Maquettage &amp; Idéation : Miro.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Veille Technologique : </a:t>
            </a:r>
            <a:r>
              <a:rPr lang="fr-FR" dirty="0" err="1"/>
              <a:t>Feedly</a:t>
            </a:r>
            <a:r>
              <a:rPr lang="fr-FR" dirty="0"/>
              <a:t>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Hébergement : GitHub Pages.</a:t>
            </a:r>
          </a:p>
          <a:p>
            <a:pPr algn="l">
              <a:buFont typeface="Wingdings" panose="05000000000000000000" pitchFamily="2" charset="2"/>
              <a:buChar char="v"/>
            </a:pPr>
            <a:r>
              <a:rPr lang="fr-FR" dirty="0"/>
              <a:t>Sources de données : Fichiers plats (Excel/CSV).</a:t>
            </a:r>
          </a:p>
        </p:txBody>
      </p:sp>
    </p:spTree>
    <p:extLst>
      <p:ext uri="{BB962C8B-B14F-4D97-AF65-F5344CB8AC3E}">
        <p14:creationId xmlns:p14="http://schemas.microsoft.com/office/powerpoint/2010/main" val="3180505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8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ch Startup XL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88D3CE"/>
      </a:accent1>
      <a:accent2>
        <a:srgbClr val="423864"/>
      </a:accent2>
      <a:accent3>
        <a:srgbClr val="78909C"/>
      </a:accent3>
      <a:accent4>
        <a:srgbClr val="88D3CE"/>
      </a:accent4>
      <a:accent5>
        <a:srgbClr val="0097A7"/>
      </a:accent5>
      <a:accent6>
        <a:srgbClr val="423864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641</Words>
  <Application>Microsoft Office PowerPoint</Application>
  <PresentationFormat>Affichage à l'écran (16:9)</PresentationFormat>
  <Paragraphs>71</Paragraphs>
  <Slides>10</Slides>
  <Notes>10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Fira Sans Extra Condensed Medium</vt:lpstr>
      <vt:lpstr>Arial</vt:lpstr>
      <vt:lpstr>Roboto Condensed Light</vt:lpstr>
      <vt:lpstr>Wingdings</vt:lpstr>
      <vt:lpstr>Squada One</vt:lpstr>
      <vt:lpstr>Tech Startup XL by Slidesgo</vt:lpstr>
      <vt:lpstr>Analyse du besoin client Aéroworld</vt:lpstr>
      <vt:lpstr>PROBLEM VS. SOLUTION</vt:lpstr>
      <vt:lpstr>Qui est Aéroworld ?</vt:lpstr>
      <vt:lpstr>La Problématique Data d’Aéroworld </vt:lpstr>
      <vt:lpstr>Le Profil Recherché</vt:lpstr>
      <vt:lpstr>Cahier des Charges du Projet Portfolio</vt:lpstr>
      <vt:lpstr>Objectif &amp; Contexte du Projet</vt:lpstr>
      <vt:lpstr>Périmètre du Projet</vt:lpstr>
      <vt:lpstr>Outils &amp; Technologies</vt:lpstr>
      <vt:lpstr>Outils &amp; Technologies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Sébastien Tauban</dc:creator>
  <cp:lastModifiedBy>Sébastien Tauban</cp:lastModifiedBy>
  <cp:revision>3</cp:revision>
  <dcterms:modified xsi:type="dcterms:W3CDTF">2025-09-30T12:55:49Z</dcterms:modified>
</cp:coreProperties>
</file>