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Raleway Bold" charset="1" panose="00000000000000000000"/>
      <p:regular r:id="rId20"/>
    </p:embeddedFont>
    <p:embeddedFont>
      <p:font typeface="Montaser Arabic"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Freeform 2" id="2"/>
          <p:cNvSpPr/>
          <p:nvPr/>
        </p:nvSpPr>
        <p:spPr>
          <a:xfrm flipH="false" flipV="false" rot="0">
            <a:off x="10227790" y="3025717"/>
            <a:ext cx="8288735" cy="7549656"/>
          </a:xfrm>
          <a:custGeom>
            <a:avLst/>
            <a:gdLst/>
            <a:ahLst/>
            <a:cxnLst/>
            <a:rect r="r" b="b" t="t" l="l"/>
            <a:pathLst>
              <a:path h="7549656" w="8288735">
                <a:moveTo>
                  <a:pt x="0" y="0"/>
                </a:moveTo>
                <a:lnTo>
                  <a:pt x="8288735" y="0"/>
                </a:lnTo>
                <a:lnTo>
                  <a:pt x="8288735" y="7549656"/>
                </a:lnTo>
                <a:lnTo>
                  <a:pt x="0" y="75496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1459514" y="-1673036"/>
            <a:ext cx="2794156" cy="5846533"/>
          </a:xfrm>
          <a:custGeom>
            <a:avLst/>
            <a:gdLst/>
            <a:ahLst/>
            <a:cxnLst/>
            <a:rect r="r" b="b" t="t" l="l"/>
            <a:pathLst>
              <a:path h="5846533" w="2794156">
                <a:moveTo>
                  <a:pt x="0" y="5846533"/>
                </a:moveTo>
                <a:lnTo>
                  <a:pt x="2794156" y="5846533"/>
                </a:lnTo>
                <a:lnTo>
                  <a:pt x="2794156" y="0"/>
                </a:lnTo>
                <a:lnTo>
                  <a:pt x="0" y="0"/>
                </a:lnTo>
                <a:lnTo>
                  <a:pt x="0" y="5846533"/>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605091" y="2798528"/>
            <a:ext cx="13077818" cy="5560037"/>
            <a:chOff x="0" y="0"/>
            <a:chExt cx="17437090" cy="7413383"/>
          </a:xfrm>
        </p:grpSpPr>
        <p:sp>
          <p:nvSpPr>
            <p:cNvPr name="TextBox 5" id="5"/>
            <p:cNvSpPr txBox="true"/>
            <p:nvPr/>
          </p:nvSpPr>
          <p:spPr>
            <a:xfrm rot="0">
              <a:off x="0" y="57150"/>
              <a:ext cx="15639993" cy="2771198"/>
            </a:xfrm>
            <a:prstGeom prst="rect">
              <a:avLst/>
            </a:prstGeom>
          </p:spPr>
          <p:txBody>
            <a:bodyPr anchor="t" rtlCol="false" tIns="0" lIns="0" bIns="0" rIns="0">
              <a:spAutoFit/>
            </a:bodyPr>
            <a:lstStyle/>
            <a:p>
              <a:pPr algn="l" marL="0" indent="0" lvl="0">
                <a:lnSpc>
                  <a:spcPts val="8019"/>
                </a:lnSpc>
              </a:pPr>
              <a:r>
                <a:rPr lang="en-US" b="true" sz="7290">
                  <a:solidFill>
                    <a:srgbClr val="FFFFFF"/>
                  </a:solidFill>
                  <a:latin typeface="Raleway Bold"/>
                  <a:ea typeface="Raleway Bold"/>
                  <a:cs typeface="Raleway Bold"/>
                  <a:sym typeface="Raleway Bold"/>
                </a:rPr>
                <a:t>EDA: PIB de subregiones del mundo (1960 - 2023)</a:t>
              </a:r>
            </a:p>
          </p:txBody>
        </p:sp>
        <p:sp>
          <p:nvSpPr>
            <p:cNvPr name="TextBox 6" id="6"/>
            <p:cNvSpPr txBox="true"/>
            <p:nvPr/>
          </p:nvSpPr>
          <p:spPr>
            <a:xfrm rot="0">
              <a:off x="0" y="3296745"/>
              <a:ext cx="17437090" cy="4116638"/>
            </a:xfrm>
            <a:prstGeom prst="rect">
              <a:avLst/>
            </a:prstGeom>
          </p:spPr>
          <p:txBody>
            <a:bodyPr anchor="t" rtlCol="false" tIns="0" lIns="0" bIns="0" rIns="0">
              <a:spAutoFit/>
            </a:bodyPr>
            <a:lstStyle/>
            <a:p>
              <a:pPr algn="l">
                <a:lnSpc>
                  <a:spcPts val="3474"/>
                </a:lnSpc>
              </a:pPr>
            </a:p>
            <a:p>
              <a:pPr algn="l">
                <a:lnSpc>
                  <a:spcPts val="3474"/>
                </a:lnSpc>
              </a:pPr>
            </a:p>
            <a:p>
              <a:pPr algn="l">
                <a:lnSpc>
                  <a:spcPts val="3474"/>
                </a:lnSpc>
              </a:pPr>
            </a:p>
            <a:p>
              <a:pPr algn="l">
                <a:lnSpc>
                  <a:spcPts val="3474"/>
                </a:lnSpc>
              </a:pPr>
            </a:p>
            <a:p>
              <a:pPr algn="l">
                <a:lnSpc>
                  <a:spcPts val="3474"/>
                </a:lnSpc>
              </a:pPr>
            </a:p>
            <a:p>
              <a:pPr algn="l">
                <a:lnSpc>
                  <a:spcPts val="3474"/>
                </a:lnSpc>
              </a:pPr>
            </a:p>
            <a:p>
              <a:pPr algn="l" marL="0" indent="0" lvl="0">
                <a:lnSpc>
                  <a:spcPts val="3474"/>
                </a:lnSpc>
              </a:pPr>
              <a:r>
                <a:rPr lang="en-US" sz="3158">
                  <a:solidFill>
                    <a:srgbClr val="FFFFFF"/>
                  </a:solidFill>
                  <a:latin typeface="Montaser Arabic"/>
                  <a:ea typeface="Montaser Arabic"/>
                  <a:cs typeface="Montaser Arabic"/>
                  <a:sym typeface="Montaser Arabic"/>
                </a:rPr>
                <a:t>Sebastian Rivera</a:t>
              </a:r>
            </a:p>
          </p:txBody>
        </p:sp>
      </p:grpSp>
      <p:sp>
        <p:nvSpPr>
          <p:cNvPr name="Freeform 7" id="7"/>
          <p:cNvSpPr/>
          <p:nvPr/>
        </p:nvSpPr>
        <p:spPr>
          <a:xfrm flipH="false" flipV="false" rot="0">
            <a:off x="-620625" y="8509786"/>
            <a:ext cx="4527362" cy="1011111"/>
          </a:xfrm>
          <a:custGeom>
            <a:avLst/>
            <a:gdLst/>
            <a:ahLst/>
            <a:cxnLst/>
            <a:rect r="r" b="b" t="t" l="l"/>
            <a:pathLst>
              <a:path h="1011111" w="4527362">
                <a:moveTo>
                  <a:pt x="0" y="0"/>
                </a:moveTo>
                <a:lnTo>
                  <a:pt x="4527362" y="0"/>
                </a:lnTo>
                <a:lnTo>
                  <a:pt x="4527362" y="1011110"/>
                </a:lnTo>
                <a:lnTo>
                  <a:pt x="0" y="1011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381263" y="766104"/>
            <a:ext cx="4527362" cy="1011111"/>
          </a:xfrm>
          <a:custGeom>
            <a:avLst/>
            <a:gdLst/>
            <a:ahLst/>
            <a:cxnLst/>
            <a:rect r="r" b="b" t="t" l="l"/>
            <a:pathLst>
              <a:path h="1011111" w="4527362">
                <a:moveTo>
                  <a:pt x="0" y="0"/>
                </a:moveTo>
                <a:lnTo>
                  <a:pt x="4527362" y="0"/>
                </a:lnTo>
                <a:lnTo>
                  <a:pt x="4527362" y="1011110"/>
                </a:lnTo>
                <a:lnTo>
                  <a:pt x="0" y="1011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Freeform 2" id="2"/>
          <p:cNvSpPr/>
          <p:nvPr/>
        </p:nvSpPr>
        <p:spPr>
          <a:xfrm flipH="true" flipV="false" rot="0">
            <a:off x="14499711" y="-227459"/>
            <a:ext cx="3998286" cy="4444598"/>
          </a:xfrm>
          <a:custGeom>
            <a:avLst/>
            <a:gdLst/>
            <a:ahLst/>
            <a:cxnLst/>
            <a:rect r="r" b="b" t="t" l="l"/>
            <a:pathLst>
              <a:path h="4444598" w="3998286">
                <a:moveTo>
                  <a:pt x="3998286" y="0"/>
                </a:moveTo>
                <a:lnTo>
                  <a:pt x="0" y="0"/>
                </a:lnTo>
                <a:lnTo>
                  <a:pt x="0" y="4444597"/>
                </a:lnTo>
                <a:lnTo>
                  <a:pt x="3998286" y="4444597"/>
                </a:lnTo>
                <a:lnTo>
                  <a:pt x="39982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96152" y="7494835"/>
            <a:ext cx="3564095" cy="2984930"/>
          </a:xfrm>
          <a:custGeom>
            <a:avLst/>
            <a:gdLst/>
            <a:ahLst/>
            <a:cxnLst/>
            <a:rect r="r" b="b" t="t" l="l"/>
            <a:pathLst>
              <a:path h="2984930" w="3564095">
                <a:moveTo>
                  <a:pt x="0" y="2984929"/>
                </a:moveTo>
                <a:lnTo>
                  <a:pt x="3564095" y="2984929"/>
                </a:lnTo>
                <a:lnTo>
                  <a:pt x="3564095" y="0"/>
                </a:lnTo>
                <a:lnTo>
                  <a:pt x="0" y="0"/>
                </a:lnTo>
                <a:lnTo>
                  <a:pt x="0" y="29849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05365" y="1837850"/>
            <a:ext cx="11277270" cy="6611299"/>
          </a:xfrm>
          <a:custGeom>
            <a:avLst/>
            <a:gdLst/>
            <a:ahLst/>
            <a:cxnLst/>
            <a:rect r="r" b="b" t="t" l="l"/>
            <a:pathLst>
              <a:path h="6611299" w="11277270">
                <a:moveTo>
                  <a:pt x="0" y="0"/>
                </a:moveTo>
                <a:lnTo>
                  <a:pt x="11277270" y="0"/>
                </a:lnTo>
                <a:lnTo>
                  <a:pt x="11277270" y="6611300"/>
                </a:lnTo>
                <a:lnTo>
                  <a:pt x="0" y="6611300"/>
                </a:lnTo>
                <a:lnTo>
                  <a:pt x="0" y="0"/>
                </a:lnTo>
                <a:close/>
              </a:path>
            </a:pathLst>
          </a:custGeom>
          <a:blipFill>
            <a:blip r:embed="rId6"/>
            <a:stretch>
              <a:fillRect l="0" t="0" r="0" b="0"/>
            </a:stretch>
          </a:blipFill>
        </p:spPr>
      </p:sp>
      <p:sp>
        <p:nvSpPr>
          <p:cNvPr name="TextBox 5" id="5"/>
          <p:cNvSpPr txBox="true"/>
          <p:nvPr/>
        </p:nvSpPr>
        <p:spPr>
          <a:xfrm rot="0">
            <a:off x="1028700" y="742950"/>
            <a:ext cx="7166487" cy="552450"/>
          </a:xfrm>
          <a:prstGeom prst="rect">
            <a:avLst/>
          </a:prstGeom>
        </p:spPr>
        <p:txBody>
          <a:bodyPr anchor="t" rtlCol="false" tIns="0" lIns="0" bIns="0" rIns="0">
            <a:spAutoFit/>
          </a:bodyPr>
          <a:lstStyle/>
          <a:p>
            <a:pPr algn="l" marL="0" indent="0" lvl="0">
              <a:lnSpc>
                <a:spcPts val="4200"/>
              </a:lnSpc>
              <a:spcBef>
                <a:spcPct val="0"/>
              </a:spcBef>
            </a:pPr>
            <a:r>
              <a:rPr lang="en-US" b="true" sz="3500">
                <a:solidFill>
                  <a:srgbClr val="FFFFFF"/>
                </a:solidFill>
                <a:latin typeface="Raleway Bold"/>
                <a:ea typeface="Raleway Bold"/>
                <a:cs typeface="Raleway Bold"/>
                <a:sym typeface="Raleway Bold"/>
              </a:rPr>
              <a:t>Regresion lineal</a:t>
            </a:r>
          </a:p>
        </p:txBody>
      </p:sp>
      <p:sp>
        <p:nvSpPr>
          <p:cNvPr name="TextBox 6" id="6"/>
          <p:cNvSpPr txBox="true"/>
          <p:nvPr/>
        </p:nvSpPr>
        <p:spPr>
          <a:xfrm rot="0">
            <a:off x="3367943" y="8439625"/>
            <a:ext cx="14428473" cy="1087250"/>
          </a:xfrm>
          <a:prstGeom prst="rect">
            <a:avLst/>
          </a:prstGeom>
        </p:spPr>
        <p:txBody>
          <a:bodyPr anchor="t" rtlCol="false" tIns="0" lIns="0" bIns="0" rIns="0">
            <a:spAutoFit/>
          </a:bodyPr>
          <a:lstStyle/>
          <a:p>
            <a:pPr algn="l" marL="0" indent="0" lvl="0">
              <a:lnSpc>
                <a:spcPts val="4243"/>
              </a:lnSpc>
              <a:spcBef>
                <a:spcPct val="0"/>
              </a:spcBef>
            </a:pPr>
            <a:r>
              <a:rPr lang="en-US" b="true" sz="3535">
                <a:solidFill>
                  <a:srgbClr val="FFFFFF"/>
                </a:solidFill>
                <a:latin typeface="Raleway Bold"/>
                <a:ea typeface="Raleway Bold"/>
                <a:cs typeface="Raleway Bold"/>
                <a:sym typeface="Raleway Bold"/>
              </a:rPr>
              <a:t>R2: 0.842. Una region con un crecimiento explosivo en las ultimas décadas (Corea/Japón/China)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Freeform 2" id="2"/>
          <p:cNvSpPr/>
          <p:nvPr/>
        </p:nvSpPr>
        <p:spPr>
          <a:xfrm flipH="true" flipV="false" rot="0">
            <a:off x="14499711" y="-227459"/>
            <a:ext cx="3998286" cy="4444598"/>
          </a:xfrm>
          <a:custGeom>
            <a:avLst/>
            <a:gdLst/>
            <a:ahLst/>
            <a:cxnLst/>
            <a:rect r="r" b="b" t="t" l="l"/>
            <a:pathLst>
              <a:path h="4444598" w="3998286">
                <a:moveTo>
                  <a:pt x="3998286" y="0"/>
                </a:moveTo>
                <a:lnTo>
                  <a:pt x="0" y="0"/>
                </a:lnTo>
                <a:lnTo>
                  <a:pt x="0" y="4444597"/>
                </a:lnTo>
                <a:lnTo>
                  <a:pt x="3998286" y="4444597"/>
                </a:lnTo>
                <a:lnTo>
                  <a:pt x="39982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96152" y="7494835"/>
            <a:ext cx="3564095" cy="2984930"/>
          </a:xfrm>
          <a:custGeom>
            <a:avLst/>
            <a:gdLst/>
            <a:ahLst/>
            <a:cxnLst/>
            <a:rect r="r" b="b" t="t" l="l"/>
            <a:pathLst>
              <a:path h="2984930" w="3564095">
                <a:moveTo>
                  <a:pt x="0" y="2984929"/>
                </a:moveTo>
                <a:lnTo>
                  <a:pt x="3564095" y="2984929"/>
                </a:lnTo>
                <a:lnTo>
                  <a:pt x="3564095" y="0"/>
                </a:lnTo>
                <a:lnTo>
                  <a:pt x="0" y="0"/>
                </a:lnTo>
                <a:lnTo>
                  <a:pt x="0" y="29849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84040" y="2059849"/>
            <a:ext cx="10519919" cy="6167303"/>
          </a:xfrm>
          <a:custGeom>
            <a:avLst/>
            <a:gdLst/>
            <a:ahLst/>
            <a:cxnLst/>
            <a:rect r="r" b="b" t="t" l="l"/>
            <a:pathLst>
              <a:path h="6167303" w="10519919">
                <a:moveTo>
                  <a:pt x="0" y="0"/>
                </a:moveTo>
                <a:lnTo>
                  <a:pt x="10519920" y="0"/>
                </a:lnTo>
                <a:lnTo>
                  <a:pt x="10519920" y="6167302"/>
                </a:lnTo>
                <a:lnTo>
                  <a:pt x="0" y="6167302"/>
                </a:lnTo>
                <a:lnTo>
                  <a:pt x="0" y="0"/>
                </a:lnTo>
                <a:close/>
              </a:path>
            </a:pathLst>
          </a:custGeom>
          <a:blipFill>
            <a:blip r:embed="rId6"/>
            <a:stretch>
              <a:fillRect l="0" t="0" r="0" b="0"/>
            </a:stretch>
          </a:blipFill>
        </p:spPr>
      </p:sp>
      <p:sp>
        <p:nvSpPr>
          <p:cNvPr name="TextBox 5" id="5"/>
          <p:cNvSpPr txBox="true"/>
          <p:nvPr/>
        </p:nvSpPr>
        <p:spPr>
          <a:xfrm rot="0">
            <a:off x="1028700" y="742950"/>
            <a:ext cx="7166487" cy="552450"/>
          </a:xfrm>
          <a:prstGeom prst="rect">
            <a:avLst/>
          </a:prstGeom>
        </p:spPr>
        <p:txBody>
          <a:bodyPr anchor="t" rtlCol="false" tIns="0" lIns="0" bIns="0" rIns="0">
            <a:spAutoFit/>
          </a:bodyPr>
          <a:lstStyle/>
          <a:p>
            <a:pPr algn="l" marL="0" indent="0" lvl="0">
              <a:lnSpc>
                <a:spcPts val="4200"/>
              </a:lnSpc>
              <a:spcBef>
                <a:spcPct val="0"/>
              </a:spcBef>
            </a:pPr>
            <a:r>
              <a:rPr lang="en-US" b="true" sz="3500">
                <a:solidFill>
                  <a:srgbClr val="FFFFFF"/>
                </a:solidFill>
                <a:latin typeface="Raleway Bold"/>
                <a:ea typeface="Raleway Bold"/>
                <a:cs typeface="Raleway Bold"/>
                <a:sym typeface="Raleway Bold"/>
              </a:rPr>
              <a:t>Regresion lineal</a:t>
            </a:r>
          </a:p>
        </p:txBody>
      </p:sp>
      <p:sp>
        <p:nvSpPr>
          <p:cNvPr name="TextBox 6" id="6"/>
          <p:cNvSpPr txBox="true"/>
          <p:nvPr/>
        </p:nvSpPr>
        <p:spPr>
          <a:xfrm rot="0">
            <a:off x="3258505" y="8314553"/>
            <a:ext cx="14834955" cy="1626113"/>
          </a:xfrm>
          <a:prstGeom prst="rect">
            <a:avLst/>
          </a:prstGeom>
        </p:spPr>
        <p:txBody>
          <a:bodyPr anchor="t" rtlCol="false" tIns="0" lIns="0" bIns="0" rIns="0">
            <a:spAutoFit/>
          </a:bodyPr>
          <a:lstStyle/>
          <a:p>
            <a:pPr algn="l" marL="0" indent="0" lvl="0">
              <a:lnSpc>
                <a:spcPts val="4243"/>
              </a:lnSpc>
              <a:spcBef>
                <a:spcPct val="0"/>
              </a:spcBef>
            </a:pPr>
            <a:r>
              <a:rPr lang="en-US" b="true" sz="3535">
                <a:solidFill>
                  <a:srgbClr val="FFFFFF"/>
                </a:solidFill>
                <a:latin typeface="Raleway Bold"/>
                <a:ea typeface="Raleway Bold"/>
                <a:cs typeface="Raleway Bold"/>
                <a:sym typeface="Raleway Bold"/>
              </a:rPr>
              <a:t>R2: 0.793. Una region que sufrió un cambio enorme a partir de la caída de la ruptura de la URSS fácilmente perceptible en el grafico hasta la crisis del 2008 donde empezo a normalizar su crecimiento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Freeform 2" id="2"/>
          <p:cNvSpPr/>
          <p:nvPr/>
        </p:nvSpPr>
        <p:spPr>
          <a:xfrm flipH="false" flipV="false" rot="0">
            <a:off x="12552894" y="5143500"/>
            <a:ext cx="5963630" cy="5431873"/>
          </a:xfrm>
          <a:custGeom>
            <a:avLst/>
            <a:gdLst/>
            <a:ahLst/>
            <a:cxnLst/>
            <a:rect r="r" b="b" t="t" l="l"/>
            <a:pathLst>
              <a:path h="5431873" w="5963630">
                <a:moveTo>
                  <a:pt x="0" y="0"/>
                </a:moveTo>
                <a:lnTo>
                  <a:pt x="5963631" y="0"/>
                </a:lnTo>
                <a:lnTo>
                  <a:pt x="5963631" y="5431873"/>
                </a:lnTo>
                <a:lnTo>
                  <a:pt x="0" y="5431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05217" y="1936210"/>
            <a:ext cx="14077566" cy="1228725"/>
          </a:xfrm>
          <a:prstGeom prst="rect">
            <a:avLst/>
          </a:prstGeom>
        </p:spPr>
        <p:txBody>
          <a:bodyPr anchor="t" rtlCol="false" tIns="0" lIns="0" bIns="0" rIns="0">
            <a:spAutoFit/>
          </a:bodyPr>
          <a:lstStyle/>
          <a:p>
            <a:pPr algn="ctr" marL="0" indent="0" lvl="0">
              <a:lnSpc>
                <a:spcPts val="9600"/>
              </a:lnSpc>
              <a:spcBef>
                <a:spcPct val="0"/>
              </a:spcBef>
            </a:pPr>
            <a:r>
              <a:rPr lang="en-US" b="true" sz="8000">
                <a:solidFill>
                  <a:srgbClr val="FFFFFF"/>
                </a:solidFill>
                <a:latin typeface="Raleway Bold"/>
                <a:ea typeface="Raleway Bold"/>
                <a:cs typeface="Raleway Bold"/>
                <a:sym typeface="Raleway Bold"/>
              </a:rPr>
              <a:t>Conclusiones</a:t>
            </a:r>
          </a:p>
        </p:txBody>
      </p:sp>
      <p:sp>
        <p:nvSpPr>
          <p:cNvPr name="Freeform 4" id="4"/>
          <p:cNvSpPr/>
          <p:nvPr/>
        </p:nvSpPr>
        <p:spPr>
          <a:xfrm flipH="false" flipV="true" rot="-5400000">
            <a:off x="1459514" y="-1673036"/>
            <a:ext cx="2794156" cy="5846533"/>
          </a:xfrm>
          <a:custGeom>
            <a:avLst/>
            <a:gdLst/>
            <a:ahLst/>
            <a:cxnLst/>
            <a:rect r="r" b="b" t="t" l="l"/>
            <a:pathLst>
              <a:path h="5846533" w="2794156">
                <a:moveTo>
                  <a:pt x="0" y="5846533"/>
                </a:moveTo>
                <a:lnTo>
                  <a:pt x="2794156" y="5846533"/>
                </a:lnTo>
                <a:lnTo>
                  <a:pt x="2794156" y="0"/>
                </a:lnTo>
                <a:lnTo>
                  <a:pt x="0" y="0"/>
                </a:lnTo>
                <a:lnTo>
                  <a:pt x="0" y="584653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234981" y="7939120"/>
            <a:ext cx="4527362" cy="1011111"/>
          </a:xfrm>
          <a:custGeom>
            <a:avLst/>
            <a:gdLst/>
            <a:ahLst/>
            <a:cxnLst/>
            <a:rect r="r" b="b" t="t" l="l"/>
            <a:pathLst>
              <a:path h="1011111" w="4527362">
                <a:moveTo>
                  <a:pt x="0" y="0"/>
                </a:moveTo>
                <a:lnTo>
                  <a:pt x="4527362" y="0"/>
                </a:lnTo>
                <a:lnTo>
                  <a:pt x="4527362" y="1011111"/>
                </a:lnTo>
                <a:lnTo>
                  <a:pt x="0" y="10111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4995619" y="1440180"/>
            <a:ext cx="4527362" cy="1011111"/>
          </a:xfrm>
          <a:custGeom>
            <a:avLst/>
            <a:gdLst/>
            <a:ahLst/>
            <a:cxnLst/>
            <a:rect r="r" b="b" t="t" l="l"/>
            <a:pathLst>
              <a:path h="1011111" w="4527362">
                <a:moveTo>
                  <a:pt x="0" y="0"/>
                </a:moveTo>
                <a:lnTo>
                  <a:pt x="4527362" y="0"/>
                </a:lnTo>
                <a:lnTo>
                  <a:pt x="4527362" y="1011111"/>
                </a:lnTo>
                <a:lnTo>
                  <a:pt x="0" y="10111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706242" y="4613180"/>
            <a:ext cx="10875517" cy="3059430"/>
          </a:xfrm>
          <a:prstGeom prst="rect">
            <a:avLst/>
          </a:prstGeom>
        </p:spPr>
        <p:txBody>
          <a:bodyPr anchor="t" rtlCol="false" tIns="0" lIns="0" bIns="0" rIns="0">
            <a:spAutoFit/>
          </a:bodyPr>
          <a:lstStyle/>
          <a:p>
            <a:pPr algn="l" marL="0" indent="0" lvl="0">
              <a:lnSpc>
                <a:spcPts val="4050"/>
              </a:lnSpc>
              <a:spcBef>
                <a:spcPct val="0"/>
              </a:spcBef>
            </a:pPr>
            <a:r>
              <a:rPr lang="en-US" sz="2700">
                <a:solidFill>
                  <a:srgbClr val="FFFFFF"/>
                </a:solidFill>
                <a:latin typeface="Montaser Arabic"/>
                <a:ea typeface="Montaser Arabic"/>
                <a:cs typeface="Montaser Arabic"/>
                <a:sym typeface="Montaser Arabic"/>
              </a:rPr>
              <a:t>Podemos ver que en base a las predicciones realizadas y los valores de R2 se puede afirmar que una regresión lineal en base al tiempo captura muy bien el crecimiento de las subregiones del mundo a pesar de sus crecimientos  no uniformes esta función captura bastante bien información valiosa que permite observar como crece económicamente el mundo.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TextBox 2" id="2"/>
          <p:cNvSpPr txBox="true"/>
          <p:nvPr/>
        </p:nvSpPr>
        <p:spPr>
          <a:xfrm rot="0">
            <a:off x="2923267" y="4067627"/>
            <a:ext cx="13203616" cy="4527137"/>
          </a:xfrm>
          <a:prstGeom prst="rect">
            <a:avLst/>
          </a:prstGeom>
        </p:spPr>
        <p:txBody>
          <a:bodyPr anchor="t" rtlCol="false" tIns="0" lIns="0" bIns="0" rIns="0">
            <a:spAutoFit/>
          </a:bodyPr>
          <a:lstStyle/>
          <a:p>
            <a:pPr algn="l">
              <a:lnSpc>
                <a:spcPts val="4016"/>
              </a:lnSpc>
            </a:pPr>
            <a:r>
              <a:rPr lang="en-US" sz="2677">
                <a:solidFill>
                  <a:srgbClr val="FFFFFF"/>
                </a:solidFill>
                <a:latin typeface="Montaser Arabic"/>
                <a:ea typeface="Montaser Arabic"/>
                <a:cs typeface="Montaser Arabic"/>
                <a:sym typeface="Montaser Arabic"/>
              </a:rPr>
              <a:t>FrederickSalazar. (2023). *PIB / GDP Global by Countries since 1960 to 2021* [Conjunto de datos]. Kaggle. https://www.kaggle.com/datasets/fredericksalazar/pib-gdp-global-by-countries-since-1960-to-2021</a:t>
            </a:r>
          </a:p>
          <a:p>
            <a:pPr algn="l">
              <a:lnSpc>
                <a:spcPts val="4016"/>
              </a:lnSpc>
            </a:pPr>
          </a:p>
          <a:p>
            <a:pPr algn="l">
              <a:lnSpc>
                <a:spcPts val="4016"/>
              </a:lnSpc>
            </a:pPr>
            <a:r>
              <a:rPr lang="en-US" sz="2677">
                <a:solidFill>
                  <a:srgbClr val="FFFFFF"/>
                </a:solidFill>
                <a:latin typeface="Montaser Arabic"/>
                <a:ea typeface="Montaser Arabic"/>
                <a:cs typeface="Montaser Arabic"/>
                <a:sym typeface="Montaser Arabic"/>
              </a:rPr>
              <a:t>Banco Mundial. (2023). *Indicadores del desarrollo mundial – Producto Interno Bruto (PIB)* [Base de datos]. https://data.worldbank.org/indicator/NY.GDP.MKTP.CD</a:t>
            </a:r>
          </a:p>
          <a:p>
            <a:pPr algn="l">
              <a:lnSpc>
                <a:spcPts val="4016"/>
              </a:lnSpc>
              <a:spcBef>
                <a:spcPct val="0"/>
              </a:spcBef>
            </a:pPr>
          </a:p>
        </p:txBody>
      </p:sp>
      <p:sp>
        <p:nvSpPr>
          <p:cNvPr name="TextBox 3" id="3"/>
          <p:cNvSpPr txBox="true"/>
          <p:nvPr/>
        </p:nvSpPr>
        <p:spPr>
          <a:xfrm rot="0">
            <a:off x="2923267" y="1645519"/>
            <a:ext cx="6851940" cy="1047750"/>
          </a:xfrm>
          <a:prstGeom prst="rect">
            <a:avLst/>
          </a:prstGeom>
        </p:spPr>
        <p:txBody>
          <a:bodyPr anchor="t" rtlCol="false" tIns="0" lIns="0" bIns="0" rIns="0">
            <a:spAutoFit/>
          </a:bodyPr>
          <a:lstStyle/>
          <a:p>
            <a:pPr algn="l" marL="0" indent="0" lvl="0">
              <a:lnSpc>
                <a:spcPts val="8160"/>
              </a:lnSpc>
              <a:spcBef>
                <a:spcPct val="0"/>
              </a:spcBef>
            </a:pPr>
            <a:r>
              <a:rPr lang="en-US" b="true" sz="6800">
                <a:solidFill>
                  <a:srgbClr val="FFFFFF"/>
                </a:solidFill>
                <a:latin typeface="Raleway Bold"/>
                <a:ea typeface="Raleway Bold"/>
                <a:cs typeface="Raleway Bold"/>
                <a:sym typeface="Raleway Bold"/>
              </a:rPr>
              <a:t>Referencias</a:t>
            </a:r>
          </a:p>
        </p:txBody>
      </p:sp>
      <p:sp>
        <p:nvSpPr>
          <p:cNvPr name="Freeform 4" id="4"/>
          <p:cNvSpPr/>
          <p:nvPr/>
        </p:nvSpPr>
        <p:spPr>
          <a:xfrm flipH="false" flipV="false" rot="5400000">
            <a:off x="1526189" y="5966655"/>
            <a:ext cx="2794156" cy="5846533"/>
          </a:xfrm>
          <a:custGeom>
            <a:avLst/>
            <a:gdLst/>
            <a:ahLst/>
            <a:cxnLst/>
            <a:rect r="r" b="b" t="t" l="l"/>
            <a:pathLst>
              <a:path h="5846533" w="2794156">
                <a:moveTo>
                  <a:pt x="0" y="0"/>
                </a:moveTo>
                <a:lnTo>
                  <a:pt x="2794156" y="0"/>
                </a:lnTo>
                <a:lnTo>
                  <a:pt x="2794156" y="5846534"/>
                </a:lnTo>
                <a:lnTo>
                  <a:pt x="0" y="58465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10800000">
            <a:off x="14178184" y="-99681"/>
            <a:ext cx="4363296" cy="5966900"/>
          </a:xfrm>
          <a:custGeom>
            <a:avLst/>
            <a:gdLst/>
            <a:ahLst/>
            <a:cxnLst/>
            <a:rect r="r" b="b" t="t" l="l"/>
            <a:pathLst>
              <a:path h="5966900" w="4363296">
                <a:moveTo>
                  <a:pt x="4363296" y="0"/>
                </a:moveTo>
                <a:lnTo>
                  <a:pt x="0" y="0"/>
                </a:lnTo>
                <a:lnTo>
                  <a:pt x="0" y="5966900"/>
                </a:lnTo>
                <a:lnTo>
                  <a:pt x="4363296" y="5966900"/>
                </a:lnTo>
                <a:lnTo>
                  <a:pt x="436329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372054" y="523145"/>
            <a:ext cx="4527362" cy="1011111"/>
          </a:xfrm>
          <a:custGeom>
            <a:avLst/>
            <a:gdLst/>
            <a:ahLst/>
            <a:cxnLst/>
            <a:rect r="r" b="b" t="t" l="l"/>
            <a:pathLst>
              <a:path h="1011111" w="4527362">
                <a:moveTo>
                  <a:pt x="0" y="0"/>
                </a:moveTo>
                <a:lnTo>
                  <a:pt x="4527362" y="0"/>
                </a:lnTo>
                <a:lnTo>
                  <a:pt x="4527362" y="1011110"/>
                </a:lnTo>
                <a:lnTo>
                  <a:pt x="0" y="1011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4746112" y="8752745"/>
            <a:ext cx="4527362" cy="1011111"/>
          </a:xfrm>
          <a:custGeom>
            <a:avLst/>
            <a:gdLst/>
            <a:ahLst/>
            <a:cxnLst/>
            <a:rect r="r" b="b" t="t" l="l"/>
            <a:pathLst>
              <a:path h="1011111" w="4527362">
                <a:moveTo>
                  <a:pt x="0" y="0"/>
                </a:moveTo>
                <a:lnTo>
                  <a:pt x="4527361" y="0"/>
                </a:lnTo>
                <a:lnTo>
                  <a:pt x="4527361" y="1011110"/>
                </a:lnTo>
                <a:lnTo>
                  <a:pt x="0" y="1011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TextBox 2" id="2"/>
          <p:cNvSpPr txBox="true"/>
          <p:nvPr/>
        </p:nvSpPr>
        <p:spPr>
          <a:xfrm rot="0">
            <a:off x="771525" y="4296728"/>
            <a:ext cx="16744950" cy="1377949"/>
          </a:xfrm>
          <a:prstGeom prst="rect">
            <a:avLst/>
          </a:prstGeom>
        </p:spPr>
        <p:txBody>
          <a:bodyPr anchor="t" rtlCol="false" tIns="0" lIns="0" bIns="0" rIns="0">
            <a:spAutoFit/>
          </a:bodyPr>
          <a:lstStyle/>
          <a:p>
            <a:pPr algn="ctr" marL="0" indent="0" lvl="0">
              <a:lnSpc>
                <a:spcPts val="11200"/>
              </a:lnSpc>
              <a:spcBef>
                <a:spcPct val="0"/>
              </a:spcBef>
            </a:pPr>
            <a:r>
              <a:rPr lang="en-US" b="true" sz="8000">
                <a:solidFill>
                  <a:srgbClr val="FFFFFF"/>
                </a:solidFill>
                <a:latin typeface="Raleway Bold"/>
                <a:ea typeface="Raleway Bold"/>
                <a:cs typeface="Raleway Bold"/>
                <a:sym typeface="Raleway Bold"/>
              </a:rPr>
              <a:t>¡Gracias!</a:t>
            </a:r>
          </a:p>
        </p:txBody>
      </p:sp>
      <p:sp>
        <p:nvSpPr>
          <p:cNvPr name="Freeform 3" id="3"/>
          <p:cNvSpPr/>
          <p:nvPr/>
        </p:nvSpPr>
        <p:spPr>
          <a:xfrm flipH="false" flipV="false" rot="0">
            <a:off x="12947146" y="3552472"/>
            <a:ext cx="5571779" cy="6878740"/>
          </a:xfrm>
          <a:custGeom>
            <a:avLst/>
            <a:gdLst/>
            <a:ahLst/>
            <a:cxnLst/>
            <a:rect r="r" b="b" t="t" l="l"/>
            <a:pathLst>
              <a:path h="6878740" w="5571779">
                <a:moveTo>
                  <a:pt x="0" y="0"/>
                </a:moveTo>
                <a:lnTo>
                  <a:pt x="5571779" y="0"/>
                </a:lnTo>
                <a:lnTo>
                  <a:pt x="5571779" y="6878739"/>
                </a:lnTo>
                <a:lnTo>
                  <a:pt x="0" y="6878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0" y="0"/>
            <a:ext cx="4363296" cy="5966900"/>
          </a:xfrm>
          <a:custGeom>
            <a:avLst/>
            <a:gdLst/>
            <a:ahLst/>
            <a:cxnLst/>
            <a:rect r="r" b="b" t="t" l="l"/>
            <a:pathLst>
              <a:path h="5966900" w="4363296">
                <a:moveTo>
                  <a:pt x="0" y="0"/>
                </a:moveTo>
                <a:lnTo>
                  <a:pt x="4363296" y="0"/>
                </a:lnTo>
                <a:lnTo>
                  <a:pt x="4363296" y="5966900"/>
                </a:lnTo>
                <a:lnTo>
                  <a:pt x="0" y="5966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420124" y="8598985"/>
            <a:ext cx="4527362" cy="1011111"/>
          </a:xfrm>
          <a:custGeom>
            <a:avLst/>
            <a:gdLst/>
            <a:ahLst/>
            <a:cxnLst/>
            <a:rect r="r" b="b" t="t" l="l"/>
            <a:pathLst>
              <a:path h="1011111" w="4527362">
                <a:moveTo>
                  <a:pt x="0" y="0"/>
                </a:moveTo>
                <a:lnTo>
                  <a:pt x="4527362" y="0"/>
                </a:lnTo>
                <a:lnTo>
                  <a:pt x="4527362" y="1011111"/>
                </a:lnTo>
                <a:lnTo>
                  <a:pt x="0" y="10111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13991563" y="523145"/>
            <a:ext cx="4527362" cy="1011111"/>
          </a:xfrm>
          <a:custGeom>
            <a:avLst/>
            <a:gdLst/>
            <a:ahLst/>
            <a:cxnLst/>
            <a:rect r="r" b="b" t="t" l="l"/>
            <a:pathLst>
              <a:path h="1011111" w="4527362">
                <a:moveTo>
                  <a:pt x="0" y="0"/>
                </a:moveTo>
                <a:lnTo>
                  <a:pt x="4527362" y="0"/>
                </a:lnTo>
                <a:lnTo>
                  <a:pt x="4527362" y="1011110"/>
                </a:lnTo>
                <a:lnTo>
                  <a:pt x="0" y="1011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9144000" cy="10287000"/>
            <a:chOff x="0" y="0"/>
            <a:chExt cx="12192000" cy="13716000"/>
          </a:xfrm>
        </p:grpSpPr>
        <p:pic>
          <p:nvPicPr>
            <p:cNvPr name="Picture 3" id="3"/>
            <p:cNvPicPr>
              <a:picLocks noChangeAspect="true"/>
            </p:cNvPicPr>
            <p:nvPr/>
          </p:nvPicPr>
          <p:blipFill>
            <a:blip r:embed="rId2"/>
            <a:srcRect l="29444" t="0" r="29444" b="0"/>
            <a:stretch>
              <a:fillRect/>
            </a:stretch>
          </p:blipFill>
          <p:spPr>
            <a:xfrm flipH="false" flipV="false">
              <a:off x="0" y="0"/>
              <a:ext cx="12192000" cy="13716000"/>
            </a:xfrm>
            <a:prstGeom prst="rect">
              <a:avLst/>
            </a:prstGeom>
          </p:spPr>
        </p:pic>
      </p:grpSp>
      <p:sp>
        <p:nvSpPr>
          <p:cNvPr name="Freeform 4" id="4"/>
          <p:cNvSpPr/>
          <p:nvPr/>
        </p:nvSpPr>
        <p:spPr>
          <a:xfrm flipH="false" flipV="false" rot="-10800000">
            <a:off x="-372054" y="523145"/>
            <a:ext cx="4527362" cy="1011111"/>
          </a:xfrm>
          <a:custGeom>
            <a:avLst/>
            <a:gdLst/>
            <a:ahLst/>
            <a:cxnLst/>
            <a:rect r="r" b="b" t="t" l="l"/>
            <a:pathLst>
              <a:path h="1011111" w="4527362">
                <a:moveTo>
                  <a:pt x="0" y="0"/>
                </a:moveTo>
                <a:lnTo>
                  <a:pt x="4527362" y="0"/>
                </a:lnTo>
                <a:lnTo>
                  <a:pt x="4527362" y="1011110"/>
                </a:lnTo>
                <a:lnTo>
                  <a:pt x="0" y="10111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1842264" y="4708220"/>
            <a:ext cx="6445736" cy="5870991"/>
          </a:xfrm>
          <a:custGeom>
            <a:avLst/>
            <a:gdLst/>
            <a:ahLst/>
            <a:cxnLst/>
            <a:rect r="r" b="b" t="t" l="l"/>
            <a:pathLst>
              <a:path h="5870991" w="6445736">
                <a:moveTo>
                  <a:pt x="0" y="0"/>
                </a:moveTo>
                <a:lnTo>
                  <a:pt x="6445736" y="0"/>
                </a:lnTo>
                <a:lnTo>
                  <a:pt x="6445736" y="5870991"/>
                </a:lnTo>
                <a:lnTo>
                  <a:pt x="0" y="58709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668171" y="5067300"/>
            <a:ext cx="8007720" cy="4929854"/>
          </a:xfrm>
          <a:prstGeom prst="rect">
            <a:avLst/>
          </a:prstGeom>
        </p:spPr>
        <p:txBody>
          <a:bodyPr anchor="t" rtlCol="false" tIns="0" lIns="0" bIns="0" rIns="0">
            <a:spAutoFit/>
          </a:bodyPr>
          <a:lstStyle/>
          <a:p>
            <a:pPr algn="l">
              <a:lnSpc>
                <a:spcPts val="3911"/>
              </a:lnSpc>
            </a:pPr>
            <a:r>
              <a:rPr lang="en-US" sz="2607">
                <a:solidFill>
                  <a:srgbClr val="FFFFFF"/>
                </a:solidFill>
                <a:latin typeface="Montaser Arabic"/>
                <a:ea typeface="Montaser Arabic"/>
                <a:cs typeface="Montaser Arabic"/>
                <a:sym typeface="Montaser Arabic"/>
              </a:rPr>
              <a:t>Este estudio analiza la evolución del PIB de distintas subregiones del mundo entre 1960 y 2023, utilizando técnicas de estadística descriptiva y un modelo de regresión lineal. El objetivo es determinar si el tiempo puede predecir el crecimiento económico de las subregiones y, al mismo tiempo, comparar sus trayectorias para evidenciar diferencias y desigualdades regionales.</a:t>
            </a:r>
          </a:p>
          <a:p>
            <a:pPr algn="l" marL="0" indent="0" lvl="0">
              <a:lnSpc>
                <a:spcPts val="3911"/>
              </a:lnSpc>
              <a:spcBef>
                <a:spcPct val="0"/>
              </a:spcBef>
            </a:pPr>
          </a:p>
        </p:txBody>
      </p:sp>
      <p:sp>
        <p:nvSpPr>
          <p:cNvPr name="TextBox 7" id="7"/>
          <p:cNvSpPr txBox="true"/>
          <p:nvPr/>
        </p:nvSpPr>
        <p:spPr>
          <a:xfrm rot="0">
            <a:off x="668171" y="3131487"/>
            <a:ext cx="8007720" cy="1228725"/>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FFFFFF"/>
                </a:solidFill>
                <a:latin typeface="Raleway Bold"/>
                <a:ea typeface="Raleway Bold"/>
                <a:cs typeface="Raleway Bold"/>
                <a:sym typeface="Raleway Bold"/>
              </a:rPr>
              <a:t>Abstract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Freeform 2" id="2"/>
          <p:cNvSpPr/>
          <p:nvPr/>
        </p:nvSpPr>
        <p:spPr>
          <a:xfrm flipH="true" flipV="false" rot="0">
            <a:off x="13537446" y="-158657"/>
            <a:ext cx="4913194" cy="4114800"/>
          </a:xfrm>
          <a:custGeom>
            <a:avLst/>
            <a:gdLst/>
            <a:ahLst/>
            <a:cxnLst/>
            <a:rect r="r" b="b" t="t" l="l"/>
            <a:pathLst>
              <a:path h="4114800" w="4913194">
                <a:moveTo>
                  <a:pt x="4913194" y="0"/>
                </a:moveTo>
                <a:lnTo>
                  <a:pt x="0" y="0"/>
                </a:lnTo>
                <a:lnTo>
                  <a:pt x="0" y="4114800"/>
                </a:lnTo>
                <a:lnTo>
                  <a:pt x="4913194" y="4114800"/>
                </a:lnTo>
                <a:lnTo>
                  <a:pt x="491319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99361" y="1536915"/>
            <a:ext cx="14084886" cy="1228725"/>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FFFFFF"/>
                </a:solidFill>
                <a:latin typeface="Raleway Bold"/>
                <a:ea typeface="Raleway Bold"/>
                <a:cs typeface="Raleway Bold"/>
                <a:sym typeface="Raleway Bold"/>
              </a:rPr>
              <a:t>Introducción</a:t>
            </a:r>
          </a:p>
        </p:txBody>
      </p:sp>
      <p:sp>
        <p:nvSpPr>
          <p:cNvPr name="TextBox 4" id="4"/>
          <p:cNvSpPr txBox="true"/>
          <p:nvPr/>
        </p:nvSpPr>
        <p:spPr>
          <a:xfrm rot="0">
            <a:off x="2099361" y="3865724"/>
            <a:ext cx="15159939" cy="3103245"/>
          </a:xfrm>
          <a:prstGeom prst="rect">
            <a:avLst/>
          </a:prstGeom>
        </p:spPr>
        <p:txBody>
          <a:bodyPr anchor="t" rtlCol="false" tIns="0" lIns="0" bIns="0" rIns="0">
            <a:spAutoFit/>
          </a:bodyPr>
          <a:lstStyle/>
          <a:p>
            <a:pPr algn="l">
              <a:lnSpc>
                <a:spcPts val="4199"/>
              </a:lnSpc>
            </a:pPr>
            <a:r>
              <a:rPr lang="en-US" sz="2799">
                <a:solidFill>
                  <a:srgbClr val="FFFFFF"/>
                </a:solidFill>
                <a:latin typeface="Montaser Arabic"/>
                <a:ea typeface="Montaser Arabic"/>
                <a:cs typeface="Montaser Arabic"/>
                <a:sym typeface="Montaser Arabic"/>
              </a:rPr>
              <a:t>El producto interno bruto (PIB) es uno de los principales indicadores del desarrollo economico, sin embargo su desarrollo no ha sido uniforme entre las diferentes regiones del mundo. Este trabajo presenta la pregunta</a:t>
            </a:r>
          </a:p>
          <a:p>
            <a:pPr algn="l">
              <a:lnSpc>
                <a:spcPts val="4199"/>
              </a:lnSpc>
            </a:pPr>
            <a:r>
              <a:rPr lang="en-US" sz="2799">
                <a:solidFill>
                  <a:srgbClr val="FFFFFF"/>
                </a:solidFill>
                <a:latin typeface="Montaser Arabic"/>
                <a:ea typeface="Montaser Arabic"/>
                <a:cs typeface="Montaser Arabic"/>
                <a:sym typeface="Montaser Arabic"/>
              </a:rPr>
              <a:t> ¿es posible predecir el crecimiento de las subregiones del mundo a lo largo del tiempo a partir de su PIB?</a:t>
            </a:r>
          </a:p>
          <a:p>
            <a:pPr algn="l" marL="0" indent="0" lvl="0">
              <a:lnSpc>
                <a:spcPts val="4199"/>
              </a:lnSpc>
              <a:spcBef>
                <a:spcPct val="0"/>
              </a:spcBef>
            </a:pPr>
          </a:p>
        </p:txBody>
      </p:sp>
      <p:sp>
        <p:nvSpPr>
          <p:cNvPr name="Freeform 5" id="5"/>
          <p:cNvSpPr/>
          <p:nvPr/>
        </p:nvSpPr>
        <p:spPr>
          <a:xfrm flipH="false" flipV="false" rot="5400000">
            <a:off x="1526189" y="5966655"/>
            <a:ext cx="2794156" cy="5846533"/>
          </a:xfrm>
          <a:custGeom>
            <a:avLst/>
            <a:gdLst/>
            <a:ahLst/>
            <a:cxnLst/>
            <a:rect r="r" b="b" t="t" l="l"/>
            <a:pathLst>
              <a:path h="5846533" w="2794156">
                <a:moveTo>
                  <a:pt x="0" y="0"/>
                </a:moveTo>
                <a:lnTo>
                  <a:pt x="2794156" y="0"/>
                </a:lnTo>
                <a:lnTo>
                  <a:pt x="2794156" y="5846534"/>
                </a:lnTo>
                <a:lnTo>
                  <a:pt x="0" y="58465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4746112" y="8752745"/>
            <a:ext cx="4527362" cy="1011111"/>
          </a:xfrm>
          <a:custGeom>
            <a:avLst/>
            <a:gdLst/>
            <a:ahLst/>
            <a:cxnLst/>
            <a:rect r="r" b="b" t="t" l="l"/>
            <a:pathLst>
              <a:path h="1011111" w="4527362">
                <a:moveTo>
                  <a:pt x="0" y="0"/>
                </a:moveTo>
                <a:lnTo>
                  <a:pt x="4527361" y="0"/>
                </a:lnTo>
                <a:lnTo>
                  <a:pt x="4527361" y="1011110"/>
                </a:lnTo>
                <a:lnTo>
                  <a:pt x="0" y="1011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595510" y="1393187"/>
            <a:ext cx="4527362" cy="1011111"/>
          </a:xfrm>
          <a:custGeom>
            <a:avLst/>
            <a:gdLst/>
            <a:ahLst/>
            <a:cxnLst/>
            <a:rect r="r" b="b" t="t" l="l"/>
            <a:pathLst>
              <a:path h="1011111" w="4527362">
                <a:moveTo>
                  <a:pt x="0" y="0"/>
                </a:moveTo>
                <a:lnTo>
                  <a:pt x="4527362" y="0"/>
                </a:lnTo>
                <a:lnTo>
                  <a:pt x="4527362" y="1011111"/>
                </a:lnTo>
                <a:lnTo>
                  <a:pt x="0" y="10111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Freeform 2" id="2"/>
          <p:cNvSpPr/>
          <p:nvPr/>
        </p:nvSpPr>
        <p:spPr>
          <a:xfrm flipH="false" flipV="false" rot="0">
            <a:off x="12947146" y="3552472"/>
            <a:ext cx="5571779" cy="6878740"/>
          </a:xfrm>
          <a:custGeom>
            <a:avLst/>
            <a:gdLst/>
            <a:ahLst/>
            <a:cxnLst/>
            <a:rect r="r" b="b" t="t" l="l"/>
            <a:pathLst>
              <a:path h="6878740" w="5571779">
                <a:moveTo>
                  <a:pt x="0" y="0"/>
                </a:moveTo>
                <a:lnTo>
                  <a:pt x="5571779" y="0"/>
                </a:lnTo>
                <a:lnTo>
                  <a:pt x="5571779" y="6878739"/>
                </a:lnTo>
                <a:lnTo>
                  <a:pt x="0" y="6878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0" y="0"/>
            <a:ext cx="4363296" cy="5966900"/>
          </a:xfrm>
          <a:custGeom>
            <a:avLst/>
            <a:gdLst/>
            <a:ahLst/>
            <a:cxnLst/>
            <a:rect r="r" b="b" t="t" l="l"/>
            <a:pathLst>
              <a:path h="5966900" w="4363296">
                <a:moveTo>
                  <a:pt x="0" y="0"/>
                </a:moveTo>
                <a:lnTo>
                  <a:pt x="4363296" y="0"/>
                </a:lnTo>
                <a:lnTo>
                  <a:pt x="4363296" y="5966900"/>
                </a:lnTo>
                <a:lnTo>
                  <a:pt x="0" y="5966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050509" y="2179535"/>
            <a:ext cx="5711899" cy="1228725"/>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FFFFFF"/>
                </a:solidFill>
                <a:latin typeface="Raleway Bold"/>
                <a:ea typeface="Raleway Bold"/>
                <a:cs typeface="Raleway Bold"/>
                <a:sym typeface="Raleway Bold"/>
              </a:rPr>
              <a:t>Hipótesis</a:t>
            </a:r>
          </a:p>
        </p:txBody>
      </p:sp>
      <p:sp>
        <p:nvSpPr>
          <p:cNvPr name="TextBox 5" id="5"/>
          <p:cNvSpPr txBox="true"/>
          <p:nvPr/>
        </p:nvSpPr>
        <p:spPr>
          <a:xfrm rot="0">
            <a:off x="2050509" y="4412284"/>
            <a:ext cx="13457322" cy="3627120"/>
          </a:xfrm>
          <a:prstGeom prst="rect">
            <a:avLst/>
          </a:prstGeom>
        </p:spPr>
        <p:txBody>
          <a:bodyPr anchor="t" rtlCol="false" tIns="0" lIns="0" bIns="0" rIns="0">
            <a:spAutoFit/>
          </a:bodyPr>
          <a:lstStyle/>
          <a:p>
            <a:pPr algn="l" marL="604519" indent="-302260" lvl="1">
              <a:lnSpc>
                <a:spcPts val="4199"/>
              </a:lnSpc>
              <a:buFont typeface="Arial"/>
              <a:buChar char="•"/>
            </a:pPr>
            <a:r>
              <a:rPr lang="en-US" sz="2799">
                <a:solidFill>
                  <a:srgbClr val="FFFFFF"/>
                </a:solidFill>
                <a:latin typeface="Montaser Arabic"/>
                <a:ea typeface="Montaser Arabic"/>
                <a:cs typeface="Montaser Arabic"/>
                <a:sym typeface="Montaser Arabic"/>
              </a:rPr>
              <a:t>Las subregiones con economias mas consolidadas como Norteamerica y europa occidental deberian tener crecimientos altos pero sostenidos</a:t>
            </a:r>
          </a:p>
          <a:p>
            <a:pPr algn="l" marL="604519" indent="-302260" lvl="1">
              <a:lnSpc>
                <a:spcPts val="4199"/>
              </a:lnSpc>
              <a:buFont typeface="Arial"/>
              <a:buChar char="•"/>
            </a:pPr>
            <a:r>
              <a:rPr lang="en-US" sz="2799">
                <a:solidFill>
                  <a:srgbClr val="FFFFFF"/>
                </a:solidFill>
                <a:latin typeface="Montaser Arabic"/>
                <a:ea typeface="Montaser Arabic"/>
                <a:cs typeface="Montaser Arabic"/>
                <a:sym typeface="Montaser Arabic"/>
              </a:rPr>
              <a:t>Las regiones que pasaron por cambios mas fuertes en las ultimas decadas como Europa del este, Latinoamerica, el sudeste asiatico deberian tener crecimientos mas desiguales debido a su inestabilidad</a:t>
            </a:r>
          </a:p>
          <a:p>
            <a:pPr algn="l" marL="604519" indent="-302260" lvl="1">
              <a:lnSpc>
                <a:spcPts val="4199"/>
              </a:lnSpc>
              <a:spcBef>
                <a:spcPct val="0"/>
              </a:spcBef>
              <a:buFont typeface="Arial"/>
              <a:buChar char="•"/>
            </a:pPr>
            <a:r>
              <a:rPr lang="en-US" sz="2799">
                <a:solidFill>
                  <a:srgbClr val="FFFFFF"/>
                </a:solidFill>
                <a:latin typeface="Montaser Arabic"/>
                <a:ea typeface="Montaser Arabic"/>
                <a:cs typeface="Montaser Arabic"/>
                <a:sym typeface="Montaser Arabic"/>
              </a:rPr>
              <a:t>Asia pacifico deberia tener el crecimiento mas desigual respecto a su pib inicial</a:t>
            </a:r>
          </a:p>
        </p:txBody>
      </p:sp>
      <p:sp>
        <p:nvSpPr>
          <p:cNvPr name="Freeform 6" id="6"/>
          <p:cNvSpPr/>
          <p:nvPr/>
        </p:nvSpPr>
        <p:spPr>
          <a:xfrm flipH="false" flipV="false" rot="-10800000">
            <a:off x="-420124" y="8598985"/>
            <a:ext cx="4527362" cy="1011111"/>
          </a:xfrm>
          <a:custGeom>
            <a:avLst/>
            <a:gdLst/>
            <a:ahLst/>
            <a:cxnLst/>
            <a:rect r="r" b="b" t="t" l="l"/>
            <a:pathLst>
              <a:path h="1011111" w="4527362">
                <a:moveTo>
                  <a:pt x="0" y="0"/>
                </a:moveTo>
                <a:lnTo>
                  <a:pt x="4527362" y="0"/>
                </a:lnTo>
                <a:lnTo>
                  <a:pt x="4527362" y="1011111"/>
                </a:lnTo>
                <a:lnTo>
                  <a:pt x="0" y="10111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3991563" y="523145"/>
            <a:ext cx="4527362" cy="1011111"/>
          </a:xfrm>
          <a:custGeom>
            <a:avLst/>
            <a:gdLst/>
            <a:ahLst/>
            <a:cxnLst/>
            <a:rect r="r" b="b" t="t" l="l"/>
            <a:pathLst>
              <a:path h="1011111" w="4527362">
                <a:moveTo>
                  <a:pt x="0" y="0"/>
                </a:moveTo>
                <a:lnTo>
                  <a:pt x="4527362" y="0"/>
                </a:lnTo>
                <a:lnTo>
                  <a:pt x="4527362" y="1011110"/>
                </a:lnTo>
                <a:lnTo>
                  <a:pt x="0" y="1011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4746112" y="8752745"/>
            <a:ext cx="4527362" cy="1011111"/>
          </a:xfrm>
          <a:custGeom>
            <a:avLst/>
            <a:gdLst/>
            <a:ahLst/>
            <a:cxnLst/>
            <a:rect r="r" b="b" t="t" l="l"/>
            <a:pathLst>
              <a:path h="1011111" w="4527362">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27263" y="1392555"/>
            <a:ext cx="4527362" cy="1011111"/>
          </a:xfrm>
          <a:custGeom>
            <a:avLst/>
            <a:gdLst/>
            <a:ahLst/>
            <a:cxnLst/>
            <a:rect r="r" b="b" t="t" l="l"/>
            <a:pathLst>
              <a:path h="1011111" w="4527362">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4538541" y="-1468692"/>
            <a:ext cx="2280767" cy="5218151"/>
          </a:xfrm>
          <a:custGeom>
            <a:avLst/>
            <a:gdLst/>
            <a:ahLst/>
            <a:cxnLst/>
            <a:rect r="r" b="b" t="t" l="l"/>
            <a:pathLst>
              <a:path h="5218151" w="2280767">
                <a:moveTo>
                  <a:pt x="0" y="0"/>
                </a:moveTo>
                <a:lnTo>
                  <a:pt x="2280767" y="0"/>
                </a:lnTo>
                <a:lnTo>
                  <a:pt x="2280767" y="5218151"/>
                </a:lnTo>
                <a:lnTo>
                  <a:pt x="0" y="52181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196152" y="7494835"/>
            <a:ext cx="3564095" cy="2984930"/>
          </a:xfrm>
          <a:custGeom>
            <a:avLst/>
            <a:gdLst/>
            <a:ahLst/>
            <a:cxnLst/>
            <a:rect r="r" b="b" t="t" l="l"/>
            <a:pathLst>
              <a:path h="2984930" w="3564095">
                <a:moveTo>
                  <a:pt x="0" y="2984929"/>
                </a:moveTo>
                <a:lnTo>
                  <a:pt x="3564095" y="2984929"/>
                </a:lnTo>
                <a:lnTo>
                  <a:pt x="3564095" y="0"/>
                </a:lnTo>
                <a:lnTo>
                  <a:pt x="0" y="0"/>
                </a:lnTo>
                <a:lnTo>
                  <a:pt x="0" y="298492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122191" y="1898110"/>
            <a:ext cx="12043618" cy="5795991"/>
          </a:xfrm>
          <a:custGeom>
            <a:avLst/>
            <a:gdLst/>
            <a:ahLst/>
            <a:cxnLst/>
            <a:rect r="r" b="b" t="t" l="l"/>
            <a:pathLst>
              <a:path h="5795991" w="12043618">
                <a:moveTo>
                  <a:pt x="0" y="0"/>
                </a:moveTo>
                <a:lnTo>
                  <a:pt x="12043618" y="0"/>
                </a:lnTo>
                <a:lnTo>
                  <a:pt x="12043618" y="5795991"/>
                </a:lnTo>
                <a:lnTo>
                  <a:pt x="0" y="5795991"/>
                </a:lnTo>
                <a:lnTo>
                  <a:pt x="0" y="0"/>
                </a:lnTo>
                <a:close/>
              </a:path>
            </a:pathLst>
          </a:custGeom>
          <a:blipFill>
            <a:blip r:embed="rId8"/>
            <a:stretch>
              <a:fillRect l="0" t="0" r="0" b="0"/>
            </a:stretch>
          </a:blipFill>
        </p:spPr>
      </p:sp>
      <p:sp>
        <p:nvSpPr>
          <p:cNvPr name="TextBox 7" id="7"/>
          <p:cNvSpPr txBox="true"/>
          <p:nvPr/>
        </p:nvSpPr>
        <p:spPr>
          <a:xfrm rot="0">
            <a:off x="3476563" y="149192"/>
            <a:ext cx="11334873" cy="991192"/>
          </a:xfrm>
          <a:prstGeom prst="rect">
            <a:avLst/>
          </a:prstGeom>
        </p:spPr>
        <p:txBody>
          <a:bodyPr anchor="t" rtlCol="false" tIns="0" lIns="0" bIns="0" rIns="0">
            <a:spAutoFit/>
          </a:bodyPr>
          <a:lstStyle/>
          <a:p>
            <a:pPr algn="ctr" marL="0" indent="0" lvl="0">
              <a:lnSpc>
                <a:spcPts val="7729"/>
              </a:lnSpc>
              <a:spcBef>
                <a:spcPct val="0"/>
              </a:spcBef>
            </a:pPr>
            <a:r>
              <a:rPr lang="en-US" b="true" sz="6441">
                <a:solidFill>
                  <a:srgbClr val="FFFFFF"/>
                </a:solidFill>
                <a:latin typeface="Raleway Bold"/>
                <a:ea typeface="Raleway Bold"/>
                <a:cs typeface="Raleway Bold"/>
                <a:sym typeface="Raleway Bold"/>
              </a:rPr>
              <a:t>Desarrollo</a:t>
            </a:r>
          </a:p>
        </p:txBody>
      </p:sp>
      <p:sp>
        <p:nvSpPr>
          <p:cNvPr name="TextBox 8" id="8"/>
          <p:cNvSpPr txBox="true"/>
          <p:nvPr/>
        </p:nvSpPr>
        <p:spPr>
          <a:xfrm rot="0">
            <a:off x="3612322" y="8107206"/>
            <a:ext cx="8818178" cy="1057275"/>
          </a:xfrm>
          <a:prstGeom prst="rect">
            <a:avLst/>
          </a:prstGeom>
        </p:spPr>
        <p:txBody>
          <a:bodyPr anchor="t" rtlCol="false" tIns="0" lIns="0" bIns="0" rIns="0">
            <a:spAutoFit/>
          </a:bodyPr>
          <a:lstStyle/>
          <a:p>
            <a:pPr algn="l" marL="0" indent="0" lvl="0">
              <a:lnSpc>
                <a:spcPts val="4199"/>
              </a:lnSpc>
              <a:spcBef>
                <a:spcPct val="0"/>
              </a:spcBef>
            </a:pPr>
            <a:r>
              <a:rPr lang="en-US" b="true" sz="3499">
                <a:solidFill>
                  <a:srgbClr val="FFFFFF"/>
                </a:solidFill>
                <a:latin typeface="Raleway Bold"/>
                <a:ea typeface="Raleway Bold"/>
                <a:cs typeface="Raleway Bold"/>
                <a:sym typeface="Raleway Bold"/>
              </a:rPr>
              <a:t>Crecimiento acelerado en las ultimas decadas --- bajo la mayoria del tiempo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4746112" y="8752745"/>
            <a:ext cx="4527362" cy="1011111"/>
          </a:xfrm>
          <a:custGeom>
            <a:avLst/>
            <a:gdLst/>
            <a:ahLst/>
            <a:cxnLst/>
            <a:rect r="r" b="b" t="t" l="l"/>
            <a:pathLst>
              <a:path h="1011111" w="4527362">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27263" y="1392555"/>
            <a:ext cx="4527362" cy="1011111"/>
          </a:xfrm>
          <a:custGeom>
            <a:avLst/>
            <a:gdLst/>
            <a:ahLst/>
            <a:cxnLst/>
            <a:rect r="r" b="b" t="t" l="l"/>
            <a:pathLst>
              <a:path h="1011111" w="4527362">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4538541" y="-1468692"/>
            <a:ext cx="2280767" cy="5218151"/>
          </a:xfrm>
          <a:custGeom>
            <a:avLst/>
            <a:gdLst/>
            <a:ahLst/>
            <a:cxnLst/>
            <a:rect r="r" b="b" t="t" l="l"/>
            <a:pathLst>
              <a:path h="5218151" w="2280767">
                <a:moveTo>
                  <a:pt x="0" y="0"/>
                </a:moveTo>
                <a:lnTo>
                  <a:pt x="2280767" y="0"/>
                </a:lnTo>
                <a:lnTo>
                  <a:pt x="2280767" y="5218151"/>
                </a:lnTo>
                <a:lnTo>
                  <a:pt x="0" y="52181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196152" y="7494835"/>
            <a:ext cx="3564095" cy="2984930"/>
          </a:xfrm>
          <a:custGeom>
            <a:avLst/>
            <a:gdLst/>
            <a:ahLst/>
            <a:cxnLst/>
            <a:rect r="r" b="b" t="t" l="l"/>
            <a:pathLst>
              <a:path h="2984930" w="3564095">
                <a:moveTo>
                  <a:pt x="0" y="2984929"/>
                </a:moveTo>
                <a:lnTo>
                  <a:pt x="3564095" y="2984929"/>
                </a:lnTo>
                <a:lnTo>
                  <a:pt x="3564095" y="0"/>
                </a:lnTo>
                <a:lnTo>
                  <a:pt x="0" y="0"/>
                </a:lnTo>
                <a:lnTo>
                  <a:pt x="0" y="298492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493371" y="2290609"/>
            <a:ext cx="11301259" cy="4675896"/>
          </a:xfrm>
          <a:custGeom>
            <a:avLst/>
            <a:gdLst/>
            <a:ahLst/>
            <a:cxnLst/>
            <a:rect r="r" b="b" t="t" l="l"/>
            <a:pathLst>
              <a:path h="4675896" w="11301259">
                <a:moveTo>
                  <a:pt x="0" y="0"/>
                </a:moveTo>
                <a:lnTo>
                  <a:pt x="11301258" y="0"/>
                </a:lnTo>
                <a:lnTo>
                  <a:pt x="11301258" y="4675896"/>
                </a:lnTo>
                <a:lnTo>
                  <a:pt x="0" y="4675896"/>
                </a:lnTo>
                <a:lnTo>
                  <a:pt x="0" y="0"/>
                </a:lnTo>
                <a:close/>
              </a:path>
            </a:pathLst>
          </a:custGeom>
          <a:blipFill>
            <a:blip r:embed="rId8"/>
            <a:stretch>
              <a:fillRect l="0" t="0" r="0" b="0"/>
            </a:stretch>
          </a:blipFill>
        </p:spPr>
      </p:sp>
      <p:sp>
        <p:nvSpPr>
          <p:cNvPr name="TextBox 7" id="7"/>
          <p:cNvSpPr txBox="true"/>
          <p:nvPr/>
        </p:nvSpPr>
        <p:spPr>
          <a:xfrm rot="0">
            <a:off x="3476563" y="149192"/>
            <a:ext cx="11334873" cy="991192"/>
          </a:xfrm>
          <a:prstGeom prst="rect">
            <a:avLst/>
          </a:prstGeom>
        </p:spPr>
        <p:txBody>
          <a:bodyPr anchor="t" rtlCol="false" tIns="0" lIns="0" bIns="0" rIns="0">
            <a:spAutoFit/>
          </a:bodyPr>
          <a:lstStyle/>
          <a:p>
            <a:pPr algn="ctr" marL="0" indent="0" lvl="0">
              <a:lnSpc>
                <a:spcPts val="7729"/>
              </a:lnSpc>
              <a:spcBef>
                <a:spcPct val="0"/>
              </a:spcBef>
            </a:pPr>
            <a:r>
              <a:rPr lang="en-US" b="true" sz="6441">
                <a:solidFill>
                  <a:srgbClr val="FFFFFF"/>
                </a:solidFill>
                <a:latin typeface="Raleway Bold"/>
                <a:ea typeface="Raleway Bold"/>
                <a:cs typeface="Raleway Bold"/>
                <a:sym typeface="Raleway Bold"/>
              </a:rPr>
              <a:t>Desarrollo</a:t>
            </a:r>
          </a:p>
        </p:txBody>
      </p:sp>
      <p:sp>
        <p:nvSpPr>
          <p:cNvPr name="TextBox 8" id="8"/>
          <p:cNvSpPr txBox="true"/>
          <p:nvPr/>
        </p:nvSpPr>
        <p:spPr>
          <a:xfrm rot="0">
            <a:off x="3612322" y="8107206"/>
            <a:ext cx="8818178" cy="1057275"/>
          </a:xfrm>
          <a:prstGeom prst="rect">
            <a:avLst/>
          </a:prstGeom>
        </p:spPr>
        <p:txBody>
          <a:bodyPr anchor="t" rtlCol="false" tIns="0" lIns="0" bIns="0" rIns="0">
            <a:spAutoFit/>
          </a:bodyPr>
          <a:lstStyle/>
          <a:p>
            <a:pPr algn="l" marL="0" indent="0" lvl="0">
              <a:lnSpc>
                <a:spcPts val="4199"/>
              </a:lnSpc>
              <a:spcBef>
                <a:spcPct val="0"/>
              </a:spcBef>
            </a:pPr>
            <a:r>
              <a:rPr lang="en-US" b="true" sz="3499">
                <a:solidFill>
                  <a:srgbClr val="FFFFFF"/>
                </a:solidFill>
                <a:latin typeface="Raleway Bold"/>
                <a:ea typeface="Raleway Bold"/>
                <a:cs typeface="Raleway Bold"/>
                <a:sym typeface="Raleway Bold"/>
              </a:rPr>
              <a:t>Crecimiento acelerado en las ultimas decadas --- bajo la mayoria del tiempo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Freeform 2" id="2"/>
          <p:cNvSpPr/>
          <p:nvPr/>
        </p:nvSpPr>
        <p:spPr>
          <a:xfrm flipH="false" flipV="false" rot="0">
            <a:off x="14752327" y="5381439"/>
            <a:ext cx="3727955" cy="5100964"/>
          </a:xfrm>
          <a:custGeom>
            <a:avLst/>
            <a:gdLst/>
            <a:ahLst/>
            <a:cxnLst/>
            <a:rect r="r" b="b" t="t" l="l"/>
            <a:pathLst>
              <a:path h="5100964" w="3727955">
                <a:moveTo>
                  <a:pt x="0" y="0"/>
                </a:moveTo>
                <a:lnTo>
                  <a:pt x="3727955" y="0"/>
                </a:lnTo>
                <a:lnTo>
                  <a:pt x="3727955" y="5100965"/>
                </a:lnTo>
                <a:lnTo>
                  <a:pt x="0" y="5100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3183" y="-194603"/>
            <a:ext cx="3564095" cy="2984930"/>
          </a:xfrm>
          <a:custGeom>
            <a:avLst/>
            <a:gdLst/>
            <a:ahLst/>
            <a:cxnLst/>
            <a:rect r="r" b="b" t="t" l="l"/>
            <a:pathLst>
              <a:path h="2984930" w="3564095">
                <a:moveTo>
                  <a:pt x="0" y="0"/>
                </a:moveTo>
                <a:lnTo>
                  <a:pt x="3564095" y="0"/>
                </a:lnTo>
                <a:lnTo>
                  <a:pt x="3564095" y="2984930"/>
                </a:lnTo>
                <a:lnTo>
                  <a:pt x="0" y="29849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6521" y="2388818"/>
            <a:ext cx="13054958" cy="6364292"/>
          </a:xfrm>
          <a:custGeom>
            <a:avLst/>
            <a:gdLst/>
            <a:ahLst/>
            <a:cxnLst/>
            <a:rect r="r" b="b" t="t" l="l"/>
            <a:pathLst>
              <a:path h="6364292" w="13054958">
                <a:moveTo>
                  <a:pt x="0" y="0"/>
                </a:moveTo>
                <a:lnTo>
                  <a:pt x="13054958" y="0"/>
                </a:lnTo>
                <a:lnTo>
                  <a:pt x="13054958" y="6364292"/>
                </a:lnTo>
                <a:lnTo>
                  <a:pt x="0" y="6364292"/>
                </a:lnTo>
                <a:lnTo>
                  <a:pt x="0" y="0"/>
                </a:lnTo>
                <a:close/>
              </a:path>
            </a:pathLst>
          </a:custGeom>
          <a:blipFill>
            <a:blip r:embed="rId6"/>
            <a:stretch>
              <a:fillRect l="0" t="0" r="0" b="0"/>
            </a:stretch>
          </a:blipFill>
        </p:spPr>
      </p:sp>
      <p:sp>
        <p:nvSpPr>
          <p:cNvPr name="TextBox 5" id="5"/>
          <p:cNvSpPr txBox="true"/>
          <p:nvPr/>
        </p:nvSpPr>
        <p:spPr>
          <a:xfrm rot="0">
            <a:off x="3433292" y="957993"/>
            <a:ext cx="11421415" cy="1038225"/>
          </a:xfrm>
          <a:prstGeom prst="rect">
            <a:avLst/>
          </a:prstGeom>
        </p:spPr>
        <p:txBody>
          <a:bodyPr anchor="t" rtlCol="false" tIns="0" lIns="0" bIns="0" rIns="0">
            <a:spAutoFit/>
          </a:bodyPr>
          <a:lstStyle/>
          <a:p>
            <a:pPr algn="l" marL="0" indent="0" lvl="0">
              <a:lnSpc>
                <a:spcPts val="8040"/>
              </a:lnSpc>
              <a:spcBef>
                <a:spcPct val="0"/>
              </a:spcBef>
            </a:pPr>
            <a:r>
              <a:rPr lang="en-US" b="true" sz="6700">
                <a:solidFill>
                  <a:srgbClr val="FFFFFF"/>
                </a:solidFill>
                <a:latin typeface="Raleway Bold"/>
                <a:ea typeface="Raleway Bold"/>
                <a:cs typeface="Raleway Bold"/>
                <a:sym typeface="Raleway Bold"/>
              </a:rPr>
              <a:t>Comparativa subregiones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Freeform 2" id="2"/>
          <p:cNvSpPr/>
          <p:nvPr/>
        </p:nvSpPr>
        <p:spPr>
          <a:xfrm flipH="true" flipV="false" rot="0">
            <a:off x="14499711" y="-227459"/>
            <a:ext cx="3998286" cy="4444598"/>
          </a:xfrm>
          <a:custGeom>
            <a:avLst/>
            <a:gdLst/>
            <a:ahLst/>
            <a:cxnLst/>
            <a:rect r="r" b="b" t="t" l="l"/>
            <a:pathLst>
              <a:path h="4444598" w="3998286">
                <a:moveTo>
                  <a:pt x="3998286" y="0"/>
                </a:moveTo>
                <a:lnTo>
                  <a:pt x="0" y="0"/>
                </a:lnTo>
                <a:lnTo>
                  <a:pt x="0" y="4444597"/>
                </a:lnTo>
                <a:lnTo>
                  <a:pt x="3998286" y="4444597"/>
                </a:lnTo>
                <a:lnTo>
                  <a:pt x="39982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96152" y="7494835"/>
            <a:ext cx="3564095" cy="2984930"/>
          </a:xfrm>
          <a:custGeom>
            <a:avLst/>
            <a:gdLst/>
            <a:ahLst/>
            <a:cxnLst/>
            <a:rect r="r" b="b" t="t" l="l"/>
            <a:pathLst>
              <a:path h="2984930" w="3564095">
                <a:moveTo>
                  <a:pt x="0" y="2984929"/>
                </a:moveTo>
                <a:lnTo>
                  <a:pt x="3564095" y="2984929"/>
                </a:lnTo>
                <a:lnTo>
                  <a:pt x="3564095" y="0"/>
                </a:lnTo>
                <a:lnTo>
                  <a:pt x="0" y="0"/>
                </a:lnTo>
                <a:lnTo>
                  <a:pt x="0" y="29849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44259" y="1802027"/>
            <a:ext cx="11399481" cy="6682946"/>
          </a:xfrm>
          <a:custGeom>
            <a:avLst/>
            <a:gdLst/>
            <a:ahLst/>
            <a:cxnLst/>
            <a:rect r="r" b="b" t="t" l="l"/>
            <a:pathLst>
              <a:path h="6682946" w="11399481">
                <a:moveTo>
                  <a:pt x="0" y="0"/>
                </a:moveTo>
                <a:lnTo>
                  <a:pt x="11399482" y="0"/>
                </a:lnTo>
                <a:lnTo>
                  <a:pt x="11399482" y="6682946"/>
                </a:lnTo>
                <a:lnTo>
                  <a:pt x="0" y="6682946"/>
                </a:lnTo>
                <a:lnTo>
                  <a:pt x="0" y="0"/>
                </a:lnTo>
                <a:close/>
              </a:path>
            </a:pathLst>
          </a:custGeom>
          <a:blipFill>
            <a:blip r:embed="rId6"/>
            <a:stretch>
              <a:fillRect l="0" t="0" r="0" b="0"/>
            </a:stretch>
          </a:blipFill>
        </p:spPr>
      </p:sp>
      <p:sp>
        <p:nvSpPr>
          <p:cNvPr name="TextBox 5" id="5"/>
          <p:cNvSpPr txBox="true"/>
          <p:nvPr/>
        </p:nvSpPr>
        <p:spPr>
          <a:xfrm rot="0">
            <a:off x="1028700" y="742950"/>
            <a:ext cx="7166487" cy="552450"/>
          </a:xfrm>
          <a:prstGeom prst="rect">
            <a:avLst/>
          </a:prstGeom>
        </p:spPr>
        <p:txBody>
          <a:bodyPr anchor="t" rtlCol="false" tIns="0" lIns="0" bIns="0" rIns="0">
            <a:spAutoFit/>
          </a:bodyPr>
          <a:lstStyle/>
          <a:p>
            <a:pPr algn="l" marL="0" indent="0" lvl="0">
              <a:lnSpc>
                <a:spcPts val="4200"/>
              </a:lnSpc>
              <a:spcBef>
                <a:spcPct val="0"/>
              </a:spcBef>
            </a:pPr>
            <a:r>
              <a:rPr lang="en-US" b="true" sz="3500">
                <a:solidFill>
                  <a:srgbClr val="FFFFFF"/>
                </a:solidFill>
                <a:latin typeface="Raleway Bold"/>
                <a:ea typeface="Raleway Bold"/>
                <a:cs typeface="Raleway Bold"/>
                <a:sym typeface="Raleway Bold"/>
              </a:rPr>
              <a:t>Regresion lineal</a:t>
            </a:r>
          </a:p>
        </p:txBody>
      </p:sp>
      <p:sp>
        <p:nvSpPr>
          <p:cNvPr name="TextBox 6" id="6"/>
          <p:cNvSpPr txBox="true"/>
          <p:nvPr/>
        </p:nvSpPr>
        <p:spPr>
          <a:xfrm rot="0">
            <a:off x="3745060" y="8968250"/>
            <a:ext cx="11887925" cy="1085850"/>
          </a:xfrm>
          <a:prstGeom prst="rect">
            <a:avLst/>
          </a:prstGeom>
        </p:spPr>
        <p:txBody>
          <a:bodyPr anchor="t" rtlCol="false" tIns="0" lIns="0" bIns="0" rIns="0">
            <a:spAutoFit/>
          </a:bodyPr>
          <a:lstStyle/>
          <a:p>
            <a:pPr algn="l" marL="0" indent="0" lvl="0">
              <a:lnSpc>
                <a:spcPts val="4200"/>
              </a:lnSpc>
              <a:spcBef>
                <a:spcPct val="0"/>
              </a:spcBef>
            </a:pPr>
            <a:r>
              <a:rPr lang="en-US" b="true" sz="3500">
                <a:solidFill>
                  <a:srgbClr val="FFFFFF"/>
                </a:solidFill>
                <a:latin typeface="Raleway Bold"/>
                <a:ea typeface="Raleway Bold"/>
                <a:cs typeface="Raleway Bold"/>
                <a:sym typeface="Raleway Bold"/>
              </a:rPr>
              <a:t>R2: 0.921, la regiòn con mayor crecimiento en el mundo en los últimos 60 años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7416B"/>
        </a:solidFill>
      </p:bgPr>
    </p:bg>
    <p:spTree>
      <p:nvGrpSpPr>
        <p:cNvPr id="1" name=""/>
        <p:cNvGrpSpPr/>
        <p:nvPr/>
      </p:nvGrpSpPr>
      <p:grpSpPr>
        <a:xfrm>
          <a:off x="0" y="0"/>
          <a:ext cx="0" cy="0"/>
          <a:chOff x="0" y="0"/>
          <a:chExt cx="0" cy="0"/>
        </a:xfrm>
      </p:grpSpPr>
      <p:sp>
        <p:nvSpPr>
          <p:cNvPr name="Freeform 2" id="2"/>
          <p:cNvSpPr/>
          <p:nvPr/>
        </p:nvSpPr>
        <p:spPr>
          <a:xfrm flipH="true" flipV="false" rot="0">
            <a:off x="14499711" y="-227459"/>
            <a:ext cx="3998286" cy="4444598"/>
          </a:xfrm>
          <a:custGeom>
            <a:avLst/>
            <a:gdLst/>
            <a:ahLst/>
            <a:cxnLst/>
            <a:rect r="r" b="b" t="t" l="l"/>
            <a:pathLst>
              <a:path h="4444598" w="3998286">
                <a:moveTo>
                  <a:pt x="3998286" y="0"/>
                </a:moveTo>
                <a:lnTo>
                  <a:pt x="0" y="0"/>
                </a:lnTo>
                <a:lnTo>
                  <a:pt x="0" y="4444597"/>
                </a:lnTo>
                <a:lnTo>
                  <a:pt x="3998286" y="4444597"/>
                </a:lnTo>
                <a:lnTo>
                  <a:pt x="39982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96152" y="7494835"/>
            <a:ext cx="3564095" cy="2984930"/>
          </a:xfrm>
          <a:custGeom>
            <a:avLst/>
            <a:gdLst/>
            <a:ahLst/>
            <a:cxnLst/>
            <a:rect r="r" b="b" t="t" l="l"/>
            <a:pathLst>
              <a:path h="2984930" w="3564095">
                <a:moveTo>
                  <a:pt x="0" y="2984929"/>
                </a:moveTo>
                <a:lnTo>
                  <a:pt x="3564095" y="2984929"/>
                </a:lnTo>
                <a:lnTo>
                  <a:pt x="3564095" y="0"/>
                </a:lnTo>
                <a:lnTo>
                  <a:pt x="0" y="0"/>
                </a:lnTo>
                <a:lnTo>
                  <a:pt x="0" y="29849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68287" y="1874738"/>
            <a:ext cx="11151427" cy="6537524"/>
          </a:xfrm>
          <a:custGeom>
            <a:avLst/>
            <a:gdLst/>
            <a:ahLst/>
            <a:cxnLst/>
            <a:rect r="r" b="b" t="t" l="l"/>
            <a:pathLst>
              <a:path h="6537524" w="11151427">
                <a:moveTo>
                  <a:pt x="0" y="0"/>
                </a:moveTo>
                <a:lnTo>
                  <a:pt x="11151426" y="0"/>
                </a:lnTo>
                <a:lnTo>
                  <a:pt x="11151426" y="6537524"/>
                </a:lnTo>
                <a:lnTo>
                  <a:pt x="0" y="6537524"/>
                </a:lnTo>
                <a:lnTo>
                  <a:pt x="0" y="0"/>
                </a:lnTo>
                <a:close/>
              </a:path>
            </a:pathLst>
          </a:custGeom>
          <a:blipFill>
            <a:blip r:embed="rId6"/>
            <a:stretch>
              <a:fillRect l="0" t="0" r="0" b="0"/>
            </a:stretch>
          </a:blipFill>
        </p:spPr>
      </p:sp>
      <p:sp>
        <p:nvSpPr>
          <p:cNvPr name="TextBox 5" id="5"/>
          <p:cNvSpPr txBox="true"/>
          <p:nvPr/>
        </p:nvSpPr>
        <p:spPr>
          <a:xfrm rot="0">
            <a:off x="1028700" y="742950"/>
            <a:ext cx="7166487" cy="552450"/>
          </a:xfrm>
          <a:prstGeom prst="rect">
            <a:avLst/>
          </a:prstGeom>
        </p:spPr>
        <p:txBody>
          <a:bodyPr anchor="t" rtlCol="false" tIns="0" lIns="0" bIns="0" rIns="0">
            <a:spAutoFit/>
          </a:bodyPr>
          <a:lstStyle/>
          <a:p>
            <a:pPr algn="l" marL="0" indent="0" lvl="0">
              <a:lnSpc>
                <a:spcPts val="4200"/>
              </a:lnSpc>
              <a:spcBef>
                <a:spcPct val="0"/>
              </a:spcBef>
            </a:pPr>
            <a:r>
              <a:rPr lang="en-US" b="true" sz="3500">
                <a:solidFill>
                  <a:srgbClr val="FFFFFF"/>
                </a:solidFill>
                <a:latin typeface="Raleway Bold"/>
                <a:ea typeface="Raleway Bold"/>
                <a:cs typeface="Raleway Bold"/>
                <a:sym typeface="Raleway Bold"/>
              </a:rPr>
              <a:t>Regresion lineal</a:t>
            </a:r>
          </a:p>
        </p:txBody>
      </p:sp>
      <p:sp>
        <p:nvSpPr>
          <p:cNvPr name="TextBox 6" id="6"/>
          <p:cNvSpPr txBox="true"/>
          <p:nvPr/>
        </p:nvSpPr>
        <p:spPr>
          <a:xfrm rot="0">
            <a:off x="3367943" y="8440481"/>
            <a:ext cx="14428473" cy="1626113"/>
          </a:xfrm>
          <a:prstGeom prst="rect">
            <a:avLst/>
          </a:prstGeom>
        </p:spPr>
        <p:txBody>
          <a:bodyPr anchor="t" rtlCol="false" tIns="0" lIns="0" bIns="0" rIns="0">
            <a:spAutoFit/>
          </a:bodyPr>
          <a:lstStyle/>
          <a:p>
            <a:pPr algn="l" marL="0" indent="0" lvl="0">
              <a:lnSpc>
                <a:spcPts val="4243"/>
              </a:lnSpc>
              <a:spcBef>
                <a:spcPct val="0"/>
              </a:spcBef>
            </a:pPr>
            <a:r>
              <a:rPr lang="en-US" b="true" sz="3535">
                <a:solidFill>
                  <a:srgbClr val="FFFFFF"/>
                </a:solidFill>
                <a:latin typeface="Raleway Bold"/>
                <a:ea typeface="Raleway Bold"/>
                <a:cs typeface="Raleway Bold"/>
                <a:sym typeface="Raleway Bold"/>
              </a:rPr>
              <a:t>R2: 0.851, una region con crecimiento sostenido pero especialmente vulnerable ante crisis economicas (crisis 2008 - pandemia 2020 )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DAGyhuaNrUc</dc:identifier>
  <dcterms:modified xsi:type="dcterms:W3CDTF">2011-08-01T06:04:30Z</dcterms:modified>
  <cp:revision>1</cp:revision>
  <dc:title>Presentacion proyecto minimalista azul</dc:title>
</cp:coreProperties>
</file>