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ns Bold" charset="1" panose="020B0806030504020204"/>
      <p:regular r:id="rId17"/>
    </p:embeddedFont>
    <p:embeddedFont>
      <p:font typeface="Open Sans" charset="1" panose="020B06060305040202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12" Target="../media/image13.png" Type="http://schemas.openxmlformats.org/officeDocument/2006/relationships/image"/><Relationship Id="rId13" Target="../media/image14.svg" Type="http://schemas.openxmlformats.org/officeDocument/2006/relationships/image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26.png" Type="http://schemas.openxmlformats.org/officeDocument/2006/relationships/image"/><Relationship Id="rId14" Target="../media/image27.svg" Type="http://schemas.openxmlformats.org/officeDocument/2006/relationships/image"/><Relationship Id="rId15" Target="../media/image13.png" Type="http://schemas.openxmlformats.org/officeDocument/2006/relationships/image"/><Relationship Id="rId16" Target="../media/image14.svg" Type="http://schemas.openxmlformats.org/officeDocument/2006/relationships/image"/><Relationship Id="rId17" Target="../media/image11.png" Type="http://schemas.openxmlformats.org/officeDocument/2006/relationships/image"/><Relationship Id="rId18" Target="../media/image12.svg" Type="http://schemas.openxmlformats.org/officeDocument/2006/relationships/image"/><Relationship Id="rId19" Target="../media/image28.png" Type="http://schemas.openxmlformats.org/officeDocument/2006/relationships/image"/><Relationship Id="rId2" Target="../media/image3.png" Type="http://schemas.openxmlformats.org/officeDocument/2006/relationships/image"/><Relationship Id="rId20" Target="../media/image29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9.png" Type="http://schemas.openxmlformats.org/officeDocument/2006/relationships/image"/><Relationship Id="rId8" Target="../media/image10.png" Type="http://schemas.openxmlformats.org/officeDocument/2006/relationships/image"/><Relationship Id="rId9" Target="../media/image2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E131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8077769" cy="9606465"/>
          </a:xfrm>
          <a:custGeom>
            <a:avLst/>
            <a:gdLst/>
            <a:ahLst/>
            <a:cxnLst/>
            <a:rect r="r" b="b" t="t" l="l"/>
            <a:pathLst>
              <a:path h="9606465" w="8077769">
                <a:moveTo>
                  <a:pt x="0" y="0"/>
                </a:moveTo>
                <a:lnTo>
                  <a:pt x="8077769" y="0"/>
                </a:lnTo>
                <a:lnTo>
                  <a:pt x="8077769" y="9606465"/>
                </a:lnTo>
                <a:lnTo>
                  <a:pt x="0" y="96064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312992"/>
            <a:ext cx="8866498" cy="1226163"/>
          </a:xfrm>
          <a:custGeom>
            <a:avLst/>
            <a:gdLst/>
            <a:ahLst/>
            <a:cxnLst/>
            <a:rect r="r" b="b" t="t" l="l"/>
            <a:pathLst>
              <a:path h="1226163" w="8866498">
                <a:moveTo>
                  <a:pt x="0" y="0"/>
                </a:moveTo>
                <a:lnTo>
                  <a:pt x="8866498" y="0"/>
                </a:lnTo>
                <a:lnTo>
                  <a:pt x="8866498" y="1226163"/>
                </a:lnTo>
                <a:lnTo>
                  <a:pt x="0" y="12261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67" r="0" b="-15022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228505" y="6392096"/>
            <a:ext cx="14059495" cy="2503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FD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Sitio Web Responsiv</a:t>
            </a:r>
            <a:r>
              <a:rPr lang="en-US" b="true" sz="7200">
                <a:solidFill>
                  <a:srgbClr val="FD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 para Clínica Veterinaria Pucará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502605" y="2617203"/>
            <a:ext cx="3271185" cy="1851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5"/>
              </a:lnSpc>
            </a:pPr>
            <a:r>
              <a:rPr lang="en-US" sz="2618" b="true">
                <a:solidFill>
                  <a:srgbClr val="FD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Integrantes:</a:t>
            </a:r>
          </a:p>
          <a:p>
            <a:pPr algn="ctr">
              <a:lnSpc>
                <a:spcPts val="3665"/>
              </a:lnSpc>
            </a:pPr>
            <a:r>
              <a:rPr lang="en-US" sz="2618" b="true">
                <a:solidFill>
                  <a:srgbClr val="FD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 Sebastian Vasquez</a:t>
            </a:r>
          </a:p>
          <a:p>
            <a:pPr algn="ctr">
              <a:lnSpc>
                <a:spcPts val="3665"/>
              </a:lnSpc>
            </a:pPr>
            <a:r>
              <a:rPr lang="en-US" sz="2618" b="true">
                <a:solidFill>
                  <a:srgbClr val="FD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-  Ignacio Geldres</a:t>
            </a:r>
          </a:p>
          <a:p>
            <a:pPr algn="ctr">
              <a:lnSpc>
                <a:spcPts val="3665"/>
              </a:lnSpc>
            </a:pPr>
            <a:r>
              <a:rPr lang="en-US" sz="2618" b="true">
                <a:solidFill>
                  <a:srgbClr val="FD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Capstone 006V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6821" y="322371"/>
            <a:ext cx="16997209" cy="1412657"/>
          </a:xfrm>
          <a:custGeom>
            <a:avLst/>
            <a:gdLst/>
            <a:ahLst/>
            <a:cxnLst/>
            <a:rect r="r" b="b" t="t" l="l"/>
            <a:pathLst>
              <a:path h="1412657" w="16997209">
                <a:moveTo>
                  <a:pt x="0" y="0"/>
                </a:moveTo>
                <a:lnTo>
                  <a:pt x="16997208" y="0"/>
                </a:lnTo>
                <a:lnTo>
                  <a:pt x="16997208" y="1412658"/>
                </a:lnTo>
                <a:lnTo>
                  <a:pt x="0" y="1412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200" r="0" b="-2520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247349" y="2361649"/>
            <a:ext cx="13793301" cy="6896651"/>
          </a:xfrm>
          <a:custGeom>
            <a:avLst/>
            <a:gdLst/>
            <a:ahLst/>
            <a:cxnLst/>
            <a:rect r="r" b="b" t="t" l="l"/>
            <a:pathLst>
              <a:path h="6896651" w="13793301">
                <a:moveTo>
                  <a:pt x="0" y="0"/>
                </a:moveTo>
                <a:lnTo>
                  <a:pt x="13793302" y="0"/>
                </a:lnTo>
                <a:lnTo>
                  <a:pt x="13793302" y="6896651"/>
                </a:lnTo>
                <a:lnTo>
                  <a:pt x="0" y="68966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03179" y="757155"/>
            <a:ext cx="7062192" cy="63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5"/>
              </a:lnSpc>
              <a:spcBef>
                <a:spcPct val="0"/>
              </a:spcBef>
            </a:pPr>
            <a:r>
              <a:rPr lang="en-US" b="true" sz="3718">
                <a:solidFill>
                  <a:srgbClr val="FD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Cronograma de actividades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614029" y="9465918"/>
            <a:ext cx="191555" cy="44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2"/>
              </a:lnSpc>
            </a:pPr>
            <a:r>
              <a:rPr lang="en-US" sz="26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6821" y="322371"/>
            <a:ext cx="16997209" cy="1412657"/>
          </a:xfrm>
          <a:custGeom>
            <a:avLst/>
            <a:gdLst/>
            <a:ahLst/>
            <a:cxnLst/>
            <a:rect r="r" b="b" t="t" l="l"/>
            <a:pathLst>
              <a:path h="1412657" w="16997209">
                <a:moveTo>
                  <a:pt x="0" y="0"/>
                </a:moveTo>
                <a:lnTo>
                  <a:pt x="16997208" y="0"/>
                </a:lnTo>
                <a:lnTo>
                  <a:pt x="16997208" y="1412658"/>
                </a:lnTo>
                <a:lnTo>
                  <a:pt x="0" y="1412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200" r="0" b="-2520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03179" y="757155"/>
            <a:ext cx="7062192" cy="63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5"/>
              </a:lnSpc>
              <a:spcBef>
                <a:spcPct val="0"/>
              </a:spcBef>
            </a:pPr>
            <a:r>
              <a:rPr lang="en-US" b="true" sz="3718">
                <a:solidFill>
                  <a:srgbClr val="FD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Conclusión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614029" y="9465918"/>
            <a:ext cx="191555" cy="44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2"/>
              </a:lnSpc>
            </a:pPr>
            <a:r>
              <a:rPr lang="en-US" sz="26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10299" y="4970639"/>
            <a:ext cx="13922795" cy="2483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8375" indent="-309188" lvl="1">
              <a:lnSpc>
                <a:spcPts val="400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6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Mayor presencia digital.</a:t>
            </a:r>
          </a:p>
          <a:p>
            <a:pPr algn="l" marL="618375" indent="-309188" lvl="1">
              <a:lnSpc>
                <a:spcPts val="400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6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Agenda en línea que facilita reservas.</a:t>
            </a:r>
          </a:p>
          <a:p>
            <a:pPr algn="l" marL="618375" indent="-309188" lvl="1">
              <a:lnSpc>
                <a:spcPts val="400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6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Mejor comunicación con tutores de mascotas.</a:t>
            </a:r>
          </a:p>
          <a:p>
            <a:pPr algn="l" marL="618375" indent="-309188" lvl="1">
              <a:lnSpc>
                <a:spcPts val="400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6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Blog educativo, Google Maps y canales de contacto para fidelizar clientes.</a:t>
            </a:r>
          </a:p>
          <a:p>
            <a:pPr algn="l" marL="618375" indent="-309188" lvl="1">
              <a:lnSpc>
                <a:spcPts val="400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6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Proyecto escalable y alineado con las competencias de la carrera.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68752" y="2588390"/>
            <a:ext cx="16641055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 concluir nuestro proyecto propone una solución tecnológica real para las necesidades que hoy en día presenta la Veterinaria Pucara, en donde nuestro foco principal será abordar los siguientes puntos.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A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6821" y="322371"/>
            <a:ext cx="16997209" cy="1412657"/>
          </a:xfrm>
          <a:custGeom>
            <a:avLst/>
            <a:gdLst/>
            <a:ahLst/>
            <a:cxnLst/>
            <a:rect r="r" b="b" t="t" l="l"/>
            <a:pathLst>
              <a:path h="1412657" w="16997209">
                <a:moveTo>
                  <a:pt x="0" y="0"/>
                </a:moveTo>
                <a:lnTo>
                  <a:pt x="16997208" y="0"/>
                </a:lnTo>
                <a:lnTo>
                  <a:pt x="16997208" y="1412658"/>
                </a:lnTo>
                <a:lnTo>
                  <a:pt x="0" y="1412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200" r="0" b="-2520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91398" y="3765185"/>
            <a:ext cx="3375055" cy="3646916"/>
          </a:xfrm>
          <a:custGeom>
            <a:avLst/>
            <a:gdLst/>
            <a:ahLst/>
            <a:cxnLst/>
            <a:rect r="r" b="b" t="t" l="l"/>
            <a:pathLst>
              <a:path h="3646916" w="3375055">
                <a:moveTo>
                  <a:pt x="0" y="0"/>
                </a:moveTo>
                <a:lnTo>
                  <a:pt x="3375055" y="0"/>
                </a:lnTo>
                <a:lnTo>
                  <a:pt x="3375055" y="3646916"/>
                </a:lnTo>
                <a:lnTo>
                  <a:pt x="0" y="36469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0690" y="2765466"/>
            <a:ext cx="3335845" cy="3273298"/>
          </a:xfrm>
          <a:custGeom>
            <a:avLst/>
            <a:gdLst/>
            <a:ahLst/>
            <a:cxnLst/>
            <a:rect r="r" b="b" t="t" l="l"/>
            <a:pathLst>
              <a:path h="3273298" w="3335845">
                <a:moveTo>
                  <a:pt x="0" y="0"/>
                </a:moveTo>
                <a:lnTo>
                  <a:pt x="3335845" y="0"/>
                </a:lnTo>
                <a:lnTo>
                  <a:pt x="3335845" y="3273298"/>
                </a:lnTo>
                <a:lnTo>
                  <a:pt x="0" y="327329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379920" y="1963629"/>
            <a:ext cx="2282190" cy="2282190"/>
            <a:chOff x="0" y="0"/>
            <a:chExt cx="3042920" cy="3042920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042920" cy="3042920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F3778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65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584891" y="13755"/>
              <a:ext cx="1610170" cy="1507705"/>
            </a:xfrm>
            <a:custGeom>
              <a:avLst/>
              <a:gdLst/>
              <a:ahLst/>
              <a:cxnLst/>
              <a:rect r="r" b="b" t="t" l="l"/>
              <a:pathLst>
                <a:path h="1507705" w="1610170">
                  <a:moveTo>
                    <a:pt x="0" y="0"/>
                  </a:moveTo>
                  <a:lnTo>
                    <a:pt x="1610170" y="0"/>
                  </a:lnTo>
                  <a:lnTo>
                    <a:pt x="1610170" y="1507705"/>
                  </a:lnTo>
                  <a:lnTo>
                    <a:pt x="0" y="15077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382621" y="1691151"/>
              <a:ext cx="2277679" cy="10243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05"/>
                </a:lnSpc>
                <a:spcBef>
                  <a:spcPct val="0"/>
                </a:spcBef>
              </a:pPr>
              <a:r>
                <a:rPr lang="en-US" b="true" sz="2218">
                  <a:solidFill>
                    <a:srgbClr val="FDFAF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Agenda en linea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4379920" y="7186182"/>
            <a:ext cx="2282190" cy="2526636"/>
            <a:chOff x="0" y="0"/>
            <a:chExt cx="3042920" cy="3368848"/>
          </a:xfrm>
        </p:grpSpPr>
        <p:grpSp>
          <p:nvGrpSpPr>
            <p:cNvPr name="Group 12" id="12"/>
            <p:cNvGrpSpPr/>
            <p:nvPr/>
          </p:nvGrpSpPr>
          <p:grpSpPr>
            <a:xfrm rot="0">
              <a:off x="0" y="262327"/>
              <a:ext cx="3042920" cy="3106520"/>
              <a:chOff x="0" y="0"/>
              <a:chExt cx="796159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79615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96159">
                    <a:moveTo>
                      <a:pt x="398080" y="0"/>
                    </a:moveTo>
                    <a:cubicBezTo>
                      <a:pt x="178226" y="0"/>
                      <a:pt x="0" y="181951"/>
                      <a:pt x="0" y="406400"/>
                    </a:cubicBezTo>
                    <a:cubicBezTo>
                      <a:pt x="0" y="630849"/>
                      <a:pt x="178226" y="812800"/>
                      <a:pt x="398080" y="812800"/>
                    </a:cubicBezTo>
                    <a:cubicBezTo>
                      <a:pt x="617933" y="812800"/>
                      <a:pt x="796159" y="630849"/>
                      <a:pt x="796159" y="406400"/>
                    </a:cubicBezTo>
                    <a:cubicBezTo>
                      <a:pt x="796159" y="181951"/>
                      <a:pt x="617933" y="0"/>
                      <a:pt x="398080" y="0"/>
                    </a:cubicBezTo>
                    <a:close/>
                  </a:path>
                </a:pathLst>
              </a:custGeom>
              <a:solidFill>
                <a:srgbClr val="DF3778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4640" y="19050"/>
                <a:ext cx="64688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65"/>
                  </a:lnSpc>
                </a:pPr>
              </a:p>
            </p:txBody>
          </p:sp>
        </p:grpSp>
        <p:sp>
          <p:nvSpPr>
            <p:cNvPr name="Freeform 15" id="15"/>
            <p:cNvSpPr/>
            <p:nvPr/>
          </p:nvSpPr>
          <p:spPr>
            <a:xfrm flipH="false" flipV="false" rot="0">
              <a:off x="770478" y="0"/>
              <a:ext cx="1501963" cy="1537199"/>
            </a:xfrm>
            <a:custGeom>
              <a:avLst/>
              <a:gdLst/>
              <a:ahLst/>
              <a:cxnLst/>
              <a:rect r="r" b="b" t="t" l="l"/>
              <a:pathLst>
                <a:path h="1537199" w="1501963">
                  <a:moveTo>
                    <a:pt x="0" y="0"/>
                  </a:moveTo>
                  <a:lnTo>
                    <a:pt x="1501964" y="0"/>
                  </a:lnTo>
                  <a:lnTo>
                    <a:pt x="1501964" y="1537199"/>
                  </a:lnTo>
                  <a:lnTo>
                    <a:pt x="0" y="1537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045" t="0" r="-1045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191310" y="1675402"/>
              <a:ext cx="2660299" cy="9807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30"/>
                </a:lnSpc>
                <a:spcBef>
                  <a:spcPct val="0"/>
                </a:spcBef>
              </a:pPr>
              <a:r>
                <a:rPr lang="en-US" b="true" sz="2164">
                  <a:solidFill>
                    <a:srgbClr val="FDFAF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Canales de Comunicación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380385" y="4668428"/>
            <a:ext cx="2281725" cy="2297627"/>
            <a:chOff x="0" y="0"/>
            <a:chExt cx="3042300" cy="3063503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21203"/>
              <a:ext cx="3042300" cy="3042300"/>
              <a:chOff x="0" y="0"/>
              <a:chExt cx="812800" cy="8128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F3778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37559" lIns="37559" bIns="37559" rIns="37559"/>
              <a:lstStyle/>
              <a:p>
                <a:pPr algn="ctr">
                  <a:lnSpc>
                    <a:spcPts val="3665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641338" y="0"/>
              <a:ext cx="1759625" cy="1759625"/>
            </a:xfrm>
            <a:custGeom>
              <a:avLst/>
              <a:gdLst/>
              <a:ahLst/>
              <a:cxnLst/>
              <a:rect r="r" b="b" t="t" l="l"/>
              <a:pathLst>
                <a:path h="1759625" w="1759625">
                  <a:moveTo>
                    <a:pt x="0" y="0"/>
                  </a:moveTo>
                  <a:lnTo>
                    <a:pt x="1759624" y="0"/>
                  </a:lnTo>
                  <a:lnTo>
                    <a:pt x="1759624" y="1759625"/>
                  </a:lnTo>
                  <a:lnTo>
                    <a:pt x="0" y="1759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284859" y="1721525"/>
              <a:ext cx="2471961" cy="956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65"/>
                </a:lnSpc>
                <a:spcBef>
                  <a:spcPct val="0"/>
                </a:spcBef>
              </a:pPr>
              <a:r>
                <a:rPr lang="en-US" b="true" sz="2118">
                  <a:solidFill>
                    <a:srgbClr val="FDFAF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Integración</a:t>
              </a:r>
            </a:p>
            <a:p>
              <a:pPr algn="ctr" marL="0" indent="0" lvl="0">
                <a:lnSpc>
                  <a:spcPts val="2965"/>
                </a:lnSpc>
                <a:spcBef>
                  <a:spcPct val="0"/>
                </a:spcBef>
              </a:pPr>
              <a:r>
                <a:rPr lang="en-US" b="true" sz="2118" strike="noStrike" u="none">
                  <a:solidFill>
                    <a:srgbClr val="FDFAF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Google Maps</a:t>
              </a: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3070324" y="7048162"/>
            <a:ext cx="2895601" cy="818007"/>
          </a:xfrm>
          <a:custGeom>
            <a:avLst/>
            <a:gdLst/>
            <a:ahLst/>
            <a:cxnLst/>
            <a:rect r="r" b="b" t="t" l="l"/>
            <a:pathLst>
              <a:path h="818007" w="2895601">
                <a:moveTo>
                  <a:pt x="0" y="0"/>
                </a:moveTo>
                <a:lnTo>
                  <a:pt x="2895601" y="0"/>
                </a:lnTo>
                <a:lnTo>
                  <a:pt x="2895601" y="818008"/>
                </a:lnTo>
                <a:lnTo>
                  <a:pt x="0" y="8180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1591925" y="5588643"/>
            <a:ext cx="2275943" cy="688473"/>
          </a:xfrm>
          <a:custGeom>
            <a:avLst/>
            <a:gdLst/>
            <a:ahLst/>
            <a:cxnLst/>
            <a:rect r="r" b="b" t="t" l="l"/>
            <a:pathLst>
              <a:path h="688473" w="2275943">
                <a:moveTo>
                  <a:pt x="0" y="0"/>
                </a:moveTo>
                <a:lnTo>
                  <a:pt x="2275943" y="0"/>
                </a:lnTo>
                <a:lnTo>
                  <a:pt x="2275943" y="688472"/>
                </a:lnTo>
                <a:lnTo>
                  <a:pt x="0" y="68847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904203">
            <a:off x="11287252" y="8040496"/>
            <a:ext cx="2895601" cy="818007"/>
          </a:xfrm>
          <a:custGeom>
            <a:avLst/>
            <a:gdLst/>
            <a:ahLst/>
            <a:cxnLst/>
            <a:rect r="r" b="b" t="t" l="l"/>
            <a:pathLst>
              <a:path h="818007" w="2895601">
                <a:moveTo>
                  <a:pt x="0" y="0"/>
                </a:moveTo>
                <a:lnTo>
                  <a:pt x="2895601" y="0"/>
                </a:lnTo>
                <a:lnTo>
                  <a:pt x="2895601" y="818008"/>
                </a:lnTo>
                <a:lnTo>
                  <a:pt x="0" y="81800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4003179" y="757155"/>
            <a:ext cx="7062192" cy="63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5"/>
              </a:lnSpc>
              <a:spcBef>
                <a:spcPct val="0"/>
              </a:spcBef>
            </a:pPr>
            <a:r>
              <a:rPr lang="en-US" b="true" sz="3718">
                <a:solidFill>
                  <a:srgbClr val="FD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Introduccion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0" y="6451707"/>
            <a:ext cx="4937224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Clínic</a:t>
            </a:r>
            <a:r>
              <a:rPr lang="en-US" b="true" sz="30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  <a:r>
              <a:rPr lang="en-US" b="true" sz="30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Vete</a:t>
            </a:r>
            <a:r>
              <a:rPr lang="en-US" b="true" sz="30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</a:t>
            </a:r>
            <a:r>
              <a:rPr lang="en-US" b="true" sz="30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</a:t>
            </a:r>
            <a:r>
              <a:rPr lang="en-US" b="true" sz="30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</a:t>
            </a:r>
            <a:r>
              <a:rPr lang="en-US" b="true" sz="30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aria</a:t>
            </a:r>
            <a:r>
              <a:rPr lang="en-US" b="true" sz="30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b="true" sz="30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</a:t>
            </a:r>
            <a:r>
              <a:rPr lang="en-US" b="true" sz="30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b="true" sz="3000" strike="noStrike" u="non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cará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764983" y="7809020"/>
            <a:ext cx="4027884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Sitio Web Responsivo</a:t>
            </a:r>
          </a:p>
        </p:txBody>
      </p:sp>
      <p:sp>
        <p:nvSpPr>
          <p:cNvPr name="Freeform 29" id="29"/>
          <p:cNvSpPr/>
          <p:nvPr/>
        </p:nvSpPr>
        <p:spPr>
          <a:xfrm flipH="true" flipV="false" rot="9565676">
            <a:off x="11282096" y="3248120"/>
            <a:ext cx="2895601" cy="818007"/>
          </a:xfrm>
          <a:custGeom>
            <a:avLst/>
            <a:gdLst/>
            <a:ahLst/>
            <a:cxnLst/>
            <a:rect r="r" b="b" t="t" l="l"/>
            <a:pathLst>
              <a:path h="818007" w="2895601">
                <a:moveTo>
                  <a:pt x="2895601" y="0"/>
                </a:moveTo>
                <a:lnTo>
                  <a:pt x="0" y="0"/>
                </a:lnTo>
                <a:lnTo>
                  <a:pt x="0" y="818007"/>
                </a:lnTo>
                <a:lnTo>
                  <a:pt x="2895601" y="818007"/>
                </a:lnTo>
                <a:lnTo>
                  <a:pt x="2895601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7614029" y="9465918"/>
            <a:ext cx="191555" cy="44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2"/>
              </a:lnSpc>
            </a:pPr>
            <a:r>
              <a:rPr lang="en-US" sz="26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6821" y="322371"/>
            <a:ext cx="16997209" cy="1412657"/>
          </a:xfrm>
          <a:custGeom>
            <a:avLst/>
            <a:gdLst/>
            <a:ahLst/>
            <a:cxnLst/>
            <a:rect r="r" b="b" t="t" l="l"/>
            <a:pathLst>
              <a:path h="1412657" w="16997209">
                <a:moveTo>
                  <a:pt x="0" y="0"/>
                </a:moveTo>
                <a:lnTo>
                  <a:pt x="16997208" y="0"/>
                </a:lnTo>
                <a:lnTo>
                  <a:pt x="16997208" y="1412658"/>
                </a:lnTo>
                <a:lnTo>
                  <a:pt x="0" y="1412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200" r="0" b="-2520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77513" y="4542433"/>
            <a:ext cx="6656762" cy="4256037"/>
            <a:chOff x="0" y="0"/>
            <a:chExt cx="8875683" cy="5674716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2801774" cy="2860334"/>
              <a:chOff x="0" y="0"/>
              <a:chExt cx="796159" cy="8128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79615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96159">
                    <a:moveTo>
                      <a:pt x="398080" y="0"/>
                    </a:moveTo>
                    <a:cubicBezTo>
                      <a:pt x="178226" y="0"/>
                      <a:pt x="0" y="181951"/>
                      <a:pt x="0" y="406400"/>
                    </a:cubicBezTo>
                    <a:cubicBezTo>
                      <a:pt x="0" y="630849"/>
                      <a:pt x="178226" y="812800"/>
                      <a:pt x="398080" y="812800"/>
                    </a:cubicBezTo>
                    <a:cubicBezTo>
                      <a:pt x="617933" y="812800"/>
                      <a:pt x="796159" y="630849"/>
                      <a:pt x="796159" y="406400"/>
                    </a:cubicBezTo>
                    <a:cubicBezTo>
                      <a:pt x="796159" y="181951"/>
                      <a:pt x="617933" y="0"/>
                      <a:pt x="398080" y="0"/>
                    </a:cubicBezTo>
                    <a:close/>
                  </a:path>
                </a:pathLst>
              </a:custGeom>
              <a:solidFill>
                <a:srgbClr val="DF3778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74640" y="19050"/>
                <a:ext cx="646880" cy="717550"/>
              </a:xfrm>
              <a:prstGeom prst="rect">
                <a:avLst/>
              </a:prstGeom>
            </p:spPr>
            <p:txBody>
              <a:bodyPr anchor="ctr" rtlCol="false" tIns="27395" lIns="27395" bIns="27395" rIns="27395"/>
              <a:lstStyle/>
              <a:p>
                <a:pPr algn="ctr">
                  <a:lnSpc>
                    <a:spcPts val="3665"/>
                  </a:lnSpc>
                </a:pPr>
              </a:p>
            </p:txBody>
          </p:sp>
        </p:grpSp>
        <p:sp>
          <p:nvSpPr>
            <p:cNvPr name="TextBox 7" id="7"/>
            <p:cNvSpPr txBox="true"/>
            <p:nvPr/>
          </p:nvSpPr>
          <p:spPr>
            <a:xfrm rot="0">
              <a:off x="176149" y="724209"/>
              <a:ext cx="2449476" cy="13738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90"/>
                </a:lnSpc>
                <a:spcBef>
                  <a:spcPct val="0"/>
                </a:spcBef>
              </a:pPr>
              <a:r>
                <a:rPr lang="en-US" b="true" sz="1993">
                  <a:solidFill>
                    <a:srgbClr val="FDFAF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Poca presencia digital</a:t>
              </a:r>
            </a:p>
          </p:txBody>
        </p:sp>
        <p:grpSp>
          <p:nvGrpSpPr>
            <p:cNvPr name="Group 8" id="8"/>
            <p:cNvGrpSpPr/>
            <p:nvPr/>
          </p:nvGrpSpPr>
          <p:grpSpPr>
            <a:xfrm rot="0">
              <a:off x="3036954" y="2814382"/>
              <a:ext cx="2801774" cy="2860334"/>
              <a:chOff x="0" y="0"/>
              <a:chExt cx="796159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79615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96159">
                    <a:moveTo>
                      <a:pt x="398080" y="0"/>
                    </a:moveTo>
                    <a:cubicBezTo>
                      <a:pt x="178226" y="0"/>
                      <a:pt x="0" y="181951"/>
                      <a:pt x="0" y="406400"/>
                    </a:cubicBezTo>
                    <a:cubicBezTo>
                      <a:pt x="0" y="630849"/>
                      <a:pt x="178226" y="812800"/>
                      <a:pt x="398080" y="812800"/>
                    </a:cubicBezTo>
                    <a:cubicBezTo>
                      <a:pt x="617933" y="812800"/>
                      <a:pt x="796159" y="630849"/>
                      <a:pt x="796159" y="406400"/>
                    </a:cubicBezTo>
                    <a:cubicBezTo>
                      <a:pt x="796159" y="181951"/>
                      <a:pt x="617933" y="0"/>
                      <a:pt x="398080" y="0"/>
                    </a:cubicBezTo>
                    <a:close/>
                  </a:path>
                </a:pathLst>
              </a:custGeom>
              <a:solidFill>
                <a:srgbClr val="DF3778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4640" y="19050"/>
                <a:ext cx="646880" cy="717550"/>
              </a:xfrm>
              <a:prstGeom prst="rect">
                <a:avLst/>
              </a:prstGeom>
            </p:spPr>
            <p:txBody>
              <a:bodyPr anchor="ctr" rtlCol="false" tIns="27395" lIns="27395" bIns="27395" rIns="27395"/>
              <a:lstStyle/>
              <a:p>
                <a:pPr algn="ctr">
                  <a:lnSpc>
                    <a:spcPts val="3665"/>
                  </a:lnSpc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3213104" y="3538590"/>
              <a:ext cx="2449476" cy="1841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90"/>
                </a:lnSpc>
                <a:spcBef>
                  <a:spcPct val="0"/>
                </a:spcBef>
              </a:pPr>
              <a:r>
                <a:rPr lang="en-US" b="true" sz="1993">
                  <a:solidFill>
                    <a:srgbClr val="FDFAF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Dificultad a la hora de realizar reservas</a:t>
              </a:r>
            </a:p>
          </p:txBody>
        </p:sp>
        <p:grpSp>
          <p:nvGrpSpPr>
            <p:cNvPr name="Group 12" id="12"/>
            <p:cNvGrpSpPr/>
            <p:nvPr/>
          </p:nvGrpSpPr>
          <p:grpSpPr>
            <a:xfrm rot="0">
              <a:off x="6073909" y="177043"/>
              <a:ext cx="2801774" cy="2860334"/>
              <a:chOff x="0" y="0"/>
              <a:chExt cx="796159" cy="81280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79615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96159">
                    <a:moveTo>
                      <a:pt x="398080" y="0"/>
                    </a:moveTo>
                    <a:cubicBezTo>
                      <a:pt x="178226" y="0"/>
                      <a:pt x="0" y="181951"/>
                      <a:pt x="0" y="406400"/>
                    </a:cubicBezTo>
                    <a:cubicBezTo>
                      <a:pt x="0" y="630849"/>
                      <a:pt x="178226" y="812800"/>
                      <a:pt x="398080" y="812800"/>
                    </a:cubicBezTo>
                    <a:cubicBezTo>
                      <a:pt x="617933" y="812800"/>
                      <a:pt x="796159" y="630849"/>
                      <a:pt x="796159" y="406400"/>
                    </a:cubicBezTo>
                    <a:cubicBezTo>
                      <a:pt x="796159" y="181951"/>
                      <a:pt x="617933" y="0"/>
                      <a:pt x="398080" y="0"/>
                    </a:cubicBezTo>
                    <a:close/>
                  </a:path>
                </a:pathLst>
              </a:custGeom>
              <a:solidFill>
                <a:srgbClr val="DF3778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74640" y="19050"/>
                <a:ext cx="646880" cy="717550"/>
              </a:xfrm>
              <a:prstGeom prst="rect">
                <a:avLst/>
              </a:prstGeom>
            </p:spPr>
            <p:txBody>
              <a:bodyPr anchor="ctr" rtlCol="false" tIns="27395" lIns="27395" bIns="27395" rIns="27395"/>
              <a:lstStyle/>
              <a:p>
                <a:pPr algn="ctr">
                  <a:lnSpc>
                    <a:spcPts val="3665"/>
                  </a:lnSpc>
                </a:pPr>
              </a:p>
            </p:txBody>
          </p:sp>
        </p:grpSp>
        <p:sp>
          <p:nvSpPr>
            <p:cNvPr name="TextBox 15" id="15"/>
            <p:cNvSpPr txBox="true"/>
            <p:nvPr/>
          </p:nvSpPr>
          <p:spPr>
            <a:xfrm rot="0">
              <a:off x="6250058" y="667381"/>
              <a:ext cx="2449476" cy="1841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90"/>
                </a:lnSpc>
                <a:spcBef>
                  <a:spcPct val="0"/>
                </a:spcBef>
              </a:pPr>
              <a:r>
                <a:rPr lang="en-US" b="true" sz="1993">
                  <a:solidFill>
                    <a:srgbClr val="FDFAF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Poca comunicación con tutor de la mascota</a:t>
              </a: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003179" y="757155"/>
            <a:ext cx="7062192" cy="63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5"/>
              </a:lnSpc>
              <a:spcBef>
                <a:spcPct val="0"/>
              </a:spcBef>
            </a:pPr>
            <a:r>
              <a:rPr lang="en-US" b="true" sz="3718">
                <a:solidFill>
                  <a:srgbClr val="FD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Justificación del proyecto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614029" y="9465918"/>
            <a:ext cx="191555" cy="44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2"/>
              </a:lnSpc>
            </a:pPr>
            <a:r>
              <a:rPr lang="en-US" sz="26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02196" y="2532698"/>
            <a:ext cx="6178748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¿Por que es importante el proyecto?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02196" y="3187344"/>
            <a:ext cx="7543651" cy="497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¿Qué necesidad o problema busca resolver?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175800" y="2810192"/>
            <a:ext cx="7534007" cy="7054476"/>
            <a:chOff x="0" y="0"/>
            <a:chExt cx="10045343" cy="940596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328575" y="5123859"/>
              <a:ext cx="4035181" cy="2925506"/>
            </a:xfrm>
            <a:custGeom>
              <a:avLst/>
              <a:gdLst/>
              <a:ahLst/>
              <a:cxnLst/>
              <a:rect r="r" b="b" t="t" l="l"/>
              <a:pathLst>
                <a:path h="2925506" w="4035181">
                  <a:moveTo>
                    <a:pt x="0" y="0"/>
                  </a:moveTo>
                  <a:lnTo>
                    <a:pt x="4035181" y="0"/>
                  </a:lnTo>
                  <a:lnTo>
                    <a:pt x="4035181" y="2925507"/>
                  </a:lnTo>
                  <a:lnTo>
                    <a:pt x="0" y="29255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5423364" y="0"/>
              <a:ext cx="2546304" cy="2384267"/>
            </a:xfrm>
            <a:custGeom>
              <a:avLst/>
              <a:gdLst/>
              <a:ahLst/>
              <a:cxnLst/>
              <a:rect r="r" b="b" t="t" l="l"/>
              <a:pathLst>
                <a:path h="2384267" w="2546304">
                  <a:moveTo>
                    <a:pt x="0" y="0"/>
                  </a:moveTo>
                  <a:lnTo>
                    <a:pt x="2546305" y="0"/>
                  </a:lnTo>
                  <a:lnTo>
                    <a:pt x="2546305" y="2384267"/>
                  </a:lnTo>
                  <a:lnTo>
                    <a:pt x="0" y="23842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6696516" y="4313415"/>
              <a:ext cx="1610463" cy="3528904"/>
            </a:xfrm>
            <a:custGeom>
              <a:avLst/>
              <a:gdLst/>
              <a:ahLst/>
              <a:cxnLst/>
              <a:rect r="r" b="b" t="t" l="l"/>
              <a:pathLst>
                <a:path h="3528904" w="1610463">
                  <a:moveTo>
                    <a:pt x="0" y="0"/>
                  </a:moveTo>
                  <a:lnTo>
                    <a:pt x="1610464" y="0"/>
                  </a:lnTo>
                  <a:lnTo>
                    <a:pt x="1610464" y="3528904"/>
                  </a:lnTo>
                  <a:lnTo>
                    <a:pt x="0" y="352890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1161235" y="759901"/>
              <a:ext cx="2790050" cy="2671373"/>
            </a:xfrm>
            <a:custGeom>
              <a:avLst/>
              <a:gdLst/>
              <a:ahLst/>
              <a:cxnLst/>
              <a:rect r="r" b="b" t="t" l="l"/>
              <a:pathLst>
                <a:path h="2671373" w="2790050">
                  <a:moveTo>
                    <a:pt x="0" y="0"/>
                  </a:moveTo>
                  <a:lnTo>
                    <a:pt x="2790050" y="0"/>
                  </a:lnTo>
                  <a:lnTo>
                    <a:pt x="2790050" y="2671374"/>
                  </a:lnTo>
                  <a:lnTo>
                    <a:pt x="0" y="2671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0" y="8294487"/>
              <a:ext cx="4692332" cy="5579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78"/>
                </a:lnSpc>
              </a:pPr>
              <a:r>
                <a:rPr lang="en-US" sz="255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Mayor presencia digital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5294641" y="2634886"/>
              <a:ext cx="3191179" cy="5963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7"/>
                </a:lnSpc>
              </a:pPr>
              <a:r>
                <a:rPr lang="en-US" sz="2748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Agenda Online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963925" y="3563575"/>
              <a:ext cx="3184669" cy="5963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47"/>
                </a:lnSpc>
              </a:pPr>
              <a:r>
                <a:rPr lang="en-US" sz="2748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Blog educativo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4958153" y="8251206"/>
              <a:ext cx="5087190" cy="11547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78"/>
                </a:lnSpc>
              </a:pPr>
              <a:r>
                <a:rPr lang="en-US" sz="2555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Mayor contacto con tutor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2966129" y="1983368"/>
            <a:ext cx="1696194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Beneficio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6821" y="322371"/>
            <a:ext cx="16997209" cy="1412657"/>
          </a:xfrm>
          <a:custGeom>
            <a:avLst/>
            <a:gdLst/>
            <a:ahLst/>
            <a:cxnLst/>
            <a:rect r="r" b="b" t="t" l="l"/>
            <a:pathLst>
              <a:path h="1412657" w="16997209">
                <a:moveTo>
                  <a:pt x="0" y="0"/>
                </a:moveTo>
                <a:lnTo>
                  <a:pt x="16997208" y="0"/>
                </a:lnTo>
                <a:lnTo>
                  <a:pt x="16997208" y="1412658"/>
                </a:lnTo>
                <a:lnTo>
                  <a:pt x="0" y="1412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200" r="0" b="-2520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03179" y="757155"/>
            <a:ext cx="7062192" cy="63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5"/>
              </a:lnSpc>
              <a:spcBef>
                <a:spcPct val="0"/>
              </a:spcBef>
            </a:pPr>
            <a:r>
              <a:rPr lang="en-US" b="true" sz="3718">
                <a:solidFill>
                  <a:srgbClr val="FD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Competencias Relacionadas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614029" y="9465918"/>
            <a:ext cx="191555" cy="44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2"/>
              </a:lnSpc>
            </a:pPr>
            <a:r>
              <a:rPr lang="en-US" sz="26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16821" y="2664303"/>
            <a:ext cx="7938890" cy="61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3"/>
              </a:lnSpc>
              <a:spcBef>
                <a:spcPct val="0"/>
              </a:spcBef>
            </a:pPr>
            <a:r>
              <a:rPr lang="en-US" b="true" sz="1795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C1. Realizar pruebas de certificación tanto de los productos como de los procesos utilizando buenas prácticas definidas por la industria.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2664303"/>
            <a:ext cx="8115300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 aplica al testeo del sitio web responsivo, validando que funcione correctamente en dispositivos móviles, tablet y escritorio.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6821" y="4060507"/>
            <a:ext cx="7106401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C2. Gestionar proyectos informáticos, ofreciendo alternativas para la toma de decisiones de acuerdo a los requerimientos de la organización.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29712" y="4060507"/>
            <a:ext cx="8115300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 relaciona con la planificación y gestión del desarrollo del sitio web para la veterinaria.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6821" y="5710526"/>
            <a:ext cx="7453787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C3. Construir modelos de datos para soportar los requerimientos de la organización de acuerdo a un diseño definido y escalable en el tiempo.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5605463"/>
            <a:ext cx="8368306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</a:t>
            </a: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relaciona con el diseño de la base de datos que gestionará la agenda online, las fichas de profesionales, el catálogo de servicios, el blog educativo y la información de clientes/tutores de mascotas.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6821" y="7207856"/>
            <a:ext cx="7938890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C4. Desarrollar una solución de software utilizando técnicas que permitan sistematizar el proceso de desarrollo y mantenimiento, asegurando el logro de los objetivos.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15425" y="7207856"/>
            <a:ext cx="8143875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</a:t>
            </a: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esarrollo mismo del sitio web responsivo, asegurando que sea fácil de mantener, accesible (WCAG), seguro y eficiente.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6821" y="8705186"/>
            <a:ext cx="7373197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C5. Comunicarse de forma oral y escrita usando el idioma inglés en situaciones socio-laborales a un nivel elemental en modalidad intensiva.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15425" y="8705186"/>
            <a:ext cx="8143875" cy="611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</a:t>
            </a:r>
            <a:r>
              <a:rPr lang="en-US" b="true" sz="18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 refleja en el uso de documentación técnica, frameworks, librerías y manuales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6821" y="322371"/>
            <a:ext cx="16997209" cy="1412657"/>
          </a:xfrm>
          <a:custGeom>
            <a:avLst/>
            <a:gdLst/>
            <a:ahLst/>
            <a:cxnLst/>
            <a:rect r="r" b="b" t="t" l="l"/>
            <a:pathLst>
              <a:path h="1412657" w="16997209">
                <a:moveTo>
                  <a:pt x="0" y="0"/>
                </a:moveTo>
                <a:lnTo>
                  <a:pt x="16997208" y="0"/>
                </a:lnTo>
                <a:lnTo>
                  <a:pt x="16997208" y="1412658"/>
                </a:lnTo>
                <a:lnTo>
                  <a:pt x="0" y="1412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200" r="0" b="-2520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5115" y="3964460"/>
            <a:ext cx="3375055" cy="3646916"/>
          </a:xfrm>
          <a:custGeom>
            <a:avLst/>
            <a:gdLst/>
            <a:ahLst/>
            <a:cxnLst/>
            <a:rect r="r" b="b" t="t" l="l"/>
            <a:pathLst>
              <a:path h="3646916" w="3375055">
                <a:moveTo>
                  <a:pt x="0" y="0"/>
                </a:moveTo>
                <a:lnTo>
                  <a:pt x="3375055" y="0"/>
                </a:lnTo>
                <a:lnTo>
                  <a:pt x="3375055" y="3646916"/>
                </a:lnTo>
                <a:lnTo>
                  <a:pt x="0" y="364691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552063" y="4853662"/>
            <a:ext cx="7427595" cy="5073563"/>
            <a:chOff x="0" y="0"/>
            <a:chExt cx="9903460" cy="6764750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6860540" y="0"/>
              <a:ext cx="3042920" cy="3042920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F3778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665"/>
                  </a:lnSpc>
                </a:pPr>
              </a:p>
            </p:txBody>
          </p:sp>
        </p:grpSp>
        <p:sp>
          <p:nvSpPr>
            <p:cNvPr name="Freeform 8" id="8"/>
            <p:cNvSpPr/>
            <p:nvPr/>
          </p:nvSpPr>
          <p:spPr>
            <a:xfrm flipH="false" flipV="false" rot="0">
              <a:off x="7445431" y="13755"/>
              <a:ext cx="1610170" cy="1507705"/>
            </a:xfrm>
            <a:custGeom>
              <a:avLst/>
              <a:gdLst/>
              <a:ahLst/>
              <a:cxnLst/>
              <a:rect r="r" b="b" t="t" l="l"/>
              <a:pathLst>
                <a:path h="1507705" w="1610170">
                  <a:moveTo>
                    <a:pt x="0" y="0"/>
                  </a:moveTo>
                  <a:lnTo>
                    <a:pt x="1610170" y="0"/>
                  </a:lnTo>
                  <a:lnTo>
                    <a:pt x="1610170" y="1507705"/>
                  </a:lnTo>
                  <a:lnTo>
                    <a:pt x="0" y="15077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7243161" y="1691151"/>
              <a:ext cx="2277679" cy="10243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05"/>
                </a:lnSpc>
                <a:spcBef>
                  <a:spcPct val="0"/>
                </a:spcBef>
              </a:pPr>
              <a:r>
                <a:rPr lang="en-US" b="true" sz="2218">
                  <a:solidFill>
                    <a:srgbClr val="FDFAF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Agenda en linea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0">
              <a:off x="0" y="3619332"/>
              <a:ext cx="3042920" cy="3106520"/>
              <a:chOff x="0" y="0"/>
              <a:chExt cx="796159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79615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96159">
                    <a:moveTo>
                      <a:pt x="398080" y="0"/>
                    </a:moveTo>
                    <a:cubicBezTo>
                      <a:pt x="178226" y="0"/>
                      <a:pt x="0" y="181951"/>
                      <a:pt x="0" y="406400"/>
                    </a:cubicBezTo>
                    <a:cubicBezTo>
                      <a:pt x="0" y="630849"/>
                      <a:pt x="178226" y="812800"/>
                      <a:pt x="398080" y="812800"/>
                    </a:cubicBezTo>
                    <a:cubicBezTo>
                      <a:pt x="617933" y="812800"/>
                      <a:pt x="796159" y="630849"/>
                      <a:pt x="796159" y="406400"/>
                    </a:cubicBezTo>
                    <a:cubicBezTo>
                      <a:pt x="796159" y="181951"/>
                      <a:pt x="617933" y="0"/>
                      <a:pt x="398080" y="0"/>
                    </a:cubicBezTo>
                    <a:close/>
                  </a:path>
                </a:pathLst>
              </a:custGeom>
              <a:solidFill>
                <a:srgbClr val="DF3778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4640" y="19050"/>
                <a:ext cx="646880" cy="717550"/>
              </a:xfrm>
              <a:prstGeom prst="rect">
                <a:avLst/>
              </a:prstGeom>
            </p:spPr>
            <p:txBody>
              <a:bodyPr anchor="ctr" rtlCol="false" tIns="51862" lIns="51862" bIns="51862" rIns="51862"/>
              <a:lstStyle/>
              <a:p>
                <a:pPr algn="ctr">
                  <a:lnSpc>
                    <a:spcPts val="3665"/>
                  </a:lnSpc>
                </a:pPr>
              </a:p>
            </p:txBody>
          </p:sp>
        </p:grpSp>
        <p:sp>
          <p:nvSpPr>
            <p:cNvPr name="Freeform 13" id="13"/>
            <p:cNvSpPr/>
            <p:nvPr/>
          </p:nvSpPr>
          <p:spPr>
            <a:xfrm flipH="false" flipV="false" rot="0">
              <a:off x="770478" y="3357005"/>
              <a:ext cx="1501963" cy="1537199"/>
            </a:xfrm>
            <a:custGeom>
              <a:avLst/>
              <a:gdLst/>
              <a:ahLst/>
              <a:cxnLst/>
              <a:rect r="r" b="b" t="t" l="l"/>
              <a:pathLst>
                <a:path h="1537199" w="1501963">
                  <a:moveTo>
                    <a:pt x="0" y="0"/>
                  </a:moveTo>
                  <a:lnTo>
                    <a:pt x="1501964" y="0"/>
                  </a:lnTo>
                  <a:lnTo>
                    <a:pt x="1501964" y="1537199"/>
                  </a:lnTo>
                  <a:lnTo>
                    <a:pt x="0" y="15371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045" t="0" r="-1045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191310" y="5032407"/>
              <a:ext cx="2660299" cy="14887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30"/>
                </a:lnSpc>
                <a:spcBef>
                  <a:spcPct val="0"/>
                </a:spcBef>
              </a:pPr>
              <a:r>
                <a:rPr lang="en-US" b="true" sz="2164">
                  <a:solidFill>
                    <a:srgbClr val="FDFAF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Canales de Comunicación</a:t>
              </a:r>
            </a:p>
            <a:p>
              <a:pPr algn="ctr" marL="0" indent="0" lvl="0">
                <a:lnSpc>
                  <a:spcPts val="3030"/>
                </a:lnSpc>
                <a:spcBef>
                  <a:spcPct val="0"/>
                </a:spcBef>
              </a:pPr>
              <a:r>
                <a:rPr lang="en-US" b="true" sz="2164" strike="noStrike" u="none">
                  <a:solidFill>
                    <a:srgbClr val="FDFAF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(WSP)</a:t>
              </a:r>
            </a:p>
          </p:txBody>
        </p:sp>
        <p:grpSp>
          <p:nvGrpSpPr>
            <p:cNvPr name="Group 15" id="15"/>
            <p:cNvGrpSpPr/>
            <p:nvPr/>
          </p:nvGrpSpPr>
          <p:grpSpPr>
            <a:xfrm rot="0">
              <a:off x="620" y="21203"/>
              <a:ext cx="3042300" cy="3042300"/>
              <a:chOff x="0" y="0"/>
              <a:chExt cx="812800" cy="81280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F3778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790" lIns="50790" bIns="50790" rIns="50790"/>
              <a:lstStyle/>
              <a:p>
                <a:pPr algn="ctr">
                  <a:lnSpc>
                    <a:spcPts val="3665"/>
                  </a:lnSpc>
                </a:pPr>
              </a:p>
            </p:txBody>
          </p:sp>
        </p:grpSp>
        <p:sp>
          <p:nvSpPr>
            <p:cNvPr name="Freeform 18" id="18"/>
            <p:cNvSpPr/>
            <p:nvPr/>
          </p:nvSpPr>
          <p:spPr>
            <a:xfrm flipH="false" flipV="false" rot="0">
              <a:off x="641958" y="0"/>
              <a:ext cx="1759625" cy="1759625"/>
            </a:xfrm>
            <a:custGeom>
              <a:avLst/>
              <a:gdLst/>
              <a:ahLst/>
              <a:cxnLst/>
              <a:rect r="r" b="b" t="t" l="l"/>
              <a:pathLst>
                <a:path h="1759625" w="1759625">
                  <a:moveTo>
                    <a:pt x="0" y="0"/>
                  </a:moveTo>
                  <a:lnTo>
                    <a:pt x="1759624" y="0"/>
                  </a:lnTo>
                  <a:lnTo>
                    <a:pt x="1759624" y="1759625"/>
                  </a:lnTo>
                  <a:lnTo>
                    <a:pt x="0" y="17596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285480" y="1721525"/>
              <a:ext cx="2471961" cy="956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65"/>
                </a:lnSpc>
                <a:spcBef>
                  <a:spcPct val="0"/>
                </a:spcBef>
              </a:pPr>
              <a:r>
                <a:rPr lang="en-US" b="true" sz="2118">
                  <a:solidFill>
                    <a:srgbClr val="FDFAF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Integración</a:t>
              </a:r>
            </a:p>
            <a:p>
              <a:pPr algn="ctr" marL="0" indent="0" lvl="0">
                <a:lnSpc>
                  <a:spcPts val="2965"/>
                </a:lnSpc>
                <a:spcBef>
                  <a:spcPct val="0"/>
                </a:spcBef>
              </a:pPr>
              <a:r>
                <a:rPr lang="en-US" b="true" sz="2118" strike="noStrike" u="none">
                  <a:solidFill>
                    <a:srgbClr val="FDFAF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Google Maps</a:t>
              </a:r>
            </a:p>
          </p:txBody>
        </p:sp>
        <p:grpSp>
          <p:nvGrpSpPr>
            <p:cNvPr name="Group 20" id="20"/>
            <p:cNvGrpSpPr/>
            <p:nvPr/>
          </p:nvGrpSpPr>
          <p:grpSpPr>
            <a:xfrm rot="0">
              <a:off x="3627120" y="3658230"/>
              <a:ext cx="3042920" cy="3106520"/>
              <a:chOff x="0" y="0"/>
              <a:chExt cx="796159" cy="8128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79615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96159">
                    <a:moveTo>
                      <a:pt x="398080" y="0"/>
                    </a:moveTo>
                    <a:cubicBezTo>
                      <a:pt x="178226" y="0"/>
                      <a:pt x="0" y="181951"/>
                      <a:pt x="0" y="406400"/>
                    </a:cubicBezTo>
                    <a:cubicBezTo>
                      <a:pt x="0" y="630849"/>
                      <a:pt x="178226" y="812800"/>
                      <a:pt x="398080" y="812800"/>
                    </a:cubicBezTo>
                    <a:cubicBezTo>
                      <a:pt x="617933" y="812800"/>
                      <a:pt x="796159" y="630849"/>
                      <a:pt x="796159" y="406400"/>
                    </a:cubicBezTo>
                    <a:cubicBezTo>
                      <a:pt x="796159" y="181951"/>
                      <a:pt x="617933" y="0"/>
                      <a:pt x="398080" y="0"/>
                    </a:cubicBezTo>
                    <a:close/>
                  </a:path>
                </a:pathLst>
              </a:custGeom>
              <a:solidFill>
                <a:srgbClr val="DF3778"/>
              </a:solidFill>
            </p:spPr>
          </p:sp>
          <p:sp>
            <p:nvSpPr>
              <p:cNvPr name="TextBox 22" id="22"/>
              <p:cNvSpPr txBox="true"/>
              <p:nvPr/>
            </p:nvSpPr>
            <p:spPr>
              <a:xfrm>
                <a:off x="74640" y="19050"/>
                <a:ext cx="646880" cy="717550"/>
              </a:xfrm>
              <a:prstGeom prst="rect">
                <a:avLst/>
              </a:prstGeom>
            </p:spPr>
            <p:txBody>
              <a:bodyPr anchor="ctr" rtlCol="false" tIns="51862" lIns="51862" bIns="51862" rIns="51862"/>
              <a:lstStyle/>
              <a:p>
                <a:pPr algn="ctr">
                  <a:lnSpc>
                    <a:spcPts val="3665"/>
                  </a:lnSpc>
                </a:pPr>
              </a:p>
            </p:txBody>
          </p:sp>
        </p:grpSp>
        <p:sp>
          <p:nvSpPr>
            <p:cNvPr name="Freeform 23" id="23"/>
            <p:cNvSpPr/>
            <p:nvPr/>
          </p:nvSpPr>
          <p:spPr>
            <a:xfrm flipH="false" flipV="false" rot="0">
              <a:off x="4618846" y="3868877"/>
              <a:ext cx="1059467" cy="1211449"/>
            </a:xfrm>
            <a:custGeom>
              <a:avLst/>
              <a:gdLst/>
              <a:ahLst/>
              <a:cxnLst/>
              <a:rect r="r" b="b" t="t" l="l"/>
              <a:pathLst>
                <a:path h="1211449" w="1059467">
                  <a:moveTo>
                    <a:pt x="0" y="0"/>
                  </a:moveTo>
                  <a:lnTo>
                    <a:pt x="1059468" y="0"/>
                  </a:lnTo>
                  <a:lnTo>
                    <a:pt x="1059468" y="1211449"/>
                  </a:lnTo>
                  <a:lnTo>
                    <a:pt x="0" y="12114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3818430" y="5071304"/>
              <a:ext cx="2660299" cy="14176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30"/>
                </a:lnSpc>
                <a:spcBef>
                  <a:spcPct val="0"/>
                </a:spcBef>
              </a:pPr>
              <a:r>
                <a:rPr lang="en-US" b="true" sz="2164">
                  <a:solidFill>
                    <a:srgbClr val="FDFAF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Canales de Comunicación</a:t>
              </a:r>
            </a:p>
            <a:p>
              <a:pPr algn="ctr" marL="0" indent="0" lvl="0">
                <a:lnSpc>
                  <a:spcPts val="2610"/>
                </a:lnSpc>
                <a:spcBef>
                  <a:spcPct val="0"/>
                </a:spcBef>
              </a:pPr>
              <a:r>
                <a:rPr lang="en-US" b="true" sz="1864" strike="noStrike" u="none">
                  <a:solidFill>
                    <a:srgbClr val="FDFAF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(formularios)</a:t>
              </a:r>
            </a:p>
          </p:txBody>
        </p:sp>
        <p:grpSp>
          <p:nvGrpSpPr>
            <p:cNvPr name="Group 25" id="25"/>
            <p:cNvGrpSpPr/>
            <p:nvPr/>
          </p:nvGrpSpPr>
          <p:grpSpPr>
            <a:xfrm rot="0">
              <a:off x="6860540" y="3658230"/>
              <a:ext cx="3042920" cy="3106520"/>
              <a:chOff x="0" y="0"/>
              <a:chExt cx="796159" cy="812800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796159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96159">
                    <a:moveTo>
                      <a:pt x="398080" y="0"/>
                    </a:moveTo>
                    <a:cubicBezTo>
                      <a:pt x="178226" y="0"/>
                      <a:pt x="0" y="181951"/>
                      <a:pt x="0" y="406400"/>
                    </a:cubicBezTo>
                    <a:cubicBezTo>
                      <a:pt x="0" y="630849"/>
                      <a:pt x="178226" y="812800"/>
                      <a:pt x="398080" y="812800"/>
                    </a:cubicBezTo>
                    <a:cubicBezTo>
                      <a:pt x="617933" y="812800"/>
                      <a:pt x="796159" y="630849"/>
                      <a:pt x="796159" y="406400"/>
                    </a:cubicBezTo>
                    <a:cubicBezTo>
                      <a:pt x="796159" y="181951"/>
                      <a:pt x="617933" y="0"/>
                      <a:pt x="398080" y="0"/>
                    </a:cubicBezTo>
                    <a:close/>
                  </a:path>
                </a:pathLst>
              </a:custGeom>
              <a:solidFill>
                <a:srgbClr val="DF3778"/>
              </a:solidFill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74640" y="19050"/>
                <a:ext cx="646880" cy="717550"/>
              </a:xfrm>
              <a:prstGeom prst="rect">
                <a:avLst/>
              </a:prstGeom>
            </p:spPr>
            <p:txBody>
              <a:bodyPr anchor="ctr" rtlCol="false" tIns="51862" lIns="51862" bIns="51862" rIns="51862"/>
              <a:lstStyle/>
              <a:p>
                <a:pPr algn="ctr">
                  <a:lnSpc>
                    <a:spcPts val="3665"/>
                  </a:lnSpc>
                </a:pPr>
              </a:p>
            </p:txBody>
          </p:sp>
        </p:grpSp>
        <p:sp>
          <p:nvSpPr>
            <p:cNvPr name="Freeform 28" id="28"/>
            <p:cNvSpPr/>
            <p:nvPr/>
          </p:nvSpPr>
          <p:spPr>
            <a:xfrm flipH="false" flipV="false" rot="0">
              <a:off x="7773978" y="3825384"/>
              <a:ext cx="1216044" cy="1216044"/>
            </a:xfrm>
            <a:custGeom>
              <a:avLst/>
              <a:gdLst/>
              <a:ahLst/>
              <a:cxnLst/>
              <a:rect r="r" b="b" t="t" l="l"/>
              <a:pathLst>
                <a:path h="1216044" w="1216044">
                  <a:moveTo>
                    <a:pt x="0" y="0"/>
                  </a:moveTo>
                  <a:lnTo>
                    <a:pt x="1216044" y="0"/>
                  </a:lnTo>
                  <a:lnTo>
                    <a:pt x="1216044" y="1216045"/>
                  </a:lnTo>
                  <a:lnTo>
                    <a:pt x="0" y="12160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9" id="29"/>
            <p:cNvSpPr txBox="true"/>
            <p:nvPr/>
          </p:nvSpPr>
          <p:spPr>
            <a:xfrm rot="0">
              <a:off x="7051850" y="5071304"/>
              <a:ext cx="2660299" cy="14887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30"/>
                </a:lnSpc>
                <a:spcBef>
                  <a:spcPct val="0"/>
                </a:spcBef>
              </a:pPr>
              <a:r>
                <a:rPr lang="en-US" b="true" sz="2164">
                  <a:solidFill>
                    <a:srgbClr val="FDFAF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Canales de Comunicación</a:t>
              </a:r>
            </a:p>
            <a:p>
              <a:pPr algn="ctr" marL="0" indent="0" lvl="0">
                <a:lnSpc>
                  <a:spcPts val="3030"/>
                </a:lnSpc>
                <a:spcBef>
                  <a:spcPct val="0"/>
                </a:spcBef>
              </a:pPr>
              <a:r>
                <a:rPr lang="en-US" b="true" sz="2164" strike="noStrike" u="none">
                  <a:solidFill>
                    <a:srgbClr val="FDFAF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(Telefono)</a:t>
              </a:r>
            </a:p>
          </p:txBody>
        </p:sp>
        <p:grpSp>
          <p:nvGrpSpPr>
            <p:cNvPr name="Group 30" id="30"/>
            <p:cNvGrpSpPr/>
            <p:nvPr/>
          </p:nvGrpSpPr>
          <p:grpSpPr>
            <a:xfrm rot="0">
              <a:off x="3627120" y="21203"/>
              <a:ext cx="3042300" cy="3042300"/>
              <a:chOff x="0" y="0"/>
              <a:chExt cx="812800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F3778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790" lIns="50790" bIns="50790" rIns="50790"/>
              <a:lstStyle/>
              <a:p>
                <a:pPr algn="ctr">
                  <a:lnSpc>
                    <a:spcPts val="3665"/>
                  </a:lnSpc>
                </a:pPr>
              </a:p>
            </p:txBody>
          </p:sp>
        </p:grpSp>
        <p:sp>
          <p:nvSpPr>
            <p:cNvPr name="Freeform 33" id="33"/>
            <p:cNvSpPr/>
            <p:nvPr/>
          </p:nvSpPr>
          <p:spPr>
            <a:xfrm flipH="false" flipV="false" rot="0">
              <a:off x="4382159" y="218886"/>
              <a:ext cx="1532223" cy="1467048"/>
            </a:xfrm>
            <a:custGeom>
              <a:avLst/>
              <a:gdLst/>
              <a:ahLst/>
              <a:cxnLst/>
              <a:rect r="r" b="b" t="t" l="l"/>
              <a:pathLst>
                <a:path h="1467048" w="1532223">
                  <a:moveTo>
                    <a:pt x="0" y="0"/>
                  </a:moveTo>
                  <a:lnTo>
                    <a:pt x="1532222" y="0"/>
                  </a:lnTo>
                  <a:lnTo>
                    <a:pt x="1532222" y="1467048"/>
                  </a:lnTo>
                  <a:lnTo>
                    <a:pt x="0" y="14670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4" id="34"/>
            <p:cNvSpPr txBox="true"/>
            <p:nvPr/>
          </p:nvSpPr>
          <p:spPr>
            <a:xfrm rot="0">
              <a:off x="3911979" y="1721525"/>
              <a:ext cx="2471961" cy="956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65"/>
                </a:lnSpc>
                <a:spcBef>
                  <a:spcPct val="0"/>
                </a:spcBef>
              </a:pPr>
              <a:r>
                <a:rPr lang="en-US" b="true" sz="2118">
                  <a:solidFill>
                    <a:srgbClr val="FDFAF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Blog Educativo</a:t>
              </a: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5494420" y="6008799"/>
            <a:ext cx="1809993" cy="547523"/>
          </a:xfrm>
          <a:custGeom>
            <a:avLst/>
            <a:gdLst/>
            <a:ahLst/>
            <a:cxnLst/>
            <a:rect r="r" b="b" t="t" l="l"/>
            <a:pathLst>
              <a:path h="547523" w="1809993">
                <a:moveTo>
                  <a:pt x="0" y="0"/>
                </a:moveTo>
                <a:lnTo>
                  <a:pt x="1809993" y="0"/>
                </a:lnTo>
                <a:lnTo>
                  <a:pt x="1809993" y="547522"/>
                </a:lnTo>
                <a:lnTo>
                  <a:pt x="0" y="54752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904203">
            <a:off x="5339034" y="8394809"/>
            <a:ext cx="1797989" cy="507932"/>
          </a:xfrm>
          <a:custGeom>
            <a:avLst/>
            <a:gdLst/>
            <a:ahLst/>
            <a:cxnLst/>
            <a:rect r="r" b="b" t="t" l="l"/>
            <a:pathLst>
              <a:path h="507932" w="1797989">
                <a:moveTo>
                  <a:pt x="0" y="0"/>
                </a:moveTo>
                <a:lnTo>
                  <a:pt x="1797988" y="0"/>
                </a:lnTo>
                <a:lnTo>
                  <a:pt x="1797988" y="507932"/>
                </a:lnTo>
                <a:lnTo>
                  <a:pt x="0" y="50793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7" id="37"/>
          <p:cNvGrpSpPr/>
          <p:nvPr/>
        </p:nvGrpSpPr>
        <p:grpSpPr>
          <a:xfrm rot="0">
            <a:off x="15523859" y="2163369"/>
            <a:ext cx="2281725" cy="2281725"/>
            <a:chOff x="0" y="0"/>
            <a:chExt cx="3042300" cy="3042300"/>
          </a:xfrm>
        </p:grpSpPr>
        <p:grpSp>
          <p:nvGrpSpPr>
            <p:cNvPr name="Group 38" id="38"/>
            <p:cNvGrpSpPr/>
            <p:nvPr/>
          </p:nvGrpSpPr>
          <p:grpSpPr>
            <a:xfrm rot="0">
              <a:off x="0" y="0"/>
              <a:ext cx="3042300" cy="3042300"/>
              <a:chOff x="0" y="0"/>
              <a:chExt cx="812800" cy="8128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DF3778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37559" lIns="37559" bIns="37559" rIns="37559"/>
              <a:lstStyle/>
              <a:p>
                <a:pPr algn="ctr">
                  <a:lnSpc>
                    <a:spcPts val="3665"/>
                  </a:lnSpc>
                </a:pPr>
              </a:p>
            </p:txBody>
          </p:sp>
        </p:grpSp>
        <p:sp>
          <p:nvSpPr>
            <p:cNvPr name="TextBox 41" id="41"/>
            <p:cNvSpPr txBox="true"/>
            <p:nvPr/>
          </p:nvSpPr>
          <p:spPr>
            <a:xfrm rot="0">
              <a:off x="158750" y="528316"/>
              <a:ext cx="2724800" cy="1947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65"/>
                </a:lnSpc>
              </a:pPr>
              <a:r>
                <a:rPr lang="en-US" sz="2118" b="true">
                  <a:solidFill>
                    <a:srgbClr val="FDFAF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Panel de </a:t>
              </a:r>
            </a:p>
            <a:p>
              <a:pPr algn="ctr" marL="0" indent="0" lvl="0">
                <a:lnSpc>
                  <a:spcPts val="2965"/>
                </a:lnSpc>
                <a:spcBef>
                  <a:spcPct val="0"/>
                </a:spcBef>
              </a:pPr>
              <a:r>
                <a:rPr lang="en-US" b="true" sz="2118">
                  <a:solidFill>
                    <a:srgbClr val="FDFAFA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administración para autogestion</a:t>
              </a:r>
            </a:p>
          </p:txBody>
        </p:sp>
      </p:grpSp>
      <p:sp>
        <p:nvSpPr>
          <p:cNvPr name="Freeform 42" id="42"/>
          <p:cNvSpPr/>
          <p:nvPr/>
        </p:nvSpPr>
        <p:spPr>
          <a:xfrm flipH="false" flipV="false" rot="0">
            <a:off x="14930137" y="2002989"/>
            <a:ext cx="737321" cy="699533"/>
          </a:xfrm>
          <a:custGeom>
            <a:avLst/>
            <a:gdLst/>
            <a:ahLst/>
            <a:cxnLst/>
            <a:rect r="r" b="b" t="t" l="l"/>
            <a:pathLst>
              <a:path h="699533" w="737321">
                <a:moveTo>
                  <a:pt x="0" y="0"/>
                </a:moveTo>
                <a:lnTo>
                  <a:pt x="737321" y="0"/>
                </a:lnTo>
                <a:lnTo>
                  <a:pt x="737321" y="699534"/>
                </a:lnTo>
                <a:lnTo>
                  <a:pt x="0" y="699534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10099961" y="3191356"/>
            <a:ext cx="911905" cy="1022216"/>
          </a:xfrm>
          <a:custGeom>
            <a:avLst/>
            <a:gdLst/>
            <a:ahLst/>
            <a:cxnLst/>
            <a:rect r="r" b="b" t="t" l="l"/>
            <a:pathLst>
              <a:path h="1022216" w="911905">
                <a:moveTo>
                  <a:pt x="0" y="0"/>
                </a:moveTo>
                <a:lnTo>
                  <a:pt x="911905" y="0"/>
                </a:lnTo>
                <a:lnTo>
                  <a:pt x="911905" y="1022217"/>
                </a:lnTo>
                <a:lnTo>
                  <a:pt x="0" y="1022217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4003179" y="757155"/>
            <a:ext cx="7062192" cy="63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5"/>
              </a:lnSpc>
              <a:spcBef>
                <a:spcPct val="0"/>
              </a:spcBef>
            </a:pPr>
            <a:r>
              <a:rPr lang="en-US" b="true" sz="3718">
                <a:solidFill>
                  <a:srgbClr val="FD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Alcance del proyecto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7614029" y="9465918"/>
            <a:ext cx="191555" cy="44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2"/>
              </a:lnSpc>
            </a:pPr>
            <a:r>
              <a:rPr lang="en-US" sz="26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028700" y="8008295"/>
            <a:ext cx="4027884" cy="514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Sitio Web Responsivo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6399416" y="3325579"/>
            <a:ext cx="3700544" cy="88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7"/>
              </a:lnSpc>
              <a:spcBef>
                <a:spcPct val="0"/>
              </a:spcBef>
            </a:pPr>
            <a:r>
              <a:rPr lang="en-US" b="true" sz="257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incluirán y resultados esperados 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1966913" y="2106219"/>
            <a:ext cx="3700544" cy="439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07"/>
              </a:lnSpc>
              <a:spcBef>
                <a:spcPct val="0"/>
              </a:spcBef>
            </a:pPr>
            <a:r>
              <a:rPr lang="en-US" b="true" sz="2576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 excluira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6821" y="322371"/>
            <a:ext cx="16997209" cy="1412657"/>
          </a:xfrm>
          <a:custGeom>
            <a:avLst/>
            <a:gdLst/>
            <a:ahLst/>
            <a:cxnLst/>
            <a:rect r="r" b="b" t="t" l="l"/>
            <a:pathLst>
              <a:path h="1412657" w="16997209">
                <a:moveTo>
                  <a:pt x="0" y="0"/>
                </a:moveTo>
                <a:lnTo>
                  <a:pt x="16997208" y="0"/>
                </a:lnTo>
                <a:lnTo>
                  <a:pt x="16997208" y="1412658"/>
                </a:lnTo>
                <a:lnTo>
                  <a:pt x="0" y="1412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200" r="0" b="-2520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65079" y="342500"/>
            <a:ext cx="7062192" cy="129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5"/>
              </a:lnSpc>
            </a:pPr>
            <a:r>
              <a:rPr lang="en-US" sz="3718" b="true">
                <a:solidFill>
                  <a:srgbClr val="FD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Factibilidad técnica </a:t>
            </a:r>
          </a:p>
          <a:p>
            <a:pPr algn="ctr">
              <a:lnSpc>
                <a:spcPts val="5205"/>
              </a:lnSpc>
              <a:spcBef>
                <a:spcPct val="0"/>
              </a:spcBef>
            </a:pPr>
            <a:r>
              <a:rPr lang="en-US" b="true" sz="3718">
                <a:solidFill>
                  <a:srgbClr val="FD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(Opción 1 Google Cloud)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23401"/>
            <a:ext cx="15676835" cy="1180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0"/>
              </a:lnSpc>
              <a:spcBef>
                <a:spcPct val="0"/>
              </a:spcBef>
            </a:pPr>
            <a:r>
              <a:rPr lang="en-US" b="true" sz="226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Las tecnologías seleccionadas permiten una implementación escalable, segura y sostenible, lo que asegura que la solución pueda crecer junto a las necesidades de la clínica sin generar costos adicionales significativos.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1335" y="4285051"/>
            <a:ext cx="16585329" cy="4365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6"/>
              </a:lnSpc>
              <a:spcBef>
                <a:spcPct val="0"/>
              </a:spcBef>
            </a:pPr>
          </a:p>
          <a:p>
            <a:pPr algn="just" marL="539215" indent="-269608" lvl="1">
              <a:lnSpc>
                <a:spcPts val="349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Frameworks y lenguajes: Ionic Framework + Capacitor, Angular/React/Vue (frontend), Node.js (backend).</a:t>
            </a:r>
          </a:p>
          <a:p>
            <a:pPr algn="just" marL="539215" indent="-269608" lvl="1">
              <a:lnSpc>
                <a:spcPts val="349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Diseño UI/UX: Figma.</a:t>
            </a:r>
          </a:p>
          <a:p>
            <a:pPr algn="just" marL="539215" indent="-269608" lvl="1">
              <a:lnSpc>
                <a:spcPts val="349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Control de versiones: GitHub.</a:t>
            </a:r>
          </a:p>
          <a:p>
            <a:pPr algn="just" marL="539215" indent="-269608" lvl="1">
              <a:lnSpc>
                <a:spcPts val="349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Base de datos: MySQL (compatibles con Google Cloud).</a:t>
            </a:r>
          </a:p>
          <a:p>
            <a:pPr algn="just" marL="539215" indent="-269608" lvl="1">
              <a:lnSpc>
                <a:spcPts val="349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Hosting: Google Cloud.</a:t>
            </a:r>
          </a:p>
          <a:p>
            <a:pPr algn="just" marL="539215" indent="-269608" lvl="1">
              <a:lnSpc>
                <a:spcPts val="349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Dominio: NIC Chile</a:t>
            </a:r>
          </a:p>
          <a:p>
            <a:pPr algn="just" marL="539215" indent="-269608" lvl="1">
              <a:lnSpc>
                <a:spcPts val="349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Seguridad: Certificado SSL con Let’s Encrypt (HTTPS).</a:t>
            </a:r>
          </a:p>
          <a:p>
            <a:pPr algn="just" marL="539215" indent="-269608" lvl="1">
              <a:lnSpc>
                <a:spcPts val="349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Escalabilidad: Tecnologías modernas que permiten crecimiento y mantenimiento a largo plazo.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5396" y="201603"/>
            <a:ext cx="16997209" cy="1412657"/>
          </a:xfrm>
          <a:custGeom>
            <a:avLst/>
            <a:gdLst/>
            <a:ahLst/>
            <a:cxnLst/>
            <a:rect r="r" b="b" t="t" l="l"/>
            <a:pathLst>
              <a:path h="1412657" w="16997209">
                <a:moveTo>
                  <a:pt x="0" y="0"/>
                </a:moveTo>
                <a:lnTo>
                  <a:pt x="16997208" y="0"/>
                </a:lnTo>
                <a:lnTo>
                  <a:pt x="16997208" y="1412658"/>
                </a:lnTo>
                <a:lnTo>
                  <a:pt x="0" y="1412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200" r="0" b="-2520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645396" y="1817172"/>
          <a:ext cx="16715638" cy="6202628"/>
        </p:xfrm>
        <a:graphic>
          <a:graphicData uri="http://schemas.openxmlformats.org/drawingml/2006/table">
            <a:tbl>
              <a:tblPr/>
              <a:tblGrid>
                <a:gridCol w="12198803"/>
                <a:gridCol w="4516835"/>
              </a:tblGrid>
              <a:tr h="7954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RECURSO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COSTO ESTIMADO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Backend App Engine o Cloud Run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7.000 - 10.000 CLP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54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Base de datos My SQL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15.000 - 20.000 CLP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172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Hosting en la nube (Google Cloud)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 CLP (Va en los costos de Google Cloud)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0986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Dominio web (.cl o .com)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11.000 CLP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3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Certificado SSL (HTTPS)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 CLP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973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TOTAL MENSUAL APROX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22.000 - 30.000 CLP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3603129" y="221732"/>
            <a:ext cx="7900392" cy="129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5"/>
              </a:lnSpc>
            </a:pPr>
            <a:r>
              <a:rPr lang="en-US" sz="3718" b="true">
                <a:solidFill>
                  <a:srgbClr val="FD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Factibilidad financiera </a:t>
            </a:r>
          </a:p>
          <a:p>
            <a:pPr algn="ctr">
              <a:lnSpc>
                <a:spcPts val="5205"/>
              </a:lnSpc>
              <a:spcBef>
                <a:spcPct val="0"/>
              </a:spcBef>
            </a:pPr>
            <a:r>
              <a:rPr lang="en-US" b="true" sz="3718">
                <a:solidFill>
                  <a:srgbClr val="FD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(Opción 1 Google Cloud)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614029" y="9465918"/>
            <a:ext cx="191555" cy="44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2"/>
              </a:lnSpc>
            </a:pPr>
            <a:r>
              <a:rPr lang="en-US" sz="26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6821" y="322371"/>
            <a:ext cx="16997209" cy="1412657"/>
          </a:xfrm>
          <a:custGeom>
            <a:avLst/>
            <a:gdLst/>
            <a:ahLst/>
            <a:cxnLst/>
            <a:rect r="r" b="b" t="t" l="l"/>
            <a:pathLst>
              <a:path h="1412657" w="16997209">
                <a:moveTo>
                  <a:pt x="0" y="0"/>
                </a:moveTo>
                <a:lnTo>
                  <a:pt x="16997208" y="0"/>
                </a:lnTo>
                <a:lnTo>
                  <a:pt x="16997208" y="1412658"/>
                </a:lnTo>
                <a:lnTo>
                  <a:pt x="0" y="1412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200" r="0" b="-2520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65079" y="342500"/>
            <a:ext cx="7062192" cy="129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5"/>
              </a:lnSpc>
            </a:pPr>
            <a:r>
              <a:rPr lang="en-US" sz="3718" b="true">
                <a:solidFill>
                  <a:srgbClr val="FD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Factibilidad técnica </a:t>
            </a:r>
          </a:p>
          <a:p>
            <a:pPr algn="ctr">
              <a:lnSpc>
                <a:spcPts val="5205"/>
              </a:lnSpc>
              <a:spcBef>
                <a:spcPct val="0"/>
              </a:spcBef>
            </a:pPr>
            <a:r>
              <a:rPr lang="en-US" b="true" sz="3718">
                <a:solidFill>
                  <a:srgbClr val="FD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(Opción 2 Local)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23401"/>
            <a:ext cx="15676835" cy="1180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70"/>
              </a:lnSpc>
              <a:spcBef>
                <a:spcPct val="0"/>
              </a:spcBef>
            </a:pPr>
            <a:r>
              <a:rPr lang="en-US" b="true" sz="226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Las tecnologías seleccionadas permiten una implementación escalable, segura y sostenible, lo que asegura que la solución pueda crecer junto a las necesidades de la clínica sin generar costos adicionales significativos.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40018" y="4580422"/>
            <a:ext cx="16407965" cy="305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6"/>
              </a:lnSpc>
              <a:spcBef>
                <a:spcPct val="0"/>
              </a:spcBef>
            </a:pPr>
          </a:p>
          <a:p>
            <a:pPr algn="just" marL="539215" indent="-269608" lvl="1">
              <a:lnSpc>
                <a:spcPts val="349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Frameworks y lenguajes: Ionic Framework + Capacitor, Angular/React/Vue (frontend), Node.js (backend).</a:t>
            </a:r>
          </a:p>
          <a:p>
            <a:pPr algn="just" marL="539215" indent="-269608" lvl="1">
              <a:lnSpc>
                <a:spcPts val="349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Diseño UI/UX: Figma.</a:t>
            </a:r>
          </a:p>
          <a:p>
            <a:pPr algn="just" marL="539215" indent="-269608" lvl="1">
              <a:lnSpc>
                <a:spcPts val="349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Control de versiones: GitHub.</a:t>
            </a:r>
          </a:p>
          <a:p>
            <a:pPr algn="just" marL="539215" indent="-269608" lvl="1">
              <a:lnSpc>
                <a:spcPts val="349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Base de datos: MySQL (Servidor Local).</a:t>
            </a:r>
          </a:p>
          <a:p>
            <a:pPr algn="just" marL="539215" indent="-269608" lvl="1">
              <a:lnSpc>
                <a:spcPts val="3496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7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Hosting: Servidor Local(contar con IP publica estática).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5396" y="201603"/>
            <a:ext cx="16997209" cy="1412657"/>
          </a:xfrm>
          <a:custGeom>
            <a:avLst/>
            <a:gdLst/>
            <a:ahLst/>
            <a:cxnLst/>
            <a:rect r="r" b="b" t="t" l="l"/>
            <a:pathLst>
              <a:path h="1412657" w="16997209">
                <a:moveTo>
                  <a:pt x="0" y="0"/>
                </a:moveTo>
                <a:lnTo>
                  <a:pt x="16997208" y="0"/>
                </a:lnTo>
                <a:lnTo>
                  <a:pt x="16997208" y="1412658"/>
                </a:lnTo>
                <a:lnTo>
                  <a:pt x="0" y="1412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200" r="0" b="-2520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786181" y="3362325"/>
          <a:ext cx="16715638" cy="2409825"/>
        </p:xfrm>
        <a:graphic>
          <a:graphicData uri="http://schemas.openxmlformats.org/drawingml/2006/table">
            <a:tbl>
              <a:tblPr/>
              <a:tblGrid>
                <a:gridCol w="12198803"/>
                <a:gridCol w="4516835"/>
              </a:tblGrid>
              <a:tr h="803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RECURSO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COSTO ESTIMADO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Servidor fisico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1.000.000 CLP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327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IP publica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Depende Proveedor de intenet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3603129" y="221732"/>
            <a:ext cx="7900392" cy="129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05"/>
              </a:lnSpc>
            </a:pPr>
            <a:r>
              <a:rPr lang="en-US" sz="3718" b="true">
                <a:solidFill>
                  <a:srgbClr val="FD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Factibilidad financiera </a:t>
            </a:r>
          </a:p>
          <a:p>
            <a:pPr algn="ctr">
              <a:lnSpc>
                <a:spcPts val="5205"/>
              </a:lnSpc>
              <a:spcBef>
                <a:spcPct val="0"/>
              </a:spcBef>
            </a:pPr>
            <a:r>
              <a:rPr lang="en-US" b="true" sz="3718">
                <a:solidFill>
                  <a:srgbClr val="FDFAFA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(Opción 1 Google Cloud)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614029" y="9465918"/>
            <a:ext cx="191555" cy="44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2"/>
              </a:lnSpc>
            </a:pPr>
            <a:r>
              <a:rPr lang="en-US" sz="263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DAGwhO-735s</dc:identifier>
  <dcterms:modified xsi:type="dcterms:W3CDTF">2011-08-01T06:04:30Z</dcterms:modified>
  <cp:revision>1</cp:revision>
  <dc:title>Agregar un título</dc:title>
</cp:coreProperties>
</file>