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Proxima Nova"/>
      <p:regular r:id="rId45"/>
      <p:bold r:id="rId46"/>
      <p:italic r:id="rId47"/>
      <p:boldItalic r:id="rId48"/>
    </p:embeddedFont>
    <p:embeddedFont>
      <p:font typeface="Roboto"/>
      <p:regular r:id="rId49"/>
      <p:bold r:id="rId50"/>
      <p:italic r:id="rId51"/>
      <p:boldItalic r:id="rId52"/>
    </p:embeddedFont>
    <p:embeddedFont>
      <p:font typeface="PT Sans Narrow"/>
      <p:regular r:id="rId53"/>
      <p:bold r:id="rId54"/>
    </p:embeddedFont>
    <p:embeddedFont>
      <p:font typeface="Open Sans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ProximaNova-bold.fntdata"/><Relationship Id="rId45" Type="http://schemas.openxmlformats.org/officeDocument/2006/relationships/font" Target="fonts/ProximaNova-regular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ProximaNova-boldItalic.fntdata"/><Relationship Id="rId47" Type="http://schemas.openxmlformats.org/officeDocument/2006/relationships/font" Target="fonts/ProximaNova-italic.fntdata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PTSansNarrow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5.xml"/><Relationship Id="rId55" Type="http://schemas.openxmlformats.org/officeDocument/2006/relationships/font" Target="fonts/OpenSans-regular.fntdata"/><Relationship Id="rId10" Type="http://schemas.openxmlformats.org/officeDocument/2006/relationships/slide" Target="slides/slide4.xml"/><Relationship Id="rId54" Type="http://schemas.openxmlformats.org/officeDocument/2006/relationships/font" Target="fonts/PTSansNarrow-bold.fntdata"/><Relationship Id="rId13" Type="http://schemas.openxmlformats.org/officeDocument/2006/relationships/slide" Target="slides/slide7.xml"/><Relationship Id="rId57" Type="http://schemas.openxmlformats.org/officeDocument/2006/relationships/font" Target="fonts/OpenSans-italic.fntdata"/><Relationship Id="rId12" Type="http://schemas.openxmlformats.org/officeDocument/2006/relationships/slide" Target="slides/slide6.xml"/><Relationship Id="rId56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Shape 56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" name="Shape 57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58" name="Shape 58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Shape 59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" name="Shape 60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61" name="Shape 61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Shape 62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" name="Shape 6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2" name="Shape 9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Shape 93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hape 11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Shape 1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hape 117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Shape 1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2" name="Shape 1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Shape 14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Máquinas de Aprendizaje  Tarea 2</a:t>
            </a:r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Felipe Araya Barrera</a:t>
            </a:r>
            <a:br>
              <a:rPr lang="es-419"/>
            </a:br>
            <a:r>
              <a:rPr lang="es-419"/>
              <a:t>Sebastián Vergara Miranda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Desempeño K-nn</a:t>
            </a:r>
          </a:p>
        </p:txBody>
      </p:sp>
      <p:pic>
        <p:nvPicPr>
          <p:cNvPr descr="pregunta_1_g.png"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225" y="631025"/>
            <a:ext cx="6563544" cy="45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Desempeño de LDA, utilizando PCA</a:t>
            </a:r>
          </a:p>
        </p:txBody>
      </p:sp>
      <p:pic>
        <p:nvPicPr>
          <p:cNvPr descr="pregunta_1_h_PCA_LDA.png"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037" y="724324"/>
            <a:ext cx="6427917" cy="441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Desempeño de QDA, utilizando PCA</a:t>
            </a:r>
          </a:p>
        </p:txBody>
      </p:sp>
      <p:pic>
        <p:nvPicPr>
          <p:cNvPr descr="pregunta_1_h_PCA_QDA.png"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137" y="654325"/>
            <a:ext cx="6529716" cy="44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Desempeño de K-nn, utilizando PCA</a:t>
            </a:r>
          </a:p>
        </p:txBody>
      </p:sp>
      <p:pic>
        <p:nvPicPr>
          <p:cNvPr descr="pregunta_1_h_PCA_kNN.png"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362" y="644999"/>
            <a:ext cx="6543273" cy="449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Desempeño de LDA, utilizando Fisher Discriminant</a:t>
            </a:r>
          </a:p>
        </p:txBody>
      </p:sp>
      <p:pic>
        <p:nvPicPr>
          <p:cNvPr descr="pregunta_1_i_LDA_LDA.png"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612" y="689325"/>
            <a:ext cx="6478782" cy="44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Desempeño de QDA, utilizando Fisher Discriminant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regunta_1_i_LDA_QDA.png"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712" y="663349"/>
            <a:ext cx="6516574" cy="44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35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Desempeño de K-nn, utilizando Fisher Discriminant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regunta_1_i_LDA_kNN.png"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537" y="671349"/>
            <a:ext cx="6504923" cy="44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ctrTitle"/>
          </p:nvPr>
        </p:nvSpPr>
        <p:spPr>
          <a:xfrm>
            <a:off x="910850" y="1148440"/>
            <a:ext cx="7136700" cy="24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Análisis de opiniones sobre películas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3300"/>
              <a:t>Preprocesamiento de texto: Stemming v/s lematización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266325"/>
            <a:ext cx="8520600" cy="34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Arial"/>
              <a:buChar char="❖"/>
            </a:pP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Se obtienen mejores resultados con lematización: Reduce a su tronco léxico base sólo tokens que corresponden.</a:t>
            </a:r>
            <a:br>
              <a:rPr lang="es-419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Arial"/>
              <a:buChar char="❖"/>
            </a:pP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Stemming reduce tokens que no son verbos, como </a:t>
            </a:r>
            <a:r>
              <a:rPr i="1"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something </a:t>
            </a: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i="1"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already</a:t>
            </a: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s-419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Font typeface="Arial"/>
              <a:buChar char="❖"/>
            </a:pP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Ejemplo: </a:t>
            </a:r>
            <a:r>
              <a:rPr i="1"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If you’re good at something, never do it for free.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Stemming</a:t>
            </a: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‘re good someth</a:t>
            </a:r>
            <a:r>
              <a:rPr i="1" lang="es-419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i="1"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, never free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i="1"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Lematización</a:t>
            </a: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‘re good something, never fee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Descripción de datos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266325"/>
            <a:ext cx="8520600" cy="34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❖"/>
            </a:pPr>
            <a:r>
              <a:rPr lang="es-419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Set de entrenamiento y de prueba: 3554 registros cada uno. </a:t>
            </a:r>
            <a:br>
              <a:rPr lang="es-419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❖"/>
            </a:pPr>
            <a:r>
              <a:rPr lang="es-419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Cada registro posee dos características: Text (opinión del usuario) y sentimiento (polaridad de la opinión).</a:t>
            </a:r>
            <a:br>
              <a:rPr lang="es-419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❖"/>
            </a:pPr>
            <a:r>
              <a:rPr lang="es-419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Polaridad de la opinión: +1 si es positiva, -1 si es negativa.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ctrTitle"/>
          </p:nvPr>
        </p:nvSpPr>
        <p:spPr>
          <a:xfrm>
            <a:off x="910850" y="1148440"/>
            <a:ext cx="7136700" cy="24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Reducción de dimensionalidad para clasificación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Construcción de vocabulario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266325"/>
            <a:ext cx="8520600" cy="34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❖"/>
            </a:pPr>
            <a:r>
              <a:rPr lang="es-419" sz="14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|Vocabulario| = 9811 tokens.</a:t>
            </a:r>
            <a:br>
              <a:rPr lang="es-419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175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❖"/>
            </a:pPr>
            <a:r>
              <a:rPr lang="es-419" sz="14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Top-ten de tokens: token v/s frecuencia:</a:t>
            </a:r>
            <a:br>
              <a:rPr lang="es-419" sz="14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(film, 581)</a:t>
            </a:r>
            <a:br>
              <a:rPr lang="es-419" sz="14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(movie, 567)</a:t>
            </a:r>
            <a:br>
              <a:rPr lang="es-419" sz="14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(one, 259)</a:t>
            </a:r>
            <a:br>
              <a:rPr lang="es-419" sz="14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(ha, 246)</a:t>
            </a:r>
            <a:br>
              <a:rPr lang="es-419" sz="14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(like, 239)</a:t>
            </a:r>
            <a:br>
              <a:rPr lang="es-419" sz="14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(story, 204)</a:t>
            </a:r>
            <a:br>
              <a:rPr lang="es-419" sz="14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(character, 178)</a:t>
            </a:r>
            <a:br>
              <a:rPr lang="es-419" sz="14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(time, 176)</a:t>
            </a:r>
            <a:br>
              <a:rPr lang="es-419" sz="14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(make, 167)</a:t>
            </a:r>
            <a:br>
              <a:rPr lang="es-419" sz="14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s-419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9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30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Desempeño de clasificadores: Clasificador Bayesiano Ingenuo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Las mejores métricas se obtienen al no filtrar stopwords y usar lematización.</a:t>
            </a:r>
            <a:br>
              <a:rPr lang="es-419" sz="1400">
                <a:latin typeface="Arial"/>
                <a:ea typeface="Arial"/>
                <a:cs typeface="Arial"/>
                <a:sym typeface="Arial"/>
              </a:rPr>
            </a:br>
          </a:p>
          <a:p>
            <a:pPr lvl="0" rtl="0">
              <a:spcBef>
                <a:spcPts val="0"/>
              </a:spcBef>
              <a:buNone/>
            </a:pPr>
            <a:br>
              <a:rPr lang="es-419" sz="1400">
                <a:latin typeface="Arial"/>
                <a:ea typeface="Arial"/>
                <a:cs typeface="Arial"/>
                <a:sym typeface="Arial"/>
              </a:rPr>
            </a:br>
            <a:br>
              <a:rPr lang="es-419" sz="1400">
                <a:latin typeface="Arial"/>
                <a:ea typeface="Arial"/>
                <a:cs typeface="Arial"/>
                <a:sym typeface="Arial"/>
              </a:rPr>
            </a:br>
            <a:br>
              <a:rPr lang="es-419" sz="1400">
                <a:latin typeface="Arial"/>
                <a:ea typeface="Arial"/>
                <a:cs typeface="Arial"/>
                <a:sym typeface="Arial"/>
              </a:rPr>
            </a:br>
          </a:p>
        </p:txBody>
      </p:sp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18175"/>
            <a:ext cx="6925624" cy="25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445025"/>
            <a:ext cx="8520600" cy="57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Ejemplos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Arial"/>
              <a:buChar char="❖"/>
            </a:pPr>
            <a:r>
              <a:rPr i="1" lang="es-419" sz="1800">
                <a:latin typeface="Arial"/>
                <a:ea typeface="Arial"/>
                <a:cs typeface="Arial"/>
                <a:sym typeface="Arial"/>
              </a:rPr>
              <a:t>’a’ for creativity but comes across more as a sketch for a full-length comedy .</a:t>
            </a:r>
            <a:br>
              <a:rPr i="1" lang="es-419" sz="1800">
                <a:latin typeface="Arial"/>
                <a:ea typeface="Arial"/>
                <a:cs typeface="Arial"/>
                <a:sym typeface="Arial"/>
              </a:rPr>
            </a:br>
            <a:r>
              <a:rPr lang="es-419" sz="1800">
                <a:latin typeface="Arial"/>
                <a:ea typeface="Arial"/>
                <a:cs typeface="Arial"/>
                <a:sym typeface="Arial"/>
              </a:rPr>
              <a:t>Probabilidad -1: 0,96</a:t>
            </a:r>
            <a:br>
              <a:rPr lang="es-419" sz="1800">
                <a:latin typeface="Arial"/>
                <a:ea typeface="Arial"/>
                <a:cs typeface="Arial"/>
                <a:sym typeface="Arial"/>
              </a:rPr>
            </a:br>
            <a:r>
              <a:rPr lang="es-419" sz="1800">
                <a:latin typeface="Arial"/>
                <a:ea typeface="Arial"/>
                <a:cs typeface="Arial"/>
                <a:sym typeface="Arial"/>
              </a:rPr>
              <a:t>Probabilidad +1:  0,04</a:t>
            </a:r>
            <a:br>
              <a:rPr lang="es-419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Arial"/>
              <a:buChar char="❖"/>
            </a:pPr>
            <a:r>
              <a:rPr i="1" lang="es-419" sz="1800">
                <a:latin typeface="Arial"/>
                <a:ea typeface="Arial"/>
                <a:cs typeface="Arial"/>
                <a:sym typeface="Arial"/>
              </a:rPr>
              <a:t>it just goes to show , an intelligent person isn’t necessarily an admirable storyteller . </a:t>
            </a:r>
            <a:br>
              <a:rPr i="1" lang="es-419" sz="1800">
                <a:latin typeface="Arial"/>
                <a:ea typeface="Arial"/>
                <a:cs typeface="Arial"/>
                <a:sym typeface="Arial"/>
              </a:rPr>
            </a:br>
            <a:r>
              <a:rPr lang="es-419" sz="1800">
                <a:latin typeface="Arial"/>
                <a:ea typeface="Arial"/>
                <a:cs typeface="Arial"/>
                <a:sym typeface="Arial"/>
              </a:rPr>
              <a:t>Probabilidad -1: 0,53</a:t>
            </a:r>
            <a:br>
              <a:rPr lang="es-419" sz="1800">
                <a:latin typeface="Arial"/>
                <a:ea typeface="Arial"/>
                <a:cs typeface="Arial"/>
                <a:sym typeface="Arial"/>
              </a:rPr>
            </a:br>
            <a:r>
              <a:rPr lang="es-419" sz="1800">
                <a:latin typeface="Arial"/>
                <a:ea typeface="Arial"/>
                <a:cs typeface="Arial"/>
                <a:sym typeface="Arial"/>
              </a:rPr>
              <a:t>Probabilidad +1: 0,47</a:t>
            </a:r>
            <a:r>
              <a:rPr i="1" lang="es-419" sz="1800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s-419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lvl="0" rtl="0">
              <a:spcBef>
                <a:spcPts val="0"/>
              </a:spcBef>
              <a:buNone/>
            </a:pPr>
            <a:br>
              <a:rPr i="1" lang="es-419" sz="1400">
                <a:latin typeface="Arial"/>
                <a:ea typeface="Arial"/>
                <a:cs typeface="Arial"/>
                <a:sym typeface="Arial"/>
              </a:rPr>
            </a:br>
          </a:p>
          <a:p>
            <a:pPr lvl="0" rtl="0">
              <a:spcBef>
                <a:spcPts val="0"/>
              </a:spcBef>
              <a:buNone/>
            </a:pPr>
            <a:br>
              <a:rPr lang="es-419" sz="1400">
                <a:latin typeface="Arial"/>
                <a:ea typeface="Arial"/>
                <a:cs typeface="Arial"/>
                <a:sym typeface="Arial"/>
              </a:rPr>
            </a:br>
            <a:br>
              <a:rPr lang="es-419" sz="1400">
                <a:latin typeface="Arial"/>
                <a:ea typeface="Arial"/>
                <a:cs typeface="Arial"/>
                <a:sym typeface="Arial"/>
              </a:rPr>
            </a:br>
            <a:br>
              <a:rPr lang="es-419" sz="1400"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445025"/>
            <a:ext cx="8520600" cy="9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-419" sz="29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Desempeño de clasificadores: Clasificador Ingenuo Multinomial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Las mejores métricas se obtienen al no filtrar stopwords y usar lematización.</a:t>
            </a:r>
            <a:br>
              <a:rPr lang="es-419" sz="1400">
                <a:latin typeface="Arial"/>
                <a:ea typeface="Arial"/>
                <a:cs typeface="Arial"/>
                <a:sym typeface="Arial"/>
              </a:rPr>
            </a:br>
          </a:p>
          <a:p>
            <a:pPr lvl="0" rtl="0">
              <a:spcBef>
                <a:spcPts val="0"/>
              </a:spcBef>
              <a:buNone/>
            </a:pPr>
            <a:br>
              <a:rPr lang="es-419" sz="1400">
                <a:latin typeface="Arial"/>
                <a:ea typeface="Arial"/>
                <a:cs typeface="Arial"/>
                <a:sym typeface="Arial"/>
              </a:rPr>
            </a:br>
            <a:br>
              <a:rPr lang="es-419" sz="1400">
                <a:latin typeface="Arial"/>
                <a:ea typeface="Arial"/>
                <a:cs typeface="Arial"/>
                <a:sym typeface="Arial"/>
              </a:rPr>
            </a:br>
            <a:br>
              <a:rPr lang="es-419" sz="1400">
                <a:latin typeface="Arial"/>
                <a:ea typeface="Arial"/>
                <a:cs typeface="Arial"/>
                <a:sym typeface="Arial"/>
              </a:rPr>
            </a:br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00" y="1836400"/>
            <a:ext cx="4263849" cy="7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900" y="2687975"/>
            <a:ext cx="6060324" cy="17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445025"/>
            <a:ext cx="8520600" cy="57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Ejemplos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Arial"/>
              <a:buChar char="❖"/>
            </a:pPr>
            <a:r>
              <a:rPr i="1" lang="es-419" sz="1800">
                <a:latin typeface="Arial"/>
                <a:ea typeface="Arial"/>
                <a:cs typeface="Arial"/>
                <a:sym typeface="Arial"/>
              </a:rPr>
              <a:t>rice never clearly defines his characters or gives us a reason to care about them .</a:t>
            </a:r>
            <a:br>
              <a:rPr i="1" lang="es-419" sz="1800">
                <a:latin typeface="Arial"/>
                <a:ea typeface="Arial"/>
                <a:cs typeface="Arial"/>
                <a:sym typeface="Arial"/>
              </a:rPr>
            </a:br>
            <a:r>
              <a:rPr lang="es-419" sz="1800">
                <a:latin typeface="Arial"/>
                <a:ea typeface="Arial"/>
                <a:cs typeface="Arial"/>
                <a:sym typeface="Arial"/>
              </a:rPr>
              <a:t>Probabilidad -1: 0,94</a:t>
            </a:r>
            <a:br>
              <a:rPr lang="es-419" sz="1800">
                <a:latin typeface="Arial"/>
                <a:ea typeface="Arial"/>
                <a:cs typeface="Arial"/>
                <a:sym typeface="Arial"/>
              </a:rPr>
            </a:br>
            <a:r>
              <a:rPr lang="es-419" sz="1800">
                <a:latin typeface="Arial"/>
                <a:ea typeface="Arial"/>
                <a:cs typeface="Arial"/>
                <a:sym typeface="Arial"/>
              </a:rPr>
              <a:t>Probabilidad +1:  0,06</a:t>
            </a:r>
            <a:br>
              <a:rPr lang="es-419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❖"/>
            </a:pPr>
            <a:r>
              <a:rPr i="1" lang="es-419" sz="1800">
                <a:latin typeface="Arial"/>
                <a:ea typeface="Arial"/>
                <a:cs typeface="Arial"/>
                <a:sym typeface="Arial"/>
              </a:rPr>
              <a:t>an eccentric little comic/thriller deeply in love with its own quirky personality . </a:t>
            </a:r>
            <a:br>
              <a:rPr i="1" lang="es-419" sz="1800">
                <a:latin typeface="Arial"/>
                <a:ea typeface="Arial"/>
                <a:cs typeface="Arial"/>
                <a:sym typeface="Arial"/>
              </a:rPr>
            </a:br>
            <a:r>
              <a:rPr lang="es-419" sz="1800">
                <a:latin typeface="Arial"/>
                <a:ea typeface="Arial"/>
                <a:cs typeface="Arial"/>
                <a:sym typeface="Arial"/>
              </a:rPr>
              <a:t>Probabilidad -1: 0,23</a:t>
            </a:r>
            <a:br>
              <a:rPr lang="es-419" sz="1800">
                <a:latin typeface="Arial"/>
                <a:ea typeface="Arial"/>
                <a:cs typeface="Arial"/>
                <a:sym typeface="Arial"/>
              </a:rPr>
            </a:br>
            <a:r>
              <a:rPr lang="es-419" sz="1800">
                <a:latin typeface="Arial"/>
                <a:ea typeface="Arial"/>
                <a:cs typeface="Arial"/>
                <a:sym typeface="Arial"/>
              </a:rPr>
              <a:t>Probabilidad +1: 0,77</a:t>
            </a:r>
            <a:r>
              <a:rPr i="1" lang="es-419" sz="140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br>
              <a:rPr i="1" lang="es-419" sz="1400">
                <a:latin typeface="Arial"/>
                <a:ea typeface="Arial"/>
                <a:cs typeface="Arial"/>
                <a:sym typeface="Arial"/>
              </a:rPr>
            </a:br>
          </a:p>
          <a:p>
            <a:pPr lvl="0" rtl="0">
              <a:spcBef>
                <a:spcPts val="0"/>
              </a:spcBef>
              <a:buNone/>
            </a:pPr>
            <a:br>
              <a:rPr lang="es-419" sz="1400">
                <a:latin typeface="Arial"/>
                <a:ea typeface="Arial"/>
                <a:cs typeface="Arial"/>
                <a:sym typeface="Arial"/>
              </a:rPr>
            </a:br>
            <a:br>
              <a:rPr lang="es-419" sz="1400">
                <a:latin typeface="Arial"/>
                <a:ea typeface="Arial"/>
                <a:cs typeface="Arial"/>
                <a:sym typeface="Arial"/>
              </a:rPr>
            </a:br>
            <a:br>
              <a:rPr lang="es-419" sz="1400"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311700" y="445025"/>
            <a:ext cx="8520600" cy="9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-419" sz="29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Desempeño de clasificadores: Regresión Logística Regularizado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Las mejores métricas se obtienen al no filtrar stopwords y usar lematización.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Parámetro C: Regularizar, es decir, minimizar error de predicción. Mejores resultados se obtienen para C = 10.</a:t>
            </a:r>
            <a:br>
              <a:rPr lang="es-419" sz="1400">
                <a:latin typeface="Arial"/>
                <a:ea typeface="Arial"/>
                <a:cs typeface="Arial"/>
                <a:sym typeface="Arial"/>
              </a:rPr>
            </a:br>
          </a:p>
          <a:p>
            <a:pPr lvl="0" rtl="0">
              <a:spcBef>
                <a:spcPts val="0"/>
              </a:spcBef>
              <a:buNone/>
            </a:pPr>
            <a:br>
              <a:rPr lang="es-419" sz="1400">
                <a:latin typeface="Arial"/>
                <a:ea typeface="Arial"/>
                <a:cs typeface="Arial"/>
                <a:sym typeface="Arial"/>
              </a:rPr>
            </a:br>
            <a:br>
              <a:rPr lang="es-419" sz="1400">
                <a:latin typeface="Arial"/>
                <a:ea typeface="Arial"/>
                <a:cs typeface="Arial"/>
                <a:sym typeface="Arial"/>
              </a:rPr>
            </a:br>
            <a:br>
              <a:rPr lang="es-419" sz="1400">
                <a:latin typeface="Arial"/>
                <a:ea typeface="Arial"/>
                <a:cs typeface="Arial"/>
                <a:sym typeface="Arial"/>
              </a:rPr>
            </a:br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06000"/>
            <a:ext cx="6917000" cy="21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445025"/>
            <a:ext cx="8520600" cy="57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Ejemplos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Arial"/>
              <a:buChar char="❖"/>
            </a:pPr>
            <a:r>
              <a:rPr i="1" lang="es-419" sz="1800">
                <a:latin typeface="Arial"/>
                <a:ea typeface="Arial"/>
                <a:cs typeface="Arial"/>
                <a:sym typeface="Arial"/>
              </a:rPr>
              <a:t>entertains by providing good , lively company .</a:t>
            </a:r>
            <a:br>
              <a:rPr i="1" lang="es-419" sz="1800">
                <a:latin typeface="Arial"/>
                <a:ea typeface="Arial"/>
                <a:cs typeface="Arial"/>
                <a:sym typeface="Arial"/>
              </a:rPr>
            </a:br>
            <a:r>
              <a:rPr lang="es-419" sz="1800">
                <a:latin typeface="Arial"/>
                <a:ea typeface="Arial"/>
                <a:cs typeface="Arial"/>
                <a:sym typeface="Arial"/>
              </a:rPr>
              <a:t>Probabilidad -1: 0,01</a:t>
            </a:r>
            <a:br>
              <a:rPr lang="es-419" sz="1800">
                <a:latin typeface="Arial"/>
                <a:ea typeface="Arial"/>
                <a:cs typeface="Arial"/>
                <a:sym typeface="Arial"/>
              </a:rPr>
            </a:br>
            <a:r>
              <a:rPr lang="es-419" sz="1800">
                <a:latin typeface="Arial"/>
                <a:ea typeface="Arial"/>
                <a:cs typeface="Arial"/>
                <a:sym typeface="Arial"/>
              </a:rPr>
              <a:t>Probabilidad +1:  0,99</a:t>
            </a:r>
            <a:br>
              <a:rPr lang="es-419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❖"/>
            </a:pPr>
            <a:r>
              <a:rPr i="1" lang="es-419" sz="1800">
                <a:latin typeface="Arial"/>
                <a:ea typeface="Arial"/>
                <a:cs typeface="Arial"/>
                <a:sym typeface="Arial"/>
              </a:rPr>
              <a:t>k 19 stays afloat as decent drama/action flick </a:t>
            </a:r>
            <a:br>
              <a:rPr i="1" lang="es-419" sz="1800">
                <a:latin typeface="Arial"/>
                <a:ea typeface="Arial"/>
                <a:cs typeface="Arial"/>
                <a:sym typeface="Arial"/>
              </a:rPr>
            </a:br>
            <a:r>
              <a:rPr lang="es-419" sz="1800">
                <a:latin typeface="Arial"/>
                <a:ea typeface="Arial"/>
                <a:cs typeface="Arial"/>
                <a:sym typeface="Arial"/>
              </a:rPr>
              <a:t>Probabilidad -1: 0,66</a:t>
            </a:r>
            <a:br>
              <a:rPr lang="es-419" sz="1800">
                <a:latin typeface="Arial"/>
                <a:ea typeface="Arial"/>
                <a:cs typeface="Arial"/>
                <a:sym typeface="Arial"/>
              </a:rPr>
            </a:br>
            <a:r>
              <a:rPr lang="es-419" sz="1800">
                <a:latin typeface="Arial"/>
                <a:ea typeface="Arial"/>
                <a:cs typeface="Arial"/>
                <a:sym typeface="Arial"/>
              </a:rPr>
              <a:t>Probabilidad +1: 0,34</a:t>
            </a:r>
            <a:r>
              <a:rPr i="1" lang="es-419" sz="180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br>
              <a:rPr i="1" lang="es-419" sz="1400">
                <a:latin typeface="Arial"/>
                <a:ea typeface="Arial"/>
                <a:cs typeface="Arial"/>
                <a:sym typeface="Arial"/>
              </a:rPr>
            </a:br>
          </a:p>
          <a:p>
            <a:pPr lvl="0" rtl="0">
              <a:spcBef>
                <a:spcPts val="0"/>
              </a:spcBef>
              <a:buNone/>
            </a:pPr>
            <a:br>
              <a:rPr lang="es-419" sz="1400">
                <a:latin typeface="Arial"/>
                <a:ea typeface="Arial"/>
                <a:cs typeface="Arial"/>
                <a:sym typeface="Arial"/>
              </a:rPr>
            </a:br>
            <a:br>
              <a:rPr lang="es-419" sz="1400">
                <a:latin typeface="Arial"/>
                <a:ea typeface="Arial"/>
                <a:cs typeface="Arial"/>
                <a:sym typeface="Arial"/>
              </a:rPr>
            </a:br>
            <a:br>
              <a:rPr lang="es-419" sz="1400"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11700" y="445025"/>
            <a:ext cx="8520600" cy="4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29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Desempeño de clasificadores: SVM Lineal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Las mejores métricas se obtienen al filtrar stopwords y usar stemming.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Parámetro C: Evitar que modelo se sobreajuste. Mejores resultados se obtienen para C = 0,1.</a:t>
            </a:r>
            <a:br>
              <a:rPr lang="es-419" sz="1400">
                <a:latin typeface="Arial"/>
                <a:ea typeface="Arial"/>
                <a:cs typeface="Arial"/>
                <a:sym typeface="Arial"/>
              </a:rPr>
            </a:br>
          </a:p>
          <a:p>
            <a:pPr lvl="0" rtl="0">
              <a:spcBef>
                <a:spcPts val="0"/>
              </a:spcBef>
              <a:buNone/>
            </a:pPr>
            <a:br>
              <a:rPr lang="es-419" sz="1400">
                <a:latin typeface="Arial"/>
                <a:ea typeface="Arial"/>
                <a:cs typeface="Arial"/>
                <a:sym typeface="Arial"/>
              </a:rPr>
            </a:br>
            <a:br>
              <a:rPr lang="es-419" sz="1400">
                <a:latin typeface="Arial"/>
                <a:ea typeface="Arial"/>
                <a:cs typeface="Arial"/>
                <a:sym typeface="Arial"/>
              </a:rPr>
            </a:br>
            <a:br>
              <a:rPr lang="es-419" sz="1400">
                <a:latin typeface="Arial"/>
                <a:ea typeface="Arial"/>
                <a:cs typeface="Arial"/>
                <a:sym typeface="Arial"/>
              </a:rPr>
            </a:br>
          </a:p>
        </p:txBody>
      </p:sp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00" y="1951900"/>
            <a:ext cx="6359550" cy="20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311700" y="445025"/>
            <a:ext cx="8520600" cy="57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Ejemplos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Arial"/>
              <a:buChar char="❖"/>
            </a:pPr>
            <a:r>
              <a:rPr i="1" lang="es-419" sz="1800">
                <a:latin typeface="Arial"/>
                <a:ea typeface="Arial"/>
                <a:cs typeface="Arial"/>
                <a:sym typeface="Arial"/>
              </a:rPr>
              <a:t>this movie is maddening . it conveys a simple message in a visual style that is willfully overwrought . </a:t>
            </a:r>
            <a:br>
              <a:rPr i="1" lang="es-419" sz="1800">
                <a:latin typeface="Arial"/>
                <a:ea typeface="Arial"/>
                <a:cs typeface="Arial"/>
                <a:sym typeface="Arial"/>
              </a:rPr>
            </a:br>
            <a:r>
              <a:rPr lang="es-419" sz="1800">
                <a:latin typeface="Arial"/>
                <a:ea typeface="Arial"/>
                <a:cs typeface="Arial"/>
                <a:sym typeface="Arial"/>
              </a:rPr>
              <a:t>Probabilidad -1: 0,47</a:t>
            </a:r>
            <a:br>
              <a:rPr lang="es-419" sz="1800">
                <a:latin typeface="Arial"/>
                <a:ea typeface="Arial"/>
                <a:cs typeface="Arial"/>
                <a:sym typeface="Arial"/>
              </a:rPr>
            </a:br>
            <a:r>
              <a:rPr lang="es-419" sz="1800">
                <a:latin typeface="Arial"/>
                <a:ea typeface="Arial"/>
                <a:cs typeface="Arial"/>
                <a:sym typeface="Arial"/>
              </a:rPr>
              <a:t>Probabilidad +1:  0,53</a:t>
            </a:r>
            <a:br>
              <a:rPr lang="es-419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❖"/>
            </a:pPr>
            <a:r>
              <a:rPr i="1" lang="es-419" sz="1800">
                <a:latin typeface="Arial"/>
                <a:ea typeface="Arial"/>
                <a:cs typeface="Arial"/>
                <a:sym typeface="Arial"/>
              </a:rPr>
              <a:t>what a bewilderingly brilliant and entertaining movie this is</a:t>
            </a:r>
            <a:br>
              <a:rPr i="1" lang="es-419" sz="1800">
                <a:latin typeface="Arial"/>
                <a:ea typeface="Arial"/>
                <a:cs typeface="Arial"/>
                <a:sym typeface="Arial"/>
              </a:rPr>
            </a:br>
            <a:r>
              <a:rPr lang="es-419" sz="1800">
                <a:latin typeface="Arial"/>
                <a:ea typeface="Arial"/>
                <a:cs typeface="Arial"/>
                <a:sym typeface="Arial"/>
              </a:rPr>
              <a:t>Probabilidad -1: 0,14</a:t>
            </a:r>
            <a:br>
              <a:rPr lang="es-419" sz="1800">
                <a:latin typeface="Arial"/>
                <a:ea typeface="Arial"/>
                <a:cs typeface="Arial"/>
                <a:sym typeface="Arial"/>
              </a:rPr>
            </a:br>
            <a:r>
              <a:rPr lang="es-419" sz="1800">
                <a:latin typeface="Arial"/>
                <a:ea typeface="Arial"/>
                <a:cs typeface="Arial"/>
                <a:sym typeface="Arial"/>
              </a:rPr>
              <a:t>Probabilidad +1: 0,86</a:t>
            </a:r>
          </a:p>
          <a:p>
            <a:pPr lvl="0" rtl="0">
              <a:spcBef>
                <a:spcPts val="0"/>
              </a:spcBef>
              <a:buNone/>
            </a:pPr>
            <a:br>
              <a:rPr i="1" lang="es-419" sz="1400">
                <a:latin typeface="Arial"/>
                <a:ea typeface="Arial"/>
                <a:cs typeface="Arial"/>
                <a:sym typeface="Arial"/>
              </a:rPr>
            </a:br>
          </a:p>
          <a:p>
            <a:pPr lvl="0" rtl="0">
              <a:spcBef>
                <a:spcPts val="0"/>
              </a:spcBef>
              <a:buNone/>
            </a:pPr>
            <a:br>
              <a:rPr lang="es-419" sz="1400">
                <a:latin typeface="Arial"/>
                <a:ea typeface="Arial"/>
                <a:cs typeface="Arial"/>
                <a:sym typeface="Arial"/>
              </a:rPr>
            </a:br>
            <a:br>
              <a:rPr lang="es-419" sz="1400">
                <a:latin typeface="Arial"/>
                <a:ea typeface="Arial"/>
                <a:cs typeface="Arial"/>
                <a:sym typeface="Arial"/>
              </a:rPr>
            </a:br>
            <a:br>
              <a:rPr lang="es-419" sz="1400"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Comparación de métodos de clasificación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11700" y="1266325"/>
            <a:ext cx="8520600" cy="34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Font typeface="Arial"/>
              <a:buChar char="❖"/>
            </a:pP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Se evalúa cada método en base a la cantidad de clasificaciones True Positive (TP), False Positive (FP), True Negative (TN) y False Negative (FN).</a:t>
            </a:r>
            <a:b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Arial"/>
              <a:buChar char="❖"/>
            </a:pP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'el positivo' es la clase +1, y 'el negativo' es la clase -1.</a:t>
            </a:r>
            <a:br>
              <a:rPr lang="es-419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Char char="❖"/>
            </a:pP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Mejor resultado clase +1 (TP): Modelo Bayesiano Ingenuo (ver gráfico).</a:t>
            </a:r>
            <a:b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Font typeface="Arial"/>
              <a:buChar char="❖"/>
            </a:pP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Mejor resultado clase -1 (TN): Modelo Ingenuo Multinomial (ver gráfico).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Descripción de dataframes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❖"/>
            </a:pPr>
            <a:r>
              <a:rPr b="1" lang="es-419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Datos de entrenamiento</a:t>
            </a:r>
            <a:r>
              <a:rPr lang="es-419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lang="es-419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528 registros.</a:t>
            </a:r>
          </a:p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❖"/>
            </a:pPr>
            <a:r>
              <a:rPr b="1" lang="es-419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Datos de prueba</a:t>
            </a:r>
            <a:r>
              <a:rPr lang="es-419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lang="es-419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462 registros.</a:t>
            </a:r>
          </a:p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❖"/>
            </a:pPr>
            <a:r>
              <a:rPr b="1" lang="es-419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Promedio de palabras por ítem en cada clase (conjunto de entrenamiento)</a:t>
            </a:r>
            <a:r>
              <a:rPr lang="es-419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4.8 palabras.</a:t>
            </a:r>
          </a:p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❖"/>
            </a:pPr>
            <a:r>
              <a:rPr b="1" lang="es-419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Promedio de palabras por ítem en cada clase (conjunto de prueba)</a:t>
            </a:r>
            <a:r>
              <a:rPr lang="es-419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4.2 palabras.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80" y="0"/>
            <a:ext cx="777143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ctrTitle"/>
          </p:nvPr>
        </p:nvSpPr>
        <p:spPr>
          <a:xfrm>
            <a:off x="945850" y="1807794"/>
            <a:ext cx="7136700" cy="9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Skill Prediction en LinkedIN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Descripción de dataset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311700" y="1266325"/>
            <a:ext cx="8520600" cy="34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Font typeface="Arial"/>
              <a:buChar char="❖"/>
            </a:pP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Existen 7890 perfiles y 14544 competencias.</a:t>
            </a:r>
            <a:b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Font typeface="Arial"/>
              <a:buChar char="❖"/>
            </a:pP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Datos se almacenan en matriz sparse Z, de dimensiones 7890 x 14544.</a:t>
            </a:r>
            <a:b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Font typeface="Arial"/>
              <a:buChar char="❖"/>
            </a:pP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La casilla ij de Z posee el valor 1 si el perfil i declara la competencia j. En caso contrario, su valor es 0.</a:t>
            </a:r>
            <a:b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Font typeface="Arial"/>
              <a:buChar char="❖"/>
            </a:pP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Conjunto de entrenamiento: Corresponde al 60% de los registros de Z.</a:t>
            </a:r>
            <a:b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Font typeface="Arial"/>
              <a:buChar char="❖"/>
            </a:pP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Conjunto de prueba: Corresponde al 40% de los registros de Z.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Descripción de dataset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311700" y="1266325"/>
            <a:ext cx="8520600" cy="34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Font typeface="Arial"/>
              <a:buChar char="❖"/>
            </a:pP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Existen 7890 perfiles y 14544 competencias.</a:t>
            </a:r>
            <a:b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Font typeface="Arial"/>
              <a:buChar char="❖"/>
            </a:pP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Datos se almacenan en matriz sparse Z, de dimensiones 7890 x 14544.</a:t>
            </a:r>
            <a:b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Font typeface="Arial"/>
              <a:buChar char="❖"/>
            </a:pP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La casilla ij de Z posee el valor 1 si el perfil i declara la competencia j. En caso contrario, su valor es 0.</a:t>
            </a:r>
            <a:b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Font typeface="Arial"/>
              <a:buChar char="❖"/>
            </a:pP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Conjunto de entrenamiento: Corresponde al 60% de los registros de Z.</a:t>
            </a:r>
            <a:b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Font typeface="Arial"/>
              <a:buChar char="❖"/>
            </a:pP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Conjunto de prueba: Corresponde al 40% de los registros de Z.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975" y="123487"/>
            <a:ext cx="6804675" cy="489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Predicción de la competencia </a:t>
            </a:r>
            <a:r>
              <a:rPr i="1" lang="es-419"/>
              <a:t>Microsoft Office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311700" y="1266325"/>
            <a:ext cx="8520600" cy="34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Font typeface="Arial"/>
              <a:buChar char="❖"/>
            </a:pP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Corresponde a la competencia más frecuente.</a:t>
            </a:r>
            <a:b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Font typeface="Arial"/>
              <a:buChar char="❖"/>
            </a:pP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Se entrenan y evalúan cinco tipos de clasificadores: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ct val="100000"/>
              <a:buFont typeface="Arial"/>
              <a:buChar char="➢"/>
            </a:pPr>
            <a:r>
              <a:rPr lang="es-419" sz="18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Bayesiano Ingenuo Binario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ct val="100000"/>
              <a:buFont typeface="Arial"/>
              <a:buChar char="➢"/>
            </a:pPr>
            <a:r>
              <a:rPr lang="es-419" sz="18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Bayesiano Ingenuo Multinomial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ct val="100000"/>
              <a:buFont typeface="Arial"/>
              <a:buChar char="➢"/>
            </a:pPr>
            <a:r>
              <a:rPr lang="es-419" sz="18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Regresión Logística Regularizado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ct val="100000"/>
              <a:buFont typeface="Arial"/>
              <a:buChar char="➢"/>
            </a:pPr>
            <a:r>
              <a:rPr lang="es-419" sz="18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SVM Lineal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ct val="100000"/>
              <a:buFont typeface="Arial"/>
              <a:buChar char="➢"/>
            </a:pPr>
            <a:r>
              <a:rPr lang="es-419" sz="18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Vecinos Más Cercanos (k-NN)</a:t>
            </a:r>
            <a:br>
              <a:rPr lang="es-419" sz="18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ct val="100000"/>
              <a:buFont typeface="Arial"/>
              <a:buChar char="❖"/>
            </a:pP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Existen dos clases: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ct val="100000"/>
              <a:buFont typeface="Arial"/>
              <a:buChar char="➢"/>
            </a:pPr>
            <a:r>
              <a:rPr lang="es-419" sz="18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Clase 1: Competencia es declarada en perfil.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ct val="100000"/>
              <a:buFont typeface="Arial"/>
              <a:buChar char="➢"/>
            </a:pPr>
            <a:r>
              <a:rPr lang="es-419" sz="18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Clase 0: Caso contrario.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Análisis de resultados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311700" y="1266325"/>
            <a:ext cx="8520600" cy="34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Font typeface="Arial"/>
              <a:buChar char="❖"/>
            </a:pP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Regresión logística: Precisión sobre conjunto de pruebas obtiene su mejor resultado para C = 0.01. Para siguientes instancias, precisión disminuye. SVM presenta mismo comportamiento. </a:t>
            </a:r>
            <a:b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Font typeface="Arial"/>
              <a:buChar char="❖"/>
            </a:pP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Modelos binario y multinomial presentan buenos resultados, mas no mejores que regresión logística y SVM (resultado válido para siguientes predicciones).</a:t>
            </a:r>
            <a:b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Font typeface="Arial"/>
              <a:buChar char="❖"/>
            </a:pP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k-NN presenta los peores resultados. K = 1 es el mejor.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Font typeface="Arial"/>
              <a:buChar char="❖"/>
            </a:pP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Mejor resultado: Regresión logística, C = 0.01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ct val="100000"/>
              <a:buFont typeface="Arial"/>
              <a:buChar char="➢"/>
            </a:pPr>
            <a:r>
              <a:rPr lang="es-419" sz="18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Precisión de entrenamiento: 0.843684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ct val="100000"/>
              <a:buFont typeface="Arial"/>
              <a:buChar char="➢"/>
            </a:pPr>
            <a:r>
              <a:rPr lang="es-419" sz="18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Precisión de pruebas: 0.829840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Predicción de la competencia </a:t>
            </a:r>
            <a:r>
              <a:rPr i="1" lang="es-419"/>
              <a:t>Liderazgo de equipos</a:t>
            </a: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311700" y="1266325"/>
            <a:ext cx="8520600" cy="34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Font typeface="Arial"/>
              <a:buChar char="❖"/>
            </a:pP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En general, valores más altos de precisión (entrenamiento y prueba) para todos los clasificadores respecto a predicción de </a:t>
            </a:r>
            <a:r>
              <a:rPr i="1"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Microsoft Office</a:t>
            </a: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Font typeface="Arial"/>
              <a:buChar char="❖"/>
            </a:pP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Resultados similares a predicción anterior, pero regresión logística obtienen valores más altos de precisión para C = 0.1, al igual que SVM.</a:t>
            </a:r>
            <a:b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Font typeface="Arial"/>
              <a:buChar char="❖"/>
            </a:pP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Nuevamente, regresión logística es el clasificador más preciso, con C = 0.1.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Font typeface="Arial"/>
              <a:buChar char="➢"/>
            </a:pPr>
            <a:r>
              <a:rPr lang="es-419" sz="18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Precisión de entrenamiento: 0.915927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Font typeface="Arial"/>
              <a:buChar char="➢"/>
            </a:pPr>
            <a:r>
              <a:rPr lang="es-419" sz="18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Precisión de prueba: 0.895120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Predicción de la competencia </a:t>
            </a:r>
            <a:r>
              <a:rPr i="1" lang="es-419"/>
              <a:t>Gestión de proyectos</a:t>
            </a:r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311700" y="1266325"/>
            <a:ext cx="8520600" cy="34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Font typeface="Arial"/>
              <a:buChar char="❖"/>
            </a:pP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En general, valores inferiores de precisión (entrenamiento y prueba) para todos los clasificadores respecto a predicción de </a:t>
            </a:r>
            <a:r>
              <a:rPr i="1"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Liderazgo de equipos</a:t>
            </a: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, pero superiores a predicción de </a:t>
            </a:r>
            <a:r>
              <a:rPr i="1"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Microsoft Office</a:t>
            </a: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Font typeface="Arial"/>
              <a:buChar char="❖"/>
            </a:pPr>
            <a: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Resultados similares a predicciones anteriores, nuevamente con C = 0.1 tanto para regresión logística como SVM.</a:t>
            </a:r>
            <a:br>
              <a:rPr lang="es-419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365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ct val="100000"/>
              <a:buFont typeface="Arial"/>
              <a:buChar char="❖"/>
            </a:pPr>
            <a:r>
              <a:rPr lang="es-419" sz="17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Por tercera vez, regresión logística es el clasificador más preciso, con C = 0.1.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Font typeface="Arial"/>
              <a:buChar char="➢"/>
            </a:pPr>
            <a:r>
              <a:rPr lang="es-419" sz="18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Precisión de entrenamiento: 0.912759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Font typeface="Arial"/>
              <a:buChar char="➢"/>
            </a:pPr>
            <a:r>
              <a:rPr lang="es-419" sz="18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Precisión de prueba: 0.873574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834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PCA (paleta </a:t>
            </a:r>
            <a:r>
              <a:rPr i="1" lang="es-419"/>
              <a:t>PuBuGn</a:t>
            </a:r>
            <a:r>
              <a:rPr lang="es-419"/>
              <a:t>)</a:t>
            </a:r>
          </a:p>
        </p:txBody>
      </p:sp>
      <p:pic>
        <p:nvPicPr>
          <p:cNvPr descr="pregunta_1_c_pubugn.pn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800" y="786212"/>
            <a:ext cx="6394401" cy="42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834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PCA (paleta </a:t>
            </a:r>
            <a:r>
              <a:rPr i="1" lang="es-419"/>
              <a:t>gist_rainbow</a:t>
            </a:r>
            <a:r>
              <a:rPr lang="es-419"/>
              <a:t>)</a:t>
            </a:r>
          </a:p>
        </p:txBody>
      </p:sp>
      <p:pic>
        <p:nvPicPr>
          <p:cNvPr descr="pregunta_1_c_gist_rainbow.png"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599" y="790850"/>
            <a:ext cx="6332798" cy="42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834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LDA (paleta </a:t>
            </a:r>
            <a:r>
              <a:rPr i="1" lang="es-419"/>
              <a:t>PuBuGn</a:t>
            </a:r>
            <a:r>
              <a:rPr lang="es-419"/>
              <a:t>)	</a:t>
            </a:r>
          </a:p>
        </p:txBody>
      </p:sp>
      <p:pic>
        <p:nvPicPr>
          <p:cNvPr descr="pregunta_1_d_pubugn.png"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700" y="790850"/>
            <a:ext cx="6248601" cy="416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834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LDA (paleta </a:t>
            </a:r>
            <a:r>
              <a:rPr i="1" lang="es-419"/>
              <a:t>gist_rainbow</a:t>
            </a:r>
            <a:r>
              <a:rPr lang="es-419"/>
              <a:t>)	</a:t>
            </a:r>
          </a:p>
        </p:txBody>
      </p:sp>
      <p:pic>
        <p:nvPicPr>
          <p:cNvPr descr="pregunta_1_d_gist_rainbow.png"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200" y="790850"/>
            <a:ext cx="6213600" cy="41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Construcción de clasificador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 construcción del clasificador se realizó sólo en base a la probabilidad de ocurrencia de cada clase: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En este caso todos las clases poseían la misma probabilidad, por ende para realizar la clasificación se optó por generar un número aleatorio para saber de que clase sería dato.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675" y="2010637"/>
            <a:ext cx="21907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Comparación LDA, QDA y K-NN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Precisión LDA con datos de entrenamiento: 	       68%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Precisión LDA con datos de prueba: 		       45%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Precisión QDA con datos de entrenamiento: 	</a:t>
            </a:r>
            <a:r>
              <a:rPr lang="es-419" sz="2400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98%</a:t>
            </a:r>
            <a:r>
              <a:rPr lang="es-419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Precisión QDA con datos de prueba:	 	       42%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Precisión K-NN con datos de entrenamiento: 	93%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Precisión K-NN con datos de prueba:	 	       </a:t>
            </a:r>
            <a:r>
              <a:rPr lang="es-419" sz="2400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49%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