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9" r:id="rId4"/>
    <p:sldId id="261" r:id="rId5"/>
    <p:sldId id="266" r:id="rId6"/>
    <p:sldId id="268" r:id="rId7"/>
    <p:sldId id="267" r:id="rId8"/>
    <p:sldId id="270" r:id="rId9"/>
    <p:sldId id="269" r:id="rId10"/>
    <p:sldId id="271" r:id="rId11"/>
    <p:sldId id="264" r:id="rId12"/>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0202"/>
    <a:srgbClr val="F4020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1D1B97-17EA-4B9B-A4F9-5B67E5919C1A}" v="1780" dt="2024-11-27T16:27:31.6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940" autoAdjust="0"/>
  </p:normalViewPr>
  <p:slideViewPr>
    <p:cSldViewPr snapToGrid="0" snapToObjects="1">
      <p:cViewPr varScale="1">
        <p:scale>
          <a:sx n="79" d="100"/>
          <a:sy n="79" d="100"/>
        </p:scale>
        <p:origin x="1570"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011BF3-A132-4FB2-A3A9-B5DA192FCB87}" type="datetimeFigureOut">
              <a:rPr lang="es-CL" smtClean="0"/>
              <a:t>19-12-2024</a:t>
            </a:fld>
            <a:endParaRPr lang="es-CL" dirty="0"/>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L"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4C6F5F-4455-47F4-9E9A-FB339E668437}" type="slidenum">
              <a:rPr lang="es-CL" smtClean="0"/>
              <a:t>‹Nº›</a:t>
            </a:fld>
            <a:endParaRPr lang="es-CL" dirty="0"/>
          </a:p>
        </p:txBody>
      </p:sp>
    </p:spTree>
    <p:extLst>
      <p:ext uri="{BB962C8B-B14F-4D97-AF65-F5344CB8AC3E}">
        <p14:creationId xmlns:p14="http://schemas.microsoft.com/office/powerpoint/2010/main" val="765693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EA4C6F5F-4455-47F4-9E9A-FB339E668437}" type="slidenum">
              <a:rPr lang="es-CL" smtClean="0"/>
              <a:t>1</a:t>
            </a:fld>
            <a:endParaRPr lang="es-CL" dirty="0"/>
          </a:p>
        </p:txBody>
      </p:sp>
    </p:spTree>
    <p:extLst>
      <p:ext uri="{BB962C8B-B14F-4D97-AF65-F5344CB8AC3E}">
        <p14:creationId xmlns:p14="http://schemas.microsoft.com/office/powerpoint/2010/main" val="204400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19/12/2024</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dirty="0"/>
          </a:p>
        </p:txBody>
      </p:sp>
    </p:spTree>
    <p:extLst>
      <p:ext uri="{BB962C8B-B14F-4D97-AF65-F5344CB8AC3E}">
        <p14:creationId xmlns:p14="http://schemas.microsoft.com/office/powerpoint/2010/main" val="819009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19/12/2024</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dirty="0"/>
          </a:p>
        </p:txBody>
      </p:sp>
    </p:spTree>
    <p:extLst>
      <p:ext uri="{BB962C8B-B14F-4D97-AF65-F5344CB8AC3E}">
        <p14:creationId xmlns:p14="http://schemas.microsoft.com/office/powerpoint/2010/main" val="2079421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19/12/2024</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dirty="0"/>
          </a:p>
        </p:txBody>
      </p:sp>
    </p:spTree>
    <p:extLst>
      <p:ext uri="{BB962C8B-B14F-4D97-AF65-F5344CB8AC3E}">
        <p14:creationId xmlns:p14="http://schemas.microsoft.com/office/powerpoint/2010/main" val="2342463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11BFFDA3-703B-5A46-AEFC-E14C30159CAC}" type="datetimeFigureOut">
              <a:rPr lang="es-ES" smtClean="0"/>
              <a:t>19/12/2024</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dirty="0"/>
          </a:p>
        </p:txBody>
      </p:sp>
    </p:spTree>
    <p:extLst>
      <p:ext uri="{BB962C8B-B14F-4D97-AF65-F5344CB8AC3E}">
        <p14:creationId xmlns:p14="http://schemas.microsoft.com/office/powerpoint/2010/main" val="6849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11BFFDA3-703B-5A46-AEFC-E14C30159CAC}" type="datetimeFigureOut">
              <a:rPr lang="es-ES" smtClean="0"/>
              <a:t>19/12/2024</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47BE25F8-CB20-F449-B4F4-A964C31BB732}" type="slidenum">
              <a:rPr lang="es-ES" smtClean="0"/>
              <a:t>‹Nº›</a:t>
            </a:fld>
            <a:endParaRPr lang="es-ES" dirty="0"/>
          </a:p>
        </p:txBody>
      </p:sp>
    </p:spTree>
    <p:extLst>
      <p:ext uri="{BB962C8B-B14F-4D97-AF65-F5344CB8AC3E}">
        <p14:creationId xmlns:p14="http://schemas.microsoft.com/office/powerpoint/2010/main" val="2310554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11BFFDA3-703B-5A46-AEFC-E14C30159CAC}" type="datetimeFigureOut">
              <a:rPr lang="es-ES" smtClean="0"/>
              <a:t>19/12/2024</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47BE25F8-CB20-F449-B4F4-A964C31BB732}" type="slidenum">
              <a:rPr lang="es-ES" smtClean="0"/>
              <a:t>‹Nº›</a:t>
            </a:fld>
            <a:endParaRPr lang="es-ES" dirty="0"/>
          </a:p>
        </p:txBody>
      </p:sp>
    </p:spTree>
    <p:extLst>
      <p:ext uri="{BB962C8B-B14F-4D97-AF65-F5344CB8AC3E}">
        <p14:creationId xmlns:p14="http://schemas.microsoft.com/office/powerpoint/2010/main" val="3055683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11BFFDA3-703B-5A46-AEFC-E14C30159CAC}" type="datetimeFigureOut">
              <a:rPr lang="es-ES" smtClean="0"/>
              <a:t>19/12/2024</a:t>
            </a:fld>
            <a:endParaRPr lang="es-ES" dirty="0"/>
          </a:p>
        </p:txBody>
      </p:sp>
      <p:sp>
        <p:nvSpPr>
          <p:cNvPr id="8" name="Marcador de pie de página 7"/>
          <p:cNvSpPr>
            <a:spLocks noGrp="1"/>
          </p:cNvSpPr>
          <p:nvPr>
            <p:ph type="ftr" sz="quarter" idx="11"/>
          </p:nvPr>
        </p:nvSpPr>
        <p:spPr/>
        <p:txBody>
          <a:bodyPr/>
          <a:lstStyle/>
          <a:p>
            <a:endParaRPr lang="es-ES" dirty="0"/>
          </a:p>
        </p:txBody>
      </p:sp>
      <p:sp>
        <p:nvSpPr>
          <p:cNvPr id="9" name="Marcador de número de diapositiva 8"/>
          <p:cNvSpPr>
            <a:spLocks noGrp="1"/>
          </p:cNvSpPr>
          <p:nvPr>
            <p:ph type="sldNum" sz="quarter" idx="12"/>
          </p:nvPr>
        </p:nvSpPr>
        <p:spPr/>
        <p:txBody>
          <a:bodyPr/>
          <a:lstStyle/>
          <a:p>
            <a:fld id="{47BE25F8-CB20-F449-B4F4-A964C31BB732}" type="slidenum">
              <a:rPr lang="es-ES" smtClean="0"/>
              <a:t>‹Nº›</a:t>
            </a:fld>
            <a:endParaRPr lang="es-ES" dirty="0"/>
          </a:p>
        </p:txBody>
      </p:sp>
    </p:spTree>
    <p:extLst>
      <p:ext uri="{BB962C8B-B14F-4D97-AF65-F5344CB8AC3E}">
        <p14:creationId xmlns:p14="http://schemas.microsoft.com/office/powerpoint/2010/main" val="1737575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11BFFDA3-703B-5A46-AEFC-E14C30159CAC}" type="datetimeFigureOut">
              <a:rPr lang="es-ES" smtClean="0"/>
              <a:t>19/12/2024</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47BE25F8-CB20-F449-B4F4-A964C31BB732}" type="slidenum">
              <a:rPr lang="es-ES" smtClean="0"/>
              <a:t>‹Nº›</a:t>
            </a:fld>
            <a:endParaRPr lang="es-ES" dirty="0"/>
          </a:p>
        </p:txBody>
      </p:sp>
    </p:spTree>
    <p:extLst>
      <p:ext uri="{BB962C8B-B14F-4D97-AF65-F5344CB8AC3E}">
        <p14:creationId xmlns:p14="http://schemas.microsoft.com/office/powerpoint/2010/main" val="798476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1BFFDA3-703B-5A46-AEFC-E14C30159CAC}" type="datetimeFigureOut">
              <a:rPr lang="es-ES" smtClean="0"/>
              <a:t>19/12/2024</a:t>
            </a:fld>
            <a:endParaRPr lang="es-ES" dirty="0"/>
          </a:p>
        </p:txBody>
      </p:sp>
      <p:sp>
        <p:nvSpPr>
          <p:cNvPr id="3" name="Marcador de pie de página 2"/>
          <p:cNvSpPr>
            <a:spLocks noGrp="1"/>
          </p:cNvSpPr>
          <p:nvPr>
            <p:ph type="ftr" sz="quarter" idx="1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47BE25F8-CB20-F449-B4F4-A964C31BB732}" type="slidenum">
              <a:rPr lang="es-ES" smtClean="0"/>
              <a:t>‹Nº›</a:t>
            </a:fld>
            <a:endParaRPr lang="es-ES" dirty="0"/>
          </a:p>
        </p:txBody>
      </p:sp>
    </p:spTree>
    <p:extLst>
      <p:ext uri="{BB962C8B-B14F-4D97-AF65-F5344CB8AC3E}">
        <p14:creationId xmlns:p14="http://schemas.microsoft.com/office/powerpoint/2010/main" val="2733729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11BFFDA3-703B-5A46-AEFC-E14C30159CAC}" type="datetimeFigureOut">
              <a:rPr lang="es-ES" smtClean="0"/>
              <a:t>19/12/2024</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47BE25F8-CB20-F449-B4F4-A964C31BB732}" type="slidenum">
              <a:rPr lang="es-ES" smtClean="0"/>
              <a:t>‹Nº›</a:t>
            </a:fld>
            <a:endParaRPr lang="es-ES" dirty="0"/>
          </a:p>
        </p:txBody>
      </p:sp>
    </p:spTree>
    <p:extLst>
      <p:ext uri="{BB962C8B-B14F-4D97-AF65-F5344CB8AC3E}">
        <p14:creationId xmlns:p14="http://schemas.microsoft.com/office/powerpoint/2010/main" val="2328048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11BFFDA3-703B-5A46-AEFC-E14C30159CAC}" type="datetimeFigureOut">
              <a:rPr lang="es-ES" smtClean="0"/>
              <a:t>19/12/2024</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47BE25F8-CB20-F449-B4F4-A964C31BB732}" type="slidenum">
              <a:rPr lang="es-ES" smtClean="0"/>
              <a:t>‹Nº›</a:t>
            </a:fld>
            <a:endParaRPr lang="es-ES" dirty="0"/>
          </a:p>
        </p:txBody>
      </p:sp>
    </p:spTree>
    <p:extLst>
      <p:ext uri="{BB962C8B-B14F-4D97-AF65-F5344CB8AC3E}">
        <p14:creationId xmlns:p14="http://schemas.microsoft.com/office/powerpoint/2010/main" val="2067530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FFDA3-703B-5A46-AEFC-E14C30159CAC}" type="datetimeFigureOut">
              <a:rPr lang="es-ES" smtClean="0"/>
              <a:t>19/12/2024</a:t>
            </a:fld>
            <a:endParaRPr lang="es-ES" dirty="0"/>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BE25F8-CB20-F449-B4F4-A964C31BB732}" type="slidenum">
              <a:rPr lang="es-ES" smtClean="0"/>
              <a:t>‹Nº›</a:t>
            </a:fld>
            <a:endParaRPr lang="es-ES" dirty="0"/>
          </a:p>
        </p:txBody>
      </p:sp>
    </p:spTree>
    <p:extLst>
      <p:ext uri="{BB962C8B-B14F-4D97-AF65-F5344CB8AC3E}">
        <p14:creationId xmlns:p14="http://schemas.microsoft.com/office/powerpoint/2010/main" val="2875313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image" Target="../media/image14.png"/><Relationship Id="rId5" Type="http://schemas.openxmlformats.org/officeDocument/2006/relationships/image" Target="../media/image9.png"/><Relationship Id="rId10" Type="http://schemas.openxmlformats.org/officeDocument/2006/relationships/image" Target="../media/image13.png"/><Relationship Id="rId4" Type="http://schemas.microsoft.com/office/2007/relationships/hdphoto" Target="../media/hdphoto1.wdp"/><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611560" y="2947566"/>
            <a:ext cx="7772400" cy="685347"/>
          </a:xfrm>
        </p:spPr>
        <p:txBody>
          <a:bodyPr/>
          <a:lstStyle/>
          <a:p>
            <a:pPr marL="274320" indent="-274320" algn="ctr">
              <a:lnSpc>
                <a:spcPct val="107000"/>
              </a:lnSpc>
              <a:spcBef>
                <a:spcPts val="1200"/>
              </a:spcBef>
            </a:pPr>
            <a:r>
              <a:rPr lang="es-CL" sz="1800" b="1" kern="0" dirty="0">
                <a:solidFill>
                  <a:srgbClr val="FF0000"/>
                </a:solidFill>
                <a:effectLst/>
                <a:latin typeface="Myriad Pro"/>
                <a:ea typeface="MS Gothic" panose="020B0609070205080204" pitchFamily="49" charset="-128"/>
                <a:cs typeface="Times New Roman" panose="02020603050405020304" pitchFamily="18" charset="0"/>
              </a:rPr>
              <a:t>SISTEMA DE BODEGAS Y REGISTROS</a:t>
            </a:r>
            <a:endParaRPr lang="es-CL" sz="1800" b="1" kern="0" dirty="0">
              <a:solidFill>
                <a:srgbClr val="FF0000"/>
              </a:solidFill>
              <a:effectLst/>
              <a:latin typeface="Calibri Light" panose="020F0302020204030204" pitchFamily="34" charset="0"/>
              <a:ea typeface="MS Gothic" panose="020B0609070205080204" pitchFamily="49" charset="-128"/>
              <a:cs typeface="Times New Roman" panose="02020603050405020304" pitchFamily="18" charset="0"/>
            </a:endParaRPr>
          </a:p>
        </p:txBody>
      </p:sp>
      <p:sp>
        <p:nvSpPr>
          <p:cNvPr id="10" name="Rectángulo 9"/>
          <p:cNvSpPr/>
          <p:nvPr/>
        </p:nvSpPr>
        <p:spPr>
          <a:xfrm>
            <a:off x="469608" y="1"/>
            <a:ext cx="1867756" cy="1867756"/>
          </a:xfrm>
          <a:prstGeom prst="rect">
            <a:avLst/>
          </a:prstGeom>
          <a:solidFill>
            <a:srgbClr val="D402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1" name="Título 1"/>
          <p:cNvSpPr txBox="1">
            <a:spLocks/>
          </p:cNvSpPr>
          <p:nvPr/>
        </p:nvSpPr>
        <p:spPr>
          <a:xfrm>
            <a:off x="469607" y="160081"/>
            <a:ext cx="1867757" cy="75770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L" sz="1400" kern="1400" dirty="0">
                <a:solidFill>
                  <a:schemeClr val="bg1"/>
                </a:solidFill>
                <a:latin typeface="Myriad Pro Light"/>
                <a:cs typeface="Myriad Pro Light"/>
              </a:rPr>
              <a:t>TECNOLOGÍAS DE INFORMACIÓN Y CIBERSEGURIDAD</a:t>
            </a:r>
          </a:p>
        </p:txBody>
      </p:sp>
      <p:pic>
        <p:nvPicPr>
          <p:cNvPr id="12" name="Imagen 11" descr="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447" y="1332361"/>
            <a:ext cx="1270076" cy="342346"/>
          </a:xfrm>
          <a:prstGeom prst="rect">
            <a:avLst/>
          </a:prstGeom>
        </p:spPr>
      </p:pic>
      <p:cxnSp>
        <p:nvCxnSpPr>
          <p:cNvPr id="14" name="Conector recto 13"/>
          <p:cNvCxnSpPr/>
          <p:nvPr/>
        </p:nvCxnSpPr>
        <p:spPr>
          <a:xfrm>
            <a:off x="615294" y="1077855"/>
            <a:ext cx="1576383" cy="0"/>
          </a:xfrm>
          <a:prstGeom prst="line">
            <a:avLst/>
          </a:prstGeom>
          <a:ln w="952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Subtítulo 2"/>
          <p:cNvSpPr>
            <a:spLocks noGrp="1"/>
          </p:cNvSpPr>
          <p:nvPr>
            <p:ph type="subTitle" idx="1"/>
          </p:nvPr>
        </p:nvSpPr>
        <p:spPr>
          <a:xfrm>
            <a:off x="1297360" y="3712724"/>
            <a:ext cx="6400800" cy="362194"/>
          </a:xfrm>
        </p:spPr>
        <p:txBody>
          <a:bodyPr>
            <a:normAutofit fontScale="85000" lnSpcReduction="20000"/>
          </a:bodyPr>
          <a:lstStyle/>
          <a:p>
            <a:pPr marL="0" indent="0" algn="ctr">
              <a:buNone/>
            </a:pPr>
            <a:r>
              <a:rPr lang="es-CL" sz="2400" dirty="0">
                <a:latin typeface="Myriad Pro"/>
                <a:cs typeface="Myriad Pro"/>
              </a:rPr>
              <a:t>Proyecto Integral Inacap Antofagasta</a:t>
            </a:r>
            <a:endParaRPr lang="es-CL" dirty="0">
              <a:latin typeface="Myriad Pro"/>
              <a:cs typeface="Myriad Pro"/>
            </a:endParaRPr>
          </a:p>
        </p:txBody>
      </p:sp>
      <p:sp>
        <p:nvSpPr>
          <p:cNvPr id="16" name="CuadroTexto 15"/>
          <p:cNvSpPr txBox="1"/>
          <p:nvPr/>
        </p:nvSpPr>
        <p:spPr>
          <a:xfrm>
            <a:off x="469608" y="5331580"/>
            <a:ext cx="4914038" cy="1361014"/>
          </a:xfrm>
          <a:prstGeom prst="rect">
            <a:avLst/>
          </a:prstGeom>
          <a:noFill/>
        </p:spPr>
        <p:txBody>
          <a:bodyPr wrap="none" rtlCol="0">
            <a:spAutoFit/>
          </a:bodyPr>
          <a:lstStyle/>
          <a:p>
            <a:pPr>
              <a:lnSpc>
                <a:spcPct val="120000"/>
              </a:lnSpc>
            </a:pPr>
            <a:r>
              <a:rPr lang="es-CL" sz="1400" dirty="0">
                <a:latin typeface="Myriad Pro"/>
                <a:cs typeface="Myriad Pro"/>
              </a:rPr>
              <a:t>NOMBRE: Sebastián Barraza Torres, Sam Cortés Maya</a:t>
            </a:r>
          </a:p>
          <a:p>
            <a:pPr>
              <a:lnSpc>
                <a:spcPct val="120000"/>
              </a:lnSpc>
            </a:pPr>
            <a:r>
              <a:rPr lang="es-CL" sz="1400" dirty="0">
                <a:latin typeface="Myriad Pro"/>
                <a:cs typeface="Myriad Pro"/>
              </a:rPr>
              <a:t>CARRERA: Analista Programador – Ingeniería en Informática</a:t>
            </a:r>
          </a:p>
          <a:p>
            <a:pPr>
              <a:lnSpc>
                <a:spcPct val="120000"/>
              </a:lnSpc>
            </a:pPr>
            <a:r>
              <a:rPr lang="es-CL" sz="1400" dirty="0">
                <a:latin typeface="Myriad Pro"/>
                <a:cs typeface="Myriad Pro"/>
              </a:rPr>
              <a:t>ASIGNATURA: </a:t>
            </a:r>
            <a:r>
              <a:rPr lang="es-CL" sz="1400" b="0" i="0" dirty="0">
                <a:solidFill>
                  <a:srgbClr val="212529"/>
                </a:solidFill>
                <a:effectLst/>
                <a:latin typeface="Myriad Pro"/>
              </a:rPr>
              <a:t>Taller de Diseño y Desarrollo de Soluciones</a:t>
            </a:r>
            <a:endParaRPr lang="es-CL" sz="1400" dirty="0">
              <a:latin typeface="Myriad Pro"/>
              <a:cs typeface="Myriad Pro"/>
            </a:endParaRPr>
          </a:p>
          <a:p>
            <a:pPr>
              <a:lnSpc>
                <a:spcPct val="120000"/>
              </a:lnSpc>
            </a:pPr>
            <a:r>
              <a:rPr lang="es-CL" sz="1400" dirty="0">
                <a:latin typeface="Myriad Pro"/>
                <a:cs typeface="Myriad Pro"/>
              </a:rPr>
              <a:t>PROFESOR: </a:t>
            </a:r>
            <a:r>
              <a:rPr lang="es-CL" sz="1400" b="0" i="0" dirty="0">
                <a:solidFill>
                  <a:srgbClr val="242424"/>
                </a:solidFill>
                <a:effectLst/>
                <a:latin typeface="Myriad Pro"/>
              </a:rPr>
              <a:t>Rodrigo Fabrizzio Nicolás Ilaja Miranda</a:t>
            </a:r>
            <a:endParaRPr lang="es-CL" sz="1400" dirty="0">
              <a:latin typeface="Myriad Pro"/>
              <a:cs typeface="Myriad Pro"/>
            </a:endParaRPr>
          </a:p>
          <a:p>
            <a:pPr>
              <a:lnSpc>
                <a:spcPct val="120000"/>
              </a:lnSpc>
            </a:pPr>
            <a:r>
              <a:rPr lang="es-CL" sz="1400" dirty="0">
                <a:latin typeface="Myriad Pro"/>
                <a:cs typeface="Myriad Pro"/>
              </a:rPr>
              <a:t>FECHA: 27-11-2024</a:t>
            </a:r>
          </a:p>
        </p:txBody>
      </p:sp>
      <p:pic>
        <p:nvPicPr>
          <p:cNvPr id="18" name="Imagen 17" descr="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Tree>
    <p:extLst>
      <p:ext uri="{BB962C8B-B14F-4D97-AF65-F5344CB8AC3E}">
        <p14:creationId xmlns:p14="http://schemas.microsoft.com/office/powerpoint/2010/main" val="8088906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anim calcmode="lin" valueType="num">
                                      <p:cBhvr>
                                        <p:cTn id="14" dur="1000" fill="hold"/>
                                        <p:tgtEl>
                                          <p:spTgt spid="14"/>
                                        </p:tgtEl>
                                        <p:attrNameLst>
                                          <p:attrName>ppt_x</p:attrName>
                                        </p:attrNameLst>
                                      </p:cBhvr>
                                      <p:tavLst>
                                        <p:tav tm="0">
                                          <p:val>
                                            <p:strVal val="#ppt_x"/>
                                          </p:val>
                                        </p:tav>
                                        <p:tav tm="100000">
                                          <p:val>
                                            <p:strVal val="#ppt_x"/>
                                          </p:val>
                                        </p:tav>
                                      </p:tavLst>
                                    </p:anim>
                                    <p:anim calcmode="lin" valueType="num">
                                      <p:cBhvr>
                                        <p:cTn id="15" dur="1000" fill="hold"/>
                                        <p:tgtEl>
                                          <p:spTgt spid="1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53" presetClass="entr" presetSubtype="16"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animEffect transition="in" filter="fade">
                                      <p:cBhvr>
                                        <p:cTn id="33" dur="500"/>
                                        <p:tgtEl>
                                          <p:spTgt spid="6"/>
                                        </p:tgtEl>
                                      </p:cBhvr>
                                    </p:animEffect>
                                  </p:childTnLst>
                                </p:cTn>
                              </p:par>
                            </p:childTnLst>
                          </p:cTn>
                        </p:par>
                        <p:par>
                          <p:cTn id="34" fill="hold">
                            <p:stCondLst>
                              <p:cond delay="4500"/>
                            </p:stCondLst>
                            <p:childTnLst>
                              <p:par>
                                <p:cTn id="35" presetID="53" presetClass="entr" presetSubtype="16" fill="hold" grpId="0" nodeType="after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anim calcmode="lin" valueType="num">
                                      <p:cBhvr>
                                        <p:cTn id="37"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15">
                                            <p:txEl>
                                              <p:pRg st="0" end="0"/>
                                            </p:txEl>
                                          </p:spTgt>
                                        </p:tgtEl>
                                      </p:cBhvr>
                                    </p:animEffect>
                                  </p:childTnLst>
                                </p:cTn>
                              </p:par>
                            </p:childTnLst>
                          </p:cTn>
                        </p:par>
                        <p:par>
                          <p:cTn id="40" fill="hold">
                            <p:stCondLst>
                              <p:cond delay="5000"/>
                            </p:stCondLst>
                            <p:childTnLst>
                              <p:par>
                                <p:cTn id="41" presetID="42" presetClass="entr" presetSubtype="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anim calcmode="lin" valueType="num">
                                      <p:cBhvr>
                                        <p:cTn id="44" dur="1000" fill="hold"/>
                                        <p:tgtEl>
                                          <p:spTgt spid="16"/>
                                        </p:tgtEl>
                                        <p:attrNameLst>
                                          <p:attrName>ppt_x</p:attrName>
                                        </p:attrNameLst>
                                      </p:cBhvr>
                                      <p:tavLst>
                                        <p:tav tm="0">
                                          <p:val>
                                            <p:strVal val="#ppt_x"/>
                                          </p:val>
                                        </p:tav>
                                        <p:tav tm="100000">
                                          <p:val>
                                            <p:strVal val="#ppt_x"/>
                                          </p:val>
                                        </p:tav>
                                      </p:tavLst>
                                    </p:anim>
                                    <p:anim calcmode="lin" valueType="num">
                                      <p:cBhvr>
                                        <p:cTn id="4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P spid="11" grpId="0"/>
      <p:bldP spid="15" grpId="0" build="p"/>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23102-DC13-38D7-BB44-B8E33E1C181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C76D625-044F-B6D3-A56E-07F89E7D2A8A}"/>
              </a:ext>
            </a:extLst>
          </p:cNvPr>
          <p:cNvSpPr>
            <a:spLocks noGrp="1"/>
          </p:cNvSpPr>
          <p:nvPr>
            <p:ph type="title"/>
          </p:nvPr>
        </p:nvSpPr>
        <p:spPr/>
        <p:txBody>
          <a:bodyPr/>
          <a:lstStyle/>
          <a:p>
            <a:r>
              <a:rPr kumimoji="0" lang="es-ES" sz="4400" b="1" i="0" u="none" strike="noStrike" kern="1200" cap="none" spc="0" normalizeH="0" baseline="0" noProof="0" dirty="0">
                <a:ln>
                  <a:noFill/>
                </a:ln>
                <a:solidFill>
                  <a:srgbClr val="FF0000"/>
                </a:solidFill>
                <a:effectLst/>
                <a:uLnTx/>
                <a:uFillTx/>
                <a:latin typeface="Myriad Pro"/>
              </a:rPr>
              <a:t>El Desarrollo</a:t>
            </a:r>
            <a:endParaRPr lang="es-CL" b="1" dirty="0">
              <a:latin typeface="Myriad Pro"/>
            </a:endParaRPr>
          </a:p>
        </p:txBody>
      </p:sp>
      <p:sp>
        <p:nvSpPr>
          <p:cNvPr id="3" name="Marcador de contenido 2">
            <a:extLst>
              <a:ext uri="{FF2B5EF4-FFF2-40B4-BE49-F238E27FC236}">
                <a16:creationId xmlns:a16="http://schemas.microsoft.com/office/drawing/2014/main" id="{408B687C-94BE-4584-4B64-ED32AC72252E}"/>
              </a:ext>
            </a:extLst>
          </p:cNvPr>
          <p:cNvSpPr>
            <a:spLocks noGrp="1"/>
          </p:cNvSpPr>
          <p:nvPr>
            <p:ph idx="1"/>
          </p:nvPr>
        </p:nvSpPr>
        <p:spPr>
          <a:xfrm>
            <a:off x="457200" y="2184975"/>
            <a:ext cx="8229600" cy="3941188"/>
          </a:xfrm>
        </p:spPr>
        <p:txBody>
          <a:bodyPr>
            <a:normAutofit lnSpcReduction="10000"/>
          </a:bodyPr>
          <a:lstStyle/>
          <a:p>
            <a:pPr marL="0" indent="0">
              <a:buNone/>
            </a:pPr>
            <a:r>
              <a:rPr lang="es-ES" sz="2000" dirty="0"/>
              <a:t>Para nuestros para nuestra aplicación hemos realizado las siguientes pruebas:</a:t>
            </a:r>
          </a:p>
          <a:p>
            <a:r>
              <a:rPr lang="es-ES" sz="2000" dirty="0"/>
              <a:t>Pruebas Manuales:</a:t>
            </a:r>
            <a:br>
              <a:rPr lang="es-ES" sz="2000" dirty="0"/>
            </a:br>
            <a:r>
              <a:rPr lang="es-ES" sz="2000" dirty="0"/>
              <a:t>Para las pruebas manuales hemos realizado el testing de todo el api de nuestra aplicación, esta consta de realizar la simulación de todos los escenarios que el usuario podría enfrentarse, esto implica, por ejemplo: crear un insumo y no poder borrarlo si esta en un préstamo activo, no poder borrar un </a:t>
            </a:r>
            <a:r>
              <a:rPr lang="es-ES" sz="2000" dirty="0" err="1"/>
              <a:t>locker</a:t>
            </a:r>
            <a:r>
              <a:rPr lang="es-ES" sz="2000" dirty="0"/>
              <a:t> con contenido dentro, </a:t>
            </a:r>
            <a:r>
              <a:rPr lang="es-ES" sz="2000" dirty="0" err="1"/>
              <a:t>etc</a:t>
            </a:r>
            <a:endParaRPr lang="es-ES" sz="2000" dirty="0"/>
          </a:p>
          <a:p>
            <a:r>
              <a:rPr lang="es-ES" sz="2000" dirty="0"/>
              <a:t>Pruebas automatizadas:</a:t>
            </a:r>
            <a:br>
              <a:rPr lang="es-ES" sz="2000" dirty="0"/>
            </a:br>
            <a:r>
              <a:rPr lang="es-ES" sz="2000" dirty="0"/>
              <a:t>Para las pruebas automatizadas, hemos realizado la creación de los valores por defectos y la comprobación de la existencia de los mismos para cada tabla que requiera datos por defecto, permitiendo inicializar nuestro proyecto sin la necesidad de la implementación de contenido por defecto.</a:t>
            </a:r>
          </a:p>
        </p:txBody>
      </p:sp>
      <p:pic>
        <p:nvPicPr>
          <p:cNvPr id="4" name="Imagen 3" descr="Logo.png">
            <a:extLst>
              <a:ext uri="{FF2B5EF4-FFF2-40B4-BE49-F238E27FC236}">
                <a16:creationId xmlns:a16="http://schemas.microsoft.com/office/drawing/2014/main" id="{32EADC90-6879-4B4B-6072-FE59100195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6" name="CuadroTexto 5">
            <a:extLst>
              <a:ext uri="{FF2B5EF4-FFF2-40B4-BE49-F238E27FC236}">
                <a16:creationId xmlns:a16="http://schemas.microsoft.com/office/drawing/2014/main" id="{94A9B77B-D9A0-20F6-176A-CC9A111E9FD2}"/>
              </a:ext>
            </a:extLst>
          </p:cNvPr>
          <p:cNvSpPr txBox="1"/>
          <p:nvPr/>
        </p:nvSpPr>
        <p:spPr>
          <a:xfrm>
            <a:off x="457199" y="1600200"/>
            <a:ext cx="7276290" cy="584775"/>
          </a:xfrm>
          <a:prstGeom prst="rect">
            <a:avLst/>
          </a:prstGeom>
          <a:noFill/>
        </p:spPr>
        <p:txBody>
          <a:bodyPr wrap="square">
            <a:spAutoFit/>
          </a:bodyPr>
          <a:lstStyle/>
          <a:p>
            <a:r>
              <a:rPr lang="es-ES" sz="3200" b="1">
                <a:latin typeface="Myriad Pro"/>
              </a:rPr>
              <a:t>6. Testing </a:t>
            </a:r>
            <a:r>
              <a:rPr lang="es-ES" sz="3200" b="1" dirty="0">
                <a:latin typeface="Myriad Pro"/>
              </a:rPr>
              <a:t>de la aplicación.</a:t>
            </a:r>
          </a:p>
        </p:txBody>
      </p:sp>
    </p:spTree>
    <p:extLst>
      <p:ext uri="{BB962C8B-B14F-4D97-AF65-F5344CB8AC3E}">
        <p14:creationId xmlns:p14="http://schemas.microsoft.com/office/powerpoint/2010/main" val="1135166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up)">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up)">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up)">
                                      <p:cBhvr>
                                        <p:cTn id="2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C7FAB4-DE54-CF23-9F52-562F2830D679}"/>
              </a:ext>
            </a:extLst>
          </p:cNvPr>
          <p:cNvSpPr>
            <a:spLocks noGrp="1"/>
          </p:cNvSpPr>
          <p:nvPr>
            <p:ph type="title"/>
          </p:nvPr>
        </p:nvSpPr>
        <p:spPr/>
        <p:txBody>
          <a:bodyPr/>
          <a:lstStyle/>
          <a:p>
            <a:r>
              <a:rPr lang="es-ES" b="1" dirty="0">
                <a:solidFill>
                  <a:srgbClr val="FF0000"/>
                </a:solidFill>
                <a:latin typeface="Myriad Pro"/>
              </a:rPr>
              <a:t>Conclusión</a:t>
            </a:r>
            <a:endParaRPr lang="es-CL" b="1" dirty="0">
              <a:solidFill>
                <a:srgbClr val="FF0000"/>
              </a:solidFill>
              <a:latin typeface="Myriad Pro"/>
            </a:endParaRPr>
          </a:p>
        </p:txBody>
      </p:sp>
      <p:sp>
        <p:nvSpPr>
          <p:cNvPr id="3" name="Marcador de contenido 2">
            <a:extLst>
              <a:ext uri="{FF2B5EF4-FFF2-40B4-BE49-F238E27FC236}">
                <a16:creationId xmlns:a16="http://schemas.microsoft.com/office/drawing/2014/main" id="{AE6741BD-EB4E-6C17-4623-8A939DD8A1EF}"/>
              </a:ext>
            </a:extLst>
          </p:cNvPr>
          <p:cNvSpPr>
            <a:spLocks noGrp="1"/>
          </p:cNvSpPr>
          <p:nvPr>
            <p:ph idx="1"/>
          </p:nvPr>
        </p:nvSpPr>
        <p:spPr/>
        <p:txBody>
          <a:bodyPr>
            <a:normAutofit/>
          </a:bodyPr>
          <a:lstStyle/>
          <a:p>
            <a:pPr marL="0" indent="0">
              <a:buNone/>
            </a:pPr>
            <a:r>
              <a:rPr lang="es-ES" sz="2000" dirty="0">
                <a:latin typeface="Myriad Pro"/>
              </a:rPr>
              <a:t>Nuestro proyecto junto con nuestro cliente aún no ha terminado y realizaremos cambios e implementaciones al proyecto para poder generar una instancia donde todos los involucrados con la gestión del área tecnológica en nuestro tercer piso de Inacap puedan contar con una plataforma de gestión ideal para poder realizar seguimientos y cambios dentro de la misma área, poder generar herramientas de Re portabilidad avanzada que todo el equipo del área podrá utilizar.</a:t>
            </a:r>
            <a:endParaRPr lang="es-CL" sz="2000" dirty="0">
              <a:latin typeface="Myriad Pro"/>
            </a:endParaRPr>
          </a:p>
        </p:txBody>
      </p:sp>
      <p:pic>
        <p:nvPicPr>
          <p:cNvPr id="4" name="Imagen 3" descr="Logo.png">
            <a:extLst>
              <a:ext uri="{FF2B5EF4-FFF2-40B4-BE49-F238E27FC236}">
                <a16:creationId xmlns:a16="http://schemas.microsoft.com/office/drawing/2014/main" id="{5ABDE902-21AB-2AC0-3456-4CB25E1AC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Tree>
    <p:extLst>
      <p:ext uri="{BB962C8B-B14F-4D97-AF65-F5344CB8AC3E}">
        <p14:creationId xmlns:p14="http://schemas.microsoft.com/office/powerpoint/2010/main" val="16552334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up)">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a:spLocks noGrp="1"/>
          </p:cNvSpPr>
          <p:nvPr>
            <p:ph type="ctrTitle"/>
          </p:nvPr>
        </p:nvSpPr>
        <p:spPr>
          <a:xfrm>
            <a:off x="297821" y="177363"/>
            <a:ext cx="7772400" cy="685347"/>
          </a:xfrm>
        </p:spPr>
        <p:txBody>
          <a:bodyPr>
            <a:normAutofit/>
          </a:bodyPr>
          <a:lstStyle/>
          <a:p>
            <a:pPr algn="l"/>
            <a:r>
              <a:rPr lang="es-CL" sz="2400" b="1" dirty="0">
                <a:solidFill>
                  <a:srgbClr val="D40202"/>
                </a:solidFill>
                <a:latin typeface="Myriad Pro"/>
                <a:cs typeface="Myriad Pro"/>
              </a:rPr>
              <a:t>Índice de contenidos</a:t>
            </a:r>
          </a:p>
        </p:txBody>
      </p:sp>
      <p:pic>
        <p:nvPicPr>
          <p:cNvPr id="18" name="Imagen 1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2" name="Rectángulo 1"/>
          <p:cNvSpPr/>
          <p:nvPr/>
        </p:nvSpPr>
        <p:spPr>
          <a:xfrm>
            <a:off x="589337" y="1512801"/>
            <a:ext cx="2134121" cy="461665"/>
          </a:xfrm>
          <a:prstGeom prst="rect">
            <a:avLst/>
          </a:prstGeom>
        </p:spPr>
        <p:txBody>
          <a:bodyPr wrap="square">
            <a:spAutoFit/>
          </a:bodyPr>
          <a:lstStyle/>
          <a:p>
            <a:r>
              <a:rPr lang="es-CL" sz="2400" b="1" dirty="0">
                <a:latin typeface="Myriad Pro"/>
              </a:rPr>
              <a:t>Introducción</a:t>
            </a:r>
          </a:p>
        </p:txBody>
      </p:sp>
      <p:sp>
        <p:nvSpPr>
          <p:cNvPr id="17" name="Rectángulo 16"/>
          <p:cNvSpPr/>
          <p:nvPr/>
        </p:nvSpPr>
        <p:spPr>
          <a:xfrm>
            <a:off x="304441" y="1600987"/>
            <a:ext cx="301516" cy="301516"/>
          </a:xfrm>
          <a:prstGeom prst="rect">
            <a:avLst/>
          </a:prstGeom>
          <a:solidFill>
            <a:srgbClr val="D402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3" name="Título 1"/>
          <p:cNvSpPr txBox="1">
            <a:spLocks/>
          </p:cNvSpPr>
          <p:nvPr/>
        </p:nvSpPr>
        <p:spPr>
          <a:xfrm>
            <a:off x="301201" y="1517870"/>
            <a:ext cx="322196" cy="4677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sz="1800" b="1" dirty="0">
                <a:solidFill>
                  <a:schemeClr val="bg1"/>
                </a:solidFill>
                <a:latin typeface="Myriad Pro"/>
                <a:cs typeface="Myriad Pro"/>
              </a:rPr>
              <a:t>1</a:t>
            </a:r>
          </a:p>
        </p:txBody>
      </p:sp>
      <p:sp>
        <p:nvSpPr>
          <p:cNvPr id="19" name="Rectángulo 18"/>
          <p:cNvSpPr/>
          <p:nvPr/>
        </p:nvSpPr>
        <p:spPr>
          <a:xfrm>
            <a:off x="589337" y="2256889"/>
            <a:ext cx="4238690" cy="461665"/>
          </a:xfrm>
          <a:prstGeom prst="rect">
            <a:avLst/>
          </a:prstGeom>
        </p:spPr>
        <p:txBody>
          <a:bodyPr wrap="square">
            <a:spAutoFit/>
          </a:bodyPr>
          <a:lstStyle/>
          <a:p>
            <a:r>
              <a:rPr lang="es-CL" sz="2400" b="1" dirty="0">
                <a:latin typeface="Myriad Pro"/>
              </a:rPr>
              <a:t>Cómo es nuestro proyecto</a:t>
            </a:r>
          </a:p>
        </p:txBody>
      </p:sp>
      <p:sp>
        <p:nvSpPr>
          <p:cNvPr id="20" name="Rectángulo 19"/>
          <p:cNvSpPr/>
          <p:nvPr/>
        </p:nvSpPr>
        <p:spPr>
          <a:xfrm>
            <a:off x="304441" y="2336963"/>
            <a:ext cx="301516" cy="301516"/>
          </a:xfrm>
          <a:prstGeom prst="rect">
            <a:avLst/>
          </a:prstGeom>
          <a:solidFill>
            <a:srgbClr val="D402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1" name="Título 1"/>
          <p:cNvSpPr txBox="1">
            <a:spLocks/>
          </p:cNvSpPr>
          <p:nvPr/>
        </p:nvSpPr>
        <p:spPr>
          <a:xfrm>
            <a:off x="301201" y="2261958"/>
            <a:ext cx="322196" cy="4677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sz="1800" b="1" dirty="0">
                <a:solidFill>
                  <a:schemeClr val="bg1"/>
                </a:solidFill>
                <a:latin typeface="Myriad Pro"/>
                <a:cs typeface="Myriad Pro"/>
              </a:rPr>
              <a:t>2</a:t>
            </a:r>
          </a:p>
        </p:txBody>
      </p:sp>
      <p:sp>
        <p:nvSpPr>
          <p:cNvPr id="22" name="Rectángulo 21"/>
          <p:cNvSpPr/>
          <p:nvPr/>
        </p:nvSpPr>
        <p:spPr>
          <a:xfrm>
            <a:off x="589337" y="3035010"/>
            <a:ext cx="5636365" cy="1569660"/>
          </a:xfrm>
          <a:prstGeom prst="rect">
            <a:avLst/>
          </a:prstGeom>
        </p:spPr>
        <p:txBody>
          <a:bodyPr wrap="square">
            <a:spAutoFit/>
          </a:bodyPr>
          <a:lstStyle/>
          <a:p>
            <a:r>
              <a:rPr lang="es-CL" sz="2400" b="1" dirty="0">
                <a:latin typeface="Myriad Pro"/>
              </a:rPr>
              <a:t>El desarrollo</a:t>
            </a:r>
          </a:p>
          <a:p>
            <a:pPr marL="285750" lvl="0" indent="-285750">
              <a:buFont typeface="Wingdings" panose="05000000000000000000" pitchFamily="2" charset="2"/>
              <a:buChar char="Ø"/>
            </a:pPr>
            <a:r>
              <a:rPr lang="es-CL" dirty="0"/>
              <a:t>Construcción de las interfaces gráficas.</a:t>
            </a:r>
          </a:p>
          <a:p>
            <a:pPr marL="285750" lvl="0" indent="-285750">
              <a:buFont typeface="Wingdings" panose="05000000000000000000" pitchFamily="2" charset="2"/>
              <a:buChar char="Ø"/>
            </a:pPr>
            <a:r>
              <a:rPr lang="es-CL" dirty="0"/>
              <a:t>Codificación de la solución.</a:t>
            </a:r>
          </a:p>
          <a:p>
            <a:pPr marL="285750" lvl="0" indent="-285750">
              <a:buFont typeface="Wingdings" panose="05000000000000000000" pitchFamily="2" charset="2"/>
              <a:buChar char="Ø"/>
            </a:pPr>
            <a:r>
              <a:rPr lang="es-CL" dirty="0"/>
              <a:t>Implementación de la base de datos.</a:t>
            </a:r>
          </a:p>
          <a:p>
            <a:pPr marL="285750" lvl="0" indent="-285750">
              <a:buFont typeface="Wingdings" panose="05000000000000000000" pitchFamily="2" charset="2"/>
              <a:buChar char="Ø"/>
            </a:pPr>
            <a:r>
              <a:rPr lang="es-CL" dirty="0"/>
              <a:t>Configuración del entorno.</a:t>
            </a:r>
          </a:p>
        </p:txBody>
      </p:sp>
      <p:sp>
        <p:nvSpPr>
          <p:cNvPr id="23" name="Rectángulo 22"/>
          <p:cNvSpPr/>
          <p:nvPr/>
        </p:nvSpPr>
        <p:spPr>
          <a:xfrm>
            <a:off x="297821" y="3111442"/>
            <a:ext cx="301516" cy="301516"/>
          </a:xfrm>
          <a:prstGeom prst="rect">
            <a:avLst/>
          </a:prstGeom>
          <a:solidFill>
            <a:srgbClr val="D402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24" name="Título 1"/>
          <p:cNvSpPr txBox="1">
            <a:spLocks/>
          </p:cNvSpPr>
          <p:nvPr/>
        </p:nvSpPr>
        <p:spPr>
          <a:xfrm>
            <a:off x="307821" y="3023006"/>
            <a:ext cx="322196" cy="4677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sz="1800" b="1" dirty="0">
                <a:solidFill>
                  <a:schemeClr val="bg1"/>
                </a:solidFill>
                <a:latin typeface="Myriad Pro"/>
                <a:cs typeface="Myriad Pro"/>
              </a:rPr>
              <a:t>3</a:t>
            </a:r>
          </a:p>
        </p:txBody>
      </p:sp>
      <p:sp>
        <p:nvSpPr>
          <p:cNvPr id="4" name="Título 1">
            <a:extLst>
              <a:ext uri="{FF2B5EF4-FFF2-40B4-BE49-F238E27FC236}">
                <a16:creationId xmlns:a16="http://schemas.microsoft.com/office/drawing/2014/main" id="{BB454880-D29C-1AAF-D2C6-B1176EA31480}"/>
              </a:ext>
            </a:extLst>
          </p:cNvPr>
          <p:cNvSpPr txBox="1">
            <a:spLocks/>
          </p:cNvSpPr>
          <p:nvPr/>
        </p:nvSpPr>
        <p:spPr>
          <a:xfrm>
            <a:off x="4419379" y="3317784"/>
            <a:ext cx="322196" cy="4677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sz="1800" b="1" dirty="0">
                <a:solidFill>
                  <a:schemeClr val="bg1"/>
                </a:solidFill>
                <a:latin typeface="Myriad Pro"/>
                <a:cs typeface="Myriad Pro"/>
              </a:rPr>
              <a:t>3</a:t>
            </a:r>
          </a:p>
        </p:txBody>
      </p:sp>
      <p:sp>
        <p:nvSpPr>
          <p:cNvPr id="5" name="Rectángulo 4">
            <a:extLst>
              <a:ext uri="{FF2B5EF4-FFF2-40B4-BE49-F238E27FC236}">
                <a16:creationId xmlns:a16="http://schemas.microsoft.com/office/drawing/2014/main" id="{F16356ED-EAA5-B0DC-AC81-FBFBC3D73DCB}"/>
              </a:ext>
            </a:extLst>
          </p:cNvPr>
          <p:cNvSpPr/>
          <p:nvPr/>
        </p:nvSpPr>
        <p:spPr>
          <a:xfrm>
            <a:off x="582717" y="5139946"/>
            <a:ext cx="2134121" cy="461665"/>
          </a:xfrm>
          <a:prstGeom prst="rect">
            <a:avLst/>
          </a:prstGeom>
        </p:spPr>
        <p:txBody>
          <a:bodyPr wrap="square">
            <a:spAutoFit/>
          </a:bodyPr>
          <a:lstStyle/>
          <a:p>
            <a:r>
              <a:rPr lang="es-CL" sz="2400" b="1" dirty="0">
                <a:latin typeface="Myriad Pro"/>
              </a:rPr>
              <a:t>Conclusión</a:t>
            </a:r>
          </a:p>
        </p:txBody>
      </p:sp>
      <p:sp>
        <p:nvSpPr>
          <p:cNvPr id="7" name="Rectángulo 6">
            <a:extLst>
              <a:ext uri="{FF2B5EF4-FFF2-40B4-BE49-F238E27FC236}">
                <a16:creationId xmlns:a16="http://schemas.microsoft.com/office/drawing/2014/main" id="{397FA84A-214D-D440-54C1-9C12F2F1040E}"/>
              </a:ext>
            </a:extLst>
          </p:cNvPr>
          <p:cNvSpPr/>
          <p:nvPr/>
        </p:nvSpPr>
        <p:spPr>
          <a:xfrm>
            <a:off x="291201" y="5241242"/>
            <a:ext cx="301516" cy="301516"/>
          </a:xfrm>
          <a:prstGeom prst="rect">
            <a:avLst/>
          </a:prstGeom>
          <a:solidFill>
            <a:srgbClr val="D402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8" name="Título 1">
            <a:extLst>
              <a:ext uri="{FF2B5EF4-FFF2-40B4-BE49-F238E27FC236}">
                <a16:creationId xmlns:a16="http://schemas.microsoft.com/office/drawing/2014/main" id="{988BF18F-47B6-8CAE-D52B-A5235297EF9B}"/>
              </a:ext>
            </a:extLst>
          </p:cNvPr>
          <p:cNvSpPr txBox="1">
            <a:spLocks/>
          </p:cNvSpPr>
          <p:nvPr/>
        </p:nvSpPr>
        <p:spPr>
          <a:xfrm>
            <a:off x="294581" y="5145015"/>
            <a:ext cx="322196" cy="4677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L" sz="1800" b="1" dirty="0">
                <a:solidFill>
                  <a:schemeClr val="bg1"/>
                </a:solidFill>
                <a:latin typeface="Myriad Pro"/>
                <a:cs typeface="Myriad Pro"/>
              </a:rPr>
              <a:t>4</a:t>
            </a:r>
          </a:p>
        </p:txBody>
      </p:sp>
    </p:spTree>
    <p:extLst>
      <p:ext uri="{BB962C8B-B14F-4D97-AF65-F5344CB8AC3E}">
        <p14:creationId xmlns:p14="http://schemas.microsoft.com/office/powerpoint/2010/main" val="91649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ppt_x"/>
                                          </p:val>
                                        </p:tav>
                                        <p:tav tm="100000">
                                          <p:val>
                                            <p:strVal val="#ppt_x"/>
                                          </p:val>
                                        </p:tav>
                                      </p:tavLst>
                                    </p:anim>
                                    <p:anim calcmode="lin" valueType="num">
                                      <p:cBhvr additive="base">
                                        <p:cTn id="17" dur="500" fill="hold"/>
                                        <p:tgtEl>
                                          <p:spTgt spid="13"/>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p:stCondLst>
                              <p:cond delay="2000"/>
                            </p:stCondLst>
                            <p:childTnLst>
                              <p:par>
                                <p:cTn id="23" presetID="2" presetClass="entr" presetSubtype="4" fill="hold" grpId="0" nodeType="after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2" presetClass="entr" presetSubtype="4"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additive="base">
                                        <p:cTn id="30" dur="500" fill="hold"/>
                                        <p:tgtEl>
                                          <p:spTgt spid="21"/>
                                        </p:tgtEl>
                                        <p:attrNameLst>
                                          <p:attrName>ppt_x</p:attrName>
                                        </p:attrNameLst>
                                      </p:cBhvr>
                                      <p:tavLst>
                                        <p:tav tm="0">
                                          <p:val>
                                            <p:strVal val="#ppt_x"/>
                                          </p:val>
                                        </p:tav>
                                        <p:tav tm="100000">
                                          <p:val>
                                            <p:strVal val="#ppt_x"/>
                                          </p:val>
                                        </p:tav>
                                      </p:tavLst>
                                    </p:anim>
                                    <p:anim calcmode="lin" valueType="num">
                                      <p:cBhvr additive="base">
                                        <p:cTn id="31" dur="500" fill="hold"/>
                                        <p:tgtEl>
                                          <p:spTgt spid="21"/>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500"/>
                                        <p:tgtEl>
                                          <p:spTgt spid="19"/>
                                        </p:tgtEl>
                                      </p:cBhvr>
                                    </p:animEffect>
                                  </p:childTnLst>
                                </p:cTn>
                              </p:par>
                            </p:childTnLst>
                          </p:cTn>
                        </p:par>
                        <p:par>
                          <p:cTn id="36" fill="hold">
                            <p:stCondLst>
                              <p:cond delay="3500"/>
                            </p:stCondLst>
                            <p:childTnLst>
                              <p:par>
                                <p:cTn id="37" presetID="2" presetClass="entr" presetSubtype="4"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ppt_x"/>
                                          </p:val>
                                        </p:tav>
                                        <p:tav tm="100000">
                                          <p:val>
                                            <p:strVal val="#ppt_x"/>
                                          </p:val>
                                        </p:tav>
                                      </p:tavLst>
                                    </p:anim>
                                    <p:anim calcmode="lin" valueType="num">
                                      <p:cBhvr additive="base">
                                        <p:cTn id="40" dur="500" fill="hold"/>
                                        <p:tgtEl>
                                          <p:spTgt spid="24"/>
                                        </p:tgtEl>
                                        <p:attrNameLst>
                                          <p:attrName>ppt_y</p:attrName>
                                        </p:attrNameLst>
                                      </p:cBhvr>
                                      <p:tavLst>
                                        <p:tav tm="0">
                                          <p:val>
                                            <p:strVal val="1+#ppt_h/2"/>
                                          </p:val>
                                        </p:tav>
                                        <p:tav tm="100000">
                                          <p:val>
                                            <p:strVal val="#ppt_y"/>
                                          </p:val>
                                        </p:tav>
                                      </p:tavLst>
                                    </p:anim>
                                  </p:childTnLst>
                                </p:cTn>
                              </p:par>
                            </p:childTnLst>
                          </p:cTn>
                        </p:par>
                        <p:par>
                          <p:cTn id="41" fill="hold">
                            <p:stCondLst>
                              <p:cond delay="4000"/>
                            </p:stCondLst>
                            <p:childTnLst>
                              <p:par>
                                <p:cTn id="42" presetID="2" presetClass="entr" presetSubtype="4"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500" fill="hold"/>
                                        <p:tgtEl>
                                          <p:spTgt spid="23"/>
                                        </p:tgtEl>
                                        <p:attrNameLst>
                                          <p:attrName>ppt_x</p:attrName>
                                        </p:attrNameLst>
                                      </p:cBhvr>
                                      <p:tavLst>
                                        <p:tav tm="0">
                                          <p:val>
                                            <p:strVal val="#ppt_x"/>
                                          </p:val>
                                        </p:tav>
                                        <p:tav tm="100000">
                                          <p:val>
                                            <p:strVal val="#ppt_x"/>
                                          </p:val>
                                        </p:tav>
                                      </p:tavLst>
                                    </p:anim>
                                    <p:anim calcmode="lin" valueType="num">
                                      <p:cBhvr additive="base">
                                        <p:cTn id="45" dur="500" fill="hold"/>
                                        <p:tgtEl>
                                          <p:spTgt spid="23"/>
                                        </p:tgtEl>
                                        <p:attrNameLst>
                                          <p:attrName>ppt_y</p:attrName>
                                        </p:attrNameLst>
                                      </p:cBhvr>
                                      <p:tavLst>
                                        <p:tav tm="0">
                                          <p:val>
                                            <p:strVal val="1+#ppt_h/2"/>
                                          </p:val>
                                        </p:tav>
                                        <p:tav tm="100000">
                                          <p:val>
                                            <p:strVal val="#ppt_y"/>
                                          </p:val>
                                        </p:tav>
                                      </p:tavLst>
                                    </p:anim>
                                  </p:childTnLst>
                                </p:cTn>
                              </p:par>
                            </p:childTnLst>
                          </p:cTn>
                        </p:par>
                        <p:par>
                          <p:cTn id="46" fill="hold">
                            <p:stCondLst>
                              <p:cond delay="4500"/>
                            </p:stCondLst>
                            <p:childTnLst>
                              <p:par>
                                <p:cTn id="47" presetID="22" presetClass="entr" presetSubtype="8" fill="hold" nodeType="afterEffect">
                                  <p:stCondLst>
                                    <p:cond delay="0"/>
                                  </p:stCondLst>
                                  <p:childTnLst>
                                    <p:set>
                                      <p:cBhvr>
                                        <p:cTn id="48" dur="1" fill="hold">
                                          <p:stCondLst>
                                            <p:cond delay="0"/>
                                          </p:stCondLst>
                                        </p:cTn>
                                        <p:tgtEl>
                                          <p:spTgt spid="22">
                                            <p:txEl>
                                              <p:pRg st="0" end="0"/>
                                            </p:txEl>
                                          </p:spTgt>
                                        </p:tgtEl>
                                        <p:attrNameLst>
                                          <p:attrName>style.visibility</p:attrName>
                                        </p:attrNameLst>
                                      </p:cBhvr>
                                      <p:to>
                                        <p:strVal val="visible"/>
                                      </p:to>
                                    </p:set>
                                    <p:animEffect transition="in" filter="wipe(left)">
                                      <p:cBhvr>
                                        <p:cTn id="49" dur="500"/>
                                        <p:tgtEl>
                                          <p:spTgt spid="22">
                                            <p:txEl>
                                              <p:pRg st="0" end="0"/>
                                            </p:txEl>
                                          </p:spTgt>
                                        </p:tgtEl>
                                      </p:cBhvr>
                                    </p:animEffect>
                                  </p:childTnLst>
                                </p:cTn>
                              </p:par>
                            </p:childTnLst>
                          </p:cTn>
                        </p:par>
                        <p:par>
                          <p:cTn id="50" fill="hold">
                            <p:stCondLst>
                              <p:cond delay="5000"/>
                            </p:stCondLst>
                            <p:childTnLst>
                              <p:par>
                                <p:cTn id="51" presetID="22" presetClass="entr" presetSubtype="8" fill="hold" nodeType="afterEffect">
                                  <p:stCondLst>
                                    <p:cond delay="0"/>
                                  </p:stCondLst>
                                  <p:childTnLst>
                                    <p:set>
                                      <p:cBhvr>
                                        <p:cTn id="52" dur="1" fill="hold">
                                          <p:stCondLst>
                                            <p:cond delay="0"/>
                                          </p:stCondLst>
                                        </p:cTn>
                                        <p:tgtEl>
                                          <p:spTgt spid="22">
                                            <p:txEl>
                                              <p:pRg st="1" end="1"/>
                                            </p:txEl>
                                          </p:spTgt>
                                        </p:tgtEl>
                                        <p:attrNameLst>
                                          <p:attrName>style.visibility</p:attrName>
                                        </p:attrNameLst>
                                      </p:cBhvr>
                                      <p:to>
                                        <p:strVal val="visible"/>
                                      </p:to>
                                    </p:set>
                                    <p:animEffect transition="in" filter="wipe(left)">
                                      <p:cBhvr>
                                        <p:cTn id="53" dur="500"/>
                                        <p:tgtEl>
                                          <p:spTgt spid="22">
                                            <p:txEl>
                                              <p:pRg st="1" end="1"/>
                                            </p:txEl>
                                          </p:spTgt>
                                        </p:tgtEl>
                                      </p:cBhvr>
                                    </p:animEffect>
                                  </p:childTnLst>
                                </p:cTn>
                              </p:par>
                            </p:childTnLst>
                          </p:cTn>
                        </p:par>
                        <p:par>
                          <p:cTn id="54" fill="hold">
                            <p:stCondLst>
                              <p:cond delay="5500"/>
                            </p:stCondLst>
                            <p:childTnLst>
                              <p:par>
                                <p:cTn id="55" presetID="22" presetClass="entr" presetSubtype="8" fill="hold" nodeType="afterEffect">
                                  <p:stCondLst>
                                    <p:cond delay="0"/>
                                  </p:stCondLst>
                                  <p:childTnLst>
                                    <p:set>
                                      <p:cBhvr>
                                        <p:cTn id="56" dur="1" fill="hold">
                                          <p:stCondLst>
                                            <p:cond delay="0"/>
                                          </p:stCondLst>
                                        </p:cTn>
                                        <p:tgtEl>
                                          <p:spTgt spid="22">
                                            <p:txEl>
                                              <p:pRg st="2" end="2"/>
                                            </p:txEl>
                                          </p:spTgt>
                                        </p:tgtEl>
                                        <p:attrNameLst>
                                          <p:attrName>style.visibility</p:attrName>
                                        </p:attrNameLst>
                                      </p:cBhvr>
                                      <p:to>
                                        <p:strVal val="visible"/>
                                      </p:to>
                                    </p:set>
                                    <p:animEffect transition="in" filter="wipe(left)">
                                      <p:cBhvr>
                                        <p:cTn id="57" dur="500"/>
                                        <p:tgtEl>
                                          <p:spTgt spid="22">
                                            <p:txEl>
                                              <p:pRg st="2" end="2"/>
                                            </p:txEl>
                                          </p:spTgt>
                                        </p:tgtEl>
                                      </p:cBhvr>
                                    </p:animEffect>
                                  </p:childTnLst>
                                </p:cTn>
                              </p:par>
                            </p:childTnLst>
                          </p:cTn>
                        </p:par>
                        <p:par>
                          <p:cTn id="58" fill="hold">
                            <p:stCondLst>
                              <p:cond delay="6000"/>
                            </p:stCondLst>
                            <p:childTnLst>
                              <p:par>
                                <p:cTn id="59" presetID="22" presetClass="entr" presetSubtype="8" fill="hold" nodeType="afterEffect">
                                  <p:stCondLst>
                                    <p:cond delay="0"/>
                                  </p:stCondLst>
                                  <p:childTnLst>
                                    <p:set>
                                      <p:cBhvr>
                                        <p:cTn id="60" dur="1" fill="hold">
                                          <p:stCondLst>
                                            <p:cond delay="0"/>
                                          </p:stCondLst>
                                        </p:cTn>
                                        <p:tgtEl>
                                          <p:spTgt spid="22">
                                            <p:txEl>
                                              <p:pRg st="3" end="3"/>
                                            </p:txEl>
                                          </p:spTgt>
                                        </p:tgtEl>
                                        <p:attrNameLst>
                                          <p:attrName>style.visibility</p:attrName>
                                        </p:attrNameLst>
                                      </p:cBhvr>
                                      <p:to>
                                        <p:strVal val="visible"/>
                                      </p:to>
                                    </p:set>
                                    <p:animEffect transition="in" filter="wipe(left)">
                                      <p:cBhvr>
                                        <p:cTn id="61" dur="500"/>
                                        <p:tgtEl>
                                          <p:spTgt spid="22">
                                            <p:txEl>
                                              <p:pRg st="3" end="3"/>
                                            </p:txEl>
                                          </p:spTgt>
                                        </p:tgtEl>
                                      </p:cBhvr>
                                    </p:animEffect>
                                  </p:childTnLst>
                                </p:cTn>
                              </p:par>
                            </p:childTnLst>
                          </p:cTn>
                        </p:par>
                        <p:par>
                          <p:cTn id="62" fill="hold">
                            <p:stCondLst>
                              <p:cond delay="6500"/>
                            </p:stCondLst>
                            <p:childTnLst>
                              <p:par>
                                <p:cTn id="63" presetID="22" presetClass="entr" presetSubtype="8" fill="hold" nodeType="afterEffect">
                                  <p:stCondLst>
                                    <p:cond delay="0"/>
                                  </p:stCondLst>
                                  <p:childTnLst>
                                    <p:set>
                                      <p:cBhvr>
                                        <p:cTn id="64" dur="1" fill="hold">
                                          <p:stCondLst>
                                            <p:cond delay="0"/>
                                          </p:stCondLst>
                                        </p:cTn>
                                        <p:tgtEl>
                                          <p:spTgt spid="22">
                                            <p:txEl>
                                              <p:pRg st="4" end="4"/>
                                            </p:txEl>
                                          </p:spTgt>
                                        </p:tgtEl>
                                        <p:attrNameLst>
                                          <p:attrName>style.visibility</p:attrName>
                                        </p:attrNameLst>
                                      </p:cBhvr>
                                      <p:to>
                                        <p:strVal val="visible"/>
                                      </p:to>
                                    </p:set>
                                    <p:animEffect transition="in" filter="wipe(left)">
                                      <p:cBhvr>
                                        <p:cTn id="65" dur="500"/>
                                        <p:tgtEl>
                                          <p:spTgt spid="22">
                                            <p:txEl>
                                              <p:pRg st="4" end="4"/>
                                            </p:txEl>
                                          </p:spTgt>
                                        </p:tgtEl>
                                      </p:cBhvr>
                                    </p:animEffect>
                                  </p:childTnLst>
                                </p:cTn>
                              </p:par>
                            </p:childTnLst>
                          </p:cTn>
                        </p:par>
                        <p:par>
                          <p:cTn id="66" fill="hold">
                            <p:stCondLst>
                              <p:cond delay="7000"/>
                            </p:stCondLst>
                            <p:childTnLst>
                              <p:par>
                                <p:cTn id="67" presetID="2" presetClass="entr" presetSubtype="4" fill="hold" grpId="0" nodeType="afterEffect">
                                  <p:stCondLst>
                                    <p:cond delay="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500" fill="hold"/>
                                        <p:tgtEl>
                                          <p:spTgt spid="7"/>
                                        </p:tgtEl>
                                        <p:attrNameLst>
                                          <p:attrName>ppt_x</p:attrName>
                                        </p:attrNameLst>
                                      </p:cBhvr>
                                      <p:tavLst>
                                        <p:tav tm="0">
                                          <p:val>
                                            <p:strVal val="#ppt_x"/>
                                          </p:val>
                                        </p:tav>
                                        <p:tav tm="100000">
                                          <p:val>
                                            <p:strVal val="#ppt_x"/>
                                          </p:val>
                                        </p:tav>
                                      </p:tavLst>
                                    </p:anim>
                                    <p:anim calcmode="lin" valueType="num">
                                      <p:cBhvr additive="base">
                                        <p:cTn id="70" dur="500" fill="hold"/>
                                        <p:tgtEl>
                                          <p:spTgt spid="7"/>
                                        </p:tgtEl>
                                        <p:attrNameLst>
                                          <p:attrName>ppt_y</p:attrName>
                                        </p:attrNameLst>
                                      </p:cBhvr>
                                      <p:tavLst>
                                        <p:tav tm="0">
                                          <p:val>
                                            <p:strVal val="1+#ppt_h/2"/>
                                          </p:val>
                                        </p:tav>
                                        <p:tav tm="100000">
                                          <p:val>
                                            <p:strVal val="#ppt_y"/>
                                          </p:val>
                                        </p:tav>
                                      </p:tavLst>
                                    </p:anim>
                                  </p:childTnLst>
                                </p:cTn>
                              </p:par>
                            </p:childTnLst>
                          </p:cTn>
                        </p:par>
                        <p:par>
                          <p:cTn id="71" fill="hold">
                            <p:stCondLst>
                              <p:cond delay="7500"/>
                            </p:stCondLst>
                            <p:childTnLst>
                              <p:par>
                                <p:cTn id="72" presetID="2" presetClass="entr" presetSubtype="4" fill="hold" grpId="0" nodeType="afterEffect">
                                  <p:stCondLst>
                                    <p:cond delay="0"/>
                                  </p:stCondLst>
                                  <p:childTnLst>
                                    <p:set>
                                      <p:cBhvr>
                                        <p:cTn id="73" dur="1" fill="hold">
                                          <p:stCondLst>
                                            <p:cond delay="0"/>
                                          </p:stCondLst>
                                        </p:cTn>
                                        <p:tgtEl>
                                          <p:spTgt spid="8"/>
                                        </p:tgtEl>
                                        <p:attrNameLst>
                                          <p:attrName>style.visibility</p:attrName>
                                        </p:attrNameLst>
                                      </p:cBhvr>
                                      <p:to>
                                        <p:strVal val="visible"/>
                                      </p:to>
                                    </p:set>
                                    <p:anim calcmode="lin" valueType="num">
                                      <p:cBhvr additive="base">
                                        <p:cTn id="74" dur="500" fill="hold"/>
                                        <p:tgtEl>
                                          <p:spTgt spid="8"/>
                                        </p:tgtEl>
                                        <p:attrNameLst>
                                          <p:attrName>ppt_x</p:attrName>
                                        </p:attrNameLst>
                                      </p:cBhvr>
                                      <p:tavLst>
                                        <p:tav tm="0">
                                          <p:val>
                                            <p:strVal val="#ppt_x"/>
                                          </p:val>
                                        </p:tav>
                                        <p:tav tm="100000">
                                          <p:val>
                                            <p:strVal val="#ppt_x"/>
                                          </p:val>
                                        </p:tav>
                                      </p:tavLst>
                                    </p:anim>
                                    <p:anim calcmode="lin" valueType="num">
                                      <p:cBhvr additive="base">
                                        <p:cTn id="75" dur="500" fill="hold"/>
                                        <p:tgtEl>
                                          <p:spTgt spid="8"/>
                                        </p:tgtEl>
                                        <p:attrNameLst>
                                          <p:attrName>ppt_y</p:attrName>
                                        </p:attrNameLst>
                                      </p:cBhvr>
                                      <p:tavLst>
                                        <p:tav tm="0">
                                          <p:val>
                                            <p:strVal val="1+#ppt_h/2"/>
                                          </p:val>
                                        </p:tav>
                                        <p:tav tm="100000">
                                          <p:val>
                                            <p:strVal val="#ppt_y"/>
                                          </p:val>
                                        </p:tav>
                                      </p:tavLst>
                                    </p:anim>
                                  </p:childTnLst>
                                </p:cTn>
                              </p:par>
                            </p:childTnLst>
                          </p:cTn>
                        </p:par>
                        <p:par>
                          <p:cTn id="76" fill="hold">
                            <p:stCondLst>
                              <p:cond delay="8000"/>
                            </p:stCondLst>
                            <p:childTnLst>
                              <p:par>
                                <p:cTn id="77" presetID="22" presetClass="entr" presetSubtype="8" fill="hold" nodeType="afterEffect">
                                  <p:stCondLst>
                                    <p:cond delay="0"/>
                                  </p:stCondLst>
                                  <p:childTnLst>
                                    <p:set>
                                      <p:cBhvr>
                                        <p:cTn id="78" dur="1" fill="hold">
                                          <p:stCondLst>
                                            <p:cond delay="0"/>
                                          </p:stCondLst>
                                        </p:cTn>
                                        <p:tgtEl>
                                          <p:spTgt spid="5">
                                            <p:txEl>
                                              <p:pRg st="0" end="0"/>
                                            </p:txEl>
                                          </p:spTgt>
                                        </p:tgtEl>
                                        <p:attrNameLst>
                                          <p:attrName>style.visibility</p:attrName>
                                        </p:attrNameLst>
                                      </p:cBhvr>
                                      <p:to>
                                        <p:strVal val="visible"/>
                                      </p:to>
                                    </p:set>
                                    <p:animEffect transition="in" filter="wipe(left)">
                                      <p:cBhvr>
                                        <p:cTn id="79"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17" grpId="0" animBg="1"/>
      <p:bldP spid="13" grpId="0"/>
      <p:bldP spid="19" grpId="0"/>
      <p:bldP spid="20" grpId="0" animBg="1"/>
      <p:bldP spid="21" grpId="0"/>
      <p:bldP spid="23" grpId="0" animBg="1"/>
      <p:bldP spid="24" grpId="0"/>
      <p:bldP spid="7" grpId="0" animBg="1"/>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3086CF-0062-2B23-DF4D-3B6E7109E651}"/>
              </a:ext>
            </a:extLst>
          </p:cNvPr>
          <p:cNvSpPr>
            <a:spLocks noGrp="1"/>
          </p:cNvSpPr>
          <p:nvPr>
            <p:ph type="title"/>
          </p:nvPr>
        </p:nvSpPr>
        <p:spPr/>
        <p:txBody>
          <a:bodyPr/>
          <a:lstStyle/>
          <a:p>
            <a:r>
              <a:rPr lang="es-ES" b="1" dirty="0">
                <a:solidFill>
                  <a:srgbClr val="FF0000"/>
                </a:solidFill>
                <a:latin typeface="Myriad Pro"/>
              </a:rPr>
              <a:t>Introducción</a:t>
            </a:r>
            <a:endParaRPr lang="es-CL" b="1" dirty="0">
              <a:solidFill>
                <a:srgbClr val="FF0000"/>
              </a:solidFill>
              <a:latin typeface="Myriad Pro"/>
            </a:endParaRPr>
          </a:p>
        </p:txBody>
      </p:sp>
      <p:sp>
        <p:nvSpPr>
          <p:cNvPr id="3" name="Marcador de contenido 2">
            <a:extLst>
              <a:ext uri="{FF2B5EF4-FFF2-40B4-BE49-F238E27FC236}">
                <a16:creationId xmlns:a16="http://schemas.microsoft.com/office/drawing/2014/main" id="{FCBF2E9E-9BD9-741E-B59D-6745A0A68C9D}"/>
              </a:ext>
            </a:extLst>
          </p:cNvPr>
          <p:cNvSpPr>
            <a:spLocks noGrp="1"/>
          </p:cNvSpPr>
          <p:nvPr>
            <p:ph idx="1"/>
          </p:nvPr>
        </p:nvSpPr>
        <p:spPr/>
        <p:txBody>
          <a:bodyPr>
            <a:normAutofit/>
          </a:bodyPr>
          <a:lstStyle/>
          <a:p>
            <a:pPr marL="0" indent="0">
              <a:buNone/>
            </a:pPr>
            <a:r>
              <a:rPr lang="es-ES" sz="2000" dirty="0">
                <a:latin typeface="Myriad Pro"/>
              </a:rPr>
              <a:t>A continuación, realizará la revisión de la primera versión del “Sistema de gestión de Bodegas y Prestamos” solicitado por nuestro cliente Rodrigo </a:t>
            </a:r>
            <a:r>
              <a:rPr lang="es-ES" sz="2000" dirty="0" err="1">
                <a:latin typeface="Myriad Pro"/>
              </a:rPr>
              <a:t>Ilaja</a:t>
            </a:r>
            <a:r>
              <a:rPr lang="es-ES" sz="2000" dirty="0">
                <a:latin typeface="Myriad Pro"/>
              </a:rPr>
              <a:t>, como nuestro cliente comento previamente, el requiere de una solución web que le permita realizar seguimiento de los prestamos realizados dentro del establecimiento, para poder saber a le ha prestado cierto Insumo y donde se encuentra cada Insumo.</a:t>
            </a:r>
            <a:endParaRPr lang="es-CL" sz="2000" dirty="0">
              <a:latin typeface="Myriad Pro"/>
            </a:endParaRPr>
          </a:p>
        </p:txBody>
      </p:sp>
      <p:pic>
        <p:nvPicPr>
          <p:cNvPr id="4" name="Imagen 3" descr="Logo.png">
            <a:extLst>
              <a:ext uri="{FF2B5EF4-FFF2-40B4-BE49-F238E27FC236}">
                <a16:creationId xmlns:a16="http://schemas.microsoft.com/office/drawing/2014/main" id="{DF67B201-FD98-ACC2-9F51-2B5F0195E5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Tree>
    <p:extLst>
      <p:ext uri="{BB962C8B-B14F-4D97-AF65-F5344CB8AC3E}">
        <p14:creationId xmlns:p14="http://schemas.microsoft.com/office/powerpoint/2010/main" val="15769950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up)">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5A62C0-FE9C-DCF4-1D87-81DD2CF1BE7F}"/>
              </a:ext>
            </a:extLst>
          </p:cNvPr>
          <p:cNvSpPr>
            <a:spLocks noGrp="1"/>
          </p:cNvSpPr>
          <p:nvPr>
            <p:ph type="title"/>
          </p:nvPr>
        </p:nvSpPr>
        <p:spPr/>
        <p:txBody>
          <a:bodyPr/>
          <a:lstStyle/>
          <a:p>
            <a:r>
              <a:rPr lang="es-ES" b="1" dirty="0">
                <a:solidFill>
                  <a:srgbClr val="FF0000"/>
                </a:solidFill>
                <a:latin typeface="Myriad Pro"/>
              </a:rPr>
              <a:t>El Desarrollo</a:t>
            </a:r>
            <a:endParaRPr lang="es-CL" b="1" dirty="0">
              <a:solidFill>
                <a:srgbClr val="FF0000"/>
              </a:solidFill>
              <a:latin typeface="Myriad Pro"/>
            </a:endParaRPr>
          </a:p>
        </p:txBody>
      </p:sp>
      <p:sp>
        <p:nvSpPr>
          <p:cNvPr id="3" name="Marcador de contenido 2">
            <a:extLst>
              <a:ext uri="{FF2B5EF4-FFF2-40B4-BE49-F238E27FC236}">
                <a16:creationId xmlns:a16="http://schemas.microsoft.com/office/drawing/2014/main" id="{CE96EC9C-8CDB-276D-4092-C623F32A8896}"/>
              </a:ext>
            </a:extLst>
          </p:cNvPr>
          <p:cNvSpPr>
            <a:spLocks noGrp="1"/>
          </p:cNvSpPr>
          <p:nvPr>
            <p:ph idx="1"/>
          </p:nvPr>
        </p:nvSpPr>
        <p:spPr>
          <a:xfrm>
            <a:off x="457200" y="2184975"/>
            <a:ext cx="8229600" cy="3941188"/>
          </a:xfrm>
        </p:spPr>
        <p:txBody>
          <a:bodyPr>
            <a:normAutofit/>
          </a:bodyPr>
          <a:lstStyle/>
          <a:p>
            <a:pPr marL="0" indent="0">
              <a:buNone/>
            </a:pPr>
            <a:r>
              <a:rPr lang="es-CL" sz="2000" dirty="0">
                <a:latin typeface="Myriad Pro"/>
              </a:rPr>
              <a:t>Utilizamos la metodología MVC, lo cual hizo posible el reciclar código y así ahorrar tiempo de desarrollo. Incorporamos también </a:t>
            </a:r>
            <a:r>
              <a:rPr lang="es-CL" sz="2000" dirty="0" err="1">
                <a:latin typeface="Myriad Pro"/>
              </a:rPr>
              <a:t>modals</a:t>
            </a:r>
            <a:r>
              <a:rPr lang="es-CL" sz="2000" dirty="0">
                <a:latin typeface="Myriad Pro"/>
              </a:rPr>
              <a:t> y Bootstrap para realizar una interfaz amigable con el cliente.</a:t>
            </a:r>
          </a:p>
        </p:txBody>
      </p:sp>
      <p:pic>
        <p:nvPicPr>
          <p:cNvPr id="4" name="Imagen 3" descr="Logo.png">
            <a:extLst>
              <a:ext uri="{FF2B5EF4-FFF2-40B4-BE49-F238E27FC236}">
                <a16:creationId xmlns:a16="http://schemas.microsoft.com/office/drawing/2014/main" id="{17D40DC8-129B-4A05-78C5-BC83DE58F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6" name="CuadroTexto 5">
            <a:extLst>
              <a:ext uri="{FF2B5EF4-FFF2-40B4-BE49-F238E27FC236}">
                <a16:creationId xmlns:a16="http://schemas.microsoft.com/office/drawing/2014/main" id="{7089F346-6CFB-4215-66C1-DBAFE30F39C8}"/>
              </a:ext>
            </a:extLst>
          </p:cNvPr>
          <p:cNvSpPr txBox="1"/>
          <p:nvPr/>
        </p:nvSpPr>
        <p:spPr>
          <a:xfrm>
            <a:off x="457200" y="1600200"/>
            <a:ext cx="8686800" cy="584775"/>
          </a:xfrm>
          <a:prstGeom prst="rect">
            <a:avLst/>
          </a:prstGeom>
          <a:noFill/>
        </p:spPr>
        <p:txBody>
          <a:bodyPr wrap="square">
            <a:spAutoFit/>
          </a:bodyPr>
          <a:lstStyle/>
          <a:p>
            <a:pPr marL="514350" indent="-514350">
              <a:buFont typeface="+mj-lt"/>
              <a:buAutoNum type="arabicPeriod"/>
            </a:pPr>
            <a:r>
              <a:rPr lang="es-CL" sz="3200" b="1" dirty="0">
                <a:latin typeface="Myriad Pro"/>
              </a:rPr>
              <a:t>Construcción de las interfaces gráficas.</a:t>
            </a:r>
          </a:p>
        </p:txBody>
      </p:sp>
      <p:sp>
        <p:nvSpPr>
          <p:cNvPr id="9" name="CuadroTexto 8"/>
          <p:cNvSpPr txBox="1"/>
          <p:nvPr/>
        </p:nvSpPr>
        <p:spPr>
          <a:xfrm>
            <a:off x="484025" y="5864358"/>
            <a:ext cx="3357394" cy="369332"/>
          </a:xfrm>
          <a:prstGeom prst="rect">
            <a:avLst/>
          </a:prstGeom>
          <a:noFill/>
        </p:spPr>
        <p:txBody>
          <a:bodyPr wrap="none" rtlCol="0">
            <a:spAutoFit/>
          </a:bodyPr>
          <a:lstStyle/>
          <a:p>
            <a:r>
              <a:rPr lang="es-CL" dirty="0" err="1"/>
              <a:t>templates</a:t>
            </a:r>
            <a:r>
              <a:rPr lang="es-CL" dirty="0"/>
              <a:t>/insumos/insumos.html</a:t>
            </a:r>
          </a:p>
        </p:txBody>
      </p:sp>
      <p:pic>
        <p:nvPicPr>
          <p:cNvPr id="23" name="Imagen 22"/>
          <p:cNvPicPr>
            <a:picLocks noChangeAspect="1"/>
          </p:cNvPicPr>
          <p:nvPr/>
        </p:nvPicPr>
        <p:blipFill rotWithShape="1">
          <a:blip r:embed="rId3">
            <a:extLst>
              <a:ext uri="{28A0092B-C50C-407E-A947-70E740481C1C}">
                <a14:useLocalDpi xmlns:a14="http://schemas.microsoft.com/office/drawing/2010/main" val="0"/>
              </a:ext>
            </a:extLst>
          </a:blip>
          <a:srcRect r="67779" b="78613"/>
          <a:stretch/>
        </p:blipFill>
        <p:spPr>
          <a:xfrm>
            <a:off x="560715" y="4723086"/>
            <a:ext cx="3204015" cy="1131548"/>
          </a:xfrm>
          <a:prstGeom prst="rect">
            <a:avLst/>
          </a:prstGeom>
        </p:spPr>
      </p:pic>
      <p:pic>
        <p:nvPicPr>
          <p:cNvPr id="24" name="Imagen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7545" y="3403098"/>
            <a:ext cx="4692770" cy="2461260"/>
          </a:xfrm>
          <a:prstGeom prst="rect">
            <a:avLst/>
          </a:prstGeom>
        </p:spPr>
      </p:pic>
      <p:sp>
        <p:nvSpPr>
          <p:cNvPr id="25" name="CuadroTexto 24"/>
          <p:cNvSpPr txBox="1"/>
          <p:nvPr/>
        </p:nvSpPr>
        <p:spPr>
          <a:xfrm>
            <a:off x="5915580" y="5864358"/>
            <a:ext cx="1056700" cy="369332"/>
          </a:xfrm>
          <a:prstGeom prst="rect">
            <a:avLst/>
          </a:prstGeom>
          <a:noFill/>
        </p:spPr>
        <p:txBody>
          <a:bodyPr wrap="none" rtlCol="0">
            <a:spAutoFit/>
          </a:bodyPr>
          <a:lstStyle/>
          <a:p>
            <a:r>
              <a:rPr lang="es-CL" dirty="0"/>
              <a:t>/insumos</a:t>
            </a:r>
          </a:p>
        </p:txBody>
      </p:sp>
      <p:pic>
        <p:nvPicPr>
          <p:cNvPr id="26" name="Imagen 25"/>
          <p:cNvPicPr>
            <a:picLocks noChangeAspect="1"/>
          </p:cNvPicPr>
          <p:nvPr/>
        </p:nvPicPr>
        <p:blipFill rotWithShape="1">
          <a:blip r:embed="rId5">
            <a:extLst>
              <a:ext uri="{28A0092B-C50C-407E-A947-70E740481C1C}">
                <a14:useLocalDpi xmlns:a14="http://schemas.microsoft.com/office/drawing/2010/main" val="0"/>
              </a:ext>
            </a:extLst>
          </a:blip>
          <a:srcRect r="20690" b="70255"/>
          <a:stretch/>
        </p:blipFill>
        <p:spPr>
          <a:xfrm>
            <a:off x="560715" y="3403098"/>
            <a:ext cx="3204014" cy="831393"/>
          </a:xfrm>
          <a:prstGeom prst="rect">
            <a:avLst/>
          </a:prstGeom>
        </p:spPr>
      </p:pic>
      <p:sp>
        <p:nvSpPr>
          <p:cNvPr id="27" name="CuadroTexto 26"/>
          <p:cNvSpPr txBox="1"/>
          <p:nvPr/>
        </p:nvSpPr>
        <p:spPr>
          <a:xfrm>
            <a:off x="1230994" y="4249957"/>
            <a:ext cx="1863459" cy="369332"/>
          </a:xfrm>
          <a:prstGeom prst="rect">
            <a:avLst/>
          </a:prstGeom>
          <a:noFill/>
        </p:spPr>
        <p:txBody>
          <a:bodyPr wrap="none" rtlCol="0">
            <a:spAutoFit/>
          </a:bodyPr>
          <a:lstStyle/>
          <a:p>
            <a:r>
              <a:rPr lang="es-CL" dirty="0"/>
              <a:t>views/insumos.py</a:t>
            </a:r>
          </a:p>
        </p:txBody>
      </p:sp>
    </p:spTree>
    <p:extLst>
      <p:ext uri="{BB962C8B-B14F-4D97-AF65-F5344CB8AC3E}">
        <p14:creationId xmlns:p14="http://schemas.microsoft.com/office/powerpoint/2010/main" val="11562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up)">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C580F7-ED1B-B993-A041-656B82643D2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0BAC4B3-4832-6229-B977-6A7A9F57E6D9}"/>
              </a:ext>
            </a:extLst>
          </p:cNvPr>
          <p:cNvSpPr>
            <a:spLocks noGrp="1"/>
          </p:cNvSpPr>
          <p:nvPr>
            <p:ph type="title"/>
          </p:nvPr>
        </p:nvSpPr>
        <p:spPr/>
        <p:txBody>
          <a:bodyPr/>
          <a:lstStyle/>
          <a:p>
            <a:r>
              <a:rPr kumimoji="0" lang="es-ES" sz="4400" b="1" i="0" u="none" strike="noStrike" kern="1200" cap="none" spc="0" normalizeH="0" baseline="0" noProof="0" dirty="0">
                <a:ln>
                  <a:noFill/>
                </a:ln>
                <a:solidFill>
                  <a:srgbClr val="FF0000"/>
                </a:solidFill>
                <a:effectLst/>
                <a:uLnTx/>
                <a:uFillTx/>
                <a:latin typeface="Myriad Pro"/>
              </a:rPr>
              <a:t>El Desarrollo</a:t>
            </a:r>
            <a:endParaRPr lang="es-CL" b="1" dirty="0">
              <a:latin typeface="Myriad Pro"/>
            </a:endParaRPr>
          </a:p>
        </p:txBody>
      </p:sp>
      <p:sp>
        <p:nvSpPr>
          <p:cNvPr id="3" name="Marcador de contenido 2">
            <a:extLst>
              <a:ext uri="{FF2B5EF4-FFF2-40B4-BE49-F238E27FC236}">
                <a16:creationId xmlns:a16="http://schemas.microsoft.com/office/drawing/2014/main" id="{09CD6D7C-5B8E-2E19-1189-0862BAB5BFCF}"/>
              </a:ext>
            </a:extLst>
          </p:cNvPr>
          <p:cNvSpPr>
            <a:spLocks noGrp="1"/>
          </p:cNvSpPr>
          <p:nvPr>
            <p:ph idx="1"/>
          </p:nvPr>
        </p:nvSpPr>
        <p:spPr>
          <a:xfrm>
            <a:off x="457200" y="2176349"/>
            <a:ext cx="8229600" cy="1432613"/>
          </a:xfrm>
        </p:spPr>
        <p:txBody>
          <a:bodyPr>
            <a:normAutofit/>
          </a:bodyPr>
          <a:lstStyle/>
          <a:p>
            <a:pPr marL="0" indent="0">
              <a:buNone/>
            </a:pPr>
            <a:r>
              <a:rPr lang="es-ES" sz="2000" dirty="0">
                <a:latin typeface="Myriad Pro"/>
              </a:rPr>
              <a:t>Para la codificación del proyecto, hemos realizado vistas dinámicas, a través de los </a:t>
            </a:r>
            <a:r>
              <a:rPr lang="es-ES" sz="2000" dirty="0" err="1">
                <a:latin typeface="Myriad Pro"/>
              </a:rPr>
              <a:t>modals</a:t>
            </a:r>
            <a:r>
              <a:rPr lang="es-ES" sz="2000" dirty="0">
                <a:latin typeface="Myriad Pro"/>
              </a:rPr>
              <a:t> de </a:t>
            </a:r>
            <a:r>
              <a:rPr lang="es-ES" sz="2000" dirty="0" err="1">
                <a:latin typeface="Myriad Pro"/>
              </a:rPr>
              <a:t>Boostrap</a:t>
            </a:r>
            <a:r>
              <a:rPr lang="es-ES" sz="2000" dirty="0">
                <a:latin typeface="Myriad Pro"/>
              </a:rPr>
              <a:t>, permitiendo que el usuario no tenga que estar generando una carga entera del sitio web, ayudando a la comodidad de navegación.</a:t>
            </a:r>
            <a:endParaRPr lang="es-CL" sz="2000" dirty="0"/>
          </a:p>
        </p:txBody>
      </p:sp>
      <p:pic>
        <p:nvPicPr>
          <p:cNvPr id="4" name="Imagen 3" descr="Logo.png">
            <a:extLst>
              <a:ext uri="{FF2B5EF4-FFF2-40B4-BE49-F238E27FC236}">
                <a16:creationId xmlns:a16="http://schemas.microsoft.com/office/drawing/2014/main" id="{D88BC1E9-9585-E056-0630-7669B36800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6" name="CuadroTexto 5">
            <a:extLst>
              <a:ext uri="{FF2B5EF4-FFF2-40B4-BE49-F238E27FC236}">
                <a16:creationId xmlns:a16="http://schemas.microsoft.com/office/drawing/2014/main" id="{95663E0A-54A6-A5D4-DEE4-6C9154F8D33E}"/>
              </a:ext>
            </a:extLst>
          </p:cNvPr>
          <p:cNvSpPr txBox="1"/>
          <p:nvPr/>
        </p:nvSpPr>
        <p:spPr>
          <a:xfrm>
            <a:off x="457199" y="1600200"/>
            <a:ext cx="7276290" cy="1015663"/>
          </a:xfrm>
          <a:prstGeom prst="rect">
            <a:avLst/>
          </a:prstGeom>
          <a:noFill/>
        </p:spPr>
        <p:txBody>
          <a:bodyPr wrap="square">
            <a:spAutoFit/>
          </a:bodyPr>
          <a:lstStyle/>
          <a:p>
            <a:pPr marL="514350" indent="-514350">
              <a:buFont typeface="+mj-lt"/>
              <a:buAutoNum type="arabicPeriod" startAt="2"/>
            </a:pPr>
            <a:r>
              <a:rPr lang="es-CL" sz="2800" b="1" dirty="0">
                <a:latin typeface="Myriad Pro"/>
              </a:rPr>
              <a:t>Codificación de la solución | Eficiencia</a:t>
            </a:r>
          </a:p>
          <a:p>
            <a:pPr marL="514350" indent="-514350">
              <a:buFont typeface="+mj-lt"/>
              <a:buAutoNum type="arabicPeriod" startAt="2"/>
            </a:pPr>
            <a:endParaRPr lang="es-ES" sz="3200" b="1" dirty="0">
              <a:latin typeface="Myriad Pro"/>
            </a:endParaRPr>
          </a:p>
        </p:txBody>
      </p:sp>
      <p:pic>
        <p:nvPicPr>
          <p:cNvPr id="9" name="Imagen 8">
            <a:extLst>
              <a:ext uri="{FF2B5EF4-FFF2-40B4-BE49-F238E27FC236}">
                <a16:creationId xmlns:a16="http://schemas.microsoft.com/office/drawing/2014/main" id="{8BDDABF2-2CA4-F2EC-0E8F-B535E53DAE98}"/>
              </a:ext>
            </a:extLst>
          </p:cNvPr>
          <p:cNvPicPr>
            <a:picLocks noChangeAspect="1"/>
          </p:cNvPicPr>
          <p:nvPr/>
        </p:nvPicPr>
        <p:blipFill>
          <a:blip r:embed="rId3"/>
          <a:stretch>
            <a:fillRect/>
          </a:stretch>
        </p:blipFill>
        <p:spPr>
          <a:xfrm>
            <a:off x="1134103" y="3711863"/>
            <a:ext cx="6875794" cy="2684834"/>
          </a:xfrm>
          <a:prstGeom prst="rect">
            <a:avLst/>
          </a:prstGeom>
        </p:spPr>
      </p:pic>
    </p:spTree>
    <p:extLst>
      <p:ext uri="{BB962C8B-B14F-4D97-AF65-F5344CB8AC3E}">
        <p14:creationId xmlns:p14="http://schemas.microsoft.com/office/powerpoint/2010/main" val="1809755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up)">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A3845B4-7687-66B0-B7DB-A1F6F176A884}"/>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EBC18B6-E5C3-4AD1-97A4-E6A3477A0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15E1089-C291-7CE1-85EB-D89923F7319A}"/>
              </a:ext>
            </a:extLst>
          </p:cNvPr>
          <p:cNvSpPr>
            <a:spLocks noGrp="1"/>
          </p:cNvSpPr>
          <p:nvPr>
            <p:ph type="title"/>
          </p:nvPr>
        </p:nvSpPr>
        <p:spPr>
          <a:xfrm>
            <a:off x="459486" y="1078992"/>
            <a:ext cx="4704588" cy="1545336"/>
          </a:xfrm>
        </p:spPr>
        <p:txBody>
          <a:bodyPr vert="horz" lIns="91440" tIns="45720" rIns="91440" bIns="45720" rtlCol="0" anchor="b">
            <a:normAutofit/>
          </a:bodyPr>
          <a:lstStyle/>
          <a:p>
            <a:pPr algn="l" defTabSz="914400">
              <a:lnSpc>
                <a:spcPct val="90000"/>
              </a:lnSpc>
            </a:pPr>
            <a:r>
              <a:rPr kumimoji="0" lang="en-US" sz="4500" b="1" i="0" u="none" strike="noStrike" kern="1200" cap="none" spc="0" normalizeH="0" baseline="0" noProof="0">
                <a:ln>
                  <a:noFill/>
                </a:ln>
                <a:solidFill>
                  <a:schemeClr val="tx1"/>
                </a:solidFill>
                <a:effectLst/>
                <a:uLnTx/>
                <a:uFillTx/>
                <a:latin typeface="+mj-lt"/>
                <a:ea typeface="+mj-ea"/>
                <a:cs typeface="+mj-cs"/>
              </a:rPr>
              <a:t>El Desarrollo</a:t>
            </a:r>
            <a:endParaRPr lang="en-US" sz="4500" b="1" kern="1200">
              <a:solidFill>
                <a:schemeClr val="tx1"/>
              </a:solidFill>
              <a:latin typeface="+mj-lt"/>
              <a:ea typeface="+mj-ea"/>
              <a:cs typeface="+mj-cs"/>
            </a:endParaRPr>
          </a:p>
        </p:txBody>
      </p:sp>
      <p:sp>
        <p:nvSpPr>
          <p:cNvPr id="26" name="Rectangle 25">
            <a:extLst>
              <a:ext uri="{FF2B5EF4-FFF2-40B4-BE49-F238E27FC236}">
                <a16:creationId xmlns:a16="http://schemas.microsoft.com/office/drawing/2014/main" id="{136A4AB6-B72B-4CC6-ADCF-BE807B6C3D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8650" y="431969"/>
            <a:ext cx="73152" cy="411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Marcador de contenido 7"/>
          <p:cNvPicPr>
            <a:picLocks noGrp="1" noChangeAspect="1"/>
          </p:cNvPicPr>
          <p:nvPr>
            <p:ph idx="1"/>
          </p:nvPr>
        </p:nvPicPr>
        <p:blipFill>
          <a:blip r:embed="rId2">
            <a:extLst>
              <a:ext uri="{28A0092B-C50C-407E-A947-70E740481C1C}">
                <a14:useLocalDpi xmlns:a14="http://schemas.microsoft.com/office/drawing/2010/main" val="0"/>
              </a:ext>
            </a:extLst>
          </a:blip>
          <a:srcRect l="16226" r="8315"/>
          <a:stretch/>
        </p:blipFill>
        <p:spPr>
          <a:xfrm>
            <a:off x="6497025" y="145855"/>
            <a:ext cx="3106461" cy="2058372"/>
          </a:xfrm>
          <a:prstGeom prst="rect">
            <a:avLst/>
          </a:prstGeom>
        </p:spPr>
      </p:pic>
      <p:sp>
        <p:nvSpPr>
          <p:cNvPr id="28" name="Rectangle 27">
            <a:extLst>
              <a:ext uri="{FF2B5EF4-FFF2-40B4-BE49-F238E27FC236}">
                <a16:creationId xmlns:a16="http://schemas.microsoft.com/office/drawing/2014/main" id="{B35D540D-9486-4236-952A-F72DC52D79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2935541"/>
            <a:ext cx="46634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uadroTexto 5">
            <a:extLst>
              <a:ext uri="{FF2B5EF4-FFF2-40B4-BE49-F238E27FC236}">
                <a16:creationId xmlns:a16="http://schemas.microsoft.com/office/drawing/2014/main" id="{4FEED1D3-3C2F-CD00-6B90-C0CCABDCA686}"/>
              </a:ext>
            </a:extLst>
          </p:cNvPr>
          <p:cNvSpPr txBox="1"/>
          <p:nvPr/>
        </p:nvSpPr>
        <p:spPr>
          <a:xfrm>
            <a:off x="459486" y="3355848"/>
            <a:ext cx="4704588" cy="2825496"/>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1900" b="1"/>
              <a:t>3. Tecnologías utilizadas</a:t>
            </a:r>
          </a:p>
          <a:p>
            <a:pPr marL="514350" indent="-228600" defTabSz="914400">
              <a:lnSpc>
                <a:spcPct val="90000"/>
              </a:lnSpc>
              <a:spcAft>
                <a:spcPts val="600"/>
              </a:spcAft>
              <a:buFont typeface="Arial" panose="020B0604020202020204" pitchFamily="34" charset="0"/>
              <a:buChar char="•"/>
            </a:pPr>
            <a:endParaRPr lang="en-US" sz="1900" b="1"/>
          </a:p>
        </p:txBody>
      </p:sp>
      <p:pic>
        <p:nvPicPr>
          <p:cNvPr id="10" name="Imagen 9"/>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1000" l="18250" r="81250">
                        <a14:foregroundMark x1="32750" y1="44000" x2="32750" y2="44000"/>
                        <a14:foregroundMark x1="32583" y1="33571" x2="32583" y2="35429"/>
                        <a14:foregroundMark x1="27333" y1="19143" x2="25833" y2="38429"/>
                        <a14:foregroundMark x1="25500" y1="16571" x2="25500" y2="16571"/>
                        <a14:foregroundMark x1="25500" y1="16714" x2="26583" y2="33714"/>
                        <a14:foregroundMark x1="25250" y1="28714" x2="25250" y2="28714"/>
                        <a14:foregroundMark x1="25250" y1="28714" x2="19417" y2="27571"/>
                        <a14:foregroundMark x1="21333" y1="28143" x2="18333" y2="36286"/>
                        <a14:foregroundMark x1="31833" y1="19286" x2="33167" y2="19286"/>
                        <a14:foregroundMark x1="38667" y1="27286" x2="42833" y2="27000"/>
                        <a14:foregroundMark x1="48083" y1="28143" x2="48500" y2="38143"/>
                        <a14:foregroundMark x1="62000" y1="30000" x2="59917" y2="38286"/>
                        <a14:foregroundMark x1="73000" y1="30000" x2="74083" y2="37286"/>
                        <a14:foregroundMark x1="79750" y1="29429" x2="81250" y2="34571"/>
                        <a14:foregroundMark x1="59167" y1="62857" x2="61333" y2="65286"/>
                        <a14:foregroundMark x1="59167" y1="75857" x2="60000" y2="78000"/>
                        <a14:foregroundMark x1="39083" y1="66143" x2="39833" y2="69143"/>
                        <a14:foregroundMark x1="38167" y1="75429" x2="39083" y2="77429"/>
                        <a14:foregroundMark x1="45667" y1="62714" x2="46667" y2="64143"/>
                        <a14:foregroundMark x1="52583" y1="64000" x2="54000" y2="66429"/>
                        <a14:foregroundMark x1="46833" y1="74286" x2="47583" y2="76286"/>
                        <a14:foregroundMark x1="52667" y1="75571" x2="53750" y2="78429"/>
                        <a14:foregroundMark x1="38583" y1="86571" x2="38750" y2="89571"/>
                        <a14:foregroundMark x1="40833" y1="87429" x2="60917" y2="89000"/>
                        <a14:foregroundMark x1="41250" y1="88857" x2="41167" y2="91000"/>
                        <a14:foregroundMark x1="61500" y1="88714" x2="47667" y2="86571"/>
                        <a14:backgroundMark x1="16250" y1="10286" x2="16250" y2="10286"/>
                        <a14:backgroundMark x1="16250" y1="10286" x2="16250" y2="10286"/>
                        <a14:backgroundMark x1="53750" y1="70714" x2="65583" y2="70714"/>
                        <a14:backgroundMark x1="43000" y1="61571" x2="42917" y2="71429"/>
                        <a14:backgroundMark x1="42667" y1="71143" x2="42833" y2="82143"/>
                        <a14:backgroundMark x1="50250" y1="58286" x2="49750" y2="82286"/>
                      </a14:backgroundRemoval>
                    </a14:imgEffect>
                  </a14:imgLayer>
                </a14:imgProps>
              </a:ext>
              <a:ext uri="{28A0092B-C50C-407E-A947-70E740481C1C}">
                <a14:useLocalDpi xmlns:a14="http://schemas.microsoft.com/office/drawing/2010/main" val="0"/>
              </a:ext>
            </a:extLst>
          </a:blip>
          <a:srcRect l="6019" t="10768" r="6072" b="42905"/>
          <a:stretch/>
        </p:blipFill>
        <p:spPr>
          <a:xfrm>
            <a:off x="5763006" y="2204227"/>
            <a:ext cx="3380994" cy="1037878"/>
          </a:xfrm>
          <a:prstGeom prst="rect">
            <a:avLst/>
          </a:prstGeom>
        </p:spPr>
      </p:pic>
      <p:pic>
        <p:nvPicPr>
          <p:cNvPr id="9" name="Imagen 8" descr="Diagrama&#10;&#10;Descripción generada automáticamente con confianza media">
            <a:extLst>
              <a:ext uri="{FF2B5EF4-FFF2-40B4-BE49-F238E27FC236}">
                <a16:creationId xmlns:a16="http://schemas.microsoft.com/office/drawing/2014/main" id="{8776FDB4-289E-04A5-06FA-0E45C0E842C2}"/>
              </a:ext>
            </a:extLst>
          </p:cNvPr>
          <p:cNvPicPr>
            <a:picLocks noChangeAspect="1"/>
          </p:cNvPicPr>
          <p:nvPr/>
        </p:nvPicPr>
        <p:blipFill>
          <a:blip r:embed="rId5"/>
          <a:srcRect l="12460" r="14631"/>
          <a:stretch/>
        </p:blipFill>
        <p:spPr>
          <a:xfrm>
            <a:off x="6174069" y="4549140"/>
            <a:ext cx="2558868" cy="1695531"/>
          </a:xfrm>
          <a:prstGeom prst="rect">
            <a:avLst/>
          </a:prstGeom>
        </p:spPr>
      </p:pic>
      <p:pic>
        <p:nvPicPr>
          <p:cNvPr id="4" name="Imagen 3" descr="Logo.png">
            <a:extLst>
              <a:ext uri="{FF2B5EF4-FFF2-40B4-BE49-F238E27FC236}">
                <a16:creationId xmlns:a16="http://schemas.microsoft.com/office/drawing/2014/main" id="{1CBB6E55-30FA-C463-0234-CC447AD2E8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pic>
        <p:nvPicPr>
          <p:cNvPr id="1030" name="Picture 6" descr="django-localflavor/tasks.py at master · django/django-localflavor · GitHub">
            <a:extLst>
              <a:ext uri="{FF2B5EF4-FFF2-40B4-BE49-F238E27FC236}">
                <a16:creationId xmlns:a16="http://schemas.microsoft.com/office/drawing/2014/main" id="{1E5A3DEE-004C-0028-174F-2049F37B5EE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32400"/>
          <a:stretch/>
        </p:blipFill>
        <p:spPr bwMode="auto">
          <a:xfrm>
            <a:off x="2035914" y="5100605"/>
            <a:ext cx="4014216" cy="135680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n 12" descr="Logotipo, nombre de la empresa&#10;&#10;Descripción generada automáticamente">
            <a:extLst>
              <a:ext uri="{FF2B5EF4-FFF2-40B4-BE49-F238E27FC236}">
                <a16:creationId xmlns:a16="http://schemas.microsoft.com/office/drawing/2014/main" id="{FE0C3DC0-B9BA-CAFF-C077-642D19AF44E4}"/>
              </a:ext>
            </a:extLst>
          </p:cNvPr>
          <p:cNvPicPr>
            <a:picLocks noChangeAspect="1"/>
          </p:cNvPicPr>
          <p:nvPr/>
        </p:nvPicPr>
        <p:blipFill>
          <a:blip r:embed="rId8"/>
          <a:stretch>
            <a:fillRect/>
          </a:stretch>
        </p:blipFill>
        <p:spPr>
          <a:xfrm>
            <a:off x="6050130" y="3008036"/>
            <a:ext cx="2682807" cy="1609684"/>
          </a:xfrm>
          <a:prstGeom prst="rect">
            <a:avLst/>
          </a:prstGeom>
        </p:spPr>
      </p:pic>
      <p:pic>
        <p:nvPicPr>
          <p:cNvPr id="1026" name="Picture 2">
            <a:extLst>
              <a:ext uri="{FF2B5EF4-FFF2-40B4-BE49-F238E27FC236}">
                <a16:creationId xmlns:a16="http://schemas.microsoft.com/office/drawing/2014/main" id="{A1EEBBE0-172A-4472-6AE9-6FBEE22C1B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0423" y="4933511"/>
            <a:ext cx="1690991" cy="16909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query vertical logo - Iconos Social Media y Logos">
            <a:extLst>
              <a:ext uri="{FF2B5EF4-FFF2-40B4-BE49-F238E27FC236}">
                <a16:creationId xmlns:a16="http://schemas.microsoft.com/office/drawing/2014/main" id="{7F48B05D-ECC7-8EDC-EEF8-9323492CBFC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07058" y="2756365"/>
            <a:ext cx="2114032" cy="198603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6">
            <a:extLst>
              <a:ext uri="{FF2B5EF4-FFF2-40B4-BE49-F238E27FC236}">
                <a16:creationId xmlns:a16="http://schemas.microsoft.com/office/drawing/2014/main" id="{1B355B38-D80C-F596-4BFD-CDAA897595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83689" y="4044509"/>
            <a:ext cx="1523369" cy="1213974"/>
          </a:xfrm>
          <a:prstGeom prst="rect">
            <a:avLst/>
          </a:prstGeom>
          <a:noFill/>
          <a:extLst>
            <a:ext uri="{909E8E84-426E-40DD-AFC4-6F175D3DCCD1}">
              <a14:hiddenFill xmlns:a14="http://schemas.microsoft.com/office/drawing/2010/main">
                <a:solidFill>
                  <a:srgbClr val="FFFFFF"/>
                </a:solidFill>
              </a14:hiddenFill>
            </a:ext>
          </a:extLst>
        </p:spPr>
      </p:pic>
      <p:pic>
        <p:nvPicPr>
          <p:cNvPr id="12" name="Gráfico 11">
            <a:extLst>
              <a:ext uri="{FF2B5EF4-FFF2-40B4-BE49-F238E27FC236}">
                <a16:creationId xmlns:a16="http://schemas.microsoft.com/office/drawing/2014/main" id="{83AC8C26-C80A-CC40-D069-7B7CA3A7E35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574158" y="650262"/>
            <a:ext cx="2647869" cy="932907"/>
          </a:xfrm>
          <a:prstGeom prst="rect">
            <a:avLst/>
          </a:prstGeom>
        </p:spPr>
      </p:pic>
    </p:spTree>
    <p:extLst>
      <p:ext uri="{BB962C8B-B14F-4D97-AF65-F5344CB8AC3E}">
        <p14:creationId xmlns:p14="http://schemas.microsoft.com/office/powerpoint/2010/main" val="40214411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13237-4659-912D-3F6F-F31C659A5AF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A386856-CB10-41F5-6561-D80BCD8BBB35}"/>
              </a:ext>
            </a:extLst>
          </p:cNvPr>
          <p:cNvSpPr>
            <a:spLocks noGrp="1"/>
          </p:cNvSpPr>
          <p:nvPr>
            <p:ph type="title"/>
          </p:nvPr>
        </p:nvSpPr>
        <p:spPr/>
        <p:txBody>
          <a:bodyPr/>
          <a:lstStyle/>
          <a:p>
            <a:r>
              <a:rPr kumimoji="0" lang="es-ES" sz="4400" b="1" i="0" u="none" strike="noStrike" kern="1200" cap="none" spc="0" normalizeH="0" baseline="0" noProof="0" dirty="0">
                <a:ln>
                  <a:noFill/>
                </a:ln>
                <a:solidFill>
                  <a:srgbClr val="FF0000"/>
                </a:solidFill>
                <a:effectLst/>
                <a:uLnTx/>
                <a:uFillTx/>
                <a:latin typeface="Myriad Pro"/>
              </a:rPr>
              <a:t>El Desarrollo</a:t>
            </a:r>
            <a:endParaRPr lang="es-CL" b="1" dirty="0">
              <a:latin typeface="Myriad Pro"/>
            </a:endParaRPr>
          </a:p>
        </p:txBody>
      </p:sp>
      <p:sp>
        <p:nvSpPr>
          <p:cNvPr id="3" name="Marcador de contenido 2">
            <a:extLst>
              <a:ext uri="{FF2B5EF4-FFF2-40B4-BE49-F238E27FC236}">
                <a16:creationId xmlns:a16="http://schemas.microsoft.com/office/drawing/2014/main" id="{53C87D46-2BBF-5833-C1D7-5C705C820B1B}"/>
              </a:ext>
            </a:extLst>
          </p:cNvPr>
          <p:cNvSpPr>
            <a:spLocks noGrp="1"/>
          </p:cNvSpPr>
          <p:nvPr>
            <p:ph idx="1"/>
          </p:nvPr>
        </p:nvSpPr>
        <p:spPr>
          <a:xfrm>
            <a:off x="457200" y="2184975"/>
            <a:ext cx="8229600" cy="3941188"/>
          </a:xfrm>
        </p:spPr>
        <p:txBody>
          <a:bodyPr>
            <a:normAutofit/>
          </a:bodyPr>
          <a:lstStyle/>
          <a:p>
            <a:pPr marL="0" indent="0">
              <a:buNone/>
            </a:pPr>
            <a:r>
              <a:rPr lang="es-ES" sz="2000" dirty="0">
                <a:latin typeface="Myriad Pro"/>
              </a:rPr>
              <a:t>Para la base de datos utilizamos </a:t>
            </a:r>
            <a:r>
              <a:rPr lang="es-ES" sz="2000" dirty="0" err="1">
                <a:latin typeface="Myriad Pro"/>
              </a:rPr>
              <a:t>SQLite</a:t>
            </a:r>
            <a:r>
              <a:rPr lang="es-ES" sz="2000" dirty="0">
                <a:latin typeface="Myriad Pro"/>
              </a:rPr>
              <a:t>, aprovechando el sistema de permisos de Django guardamos los permisos aquí, lo cual le otorga más seguridad al sistema.</a:t>
            </a:r>
            <a:endParaRPr lang="es-CL" sz="2000" dirty="0"/>
          </a:p>
        </p:txBody>
      </p:sp>
      <p:pic>
        <p:nvPicPr>
          <p:cNvPr id="4" name="Imagen 3" descr="Logo.png">
            <a:extLst>
              <a:ext uri="{FF2B5EF4-FFF2-40B4-BE49-F238E27FC236}">
                <a16:creationId xmlns:a16="http://schemas.microsoft.com/office/drawing/2014/main" id="{C04A3E3C-983A-15F1-A86A-AD626D9A76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6" name="CuadroTexto 5">
            <a:extLst>
              <a:ext uri="{FF2B5EF4-FFF2-40B4-BE49-F238E27FC236}">
                <a16:creationId xmlns:a16="http://schemas.microsoft.com/office/drawing/2014/main" id="{43A9F730-AB2F-9CC0-B066-46079B3376C7}"/>
              </a:ext>
            </a:extLst>
          </p:cNvPr>
          <p:cNvSpPr txBox="1"/>
          <p:nvPr/>
        </p:nvSpPr>
        <p:spPr>
          <a:xfrm>
            <a:off x="457198" y="1600200"/>
            <a:ext cx="8229601" cy="584775"/>
          </a:xfrm>
          <a:prstGeom prst="rect">
            <a:avLst/>
          </a:prstGeom>
          <a:noFill/>
        </p:spPr>
        <p:txBody>
          <a:bodyPr wrap="square">
            <a:spAutoFit/>
          </a:bodyPr>
          <a:lstStyle/>
          <a:p>
            <a:r>
              <a:rPr lang="es-CL" sz="3200" b="1" dirty="0">
                <a:latin typeface="Myriad Pro"/>
              </a:rPr>
              <a:t>4. Implementación de la base de datos</a:t>
            </a: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6561" y="3325880"/>
            <a:ext cx="4170874" cy="2605347"/>
          </a:xfrm>
          <a:prstGeom prst="rect">
            <a:avLst/>
          </a:prstGeom>
        </p:spPr>
      </p:pic>
    </p:spTree>
    <p:extLst>
      <p:ext uri="{BB962C8B-B14F-4D97-AF65-F5344CB8AC3E}">
        <p14:creationId xmlns:p14="http://schemas.microsoft.com/office/powerpoint/2010/main" val="21807408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up)">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845B4-7687-66B0-B7DB-A1F6F176A88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15E1089-C291-7CE1-85EB-D89923F7319A}"/>
              </a:ext>
            </a:extLst>
          </p:cNvPr>
          <p:cNvSpPr>
            <a:spLocks noGrp="1"/>
          </p:cNvSpPr>
          <p:nvPr>
            <p:ph type="title"/>
          </p:nvPr>
        </p:nvSpPr>
        <p:spPr/>
        <p:txBody>
          <a:bodyPr/>
          <a:lstStyle/>
          <a:p>
            <a:r>
              <a:rPr kumimoji="0" lang="es-ES" sz="4400" b="1" i="0" u="none" strike="noStrike" kern="1200" cap="none" spc="0" normalizeH="0" baseline="0" noProof="0" dirty="0">
                <a:ln>
                  <a:noFill/>
                </a:ln>
                <a:solidFill>
                  <a:srgbClr val="FF0000"/>
                </a:solidFill>
                <a:effectLst/>
                <a:uLnTx/>
                <a:uFillTx/>
                <a:latin typeface="Myriad Pro"/>
              </a:rPr>
              <a:t>El Desarrollo</a:t>
            </a:r>
            <a:endParaRPr lang="es-CL" b="1" dirty="0">
              <a:latin typeface="Myriad Pro"/>
            </a:endParaRPr>
          </a:p>
        </p:txBody>
      </p:sp>
      <p:sp>
        <p:nvSpPr>
          <p:cNvPr id="3" name="Marcador de contenido 2">
            <a:extLst>
              <a:ext uri="{FF2B5EF4-FFF2-40B4-BE49-F238E27FC236}">
                <a16:creationId xmlns:a16="http://schemas.microsoft.com/office/drawing/2014/main" id="{E1E912BA-1383-2562-80C5-8BEE9E2D9EA6}"/>
              </a:ext>
            </a:extLst>
          </p:cNvPr>
          <p:cNvSpPr>
            <a:spLocks noGrp="1"/>
          </p:cNvSpPr>
          <p:nvPr>
            <p:ph idx="1"/>
          </p:nvPr>
        </p:nvSpPr>
        <p:spPr>
          <a:xfrm>
            <a:off x="457200" y="2184975"/>
            <a:ext cx="8229600" cy="3941188"/>
          </a:xfrm>
        </p:spPr>
        <p:txBody>
          <a:bodyPr>
            <a:normAutofit lnSpcReduction="10000"/>
          </a:bodyPr>
          <a:lstStyle/>
          <a:p>
            <a:pPr marL="0" indent="0">
              <a:buNone/>
            </a:pPr>
            <a:r>
              <a:rPr lang="es-ES" sz="2000" dirty="0">
                <a:latin typeface="Myriad Pro"/>
              </a:rPr>
              <a:t>Para la configuración de entorno es muy sencillo:</a:t>
            </a:r>
          </a:p>
          <a:p>
            <a:r>
              <a:rPr lang="es-ES" sz="2000" dirty="0">
                <a:latin typeface="Myriad Pro"/>
              </a:rPr>
              <a:t>Instalar la versión actual LTS de Python</a:t>
            </a:r>
          </a:p>
          <a:p>
            <a:endParaRPr lang="es-ES" sz="2000" dirty="0">
              <a:latin typeface="Myriad Pro"/>
            </a:endParaRPr>
          </a:p>
          <a:p>
            <a:r>
              <a:rPr lang="es-ES" sz="2000" dirty="0">
                <a:latin typeface="Myriad Pro"/>
              </a:rPr>
              <a:t>Instalar con </a:t>
            </a:r>
            <a:r>
              <a:rPr lang="es-ES" sz="2000" dirty="0" err="1">
                <a:latin typeface="Myriad Pro"/>
              </a:rPr>
              <a:t>pip</a:t>
            </a:r>
            <a:r>
              <a:rPr lang="es-ES" sz="2000" dirty="0">
                <a:latin typeface="Myriad Pro"/>
              </a:rPr>
              <a:t> </a:t>
            </a:r>
            <a:r>
              <a:rPr lang="es-ES" sz="2000" dirty="0" err="1">
                <a:latin typeface="Myriad Pro"/>
              </a:rPr>
              <a:t>install</a:t>
            </a:r>
            <a:r>
              <a:rPr lang="es-ES" sz="2000" dirty="0">
                <a:latin typeface="Myriad Pro"/>
              </a:rPr>
              <a:t> a Django, </a:t>
            </a:r>
            <a:r>
              <a:rPr lang="es-ES" sz="2000" dirty="0" err="1">
                <a:latin typeface="Myriad Pro"/>
              </a:rPr>
              <a:t>localflavor</a:t>
            </a:r>
            <a:r>
              <a:rPr lang="es-ES" sz="2000" dirty="0">
                <a:latin typeface="Myriad Pro"/>
              </a:rPr>
              <a:t>, </a:t>
            </a:r>
            <a:r>
              <a:rPr lang="es-ES" sz="2000" dirty="0" err="1">
                <a:latin typeface="Myriad Pro"/>
              </a:rPr>
              <a:t>django</a:t>
            </a:r>
            <a:r>
              <a:rPr lang="es-ES" sz="2000" dirty="0">
                <a:latin typeface="Myriad Pro"/>
              </a:rPr>
              <a:t>-</a:t>
            </a:r>
            <a:r>
              <a:rPr lang="es-ES" sz="2000" dirty="0" err="1">
                <a:latin typeface="Myriad Pro"/>
              </a:rPr>
              <a:t>rest</a:t>
            </a:r>
            <a:r>
              <a:rPr lang="es-ES" sz="2000" dirty="0">
                <a:latin typeface="Myriad Pro"/>
              </a:rPr>
              <a:t>-framework</a:t>
            </a:r>
          </a:p>
          <a:p>
            <a:endParaRPr lang="es-ES" sz="2000" dirty="0">
              <a:latin typeface="Myriad Pro"/>
            </a:endParaRPr>
          </a:p>
          <a:p>
            <a:r>
              <a:rPr lang="es-ES" sz="2000" dirty="0">
                <a:latin typeface="Myriad Pro"/>
              </a:rPr>
              <a:t>Ejecutar los siguientes comandos para realizar la correcta inicialización de la base de datos SQLite:</a:t>
            </a:r>
          </a:p>
          <a:p>
            <a:pPr lvl="1"/>
            <a:r>
              <a:rPr lang="es-ES" sz="1600" dirty="0">
                <a:latin typeface="Myriad Pro"/>
              </a:rPr>
              <a:t>Python manage.py </a:t>
            </a:r>
            <a:r>
              <a:rPr lang="es-ES" sz="1600" dirty="0" err="1">
                <a:latin typeface="Myriad Pro"/>
              </a:rPr>
              <a:t>makemigrations</a:t>
            </a:r>
            <a:endParaRPr lang="es-ES" sz="1600" dirty="0">
              <a:latin typeface="Myriad Pro"/>
            </a:endParaRPr>
          </a:p>
          <a:p>
            <a:pPr lvl="1"/>
            <a:r>
              <a:rPr lang="es-ES" sz="1600" dirty="0">
                <a:latin typeface="Myriad Pro"/>
              </a:rPr>
              <a:t>Python manage.py </a:t>
            </a:r>
            <a:r>
              <a:rPr lang="es-ES" sz="1600" dirty="0" err="1">
                <a:latin typeface="Myriad Pro"/>
              </a:rPr>
              <a:t>migrate</a:t>
            </a:r>
            <a:endParaRPr lang="es-ES" sz="1600" dirty="0">
              <a:latin typeface="Myriad Pro"/>
            </a:endParaRPr>
          </a:p>
          <a:p>
            <a:pPr lvl="1"/>
            <a:endParaRPr lang="es-ES" sz="1600" dirty="0">
              <a:latin typeface="Myriad Pro"/>
            </a:endParaRPr>
          </a:p>
          <a:p>
            <a:pPr marL="342900" lvl="1" indent="-342900">
              <a:buFont typeface="Arial"/>
              <a:buChar char="•"/>
            </a:pPr>
            <a:r>
              <a:rPr lang="es-ES" sz="2000" dirty="0">
                <a:latin typeface="Myriad Pro"/>
              </a:rPr>
              <a:t>Arrancar la instancia del servidor mediante</a:t>
            </a:r>
          </a:p>
          <a:p>
            <a:pPr marL="742950" lvl="2" indent="-342900"/>
            <a:r>
              <a:rPr lang="es-ES" sz="1600" dirty="0">
                <a:latin typeface="Myriad Pro"/>
              </a:rPr>
              <a:t>Python manage.py </a:t>
            </a:r>
            <a:r>
              <a:rPr lang="es-ES" sz="1600" dirty="0" err="1">
                <a:latin typeface="Myriad Pro"/>
              </a:rPr>
              <a:t>runserver</a:t>
            </a:r>
            <a:endParaRPr lang="es-ES" sz="1600" dirty="0">
              <a:latin typeface="Myriad Pro"/>
            </a:endParaRPr>
          </a:p>
          <a:p>
            <a:pPr marL="457200" lvl="1" indent="0">
              <a:buNone/>
            </a:pPr>
            <a:endParaRPr lang="es-ES" sz="1600" dirty="0">
              <a:latin typeface="Myriad Pro"/>
            </a:endParaRPr>
          </a:p>
        </p:txBody>
      </p:sp>
      <p:pic>
        <p:nvPicPr>
          <p:cNvPr id="4" name="Imagen 3" descr="Logo.png">
            <a:extLst>
              <a:ext uri="{FF2B5EF4-FFF2-40B4-BE49-F238E27FC236}">
                <a16:creationId xmlns:a16="http://schemas.microsoft.com/office/drawing/2014/main" id="{1CBB6E55-30FA-C463-0234-CC447AD2E8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6" name="CuadroTexto 5">
            <a:extLst>
              <a:ext uri="{FF2B5EF4-FFF2-40B4-BE49-F238E27FC236}">
                <a16:creationId xmlns:a16="http://schemas.microsoft.com/office/drawing/2014/main" id="{4FEED1D3-3C2F-CD00-6B90-C0CCABDCA686}"/>
              </a:ext>
            </a:extLst>
          </p:cNvPr>
          <p:cNvSpPr txBox="1"/>
          <p:nvPr/>
        </p:nvSpPr>
        <p:spPr>
          <a:xfrm>
            <a:off x="457199" y="1600200"/>
            <a:ext cx="7884544" cy="1077218"/>
          </a:xfrm>
          <a:prstGeom prst="rect">
            <a:avLst/>
          </a:prstGeom>
          <a:noFill/>
        </p:spPr>
        <p:txBody>
          <a:bodyPr wrap="square">
            <a:spAutoFit/>
          </a:bodyPr>
          <a:lstStyle/>
          <a:p>
            <a:r>
              <a:rPr lang="es-CL" sz="3200" b="1" dirty="0">
                <a:latin typeface="Myriad Pro"/>
              </a:rPr>
              <a:t>5. Configuración del entorno.</a:t>
            </a:r>
          </a:p>
          <a:p>
            <a:pPr marL="514350" indent="-514350">
              <a:buFont typeface="+mj-lt"/>
              <a:buAutoNum type="arabicPeriod" startAt="4"/>
            </a:pPr>
            <a:endParaRPr lang="es-ES" sz="3200" b="1" dirty="0">
              <a:latin typeface="Myriad Pro"/>
            </a:endParaRPr>
          </a:p>
        </p:txBody>
      </p:sp>
    </p:spTree>
    <p:extLst>
      <p:ext uri="{BB962C8B-B14F-4D97-AF65-F5344CB8AC3E}">
        <p14:creationId xmlns:p14="http://schemas.microsoft.com/office/powerpoint/2010/main" val="32207591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up)">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up)">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up)">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up)">
                                      <p:cBhvr>
                                        <p:cTn id="32" dur="500"/>
                                        <p:tgtEl>
                                          <p:spTgt spid="3">
                                            <p:txEl>
                                              <p:pRg st="5" end="5"/>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up)">
                                      <p:cBhvr>
                                        <p:cTn id="35" dur="500"/>
                                        <p:tgtEl>
                                          <p:spTgt spid="3">
                                            <p:txEl>
                                              <p:pRg st="6" end="6"/>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wipe(up)">
                                      <p:cBhvr>
                                        <p:cTn id="38" dur="500"/>
                                        <p:tgtEl>
                                          <p:spTgt spid="3">
                                            <p:txEl>
                                              <p:pRg st="7" end="7"/>
                                            </p:txEl>
                                          </p:spTgt>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wipe(up)">
                                      <p:cBhvr>
                                        <p:cTn id="41" dur="500"/>
                                        <p:tgtEl>
                                          <p:spTgt spid="3">
                                            <p:txEl>
                                              <p:pRg st="9" end="9"/>
                                            </p:txEl>
                                          </p:spTgt>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wipe(up)">
                                      <p:cBhvr>
                                        <p:cTn id="4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4F2D8-51FA-D9B1-442C-322E75BB7E3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D49BFC6-5B61-8841-81FA-3DA467BCDDE1}"/>
              </a:ext>
            </a:extLst>
          </p:cNvPr>
          <p:cNvSpPr>
            <a:spLocks noGrp="1"/>
          </p:cNvSpPr>
          <p:nvPr>
            <p:ph type="title"/>
          </p:nvPr>
        </p:nvSpPr>
        <p:spPr/>
        <p:txBody>
          <a:bodyPr/>
          <a:lstStyle/>
          <a:p>
            <a:r>
              <a:rPr kumimoji="0" lang="es-ES" sz="4400" b="1" i="0" u="none" strike="noStrike" kern="1200" cap="none" spc="0" normalizeH="0" baseline="0" noProof="0" dirty="0">
                <a:ln>
                  <a:noFill/>
                </a:ln>
                <a:solidFill>
                  <a:srgbClr val="FF0000"/>
                </a:solidFill>
                <a:effectLst/>
                <a:uLnTx/>
                <a:uFillTx/>
                <a:latin typeface="Myriad Pro"/>
              </a:rPr>
              <a:t>El Desarrollo</a:t>
            </a:r>
            <a:endParaRPr lang="es-CL" b="1" dirty="0">
              <a:latin typeface="Myriad Pro"/>
            </a:endParaRPr>
          </a:p>
        </p:txBody>
      </p:sp>
      <p:sp>
        <p:nvSpPr>
          <p:cNvPr id="3" name="Marcador de contenido 2">
            <a:extLst>
              <a:ext uri="{FF2B5EF4-FFF2-40B4-BE49-F238E27FC236}">
                <a16:creationId xmlns:a16="http://schemas.microsoft.com/office/drawing/2014/main" id="{F5829445-E6B9-22AD-015F-8CA19F708CBE}"/>
              </a:ext>
            </a:extLst>
          </p:cNvPr>
          <p:cNvSpPr>
            <a:spLocks noGrp="1"/>
          </p:cNvSpPr>
          <p:nvPr>
            <p:ph idx="1"/>
          </p:nvPr>
        </p:nvSpPr>
        <p:spPr>
          <a:xfrm>
            <a:off x="457200" y="2184975"/>
            <a:ext cx="8229600" cy="3941188"/>
          </a:xfrm>
        </p:spPr>
        <p:txBody>
          <a:bodyPr>
            <a:normAutofit/>
          </a:bodyPr>
          <a:lstStyle/>
          <a:p>
            <a:pPr marL="0" indent="0">
              <a:buNone/>
            </a:pPr>
            <a:r>
              <a:rPr lang="es-ES" sz="2000" dirty="0"/>
              <a:t>Para nuestros protocolos de mantención tenemos pensado lo siguiente:</a:t>
            </a:r>
          </a:p>
          <a:p>
            <a:r>
              <a:rPr lang="es-ES" sz="2000" dirty="0"/>
              <a:t>Correctivas:</a:t>
            </a:r>
            <a:br>
              <a:rPr lang="es-ES" sz="2000" dirty="0"/>
            </a:br>
            <a:r>
              <a:rPr lang="es-ES" sz="2000" dirty="0"/>
              <a:t>Nuestro docente se acercará indicando que necesita realizar la implementación y/o arreglo de una nueva funcionalidad, nosotros generaremos una instancia de trabajo en la cual se realizaran reuniones para poder generar los nuevos requerimientos que el mismo solicite</a:t>
            </a:r>
          </a:p>
          <a:p>
            <a:r>
              <a:rPr lang="es-ES" sz="2000" dirty="0"/>
              <a:t>Preventivas:</a:t>
            </a:r>
            <a:br>
              <a:rPr lang="es-CL" sz="2000" dirty="0"/>
            </a:br>
            <a:r>
              <a:rPr lang="es-CL" sz="2000" dirty="0"/>
              <a:t>Para las mantenciones de prevención, nos dedicaremos mensualmente o trimestralmente a realizar una reunión con nuestro cliente, en el cual solicitaremos todas las instancias en las que el programa ha sufrido de alguna falla, para luego generar nuevos requerimientos y poder realizar un nuevo cronograma de solución</a:t>
            </a:r>
            <a:endParaRPr lang="es-ES" sz="2000" dirty="0"/>
          </a:p>
        </p:txBody>
      </p:sp>
      <p:pic>
        <p:nvPicPr>
          <p:cNvPr id="4" name="Imagen 3" descr="Logo.png">
            <a:extLst>
              <a:ext uri="{FF2B5EF4-FFF2-40B4-BE49-F238E27FC236}">
                <a16:creationId xmlns:a16="http://schemas.microsoft.com/office/drawing/2014/main" id="{E16DF08F-534E-FC05-1211-29DCA5A4D9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221" y="6499599"/>
            <a:ext cx="924848" cy="249644"/>
          </a:xfrm>
          <a:prstGeom prst="rect">
            <a:avLst/>
          </a:prstGeom>
        </p:spPr>
      </p:pic>
      <p:sp>
        <p:nvSpPr>
          <p:cNvPr id="6" name="CuadroTexto 5">
            <a:extLst>
              <a:ext uri="{FF2B5EF4-FFF2-40B4-BE49-F238E27FC236}">
                <a16:creationId xmlns:a16="http://schemas.microsoft.com/office/drawing/2014/main" id="{68641DD9-0CB6-B5DD-F012-BC5B839533AD}"/>
              </a:ext>
            </a:extLst>
          </p:cNvPr>
          <p:cNvSpPr txBox="1"/>
          <p:nvPr/>
        </p:nvSpPr>
        <p:spPr>
          <a:xfrm>
            <a:off x="457199" y="1600200"/>
            <a:ext cx="7276290" cy="584775"/>
          </a:xfrm>
          <a:prstGeom prst="rect">
            <a:avLst/>
          </a:prstGeom>
          <a:noFill/>
        </p:spPr>
        <p:txBody>
          <a:bodyPr wrap="square">
            <a:spAutoFit/>
          </a:bodyPr>
          <a:lstStyle/>
          <a:p>
            <a:pPr marL="514350" indent="-514350">
              <a:buFont typeface="+mj-lt"/>
              <a:buAutoNum type="arabicPeriod" startAt="5"/>
            </a:pPr>
            <a:r>
              <a:rPr lang="es-ES" sz="3200" b="1" dirty="0">
                <a:latin typeface="Myriad Pro"/>
              </a:rPr>
              <a:t>Posible Protocolo de mantención.</a:t>
            </a:r>
          </a:p>
        </p:txBody>
      </p:sp>
    </p:spTree>
    <p:extLst>
      <p:ext uri="{BB962C8B-B14F-4D97-AF65-F5344CB8AC3E}">
        <p14:creationId xmlns:p14="http://schemas.microsoft.com/office/powerpoint/2010/main" val="9860531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up)">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up)">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up)">
                                      <p:cBhvr>
                                        <p:cTn id="2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668</TotalTime>
  <Words>705</Words>
  <Application>Microsoft Office PowerPoint</Application>
  <PresentationFormat>Presentación en pantalla (4:3)</PresentationFormat>
  <Paragraphs>64</Paragraphs>
  <Slides>11</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11</vt:i4>
      </vt:variant>
    </vt:vector>
  </HeadingPairs>
  <TitlesOfParts>
    <vt:vector size="19" baseType="lpstr">
      <vt:lpstr>Aptos</vt:lpstr>
      <vt:lpstr>Arial</vt:lpstr>
      <vt:lpstr>Calibri</vt:lpstr>
      <vt:lpstr>Calibri Light</vt:lpstr>
      <vt:lpstr>Myriad Pro</vt:lpstr>
      <vt:lpstr>Myriad Pro Light</vt:lpstr>
      <vt:lpstr>Wingdings</vt:lpstr>
      <vt:lpstr>Tema de Office</vt:lpstr>
      <vt:lpstr>SISTEMA DE BODEGAS Y REGISTROS</vt:lpstr>
      <vt:lpstr>Índice de contenidos</vt:lpstr>
      <vt:lpstr>Introducción</vt:lpstr>
      <vt:lpstr>El Desarrollo</vt:lpstr>
      <vt:lpstr>El Desarrollo</vt:lpstr>
      <vt:lpstr>El Desarrollo</vt:lpstr>
      <vt:lpstr>El Desarrollo</vt:lpstr>
      <vt:lpstr>El Desarrollo</vt:lpstr>
      <vt:lpstr>El Desarrollo</vt:lpstr>
      <vt:lpstr>El Desarrollo</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 de la Presentación</dc:title>
  <dc:creator>agencia</dc:creator>
  <cp:lastModifiedBy>SAM BASTIAN CORTES MAYA</cp:lastModifiedBy>
  <cp:revision>18</cp:revision>
  <dcterms:created xsi:type="dcterms:W3CDTF">2015-06-26T15:52:47Z</dcterms:created>
  <dcterms:modified xsi:type="dcterms:W3CDTF">2024-12-19T20:17:11Z</dcterms:modified>
</cp:coreProperties>
</file>