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37AF96-C3D3-4776-AA12-423D496DDFB5}">
  <a:tblStyle styleId="{9837AF96-C3D3-4776-AA12-423D496DDF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D230C29-2771-4813-A650-1E42AD2E0F51}" styleName="Table_1">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a2978955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a2978955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a2978955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a2978955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a2978955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a2978955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a2978955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a2978955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a2978955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a2978955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a2978955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a2978955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a29789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a29789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a2978955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a2978955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a297895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a297895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a2978955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a2978955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a2978955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a2978955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a2978955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a2978955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a2978955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a2978955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ebabucc@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6x1fQex0dr7ywVmGHwAoeEzGd9THyhY1/view"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69975"/>
            <a:ext cx="8520600" cy="854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sz="3400"/>
              <a:t>Tesina 2021. BioInformática, UChile.</a:t>
            </a:r>
            <a:endParaRPr sz="3400"/>
          </a:p>
        </p:txBody>
      </p:sp>
      <p:sp>
        <p:nvSpPr>
          <p:cNvPr id="55" name="Google Shape;55;p13"/>
          <p:cNvSpPr txBox="1"/>
          <p:nvPr>
            <p:ph idx="1" type="subTitle"/>
          </p:nvPr>
        </p:nvSpPr>
        <p:spPr>
          <a:xfrm>
            <a:off x="311700" y="1512800"/>
            <a:ext cx="8520600" cy="1696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sz="2400">
                <a:solidFill>
                  <a:schemeClr val="dk1"/>
                </a:solidFill>
                <a:highlight>
                  <a:srgbClr val="FFFFFF"/>
                </a:highlight>
                <a:latin typeface="Times New Roman"/>
                <a:ea typeface="Times New Roman"/>
                <a:cs typeface="Times New Roman"/>
                <a:sym typeface="Times New Roman"/>
              </a:rPr>
              <a:t>ESTUDIO COMPARATIVO DE MODELOS PREDICTIVOS DE MACHINE LEARNING, VARIANDO FUNCIÓN ESCALADORA EN ETAPA DE PRE-PROCESAMIENTO DE DATOS.</a:t>
            </a:r>
            <a:endParaRPr sz="24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4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419" sz="2400">
                <a:solidFill>
                  <a:schemeClr val="dk1"/>
                </a:solidFill>
                <a:highlight>
                  <a:srgbClr val="FFFFFF"/>
                </a:highlight>
                <a:latin typeface="Times New Roman"/>
                <a:ea typeface="Times New Roman"/>
                <a:cs typeface="Times New Roman"/>
                <a:sym typeface="Times New Roman"/>
              </a:rPr>
              <a:t>Sebastián Buccicardi. </a:t>
            </a:r>
            <a:r>
              <a:rPr lang="es-419" sz="2400" u="sng">
                <a:solidFill>
                  <a:schemeClr val="hlink"/>
                </a:solidFill>
                <a:highlight>
                  <a:srgbClr val="FFFFFF"/>
                </a:highlight>
                <a:latin typeface="Times New Roman"/>
                <a:ea typeface="Times New Roman"/>
                <a:cs typeface="Times New Roman"/>
                <a:sym typeface="Times New Roman"/>
                <a:hlinkClick r:id="rId3"/>
              </a:rPr>
              <a:t>sebabucc@gmail.com</a:t>
            </a:r>
            <a:endParaRPr sz="24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Metodología</a:t>
            </a:r>
            <a:endParaRPr/>
          </a:p>
        </p:txBody>
      </p:sp>
      <p:pic>
        <p:nvPicPr>
          <p:cNvPr id="115" name="Google Shape;115;p22" title="MetodoPropuestas.mpeg">
            <a:hlinkClick r:id="rId3"/>
          </p:cNvPr>
          <p:cNvPicPr preferRelativeResize="0"/>
          <p:nvPr/>
        </p:nvPicPr>
        <p:blipFill>
          <a:blip r:embed="rId4">
            <a:alphaModFix/>
          </a:blip>
          <a:stretch>
            <a:fillRect/>
          </a:stretch>
        </p:blipFill>
        <p:spPr>
          <a:xfrm>
            <a:off x="1524000" y="1152475"/>
            <a:ext cx="6096000" cy="3705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RESULTADOS</a:t>
            </a:r>
            <a:endParaRPr/>
          </a:p>
        </p:txBody>
      </p:sp>
      <p:graphicFrame>
        <p:nvGraphicFramePr>
          <p:cNvPr id="121" name="Google Shape;121;p23"/>
          <p:cNvGraphicFramePr/>
          <p:nvPr/>
        </p:nvGraphicFramePr>
        <p:xfrm>
          <a:off x="4184850" y="1111500"/>
          <a:ext cx="3000000" cy="3000000"/>
        </p:xfrm>
        <a:graphic>
          <a:graphicData uri="http://schemas.openxmlformats.org/drawingml/2006/table">
            <a:tbl>
              <a:tblPr>
                <a:noFill/>
                <a:tableStyleId>{BD230C29-2771-4813-A650-1E42AD2E0F51}</a:tableStyleId>
              </a:tblPr>
              <a:tblGrid>
                <a:gridCol w="3476625"/>
                <a:gridCol w="841925"/>
              </a:tblGrid>
              <a:tr h="280275">
                <a:tc>
                  <a:txBody>
                    <a:bodyPr/>
                    <a:lstStyle/>
                    <a:p>
                      <a:pPr indent="0" lvl="0" marL="0" rtl="0" algn="l">
                        <a:lnSpc>
                          <a:spcPct val="115000"/>
                        </a:lnSpc>
                        <a:spcBef>
                          <a:spcPts val="0"/>
                        </a:spcBef>
                        <a:spcAft>
                          <a:spcPts val="0"/>
                        </a:spcAft>
                        <a:buNone/>
                      </a:pPr>
                      <a:r>
                        <a:rPr b="1" lang="es-419" sz="1100">
                          <a:latin typeface="Calibri"/>
                          <a:ea typeface="Calibri"/>
                          <a:cs typeface="Calibri"/>
                          <a:sym typeface="Calibri"/>
                        </a:rPr>
                        <a:t>FUNCION ESCALADORA</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s-419" sz="1100">
                          <a:latin typeface="Calibri"/>
                          <a:ea typeface="Calibri"/>
                          <a:cs typeface="Calibri"/>
                          <a:sym typeface="Calibri"/>
                        </a:rPr>
                        <a:t>promedio R2</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MIXMAX</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0,6634</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PowerTransformer(method="yeo-johnson")</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0,6621</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MaxAbsScaler</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0,6597</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StandardScaler</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0,6592</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ATAN</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0,6587</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QuantileTransformer(output_distribution="uniform")</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0,6581</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SIGMOIDEA</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0,6563</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EXP</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0,6550</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RobustScaler(quantile_range=(25, 75))</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0,6519</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QuantileTransformer(output_distribution="normal")</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0,6163</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CONTROL</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0,5944</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80275">
                <a:tc>
                  <a:txBody>
                    <a:bodyPr/>
                    <a:lstStyle/>
                    <a:p>
                      <a:pPr indent="0" lvl="0" marL="0" rtl="0" algn="l">
                        <a:lnSpc>
                          <a:spcPct val="115000"/>
                        </a:lnSpc>
                        <a:spcBef>
                          <a:spcPts val="0"/>
                        </a:spcBef>
                        <a:spcAft>
                          <a:spcPts val="0"/>
                        </a:spcAft>
                        <a:buNone/>
                      </a:pPr>
                      <a:r>
                        <a:rPr lang="es-419" sz="1100">
                          <a:latin typeface="Calibri"/>
                          <a:ea typeface="Calibri"/>
                          <a:cs typeface="Calibri"/>
                          <a:sym typeface="Calibri"/>
                        </a:rPr>
                        <a:t>Normalizer</a:t>
                      </a:r>
                      <a:endParaRPr sz="1000">
                        <a:latin typeface="Calibri"/>
                        <a:ea typeface="Calibri"/>
                        <a:cs typeface="Calibri"/>
                        <a:sym typeface="Calibri"/>
                      </a:endParaRPr>
                    </a:p>
                  </a:txBody>
                  <a:tcPr marT="0" marB="0" marR="25400" marL="25400"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100">
                          <a:latin typeface="Calibri"/>
                          <a:ea typeface="Calibri"/>
                          <a:cs typeface="Calibri"/>
                          <a:sym typeface="Calibri"/>
                        </a:rPr>
                        <a:t>0,5477</a:t>
                      </a:r>
                      <a:endParaRPr sz="1000">
                        <a:latin typeface="Calibri"/>
                        <a:ea typeface="Calibri"/>
                        <a:cs typeface="Calibri"/>
                        <a:sym typeface="Calibri"/>
                      </a:endParaRPr>
                    </a:p>
                  </a:txBody>
                  <a:tcPr marT="0" marB="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2" name="Google Shape;122;p23"/>
          <p:cNvSpPr txBox="1"/>
          <p:nvPr/>
        </p:nvSpPr>
        <p:spPr>
          <a:xfrm>
            <a:off x="461050" y="1311100"/>
            <a:ext cx="350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Ranking Global de los R2, obtenidos por las Funciones Escaladoras.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a:p>
            <a:pPr indent="0" lvl="0" marL="0" rtl="0" algn="l">
              <a:spcBef>
                <a:spcPts val="0"/>
              </a:spcBef>
              <a:spcAft>
                <a:spcPts val="0"/>
              </a:spcAft>
              <a:buNone/>
            </a:pPr>
            <a:r>
              <a:t/>
            </a:r>
            <a:endParaRPr/>
          </a:p>
        </p:txBody>
      </p:sp>
      <p:sp>
        <p:nvSpPr>
          <p:cNvPr id="128" name="Google Shape;128;p24"/>
          <p:cNvSpPr txBox="1"/>
          <p:nvPr>
            <p:ph idx="1" type="body"/>
          </p:nvPr>
        </p:nvSpPr>
        <p:spPr>
          <a:xfrm>
            <a:off x="311700" y="1017725"/>
            <a:ext cx="8520600" cy="3774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s-419" sz="1739">
                <a:solidFill>
                  <a:schemeClr val="dk1"/>
                </a:solidFill>
                <a:highlight>
                  <a:srgbClr val="FFFFFF"/>
                </a:highlight>
                <a:latin typeface="Times New Roman"/>
                <a:ea typeface="Times New Roman"/>
                <a:cs typeface="Times New Roman"/>
                <a:sym typeface="Times New Roman"/>
              </a:rPr>
              <a:t>-Escalar los datos previos al entrenamiento, obtiene en general un mejor R2, que Control(sin escalar) </a:t>
            </a:r>
            <a:endParaRPr sz="17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t/>
            </a:r>
            <a:endParaRPr sz="17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rPr lang="es-419" sz="1939">
                <a:solidFill>
                  <a:schemeClr val="dk1"/>
                </a:solidFill>
                <a:highlight>
                  <a:srgbClr val="FFFFFF"/>
                </a:highlight>
                <a:latin typeface="Times New Roman"/>
                <a:ea typeface="Times New Roman"/>
                <a:cs typeface="Times New Roman"/>
                <a:sym typeface="Times New Roman"/>
              </a:rPr>
              <a:t>-</a:t>
            </a:r>
            <a:r>
              <a:rPr lang="es-419" sz="1700">
                <a:solidFill>
                  <a:schemeClr val="dk1"/>
                </a:solidFill>
                <a:highlight>
                  <a:srgbClr val="FFFFFF"/>
                </a:highlight>
                <a:latin typeface="Times New Roman"/>
                <a:ea typeface="Times New Roman"/>
                <a:cs typeface="Times New Roman"/>
                <a:sym typeface="Times New Roman"/>
              </a:rPr>
              <a:t>-La mejor función escaladora en Global, resultó ser ‘MINMAX’.</a:t>
            </a:r>
            <a:endParaRPr sz="19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t/>
            </a:r>
            <a:endParaRPr sz="17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935"/>
              <a:buFont typeface="Arial"/>
              <a:buNone/>
            </a:pPr>
            <a:r>
              <a:rPr lang="es-419" sz="1739">
                <a:solidFill>
                  <a:schemeClr val="dk1"/>
                </a:solidFill>
                <a:highlight>
                  <a:srgbClr val="FFFFFF"/>
                </a:highlight>
                <a:latin typeface="Times New Roman"/>
                <a:ea typeface="Times New Roman"/>
                <a:cs typeface="Times New Roman"/>
                <a:sym typeface="Times New Roman"/>
              </a:rPr>
              <a:t>-Dependiendo de la forma de los datos originales, sus distribuciones mostradas en gráfica de variables pareadas, es posible obtener mejoras en los resultados R2, cambiando la función escaladora. </a:t>
            </a:r>
            <a:endParaRPr sz="17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935"/>
              <a:buFont typeface="Arial"/>
              <a:buNone/>
            </a:pPr>
            <a:r>
              <a:t/>
            </a:r>
            <a:endParaRPr sz="17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rPr lang="es-419" sz="1739">
                <a:solidFill>
                  <a:schemeClr val="dk1"/>
                </a:solidFill>
                <a:highlight>
                  <a:srgbClr val="FFFFFF"/>
                </a:highlight>
                <a:latin typeface="Times New Roman"/>
                <a:ea typeface="Times New Roman"/>
                <a:cs typeface="Times New Roman"/>
                <a:sym typeface="Times New Roman"/>
              </a:rPr>
              <a:t>-En algunos casos, utilizando las funciones propuestas EXP, ATAN, SIGMOIDEA, se puede mejorar el R2, respecto a las funciones provistas por librería sklearn. </a:t>
            </a:r>
            <a:endParaRPr sz="1739" u="sng">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Clr>
                <a:schemeClr val="dk1"/>
              </a:buClr>
              <a:buSzPts val="935"/>
              <a:buFont typeface="Arial"/>
              <a:buNone/>
            </a:pPr>
            <a:r>
              <a:t/>
            </a:r>
            <a:endParaRPr sz="1375">
              <a:solidFill>
                <a:schemeClr val="dk1"/>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629"/>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1017725"/>
            <a:ext cx="8520600" cy="3774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t/>
            </a:r>
            <a:endParaRPr sz="14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t/>
            </a:r>
            <a:endParaRPr sz="14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rPr lang="es-419" sz="1739">
                <a:solidFill>
                  <a:schemeClr val="dk1"/>
                </a:solidFill>
                <a:highlight>
                  <a:srgbClr val="FFFFFF"/>
                </a:highlight>
                <a:latin typeface="Times New Roman"/>
                <a:ea typeface="Times New Roman"/>
                <a:cs typeface="Times New Roman"/>
                <a:sym typeface="Times New Roman"/>
              </a:rPr>
              <a:t>-En un caso real, para determinar cuándo conviene utilizar una u otra función escaladora, se puede diseñar un procedimiento ‘visual’ que puede utilizar un analista, basado en una inspección de los datos, previo al entrenamiento, observando sus gráficas de variables pareadas, valores promedios y dispersiones, para determinar, el tipo de función escaladora que conviene utilizar para obtener el mejor R2 posible. </a:t>
            </a:r>
            <a:endParaRPr sz="17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t/>
            </a:r>
            <a:endParaRPr sz="17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rPr lang="es-419" sz="1739">
                <a:solidFill>
                  <a:schemeClr val="dk1"/>
                </a:solidFill>
                <a:highlight>
                  <a:srgbClr val="FFFFFF"/>
                </a:highlight>
                <a:latin typeface="Times New Roman"/>
                <a:ea typeface="Times New Roman"/>
                <a:cs typeface="Times New Roman"/>
                <a:sym typeface="Times New Roman"/>
              </a:rPr>
              <a:t>-En caso de que no sea posible decidir o determinar cuál función escaladora es la más conveniente a utilizar, entonces se podría recomendar: MINMAX, </a:t>
            </a:r>
            <a:r>
              <a:rPr lang="es-419" sz="1739">
                <a:solidFill>
                  <a:schemeClr val="dk1"/>
                </a:solidFill>
                <a:latin typeface="Times New Roman"/>
                <a:ea typeface="Times New Roman"/>
                <a:cs typeface="Times New Roman"/>
                <a:sym typeface="Times New Roman"/>
              </a:rPr>
              <a:t>PowerTransformer(method="yeo-johnson"), MaxAbsScaler, StandardScaler.</a:t>
            </a:r>
            <a:endParaRPr sz="1739">
              <a:solidFill>
                <a:schemeClr val="dk1"/>
              </a:solidFill>
              <a:highlight>
                <a:srgbClr val="FFFFFF"/>
              </a:highlight>
              <a:latin typeface="Times New Roman"/>
              <a:ea typeface="Times New Roman"/>
              <a:cs typeface="Times New Roman"/>
              <a:sym typeface="Times New Roman"/>
            </a:endParaRPr>
          </a:p>
          <a:p>
            <a:pPr indent="0" lvl="0" marL="0" rtl="0" algn="just">
              <a:lnSpc>
                <a:spcPct val="95000"/>
              </a:lnSpc>
              <a:spcBef>
                <a:spcPts val="0"/>
              </a:spcBef>
              <a:spcAft>
                <a:spcPts val="0"/>
              </a:spcAft>
              <a:buSzPts val="935"/>
              <a:buNone/>
            </a:pPr>
            <a:r>
              <a:t/>
            </a:r>
            <a:endParaRPr sz="1375">
              <a:solidFill>
                <a:schemeClr val="dk1"/>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629"/>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1152475"/>
            <a:ext cx="8520600" cy="288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3136">
                <a:solidFill>
                  <a:srgbClr val="000000"/>
                </a:solidFill>
              </a:rPr>
              <a:t>MUCHAS GRACIAS!! </a:t>
            </a:r>
            <a:endParaRPr sz="3136">
              <a:solidFill>
                <a:srgbClr val="000000"/>
              </a:solidFill>
            </a:endParaRPr>
          </a:p>
          <a:p>
            <a:pPr indent="0" lvl="0" marL="0" rtl="0" algn="ctr">
              <a:spcBef>
                <a:spcPts val="1200"/>
              </a:spcBef>
              <a:spcAft>
                <a:spcPts val="0"/>
              </a:spcAft>
              <a:buNone/>
            </a:pPr>
            <a:r>
              <a:rPr lang="es-419" sz="3136">
                <a:solidFill>
                  <a:srgbClr val="000000"/>
                </a:solidFill>
              </a:rPr>
              <a:t>A TODOS LOS PROFESORES, </a:t>
            </a:r>
            <a:endParaRPr sz="3136">
              <a:solidFill>
                <a:srgbClr val="000000"/>
              </a:solidFill>
            </a:endParaRPr>
          </a:p>
          <a:p>
            <a:pPr indent="0" lvl="0" marL="0" rtl="0" algn="ctr">
              <a:spcBef>
                <a:spcPts val="1200"/>
              </a:spcBef>
              <a:spcAft>
                <a:spcPts val="1200"/>
              </a:spcAft>
              <a:buNone/>
            </a:pPr>
            <a:r>
              <a:rPr lang="es-419" sz="3136">
                <a:solidFill>
                  <a:srgbClr val="000000"/>
                </a:solidFill>
              </a:rPr>
              <a:t>Y COMPAÑEROS.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34425" y="360050"/>
            <a:ext cx="8353800" cy="46251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0"/>
              </a:spcBef>
              <a:spcAft>
                <a:spcPts val="0"/>
              </a:spcAft>
              <a:buNone/>
            </a:pPr>
            <a:r>
              <a:rPr b="1" lang="es-419" sz="2900" u="sng">
                <a:solidFill>
                  <a:schemeClr val="dk1"/>
                </a:solidFill>
                <a:highlight>
                  <a:srgbClr val="FFFFFF"/>
                </a:highlight>
                <a:latin typeface="Times New Roman"/>
                <a:ea typeface="Times New Roman"/>
                <a:cs typeface="Times New Roman"/>
                <a:sym typeface="Times New Roman"/>
              </a:rPr>
              <a:t>RESUMEN</a:t>
            </a:r>
            <a:endParaRPr b="1" sz="2900" u="sng">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2900">
                <a:solidFill>
                  <a:schemeClr val="dk1"/>
                </a:solidFill>
                <a:highlight>
                  <a:srgbClr val="FFFFFF"/>
                </a:highlight>
                <a:latin typeface="Times New Roman"/>
                <a:ea typeface="Times New Roman"/>
                <a:cs typeface="Times New Roman"/>
                <a:sym typeface="Times New Roman"/>
              </a:rPr>
              <a:t>En el presente trabajo de tesina, para diplomado bioinformática 2021, se estudia el efecto que tienen distintas funciones escaladoras/normalizadoras en el paso de escalamiento/normalización de características(Featuring Scaling) en la etapa de PRE-Procesamiento, en un proceso de MachineLearning. (ML). </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s-419" sz="2900" u="sng">
                <a:solidFill>
                  <a:schemeClr val="dk1"/>
                </a:solidFill>
                <a:highlight>
                  <a:srgbClr val="FFFFFF"/>
                </a:highlight>
                <a:latin typeface="Times New Roman"/>
                <a:ea typeface="Times New Roman"/>
                <a:cs typeface="Times New Roman"/>
                <a:sym typeface="Times New Roman"/>
              </a:rPr>
              <a:t>OBJETIVOS</a:t>
            </a:r>
            <a:endParaRPr b="1" sz="2900" u="sng">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2900" u="sng">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2900">
                <a:solidFill>
                  <a:schemeClr val="dk1"/>
                </a:solidFill>
                <a:highlight>
                  <a:srgbClr val="FFFFFF"/>
                </a:highlight>
                <a:latin typeface="Times New Roman"/>
                <a:ea typeface="Times New Roman"/>
                <a:cs typeface="Times New Roman"/>
                <a:sym typeface="Times New Roman"/>
              </a:rPr>
              <a:t>-Realizar una comparación de los R2, obtenidos por distintos métodos de regresión/clasificación, variando la función escaladora en el PRE-Procesamiento.</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2900">
                <a:solidFill>
                  <a:schemeClr val="dk1"/>
                </a:solidFill>
                <a:highlight>
                  <a:srgbClr val="FFFFFF"/>
                </a:highlight>
                <a:latin typeface="Times New Roman"/>
                <a:ea typeface="Times New Roman"/>
                <a:cs typeface="Times New Roman"/>
                <a:sym typeface="Times New Roman"/>
              </a:rPr>
              <a:t>-Determinar cuál función escaladora es la que obtiene el mayor R2, probando distintos modelos en distintas bases de datos Normalizadas.</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2900">
                <a:solidFill>
                  <a:schemeClr val="dk1"/>
                </a:solidFill>
                <a:highlight>
                  <a:srgbClr val="FFFFFF"/>
                </a:highlight>
                <a:latin typeface="Times New Roman"/>
                <a:ea typeface="Times New Roman"/>
                <a:cs typeface="Times New Roman"/>
                <a:sym typeface="Times New Roman"/>
              </a:rPr>
              <a:t>-Probar la importancia, de Escalar/Normalizar los Datos, Comparando en un Ranking Global, los Resultado R2, vs Control(Sin escalar).</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29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2900">
                <a:solidFill>
                  <a:schemeClr val="dk1"/>
                </a:solidFill>
                <a:highlight>
                  <a:srgbClr val="FFFFFF"/>
                </a:highlight>
                <a:latin typeface="Times New Roman"/>
                <a:ea typeface="Times New Roman"/>
                <a:cs typeface="Times New Roman"/>
                <a:sym typeface="Times New Roman"/>
              </a:rPr>
              <a:t>-En base a los resultados obtenidos, intentar determinar algún criterio que permita a un analista, observando la gráfica de variables pareadas, decidir cuál sería la o las mejores funciones normalizadoras/escaladoras que convienen para esa forma de datos, para obtener el mejor R2 posible en un modelo predictivo.</a:t>
            </a:r>
            <a:endParaRPr sz="29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ct val="61111"/>
              <a:buFont typeface="Arial"/>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PROCESO MACHINE LEARNING</a:t>
            </a:r>
            <a:endParaRPr/>
          </a:p>
        </p:txBody>
      </p:sp>
      <p:pic>
        <p:nvPicPr>
          <p:cNvPr id="66" name="Google Shape;66;p15"/>
          <p:cNvPicPr preferRelativeResize="0"/>
          <p:nvPr/>
        </p:nvPicPr>
        <p:blipFill>
          <a:blip r:embed="rId3">
            <a:alphaModFix/>
          </a:blip>
          <a:stretch>
            <a:fillRect/>
          </a:stretch>
        </p:blipFill>
        <p:spPr>
          <a:xfrm>
            <a:off x="673600" y="1143450"/>
            <a:ext cx="7478975" cy="356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ETAPA DE PRE-PROCESAMIENTO</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600">
                <a:solidFill>
                  <a:schemeClr val="dk1"/>
                </a:solidFill>
                <a:latin typeface="Times New Roman"/>
                <a:ea typeface="Times New Roman"/>
                <a:cs typeface="Times New Roman"/>
                <a:sym typeface="Times New Roman"/>
              </a:rPr>
              <a:t>Pasos generales:</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419" sz="1600">
                <a:solidFill>
                  <a:schemeClr val="dk1"/>
                </a:solidFill>
                <a:latin typeface="Times New Roman"/>
                <a:ea typeface="Times New Roman"/>
                <a:cs typeface="Times New Roman"/>
                <a:sym typeface="Times New Roman"/>
              </a:rPr>
              <a:t>-Limpiar datos mal ingresados(por ejemplo: errores de tipeo, símbolos no numéricos).</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419" sz="1600">
                <a:solidFill>
                  <a:schemeClr val="dk1"/>
                </a:solidFill>
                <a:latin typeface="Times New Roman"/>
                <a:ea typeface="Times New Roman"/>
                <a:cs typeface="Times New Roman"/>
                <a:sym typeface="Times New Roman"/>
              </a:rPr>
              <a:t>-Transformar columnas categóricas en variables auxiliares(binarización de características).</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i="1" lang="es-419" sz="1600">
                <a:solidFill>
                  <a:schemeClr val="dk1"/>
                </a:solidFill>
                <a:latin typeface="Times New Roman"/>
                <a:ea typeface="Times New Roman"/>
                <a:cs typeface="Times New Roman"/>
                <a:sym typeface="Times New Roman"/>
              </a:rPr>
              <a:t>-Escalamiento/normalización, </a:t>
            </a:r>
            <a:endParaRPr i="1"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419" sz="1600">
                <a:solidFill>
                  <a:schemeClr val="dk1"/>
                </a:solidFill>
                <a:latin typeface="Times New Roman"/>
                <a:ea typeface="Times New Roman"/>
                <a:cs typeface="Times New Roman"/>
                <a:sym typeface="Times New Roman"/>
              </a:rPr>
              <a:t>-Corrección de datos erróneos (por ej. edad &lt; 0).</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s-419" sz="1600">
                <a:solidFill>
                  <a:schemeClr val="dk1"/>
                </a:solidFill>
                <a:latin typeface="Times New Roman"/>
                <a:ea typeface="Times New Roman"/>
                <a:cs typeface="Times New Roman"/>
                <a:sym typeface="Times New Roman"/>
              </a:rPr>
              <a:t>-Rellenar/eliminar celdas/columnas vacías/incompletas según algún criterio del analista.</a:t>
            </a:r>
            <a:endParaRPr sz="1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s-419" sz="1600">
                <a:solidFill>
                  <a:schemeClr val="dk1"/>
                </a:solidFill>
                <a:latin typeface="Times New Roman"/>
                <a:ea typeface="Times New Roman"/>
                <a:cs typeface="Times New Roman"/>
                <a:sym typeface="Times New Roman"/>
              </a:rPr>
              <a:t>-Seleccionar variables relevantes.</a:t>
            </a:r>
            <a:endParaRPr sz="2200"/>
          </a:p>
        </p:txBody>
      </p:sp>
      <p:pic>
        <p:nvPicPr>
          <p:cNvPr id="73" name="Google Shape;73;p16"/>
          <p:cNvPicPr preferRelativeResize="0"/>
          <p:nvPr/>
        </p:nvPicPr>
        <p:blipFill>
          <a:blip r:embed="rId3">
            <a:alphaModFix/>
          </a:blip>
          <a:stretch>
            <a:fillRect/>
          </a:stretch>
        </p:blipFill>
        <p:spPr>
          <a:xfrm>
            <a:off x="1953350" y="3163575"/>
            <a:ext cx="5067300" cy="116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88150"/>
            <a:ext cx="8520600" cy="585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s-419" sz="2000" u="sng">
                <a:highlight>
                  <a:srgbClr val="FFFFFF"/>
                </a:highlight>
                <a:latin typeface="Times New Roman"/>
                <a:ea typeface="Times New Roman"/>
                <a:cs typeface="Times New Roman"/>
                <a:sym typeface="Times New Roman"/>
              </a:rPr>
              <a:t>FUNCIONES ESCALADORAS PROPUESTAS</a:t>
            </a:r>
            <a:endParaRPr sz="3600"/>
          </a:p>
        </p:txBody>
      </p:sp>
      <p:sp>
        <p:nvSpPr>
          <p:cNvPr id="79" name="Google Shape;79;p17"/>
          <p:cNvSpPr txBox="1"/>
          <p:nvPr>
            <p:ph idx="1" type="body"/>
          </p:nvPr>
        </p:nvSpPr>
        <p:spPr>
          <a:xfrm>
            <a:off x="311700" y="1152475"/>
            <a:ext cx="40251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s-419" sz="1700">
                <a:solidFill>
                  <a:schemeClr val="dk1"/>
                </a:solidFill>
                <a:highlight>
                  <a:srgbClr val="FFFFFF"/>
                </a:highlight>
                <a:latin typeface="Times New Roman"/>
                <a:ea typeface="Times New Roman"/>
                <a:cs typeface="Times New Roman"/>
                <a:sym typeface="Times New Roman"/>
              </a:rPr>
              <a:t>EXP </a:t>
            </a:r>
            <a:endParaRPr b="1" sz="17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s-419" sz="1700">
                <a:solidFill>
                  <a:schemeClr val="dk1"/>
                </a:solidFill>
                <a:highlight>
                  <a:srgbClr val="FFFFFF"/>
                </a:highlight>
                <a:latin typeface="Times New Roman"/>
                <a:ea typeface="Times New Roman"/>
                <a:cs typeface="Times New Roman"/>
                <a:sym typeface="Times New Roman"/>
              </a:rPr>
              <a:t>X= vector datos</a:t>
            </a:r>
            <a:endParaRPr sz="17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s-419" sz="1700">
                <a:solidFill>
                  <a:schemeClr val="dk1"/>
                </a:solidFill>
                <a:highlight>
                  <a:srgbClr val="FFFFFF"/>
                </a:highlight>
                <a:latin typeface="Times New Roman"/>
                <a:ea typeface="Times New Roman"/>
                <a:cs typeface="Times New Roman"/>
                <a:sym typeface="Times New Roman"/>
              </a:rPr>
              <a:t>Y = vector datos normalizado [0,1] según : </a:t>
            </a:r>
            <a:endParaRPr sz="17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s-419" sz="1700">
                <a:solidFill>
                  <a:schemeClr val="dk1"/>
                </a:solidFill>
                <a:highlight>
                  <a:srgbClr val="FFFFFF"/>
                </a:highlight>
                <a:latin typeface="Times New Roman"/>
                <a:ea typeface="Times New Roman"/>
                <a:cs typeface="Times New Roman"/>
                <a:sym typeface="Times New Roman"/>
              </a:rPr>
              <a:t> a= 1/ mean(X)</a:t>
            </a:r>
            <a:endParaRPr sz="17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700">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s-419" sz="1700">
                <a:solidFill>
                  <a:schemeClr val="dk1"/>
                </a:solidFill>
                <a:highlight>
                  <a:srgbClr val="FFFFFF"/>
                </a:highlight>
                <a:latin typeface="Times New Roman"/>
                <a:ea typeface="Times New Roman"/>
                <a:cs typeface="Times New Roman"/>
                <a:sym typeface="Times New Roman"/>
              </a:rPr>
              <a:t>Y = 1 - exp (-aX)</a:t>
            </a:r>
            <a:endParaRPr sz="1700">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s-419" sz="1700">
                <a:solidFill>
                  <a:schemeClr val="dk1"/>
                </a:solidFill>
                <a:highlight>
                  <a:srgbClr val="FFFFFF"/>
                </a:highlight>
                <a:latin typeface="Times New Roman"/>
                <a:ea typeface="Times New Roman"/>
                <a:cs typeface="Times New Roman"/>
                <a:sym typeface="Times New Roman"/>
              </a:rPr>
              <a:t>{0 &lt; X,    0 &lt; Y &lt; 1}</a:t>
            </a:r>
            <a:endParaRPr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80" name="Google Shape;80;p17"/>
          <p:cNvSpPr txBox="1"/>
          <p:nvPr>
            <p:ph idx="1" type="body"/>
          </p:nvPr>
        </p:nvSpPr>
        <p:spPr>
          <a:xfrm>
            <a:off x="4469400" y="1247250"/>
            <a:ext cx="3477600" cy="3416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419"/>
              <a: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				X</a:t>
            </a:r>
            <a:endParaRPr/>
          </a:p>
        </p:txBody>
      </p:sp>
      <p:pic>
        <p:nvPicPr>
          <p:cNvPr id="81" name="Google Shape;81;p17"/>
          <p:cNvPicPr preferRelativeResize="0"/>
          <p:nvPr/>
        </p:nvPicPr>
        <p:blipFill>
          <a:blip r:embed="rId3">
            <a:alphaModFix/>
          </a:blip>
          <a:stretch>
            <a:fillRect/>
          </a:stretch>
        </p:blipFill>
        <p:spPr>
          <a:xfrm>
            <a:off x="4865875" y="1176123"/>
            <a:ext cx="3590925" cy="304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1152475"/>
            <a:ext cx="4025100" cy="3416400"/>
          </a:xfrm>
          <a:prstGeom prst="rect">
            <a:avLst/>
          </a:prstGeom>
        </p:spPr>
        <p:txBody>
          <a:bodyPr anchorCtr="0" anchor="t" bIns="91425" lIns="91425" spcFirstLastPara="1" rIns="91425" wrap="square" tIns="91425">
            <a:normAutofit fontScale="40000" lnSpcReduction="20000"/>
          </a:bodyPr>
          <a:lstStyle/>
          <a:p>
            <a:pPr indent="0" lvl="0" marL="0" rtl="0" algn="just">
              <a:spcBef>
                <a:spcPts val="0"/>
              </a:spcBef>
              <a:spcAft>
                <a:spcPts val="0"/>
              </a:spcAft>
              <a:buNone/>
            </a:pPr>
            <a:r>
              <a:rPr b="1" lang="es-419" sz="3431">
                <a:solidFill>
                  <a:schemeClr val="dk1"/>
                </a:solidFill>
                <a:highlight>
                  <a:srgbClr val="FFFFFF"/>
                </a:highlight>
                <a:latin typeface="Times New Roman"/>
                <a:ea typeface="Times New Roman"/>
                <a:cs typeface="Times New Roman"/>
                <a:sym typeface="Times New Roman"/>
              </a:rPr>
              <a:t>ATAN</a:t>
            </a:r>
            <a:endParaRPr b="1"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X = Vector datos</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Xp  = np.mean(X) </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Xc= vector con valores centrados en el promedip</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Xc = X   -  Xp  ; </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s= desviación estándar del vector centrado</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s = numpy.std(Xc) ; </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 a = 1/s;  </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Y = vector datos normalizado [-1,1] según :</a:t>
            </a:r>
            <a:endParaRPr sz="343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3431">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Y = 2/pi  arctan(a Xc)</a:t>
            </a:r>
            <a:endParaRPr sz="3431">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s-419" sz="3431">
                <a:solidFill>
                  <a:schemeClr val="dk1"/>
                </a:solidFill>
                <a:highlight>
                  <a:srgbClr val="FFFFFF"/>
                </a:highlight>
                <a:latin typeface="Times New Roman"/>
                <a:ea typeface="Times New Roman"/>
                <a:cs typeface="Times New Roman"/>
                <a:sym typeface="Times New Roman"/>
              </a:rPr>
              <a:t>{para todo  X, -1 &lt; Y &lt; 1}</a:t>
            </a:r>
            <a:endParaRPr sz="3431">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87" name="Google Shape;87;p18"/>
          <p:cNvSpPr txBox="1"/>
          <p:nvPr>
            <p:ph idx="1" type="body"/>
          </p:nvPr>
        </p:nvSpPr>
        <p:spPr>
          <a:xfrm>
            <a:off x="4051575" y="1232850"/>
            <a:ext cx="45495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1200">
                <a:solidFill>
                  <a:schemeClr val="dk1"/>
                </a:solidFill>
                <a:highlight>
                  <a:srgbClr val="FFFFFF"/>
                </a:highlight>
                <a:latin typeface="Times New Roman"/>
                <a:ea typeface="Times New Roman"/>
                <a:cs typeface="Times New Roman"/>
                <a:sym typeface="Times New Roman"/>
              </a:rPr>
              <a:t>y</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419"/>
              <a: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					X</a:t>
            </a:r>
            <a:endParaRPr/>
          </a:p>
        </p:txBody>
      </p:sp>
      <p:pic>
        <p:nvPicPr>
          <p:cNvPr id="88" name="Google Shape;88;p18"/>
          <p:cNvPicPr preferRelativeResize="0"/>
          <p:nvPr/>
        </p:nvPicPr>
        <p:blipFill>
          <a:blip r:embed="rId3">
            <a:alphaModFix/>
          </a:blip>
          <a:stretch>
            <a:fillRect/>
          </a:stretch>
        </p:blipFill>
        <p:spPr>
          <a:xfrm>
            <a:off x="4572000" y="1314450"/>
            <a:ext cx="4029075" cy="2514600"/>
          </a:xfrm>
          <a:prstGeom prst="rect">
            <a:avLst/>
          </a:prstGeom>
          <a:noFill/>
          <a:ln>
            <a:noFill/>
          </a:ln>
        </p:spPr>
      </p:pic>
      <p:sp>
        <p:nvSpPr>
          <p:cNvPr id="89" name="Google Shape;89;p18"/>
          <p:cNvSpPr txBox="1"/>
          <p:nvPr/>
        </p:nvSpPr>
        <p:spPr>
          <a:xfrm>
            <a:off x="240000" y="345775"/>
            <a:ext cx="89040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419" sz="2000" u="sng">
                <a:solidFill>
                  <a:schemeClr val="dk1"/>
                </a:solidFill>
                <a:highlight>
                  <a:srgbClr val="FFFFFF"/>
                </a:highlight>
                <a:latin typeface="Times New Roman"/>
                <a:ea typeface="Times New Roman"/>
                <a:cs typeface="Times New Roman"/>
                <a:sym typeface="Times New Roman"/>
              </a:rPr>
              <a:t>FUNCIONES ESCALADORAS PROPUESTAS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345775"/>
            <a:ext cx="8520600" cy="504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s-419" sz="2000" u="sng">
                <a:highlight>
                  <a:srgbClr val="FFFFFF"/>
                </a:highlight>
                <a:latin typeface="Times New Roman"/>
                <a:ea typeface="Times New Roman"/>
                <a:cs typeface="Times New Roman"/>
                <a:sym typeface="Times New Roman"/>
              </a:rPr>
              <a:t>FUNCIONES ESCALADORAS PROPUESTAS</a:t>
            </a:r>
            <a:endParaRPr/>
          </a:p>
        </p:txBody>
      </p:sp>
      <p:sp>
        <p:nvSpPr>
          <p:cNvPr id="95" name="Google Shape;95;p19"/>
          <p:cNvSpPr txBox="1"/>
          <p:nvPr>
            <p:ph idx="1" type="body"/>
          </p:nvPr>
        </p:nvSpPr>
        <p:spPr>
          <a:xfrm>
            <a:off x="311700" y="1152475"/>
            <a:ext cx="40251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b="1" lang="es-419">
                <a:solidFill>
                  <a:schemeClr val="dk1"/>
                </a:solidFill>
                <a:highlight>
                  <a:srgbClr val="FFFFFF"/>
                </a:highlight>
                <a:latin typeface="Times New Roman"/>
                <a:ea typeface="Times New Roman"/>
                <a:cs typeface="Times New Roman"/>
                <a:sym typeface="Times New Roman"/>
              </a:rPr>
              <a:t>SIGMOIDEA</a:t>
            </a:r>
            <a:endParaRPr b="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a:solidFill>
                  <a:schemeClr val="dk1"/>
                </a:solidFill>
                <a:highlight>
                  <a:srgbClr val="FFFFFF"/>
                </a:highlight>
                <a:latin typeface="Times New Roman"/>
                <a:ea typeface="Times New Roman"/>
                <a:cs typeface="Times New Roman"/>
                <a:sym typeface="Times New Roman"/>
              </a:rPr>
              <a:t>X = Vector datos</a:t>
            </a:r>
            <a:endParaRPr>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a:solidFill>
                  <a:schemeClr val="dk1"/>
                </a:solidFill>
                <a:highlight>
                  <a:srgbClr val="FFFFFF"/>
                </a:highlight>
                <a:latin typeface="Times New Roman"/>
                <a:ea typeface="Times New Roman"/>
                <a:cs typeface="Times New Roman"/>
                <a:sym typeface="Times New Roman"/>
              </a:rPr>
              <a:t>a = 1/ mean(X)</a:t>
            </a:r>
            <a:endParaRPr>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s-419">
                <a:solidFill>
                  <a:schemeClr val="dk1"/>
                </a:solidFill>
                <a:highlight>
                  <a:srgbClr val="FFFFFF"/>
                </a:highlight>
                <a:latin typeface="Times New Roman"/>
                <a:ea typeface="Times New Roman"/>
                <a:cs typeface="Times New Roman"/>
                <a:sym typeface="Times New Roman"/>
              </a:rPr>
              <a:t>Y = vector datos normalizado [0,1] según :</a:t>
            </a:r>
            <a:endParaRPr>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s-419">
                <a:solidFill>
                  <a:schemeClr val="dk1"/>
                </a:solidFill>
                <a:highlight>
                  <a:srgbClr val="FFFFFF"/>
                </a:highlight>
                <a:latin typeface="Times New Roman"/>
                <a:ea typeface="Times New Roman"/>
                <a:cs typeface="Times New Roman"/>
                <a:sym typeface="Times New Roman"/>
              </a:rPr>
              <a:t>Y = 1/(1+ exp (-a X))</a:t>
            </a:r>
            <a:endParaRPr>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s-419">
                <a:solidFill>
                  <a:schemeClr val="dk1"/>
                </a:solidFill>
                <a:highlight>
                  <a:srgbClr val="FFFFFF"/>
                </a:highlight>
                <a:latin typeface="Times New Roman"/>
                <a:ea typeface="Times New Roman"/>
                <a:cs typeface="Times New Roman"/>
                <a:sym typeface="Times New Roman"/>
              </a:rPr>
              <a:t>{para todo X, 0 &lt; Y &lt; 1}</a:t>
            </a:r>
            <a:endParaRPr>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3431">
              <a:solidFill>
                <a:schemeClr val="dk1"/>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b="1" sz="17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96" name="Google Shape;96;p19"/>
          <p:cNvSpPr txBox="1"/>
          <p:nvPr>
            <p:ph idx="1" type="body"/>
          </p:nvPr>
        </p:nvSpPr>
        <p:spPr>
          <a:xfrm>
            <a:off x="4037150" y="1290475"/>
            <a:ext cx="3477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s-419"/>
              <a:t>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419"/>
              <a:t>					X</a:t>
            </a:r>
            <a:endParaRPr/>
          </a:p>
        </p:txBody>
      </p:sp>
      <p:pic>
        <p:nvPicPr>
          <p:cNvPr id="97" name="Google Shape;97;p19"/>
          <p:cNvPicPr preferRelativeResize="0"/>
          <p:nvPr/>
        </p:nvPicPr>
        <p:blipFill rotWithShape="1">
          <a:blip r:embed="rId3">
            <a:alphaModFix/>
          </a:blip>
          <a:srcRect b="25194" l="0" r="0" t="0"/>
          <a:stretch/>
        </p:blipFill>
        <p:spPr>
          <a:xfrm>
            <a:off x="4469400" y="1650775"/>
            <a:ext cx="4219575" cy="216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15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METODOLOGÍA</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s-419" sz="1600">
                <a:solidFill>
                  <a:srgbClr val="000000"/>
                </a:solidFill>
              </a:rPr>
              <a:t>Se utilizaron 6 Bases de Datos: </a:t>
            </a:r>
            <a:r>
              <a:rPr lang="es-419" sz="1600">
                <a:solidFill>
                  <a:schemeClr val="dk1"/>
                </a:solidFill>
                <a:highlight>
                  <a:srgbClr val="FFFFFF"/>
                </a:highlight>
              </a:rPr>
              <a:t>insurance2.csv, absentismo.csv, Admission_Predict.csv, diabetes.csv, iris.data, wine.csv.</a:t>
            </a:r>
            <a:endParaRPr sz="1600">
              <a:solidFill>
                <a:schemeClr val="dk1"/>
              </a:solidFill>
              <a:highlight>
                <a:srgbClr val="FFFFFF"/>
              </a:highlight>
            </a:endParaRPr>
          </a:p>
          <a:p>
            <a:pPr indent="0" lvl="0" marL="457200" rtl="0" algn="l">
              <a:spcBef>
                <a:spcPts val="1200"/>
              </a:spcBef>
              <a:spcAft>
                <a:spcPts val="0"/>
              </a:spcAft>
              <a:buNone/>
            </a:pPr>
            <a:r>
              <a:t/>
            </a:r>
            <a:endParaRPr sz="1600">
              <a:solidFill>
                <a:schemeClr val="dk1"/>
              </a:solidFill>
              <a:highlight>
                <a:srgbClr val="FFFFFF"/>
              </a:highlight>
            </a:endParaRPr>
          </a:p>
          <a:p>
            <a:pPr indent="-330200" lvl="0" marL="457200" rtl="0" algn="just">
              <a:spcBef>
                <a:spcPts val="1200"/>
              </a:spcBef>
              <a:spcAft>
                <a:spcPts val="0"/>
              </a:spcAft>
              <a:buClr>
                <a:schemeClr val="dk1"/>
              </a:buClr>
              <a:buSzPts val="1600"/>
              <a:buChar char="●"/>
            </a:pPr>
            <a:r>
              <a:rPr lang="es-419" sz="1600">
                <a:solidFill>
                  <a:schemeClr val="dk1"/>
                </a:solidFill>
                <a:highlight>
                  <a:srgbClr val="FFFFFF"/>
                </a:highlight>
              </a:rPr>
              <a:t>Se probaron 8 funciones escaladoras de librería sklearn: MinMaxScale, minmax_scale, MaxAbsScaler, StandardScaler, RobustScaler, Normalizer, QuantileTransformer, PowerTransformer; </a:t>
            </a:r>
            <a:endParaRPr sz="1600">
              <a:solidFill>
                <a:schemeClr val="dk1"/>
              </a:solidFill>
              <a:highlight>
                <a:srgbClr val="FFFFFF"/>
              </a:highlight>
            </a:endParaRPr>
          </a:p>
          <a:p>
            <a:pPr indent="0" lvl="0" marL="0" rtl="0" algn="just">
              <a:spcBef>
                <a:spcPts val="0"/>
              </a:spcBef>
              <a:spcAft>
                <a:spcPts val="0"/>
              </a:spcAft>
              <a:buNone/>
            </a:pPr>
            <a:r>
              <a:t/>
            </a:r>
            <a:endParaRPr sz="1600">
              <a:solidFill>
                <a:schemeClr val="dk1"/>
              </a:solidFill>
              <a:highlight>
                <a:srgbClr val="FFFFFF"/>
              </a:highlight>
            </a:endParaRPr>
          </a:p>
          <a:p>
            <a:pPr indent="-330200" lvl="0" marL="457200" rtl="0" algn="just">
              <a:spcBef>
                <a:spcPts val="0"/>
              </a:spcBef>
              <a:spcAft>
                <a:spcPts val="0"/>
              </a:spcAft>
              <a:buClr>
                <a:schemeClr val="dk1"/>
              </a:buClr>
              <a:buSzPts val="1600"/>
              <a:buChar char="●"/>
            </a:pPr>
            <a:r>
              <a:rPr lang="es-419" sz="1600">
                <a:solidFill>
                  <a:schemeClr val="dk1"/>
                </a:solidFill>
                <a:highlight>
                  <a:srgbClr val="FFFFFF"/>
                </a:highlight>
              </a:rPr>
              <a:t>Se Probaron 3 funciones escaladoras propuestas: EXP, ATAN, SIGMOIDEA.</a:t>
            </a:r>
            <a:endParaRPr sz="1600">
              <a:solidFill>
                <a:schemeClr val="dk1"/>
              </a:solidFill>
              <a:highlight>
                <a:srgbClr val="FFFFFF"/>
              </a:highlight>
            </a:endParaRPr>
          </a:p>
          <a:p>
            <a:pPr indent="0" lvl="0" marL="0" rtl="0" algn="just">
              <a:spcBef>
                <a:spcPts val="0"/>
              </a:spcBef>
              <a:spcAft>
                <a:spcPts val="0"/>
              </a:spcAft>
              <a:buNone/>
            </a:pPr>
            <a:r>
              <a:t/>
            </a:r>
            <a:endParaRPr sz="1600">
              <a:solidFill>
                <a:schemeClr val="dk1"/>
              </a:solidFill>
              <a:highlight>
                <a:srgbClr val="FFFFFF"/>
              </a:highlight>
            </a:endParaRPr>
          </a:p>
          <a:p>
            <a:pPr indent="-330200" lvl="0" marL="457200" rtl="0" algn="just">
              <a:spcBef>
                <a:spcPts val="0"/>
              </a:spcBef>
              <a:spcAft>
                <a:spcPts val="0"/>
              </a:spcAft>
              <a:buClr>
                <a:schemeClr val="dk1"/>
              </a:buClr>
              <a:buSzPts val="1600"/>
              <a:buChar char="●"/>
            </a:pPr>
            <a:r>
              <a:rPr lang="es-419" sz="1600">
                <a:solidFill>
                  <a:schemeClr val="dk1"/>
                </a:solidFill>
                <a:highlight>
                  <a:srgbClr val="FFFFFF"/>
                </a:highlight>
              </a:rPr>
              <a:t>Versus / Control (sin escalar)</a:t>
            </a:r>
            <a:endParaRPr sz="1600">
              <a:solidFill>
                <a:schemeClr val="dk1"/>
              </a:solidFill>
              <a:highlight>
                <a:srgbClr val="FFFFFF"/>
              </a:highlight>
            </a:endParaRPr>
          </a:p>
          <a:p>
            <a:pPr indent="0" lvl="0" marL="0" rtl="0" algn="just">
              <a:spcBef>
                <a:spcPts val="0"/>
              </a:spcBef>
              <a:spcAft>
                <a:spcPts val="0"/>
              </a:spcAft>
              <a:buClr>
                <a:schemeClr val="dk1"/>
              </a:buClr>
              <a:buSzPts val="1100"/>
              <a:buFont typeface="Arial"/>
              <a:buNone/>
            </a:pPr>
            <a:r>
              <a:t/>
            </a:r>
            <a:endParaRPr sz="17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5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METODOLOGÍA, Funciones python creadas.</a:t>
            </a:r>
            <a:endParaRPr/>
          </a:p>
        </p:txBody>
      </p:sp>
      <p:graphicFrame>
        <p:nvGraphicFramePr>
          <p:cNvPr id="109" name="Google Shape;109;p21"/>
          <p:cNvGraphicFramePr/>
          <p:nvPr/>
        </p:nvGraphicFramePr>
        <p:xfrm>
          <a:off x="880450" y="1025350"/>
          <a:ext cx="3000000" cy="3000000"/>
        </p:xfrm>
        <a:graphic>
          <a:graphicData uri="http://schemas.openxmlformats.org/drawingml/2006/table">
            <a:tbl>
              <a:tblPr>
                <a:noFill/>
                <a:tableStyleId>{9837AF96-C3D3-4776-AA12-423D496DDFB5}</a:tableStyleId>
              </a:tblPr>
              <a:tblGrid>
                <a:gridCol w="3619500"/>
                <a:gridCol w="3619500"/>
              </a:tblGrid>
              <a:tr h="381000">
                <a:tc>
                  <a:txBody>
                    <a:bodyPr/>
                    <a:lstStyle/>
                    <a:p>
                      <a:pPr indent="0" lvl="0" marL="0" rtl="0" algn="ctr">
                        <a:lnSpc>
                          <a:spcPct val="115000"/>
                        </a:lnSpc>
                        <a:spcBef>
                          <a:spcPts val="0"/>
                        </a:spcBef>
                        <a:spcAft>
                          <a:spcPts val="0"/>
                        </a:spcAft>
                        <a:buNone/>
                      </a:pPr>
                      <a:r>
                        <a:rPr b="1" lang="es-419" sz="1600">
                          <a:highlight>
                            <a:srgbClr val="FFFFFF"/>
                          </a:highlight>
                        </a:rPr>
                        <a:t>Nombre Función</a:t>
                      </a:r>
                      <a:endParaRPr b="1"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s-419" sz="1600">
                          <a:highlight>
                            <a:srgbClr val="FFFFFF"/>
                          </a:highlight>
                        </a:rPr>
                        <a:t>Qué hace</a:t>
                      </a:r>
                      <a:endParaRPr b="1"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0"/>
                        </a:spcBef>
                        <a:spcAft>
                          <a:spcPts val="0"/>
                        </a:spcAft>
                        <a:buNone/>
                      </a:pPr>
                      <a:r>
                        <a:rPr lang="es-419" sz="1600">
                          <a:highlight>
                            <a:srgbClr val="FFFFFF"/>
                          </a:highlight>
                        </a:rPr>
                        <a:t>Xnormalizado(vector):</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419" sz="1600">
                          <a:highlight>
                            <a:srgbClr val="FFFFFF"/>
                          </a:highlight>
                        </a:rPr>
                        <a:t>#recibe vector Xdatos numpy -&gt; Xnormalizado numpy, alfa</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0"/>
                        </a:spcBef>
                        <a:spcAft>
                          <a:spcPts val="0"/>
                        </a:spcAft>
                        <a:buNone/>
                      </a:pPr>
                      <a:r>
                        <a:rPr lang="es-419" sz="1600">
                          <a:highlight>
                            <a:srgbClr val="FFFFFF"/>
                          </a:highlight>
                        </a:rPr>
                        <a:t>XRevers(vectorN, alfa):</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419" sz="1600">
                          <a:highlight>
                            <a:srgbClr val="FFFFFF"/>
                          </a:highlight>
                        </a:rPr>
                        <a:t>recibe vector normalizado numpy, alfa  -&gt;  vector datos numpy</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0"/>
                        </a:spcBef>
                        <a:spcAft>
                          <a:spcPts val="0"/>
                        </a:spcAft>
                        <a:buNone/>
                      </a:pPr>
                      <a:r>
                        <a:rPr lang="es-419" sz="1600">
                          <a:highlight>
                            <a:srgbClr val="FFFFFF"/>
                          </a:highlight>
                        </a:rPr>
                        <a:t>MatrixNorm(Matrix):</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419" sz="1600">
                          <a:highlight>
                            <a:srgbClr val="FFFFFF"/>
                          </a:highlight>
                        </a:rPr>
                        <a:t>#recibe matriz datos.numpy -&gt; metrix datos normalizada. numpy , alfas</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0"/>
                        </a:spcBef>
                        <a:spcAft>
                          <a:spcPts val="0"/>
                        </a:spcAft>
                        <a:buNone/>
                      </a:pPr>
                      <a:r>
                        <a:rPr lang="es-419" sz="1600">
                          <a:highlight>
                            <a:srgbClr val="FFFFFF"/>
                          </a:highlight>
                        </a:rPr>
                        <a:t>MatrixNormRevers(MNorm,alfas):</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419" sz="1600">
                          <a:highlight>
                            <a:srgbClr val="FFFFFF"/>
                          </a:highlight>
                        </a:rPr>
                        <a:t>#recibe matriz datos.numpy Normalizada,alfas-&gt; metrix datos numpy</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just">
                        <a:lnSpc>
                          <a:spcPct val="115000"/>
                        </a:lnSpc>
                        <a:spcBef>
                          <a:spcPts val="0"/>
                        </a:spcBef>
                        <a:spcAft>
                          <a:spcPts val="0"/>
                        </a:spcAft>
                        <a:buNone/>
                      </a:pPr>
                      <a:r>
                        <a:rPr lang="es-419" sz="1600">
                          <a:highlight>
                            <a:srgbClr val="FFFFFF"/>
                          </a:highlight>
                        </a:rPr>
                        <a:t>MPandas(MNumpy):</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s-419" sz="1600">
                          <a:highlight>
                            <a:srgbClr val="FFFFFF"/>
                          </a:highlight>
                        </a:rPr>
                        <a:t>#Recibe Matrix Numpy -&gt; Matrix Data frame pandas</a:t>
                      </a:r>
                      <a:endParaRPr sz="1600">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