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A1266-6F43-487D-A3A5-8D6297574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0B50C7-0AC4-4649-8B40-0AF253C68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81C44D-6BA7-4589-87FC-DEFD5383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ED034-5A64-42ED-95FE-D8D6C1F8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90E393-4FF0-4D62-9518-749C66FA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DA92-508D-4311-8B82-0BB08BBC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59DF89-C67C-4FB6-83EE-A9593933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CF0636-668D-4E29-B118-342A30A3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973391-BFE0-45FD-96C3-4A170FA4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AE5FD1-6B7B-48EF-9EEC-2931F89C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36EE1A-6402-4D35-912D-05D75E701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1AB4C3-9F36-4859-BAD9-2D6EA3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BFD1E4-9CAA-484A-9402-86DB43A6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DAB14-EA5F-49C0-A7A1-1F0ED0BC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6E9210-7769-4B22-ADD5-5DBE587D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C2AA6-1205-4B92-9D36-DA7544B5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93EC-918D-4E36-BD8E-8150FDC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657B1-2988-4E8C-94AF-2E03C3AE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81A5B-2EC6-4C59-B225-AC87E845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5C04F6-4A51-4728-BD5A-468DA01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558DE-1BC6-408A-8939-6CFC6DD8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8D51EC-C1E7-4232-8299-68A419A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0009B0-97EA-4E72-9017-5BC9E61B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D89FD7-B465-4F2E-95C1-D220117D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9D823C-8E8A-4D0C-AC73-3AE93CA3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08208-15DB-4A91-8D10-C301EC0A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8DF582-861A-4616-9A93-6E36575DB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3A111C-9FBE-4A9B-B408-FD3AE2AE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BB81F0-7750-464D-B27E-604C7E33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A270EF-994C-423C-AECE-E09A62A5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3708F7-BDAF-47B7-A516-98812D27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6426E-B717-4844-81FE-6FBA2EDA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D19289-E5E4-4357-948A-0845B356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E3843-B1C9-4996-86EF-CA48ED8A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6BE930-34EE-42DD-BAD2-F8F33EBF3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5DB7E0F-F968-4D88-A6D0-92CF0447C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54FD506-BF93-4E1C-BDE0-A81948A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4F76FE9-BAB0-4C20-BE83-1F8B6159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4287A6-06E0-4A60-9E0F-4C2CC7B7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44408-B9D1-4A3B-8F84-C90285BD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507BBB-8176-430B-BEA7-1FF7E3D2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730EEF-2438-4D14-848D-860CC733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2BD01-F845-4882-BB49-B5BDC650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51EE0F-384F-4410-AFD3-69C755E8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F9FE0B-0558-4439-86BE-D100B4F5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2DBC79-99D1-41C2-A976-00294FAD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45F82-C2E9-42C0-BF08-9AE67967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15D6A-0D1F-4DEA-BC29-BA89D990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417FB1-E6D4-46AF-9C7E-6A15504AA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66FACF-797C-4843-894B-4659CBAC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21A2BD-EE34-4A0C-BC91-D60333CE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47F726-4131-4AEC-84B4-4B540CD3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DA61E-9C23-45CC-A8D0-C443692B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DC566D-8890-4B9A-8AB5-559AE52C5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D62052-686D-4681-B1AA-2B0830F77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4A01C4-382C-47C6-ADF4-3494EBE7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3AC15D-9575-46C4-89A5-FD0A294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D4FFDE-2E56-4EFA-9566-75124713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3D49950-DC3E-4E0F-89AD-FEB1F995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CC47E3-4738-4C33-9BC9-75618EA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E240-53BE-4DA1-9347-4E92C7D1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DA34-BA8B-4ADB-8AB1-3498B62D74E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080DDC-7785-464A-A20C-9CB03A934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492127-B2EA-4142-88A9-D7CC13AB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856D-C7AF-4CA4-B0A6-F0F114C4FE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nexo:Localidades_de_Bogot%C3%A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2B743-22E8-4151-B927-75CC96387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Capstone Project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305AA7-8EA8-4AE6-AD24-CE85B8AD5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should Carol open her desired Burger Joint</a:t>
            </a:r>
          </a:p>
        </p:txBody>
      </p:sp>
    </p:spTree>
    <p:extLst>
      <p:ext uri="{BB962C8B-B14F-4D97-AF65-F5344CB8AC3E}">
        <p14:creationId xmlns:p14="http://schemas.microsoft.com/office/powerpoint/2010/main" val="82653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45AF9-BFED-4307-961A-43246569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Results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A1B4B1-B992-4F19-9036-306A185930F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79248" y="1606307"/>
            <a:ext cx="1964363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593B525-742B-4857-85C3-3C10186B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8727831" cy="4351338"/>
          </a:xfrm>
        </p:spPr>
        <p:txBody>
          <a:bodyPr/>
          <a:lstStyle/>
          <a:p>
            <a:pPr lvl="0"/>
            <a:r>
              <a:rPr lang="en-US" dirty="0"/>
              <a:t>The Locality with the best score is “La Candelaria” with 130.5, being the best option. </a:t>
            </a:r>
          </a:p>
          <a:p>
            <a:pPr lvl="0"/>
            <a:r>
              <a:rPr lang="en-US" dirty="0"/>
              <a:t>Follows closely “</a:t>
            </a:r>
            <a:r>
              <a:rPr lang="en-US" dirty="0" err="1"/>
              <a:t>Chapinero</a:t>
            </a:r>
            <a:r>
              <a:rPr lang="en-US" dirty="0"/>
              <a:t>” with 120. </a:t>
            </a:r>
          </a:p>
          <a:p>
            <a:r>
              <a:rPr lang="en-US" dirty="0"/>
              <a:t>These options maximize the number of potential customers from offices and universities and at the same time have not too large competence.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1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2A757-9197-4AA3-A19A-49433983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Best Place for the Burger Joint in Bogotá is “La Candelaria”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73AF9DD-00EC-4A5D-9009-7D8886A47E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3942" y="2211963"/>
            <a:ext cx="5944115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76D1E-0E4C-40ED-92AD-553A69C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Recommendation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3D0B0C-ADF8-4752-A722-9ADCEEED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07958"/>
            <a:ext cx="10515599" cy="4984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analysis can be improved with following extensions: </a:t>
            </a:r>
          </a:p>
          <a:p>
            <a:r>
              <a:rPr lang="en-US" dirty="0"/>
              <a:t>Consider more categories. For example, like "Night life" which is also a good source for customers. But also like "Restaurants", which even if not burger joints may be some concurrence if too many. </a:t>
            </a:r>
          </a:p>
          <a:p>
            <a:r>
              <a:rPr lang="en-US" dirty="0"/>
              <a:t>In the Locality itself, it can also be computed the distance between all the venues in order to find a place with the greatest number of potential customers. </a:t>
            </a:r>
          </a:p>
          <a:p>
            <a:r>
              <a:rPr lang="en-US" dirty="0"/>
              <a:t>Using smaller geographical areas like Neighborhoods could improve the accuracy for the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4A1C2-2AF1-4E66-9A65-674D46D3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Introduction and Business Problem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3ADD1-9B5A-41D7-A44C-2AAF8C92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customer, Carol, wants to open a new burger joint in Bogotá, Colombia. </a:t>
            </a:r>
          </a:p>
          <a:p>
            <a:r>
              <a:rPr lang="en-US" dirty="0"/>
              <a:t>Due to Bogotá’s high diversity and very large size, she asked me for help in order to find the best spot to place the burger joint. </a:t>
            </a:r>
          </a:p>
          <a:p>
            <a:r>
              <a:rPr lang="en-US" dirty="0"/>
              <a:t>Bogotá has 20 different Localities (Districts) and we aim to find the best one.</a:t>
            </a:r>
          </a:p>
          <a:p>
            <a:r>
              <a:rPr lang="en-US" dirty="0"/>
              <a:t>We need to choose a Locality that has good number of customers and low amount of competition. </a:t>
            </a:r>
          </a:p>
        </p:txBody>
      </p:sp>
    </p:spTree>
    <p:extLst>
      <p:ext uri="{BB962C8B-B14F-4D97-AF65-F5344CB8AC3E}">
        <p14:creationId xmlns:p14="http://schemas.microsoft.com/office/powerpoint/2010/main" val="208018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38EA2-00D8-476D-813C-FA2FB0F0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Data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E43DE0-C0CE-4D7D-A90F-4F7F87BC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5065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help Carol in her search we will need to access following data</a:t>
            </a:r>
          </a:p>
          <a:p>
            <a:r>
              <a:rPr lang="en-US" dirty="0"/>
              <a:t>The Localities of Bogotá, Colombia from Wikipedia: </a:t>
            </a:r>
            <a:r>
              <a:rPr lang="en-US" u="sng" dirty="0">
                <a:hlinkClick r:id="rId2"/>
              </a:rPr>
              <a:t>https://es.wikipedia.org/wiki/Anexo:Localidades_de_Bogot%C3%A1</a:t>
            </a:r>
            <a:r>
              <a:rPr lang="en-US" dirty="0"/>
              <a:t> </a:t>
            </a:r>
          </a:p>
          <a:p>
            <a:r>
              <a:rPr lang="en-US" dirty="0"/>
              <a:t>The coordinates (latitude, longitude) of these Localities of Bogotá from Open Street Map APIs</a:t>
            </a:r>
          </a:p>
          <a:p>
            <a:r>
              <a:rPr lang="en-US" dirty="0"/>
              <a:t>From Foursquare we will need following venues data: </a:t>
            </a:r>
          </a:p>
          <a:p>
            <a:pPr lvl="1"/>
            <a:r>
              <a:rPr lang="en-US" dirty="0"/>
              <a:t>the burger joint venues of the Localities </a:t>
            </a:r>
          </a:p>
          <a:p>
            <a:pPr lvl="1"/>
            <a:r>
              <a:rPr lang="en-US" dirty="0"/>
              <a:t>the offices venues of the Localities </a:t>
            </a:r>
          </a:p>
          <a:p>
            <a:pPr lvl="1"/>
            <a:r>
              <a:rPr lang="en-US" dirty="0"/>
              <a:t>the high schools venues of the Localities </a:t>
            </a:r>
          </a:p>
          <a:p>
            <a:pPr lvl="1"/>
            <a:r>
              <a:rPr lang="en-US" dirty="0"/>
              <a:t>the universities venues of the Localities </a:t>
            </a:r>
          </a:p>
          <a:p>
            <a:r>
              <a:rPr lang="en-US" dirty="0"/>
              <a:t>We will then leverage the data in order to determine which locality is the most appropriate in order to locate the burger joint.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25953-E251-477F-AC68-529FCD10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Methodology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B3BB4-C55E-4D20-93F2-5D9C4504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1976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each locality, all office, school, university and burger joints venues data have been collected from Foursquare. </a:t>
            </a:r>
          </a:p>
          <a:p>
            <a:r>
              <a:rPr lang="en-US" dirty="0"/>
              <a:t>Then for each locality, the sums of the office, school, university and burger joints were computed.</a:t>
            </a:r>
          </a:p>
          <a:p>
            <a:r>
              <a:rPr lang="en-US" dirty="0"/>
              <a:t>For each of these 4 categories, a weight (or penalty) has been defined according to what Carol considers the most important.</a:t>
            </a:r>
          </a:p>
          <a:p>
            <a:pPr lvl="1"/>
            <a:r>
              <a:rPr lang="en-US" dirty="0"/>
              <a:t>Burger Joints have been weighted with -1, since Carol wants to avoid concurrence. </a:t>
            </a:r>
          </a:p>
          <a:p>
            <a:pPr lvl="1"/>
            <a:r>
              <a:rPr lang="en-US" dirty="0"/>
              <a:t>Schools have been weighted with 1, since student are good customers. </a:t>
            </a:r>
          </a:p>
          <a:p>
            <a:pPr lvl="1"/>
            <a:r>
              <a:rPr lang="en-US" dirty="0"/>
              <a:t>Universities have been weighted with 1.5, since students are good customers. </a:t>
            </a:r>
          </a:p>
          <a:p>
            <a:pPr lvl="1"/>
            <a:r>
              <a:rPr lang="en-US" dirty="0"/>
              <a:t>Offices have been weighted with 2, since employees are even better customers. </a:t>
            </a:r>
          </a:p>
          <a:p>
            <a:r>
              <a:rPr lang="en-US" dirty="0"/>
              <a:t>Note that the weights can be modified according to the importance of each category. </a:t>
            </a:r>
          </a:p>
          <a:p>
            <a:r>
              <a:rPr lang="en-US" dirty="0"/>
              <a:t>Lastly, a score was computed for each locality as the weighted sum of the number of venues in each of the 4 categories (school, university, office, burger joints).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6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DE841-2CD8-4E5A-8E1E-24F2CC99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Localities of Bogotá, Colombia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1B489CA-C234-48A4-882B-7B89F38B2E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56" y="1442076"/>
            <a:ext cx="7708598" cy="4020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6CFE369-00A2-4723-9FA9-EE7449EB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93" y="1100126"/>
            <a:ext cx="2798307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7743E-6187-4F04-82C0-5D6F6CD3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Burger Joints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6B7FB3D-0F52-4CF5-B9F7-E9E3BFBDC3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969" y="1825625"/>
            <a:ext cx="7230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426A2-F0DC-4FBD-9331-23DF259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High Schools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474B05-EBBF-4AEB-ADAD-A58172907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863" y="1825625"/>
            <a:ext cx="7198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701DC-2983-461A-9942-D6EE35AB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Universities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326ACA-847C-478F-90F9-9FA799F2CC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1839119"/>
            <a:ext cx="7181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D6623-CD60-43D2-A850-72D47FDF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Offices in Bogotá Localities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8B268A9-BBEE-4447-941A-EEC9B5E670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1834356"/>
            <a:ext cx="7200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1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552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Capstone Project Presentation </vt:lpstr>
      <vt:lpstr>Introduction and Business Problem </vt:lpstr>
      <vt:lpstr>Data </vt:lpstr>
      <vt:lpstr>Methodology </vt:lpstr>
      <vt:lpstr>Localities of Bogotá, Colombia</vt:lpstr>
      <vt:lpstr>Burger Joints in Bogotá Localities</vt:lpstr>
      <vt:lpstr>High Schools in Bogotá Localities</vt:lpstr>
      <vt:lpstr>Universities in Bogotá Localities</vt:lpstr>
      <vt:lpstr>Offices in Bogotá Localities</vt:lpstr>
      <vt:lpstr>Results</vt:lpstr>
      <vt:lpstr>Best Place for the Burger Joint in Bogotá is “La Candelaria”</vt:lpstr>
      <vt:lpstr>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Cristina Perez</dc:creator>
  <cp:lastModifiedBy>nnn</cp:lastModifiedBy>
  <cp:revision>4</cp:revision>
  <dcterms:created xsi:type="dcterms:W3CDTF">2019-03-20T11:13:16Z</dcterms:created>
  <dcterms:modified xsi:type="dcterms:W3CDTF">2020-04-12T16:21:02Z</dcterms:modified>
</cp:coreProperties>
</file>