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Helvetica Neue"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m+WoMLnbHvxqUgfG7DzSDz0g7/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270" y="2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18378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5955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6416040" y="4434840"/>
            <a:ext cx="4941771" cy="11222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6416041" y="5586890"/>
            <a:ext cx="4941770" cy="3966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18"/>
          <p:cNvPicPr preferRelativeResize="0"/>
          <p:nvPr/>
        </p:nvPicPr>
        <p:blipFill rotWithShape="1">
          <a:blip r:embed="rId2">
            <a:alphaModFix/>
          </a:blip>
          <a:srcRect l="9358" t="23650" b="-1"/>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a:spLocks noGrp="1"/>
          </p:cNvSpPr>
          <p:nvPr>
            <p:ph type="pic" idx="2"/>
          </p:nvPr>
        </p:nvSpPr>
        <p:spPr>
          <a:xfrm>
            <a:off x="1487181" y="2886074"/>
            <a:ext cx="1845511" cy="1845511"/>
          </a:xfrm>
          <a:prstGeom prst="rect">
            <a:avLst/>
          </a:prstGeom>
          <a:solidFill>
            <a:srgbClr val="F2F2F2"/>
          </a:solidFill>
          <a:ln>
            <a:noFill/>
          </a:ln>
        </p:spPr>
      </p:sp>
      <p:sp>
        <p:nvSpPr>
          <p:cNvPr id="77" name="Google Shape;77;p27"/>
          <p:cNvSpPr txBox="1">
            <a:spLocks noGrp="1"/>
          </p:cNvSpPr>
          <p:nvPr>
            <p:ph type="body" idx="1"/>
          </p:nvPr>
        </p:nvSpPr>
        <p:spPr>
          <a:xfrm>
            <a:off x="1228568" y="5084524"/>
            <a:ext cx="2317707"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8" name="Google Shape;78;p27"/>
          <p:cNvSpPr txBox="1">
            <a:spLocks noGrp="1"/>
          </p:cNvSpPr>
          <p:nvPr>
            <p:ph type="body" idx="3"/>
          </p:nvPr>
        </p:nvSpPr>
        <p:spPr>
          <a:xfrm>
            <a:off x="1487181" y="5464114"/>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9" name="Google Shape;79;p27"/>
          <p:cNvSpPr>
            <a:spLocks noGrp="1"/>
          </p:cNvSpPr>
          <p:nvPr>
            <p:ph type="pic" idx="4"/>
          </p:nvPr>
        </p:nvSpPr>
        <p:spPr>
          <a:xfrm>
            <a:off x="3836914" y="2886074"/>
            <a:ext cx="1845511" cy="1845511"/>
          </a:xfrm>
          <a:prstGeom prst="rect">
            <a:avLst/>
          </a:prstGeom>
          <a:solidFill>
            <a:srgbClr val="F2F2F2"/>
          </a:solidFill>
          <a:ln>
            <a:noFill/>
          </a:ln>
        </p:spPr>
      </p:sp>
      <p:sp>
        <p:nvSpPr>
          <p:cNvPr id="80" name="Google Shape;80;p27"/>
          <p:cNvSpPr txBox="1">
            <a:spLocks noGrp="1"/>
          </p:cNvSpPr>
          <p:nvPr>
            <p:ph type="body" idx="5"/>
          </p:nvPr>
        </p:nvSpPr>
        <p:spPr>
          <a:xfrm>
            <a:off x="3578300" y="5084524"/>
            <a:ext cx="233081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1" name="Google Shape;81;p27"/>
          <p:cNvSpPr txBox="1">
            <a:spLocks noGrp="1"/>
          </p:cNvSpPr>
          <p:nvPr>
            <p:ph type="body" idx="6"/>
          </p:nvPr>
        </p:nvSpPr>
        <p:spPr>
          <a:xfrm>
            <a:off x="3836913" y="5478796"/>
            <a:ext cx="1855949"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2" name="Google Shape;82;p27"/>
          <p:cNvSpPr>
            <a:spLocks noGrp="1"/>
          </p:cNvSpPr>
          <p:nvPr>
            <p:ph type="pic" idx="7"/>
          </p:nvPr>
        </p:nvSpPr>
        <p:spPr>
          <a:xfrm>
            <a:off x="6327578" y="2886074"/>
            <a:ext cx="1845511" cy="1845511"/>
          </a:xfrm>
          <a:prstGeom prst="rect">
            <a:avLst/>
          </a:prstGeom>
          <a:solidFill>
            <a:srgbClr val="F2F2F2"/>
          </a:solidFill>
          <a:ln>
            <a:noFill/>
          </a:ln>
        </p:spPr>
      </p:sp>
      <p:sp>
        <p:nvSpPr>
          <p:cNvPr id="83" name="Google Shape;83;p27"/>
          <p:cNvSpPr txBox="1">
            <a:spLocks noGrp="1"/>
          </p:cNvSpPr>
          <p:nvPr>
            <p:ph type="body" idx="8"/>
          </p:nvPr>
        </p:nvSpPr>
        <p:spPr>
          <a:xfrm>
            <a:off x="6068964" y="5084524"/>
            <a:ext cx="2317707"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4" name="Google Shape;84;p27"/>
          <p:cNvSpPr txBox="1">
            <a:spLocks noGrp="1"/>
          </p:cNvSpPr>
          <p:nvPr>
            <p:ph type="body" idx="9"/>
          </p:nvPr>
        </p:nvSpPr>
        <p:spPr>
          <a:xfrm>
            <a:off x="6327577" y="5478796"/>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5" name="Google Shape;85;p27"/>
          <p:cNvSpPr>
            <a:spLocks noGrp="1"/>
          </p:cNvSpPr>
          <p:nvPr>
            <p:ph type="pic" idx="13"/>
          </p:nvPr>
        </p:nvSpPr>
        <p:spPr>
          <a:xfrm>
            <a:off x="8747458" y="2886074"/>
            <a:ext cx="1845511" cy="1845511"/>
          </a:xfrm>
          <a:prstGeom prst="rect">
            <a:avLst/>
          </a:prstGeom>
          <a:solidFill>
            <a:srgbClr val="F2F2F2"/>
          </a:solidFill>
          <a:ln>
            <a:noFill/>
          </a:ln>
        </p:spPr>
      </p:sp>
      <p:sp>
        <p:nvSpPr>
          <p:cNvPr id="86" name="Google Shape;86;p27"/>
          <p:cNvSpPr txBox="1">
            <a:spLocks noGrp="1"/>
          </p:cNvSpPr>
          <p:nvPr>
            <p:ph type="body" idx="14"/>
          </p:nvPr>
        </p:nvSpPr>
        <p:spPr>
          <a:xfrm>
            <a:off x="8488845" y="5084524"/>
            <a:ext cx="231770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7" name="Google Shape;87;p27"/>
          <p:cNvSpPr txBox="1">
            <a:spLocks noGrp="1"/>
          </p:cNvSpPr>
          <p:nvPr>
            <p:ph type="body" idx="15"/>
          </p:nvPr>
        </p:nvSpPr>
        <p:spPr>
          <a:xfrm>
            <a:off x="8747458" y="5464114"/>
            <a:ext cx="184551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 name="Google Shape;8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grpSp>
        <p:nvGrpSpPr>
          <p:cNvPr id="91" name="Google Shape;91;p27"/>
          <p:cNvGrpSpPr/>
          <p:nvPr/>
        </p:nvGrpSpPr>
        <p:grpSpPr>
          <a:xfrm>
            <a:off x="7334250" y="0"/>
            <a:ext cx="4857750" cy="1724025"/>
            <a:chOff x="7334250" y="0"/>
            <a:chExt cx="4857750" cy="1724025"/>
          </a:xfrm>
        </p:grpSpPr>
        <p:cxnSp>
          <p:nvCxnSpPr>
            <p:cNvPr id="92" name="Google Shape;92;p27"/>
            <p:cNvCxnSpPr/>
            <p:nvPr/>
          </p:nvCxnSpPr>
          <p:spPr>
            <a:xfrm rot="10800000">
              <a:off x="7334250" y="0"/>
              <a:ext cx="4857750" cy="762000"/>
            </a:xfrm>
            <a:prstGeom prst="straightConnector1">
              <a:avLst/>
            </a:prstGeom>
            <a:noFill/>
            <a:ln w="9525" cap="flat" cmpd="sng">
              <a:solidFill>
                <a:schemeClr val="dk1"/>
              </a:solidFill>
              <a:prstDash val="solid"/>
              <a:miter lim="800000"/>
              <a:headEnd type="none" w="sm" len="sm"/>
              <a:tailEnd type="none" w="sm" len="sm"/>
            </a:ln>
          </p:spPr>
        </p:cxnSp>
        <p:cxnSp>
          <p:nvCxnSpPr>
            <p:cNvPr id="93" name="Google Shape;93;p27"/>
            <p:cNvCxnSpPr/>
            <p:nvPr/>
          </p:nvCxnSpPr>
          <p:spPr>
            <a:xfrm>
              <a:off x="11487150" y="0"/>
              <a:ext cx="704850" cy="1724025"/>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am Slide 8 People">
  <p:cSld name="Team Slide 8 People">
    <p:bg>
      <p:bgPr>
        <a:solidFill>
          <a:schemeClr val="dk1"/>
        </a:solidFill>
        <a:effectLst/>
      </p:bgPr>
    </p:bg>
    <p:spTree>
      <p:nvGrpSpPr>
        <p:cNvPr id="1" name="Shape 94"/>
        <p:cNvGrpSpPr/>
        <p:nvPr/>
      </p:nvGrpSpPr>
      <p:grpSpPr>
        <a:xfrm>
          <a:off x="0" y="0"/>
          <a:ext cx="0" cy="0"/>
          <a:chOff x="0" y="0"/>
          <a:chExt cx="0" cy="0"/>
        </a:xfrm>
      </p:grpSpPr>
      <p:grpSp>
        <p:nvGrpSpPr>
          <p:cNvPr id="95" name="Google Shape;95;p28"/>
          <p:cNvGrpSpPr/>
          <p:nvPr/>
        </p:nvGrpSpPr>
        <p:grpSpPr>
          <a:xfrm>
            <a:off x="0" y="473953"/>
            <a:ext cx="12192000" cy="5621336"/>
            <a:chOff x="0" y="473953"/>
            <a:chExt cx="12192000" cy="5621336"/>
          </a:xfrm>
        </p:grpSpPr>
        <p:pic>
          <p:nvPicPr>
            <p:cNvPr id="96" name="Google Shape;96;p28"/>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97" name="Google Shape;97;p28"/>
            <p:cNvPicPr preferRelativeResize="0"/>
            <p:nvPr/>
          </p:nvPicPr>
          <p:blipFill rotWithShape="1">
            <a:blip r:embed="rId3">
              <a:alphaModFix/>
            </a:blip>
            <a:srcRect/>
            <a:stretch/>
          </p:blipFill>
          <p:spPr>
            <a:xfrm>
              <a:off x="11049000" y="5180889"/>
              <a:ext cx="1143000" cy="914400"/>
            </a:xfrm>
            <a:prstGeom prst="rect">
              <a:avLst/>
            </a:prstGeom>
            <a:noFill/>
            <a:ln>
              <a:noFill/>
            </a:ln>
          </p:spPr>
        </p:pic>
      </p:grpSp>
      <p:sp>
        <p:nvSpPr>
          <p:cNvPr id="98" name="Google Shape;98;p28"/>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8"/>
          <p:cNvSpPr>
            <a:spLocks noGrp="1"/>
          </p:cNvSpPr>
          <p:nvPr>
            <p:ph type="pic" idx="2"/>
          </p:nvPr>
        </p:nvSpPr>
        <p:spPr>
          <a:xfrm>
            <a:off x="1877176" y="2428875"/>
            <a:ext cx="1066800" cy="1066800"/>
          </a:xfrm>
          <a:prstGeom prst="rect">
            <a:avLst/>
          </a:prstGeom>
          <a:solidFill>
            <a:schemeClr val="lt1"/>
          </a:solidFill>
          <a:ln>
            <a:noFill/>
          </a:ln>
        </p:spPr>
      </p:sp>
      <p:sp>
        <p:nvSpPr>
          <p:cNvPr id="100" name="Google Shape;100;p28"/>
          <p:cNvSpPr txBox="1">
            <a:spLocks noGrp="1"/>
          </p:cNvSpPr>
          <p:nvPr>
            <p:ph type="body" idx="1"/>
          </p:nvPr>
        </p:nvSpPr>
        <p:spPr>
          <a:xfrm>
            <a:off x="1500168"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1" name="Google Shape;101;p28"/>
          <p:cNvSpPr txBox="1">
            <a:spLocks noGrp="1"/>
          </p:cNvSpPr>
          <p:nvPr>
            <p:ph type="body" idx="3"/>
          </p:nvPr>
        </p:nvSpPr>
        <p:spPr>
          <a:xfrm>
            <a:off x="1500168" y="3809747"/>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2" name="Google Shape;102;p28"/>
          <p:cNvSpPr>
            <a:spLocks noGrp="1"/>
          </p:cNvSpPr>
          <p:nvPr>
            <p:ph type="pic" idx="4"/>
          </p:nvPr>
        </p:nvSpPr>
        <p:spPr>
          <a:xfrm>
            <a:off x="4226270" y="2428875"/>
            <a:ext cx="1066800" cy="1066800"/>
          </a:xfrm>
          <a:prstGeom prst="rect">
            <a:avLst/>
          </a:prstGeom>
          <a:solidFill>
            <a:schemeClr val="lt1"/>
          </a:solidFill>
          <a:ln>
            <a:noFill/>
          </a:ln>
        </p:spPr>
      </p:sp>
      <p:sp>
        <p:nvSpPr>
          <p:cNvPr id="103" name="Google Shape;103;p28"/>
          <p:cNvSpPr txBox="1">
            <a:spLocks noGrp="1"/>
          </p:cNvSpPr>
          <p:nvPr>
            <p:ph type="body" idx="5"/>
          </p:nvPr>
        </p:nvSpPr>
        <p:spPr>
          <a:xfrm>
            <a:off x="3849262"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4" name="Google Shape;104;p28"/>
          <p:cNvSpPr txBox="1">
            <a:spLocks noGrp="1"/>
          </p:cNvSpPr>
          <p:nvPr>
            <p:ph type="body" idx="6"/>
          </p:nvPr>
        </p:nvSpPr>
        <p:spPr>
          <a:xfrm>
            <a:off x="3849262" y="3809747"/>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8"/>
          <p:cNvSpPr>
            <a:spLocks noGrp="1"/>
          </p:cNvSpPr>
          <p:nvPr>
            <p:ph type="pic" idx="7"/>
          </p:nvPr>
        </p:nvSpPr>
        <p:spPr>
          <a:xfrm>
            <a:off x="6655584" y="2428875"/>
            <a:ext cx="1066800" cy="1066800"/>
          </a:xfrm>
          <a:prstGeom prst="rect">
            <a:avLst/>
          </a:prstGeom>
          <a:solidFill>
            <a:schemeClr val="lt1"/>
          </a:solidFill>
          <a:ln>
            <a:noFill/>
          </a:ln>
        </p:spPr>
      </p:sp>
      <p:sp>
        <p:nvSpPr>
          <p:cNvPr id="106" name="Google Shape;106;p28"/>
          <p:cNvSpPr txBox="1">
            <a:spLocks noGrp="1"/>
          </p:cNvSpPr>
          <p:nvPr>
            <p:ph type="body" idx="8"/>
          </p:nvPr>
        </p:nvSpPr>
        <p:spPr>
          <a:xfrm>
            <a:off x="6198355" y="3654378"/>
            <a:ext cx="2105135"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8"/>
          <p:cNvSpPr txBox="1">
            <a:spLocks noGrp="1"/>
          </p:cNvSpPr>
          <p:nvPr>
            <p:ph type="body" idx="9"/>
          </p:nvPr>
        </p:nvSpPr>
        <p:spPr>
          <a:xfrm>
            <a:off x="6095999" y="3809747"/>
            <a:ext cx="2299855"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8" name="Google Shape;108;p28"/>
          <p:cNvSpPr>
            <a:spLocks noGrp="1"/>
          </p:cNvSpPr>
          <p:nvPr>
            <p:ph type="pic" idx="13"/>
          </p:nvPr>
        </p:nvSpPr>
        <p:spPr>
          <a:xfrm>
            <a:off x="9136814" y="2428875"/>
            <a:ext cx="1066800" cy="1066800"/>
          </a:xfrm>
          <a:prstGeom prst="rect">
            <a:avLst/>
          </a:prstGeom>
          <a:solidFill>
            <a:schemeClr val="lt1"/>
          </a:solidFill>
          <a:ln>
            <a:noFill/>
          </a:ln>
        </p:spPr>
      </p:sp>
      <p:sp>
        <p:nvSpPr>
          <p:cNvPr id="109" name="Google Shape;109;p28"/>
          <p:cNvSpPr txBox="1">
            <a:spLocks noGrp="1"/>
          </p:cNvSpPr>
          <p:nvPr>
            <p:ph type="body" idx="14"/>
          </p:nvPr>
        </p:nvSpPr>
        <p:spPr>
          <a:xfrm>
            <a:off x="8759806"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0" name="Google Shape;110;p28"/>
          <p:cNvSpPr txBox="1">
            <a:spLocks noGrp="1"/>
          </p:cNvSpPr>
          <p:nvPr>
            <p:ph type="body" idx="15"/>
          </p:nvPr>
        </p:nvSpPr>
        <p:spPr>
          <a:xfrm>
            <a:off x="8744480" y="3809747"/>
            <a:ext cx="184412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1" name="Google Shape;111;p28"/>
          <p:cNvSpPr>
            <a:spLocks noGrp="1"/>
          </p:cNvSpPr>
          <p:nvPr>
            <p:ph type="pic" idx="16"/>
          </p:nvPr>
        </p:nvSpPr>
        <p:spPr>
          <a:xfrm>
            <a:off x="1877176" y="4287711"/>
            <a:ext cx="1066800" cy="1066800"/>
          </a:xfrm>
          <a:prstGeom prst="rect">
            <a:avLst/>
          </a:prstGeom>
          <a:solidFill>
            <a:schemeClr val="lt1"/>
          </a:solidFill>
          <a:ln>
            <a:noFill/>
          </a:ln>
        </p:spPr>
      </p:sp>
      <p:sp>
        <p:nvSpPr>
          <p:cNvPr id="112" name="Google Shape;112;p28"/>
          <p:cNvSpPr txBox="1">
            <a:spLocks noGrp="1"/>
          </p:cNvSpPr>
          <p:nvPr>
            <p:ph type="body" idx="17"/>
          </p:nvPr>
        </p:nvSpPr>
        <p:spPr>
          <a:xfrm>
            <a:off x="1500168"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3" name="Google Shape;113;p28"/>
          <p:cNvSpPr txBox="1">
            <a:spLocks noGrp="1"/>
          </p:cNvSpPr>
          <p:nvPr>
            <p:ph type="body" idx="18"/>
          </p:nvPr>
        </p:nvSpPr>
        <p:spPr>
          <a:xfrm>
            <a:off x="1500168" y="5668583"/>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4" name="Google Shape;114;p28"/>
          <p:cNvSpPr>
            <a:spLocks noGrp="1"/>
          </p:cNvSpPr>
          <p:nvPr>
            <p:ph type="pic" idx="19"/>
          </p:nvPr>
        </p:nvSpPr>
        <p:spPr>
          <a:xfrm>
            <a:off x="4226270" y="4287711"/>
            <a:ext cx="1066800" cy="1066800"/>
          </a:xfrm>
          <a:prstGeom prst="rect">
            <a:avLst/>
          </a:prstGeom>
          <a:solidFill>
            <a:schemeClr val="lt1"/>
          </a:solidFill>
          <a:ln>
            <a:noFill/>
          </a:ln>
        </p:spPr>
      </p:sp>
      <p:sp>
        <p:nvSpPr>
          <p:cNvPr id="115" name="Google Shape;115;p28"/>
          <p:cNvSpPr txBox="1">
            <a:spLocks noGrp="1"/>
          </p:cNvSpPr>
          <p:nvPr>
            <p:ph type="body" idx="20"/>
          </p:nvPr>
        </p:nvSpPr>
        <p:spPr>
          <a:xfrm>
            <a:off x="3849262"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28"/>
          <p:cNvSpPr txBox="1">
            <a:spLocks noGrp="1"/>
          </p:cNvSpPr>
          <p:nvPr>
            <p:ph type="body" idx="21"/>
          </p:nvPr>
        </p:nvSpPr>
        <p:spPr>
          <a:xfrm>
            <a:off x="3849262" y="5668583"/>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7" name="Google Shape;117;p28"/>
          <p:cNvSpPr>
            <a:spLocks noGrp="1"/>
          </p:cNvSpPr>
          <p:nvPr>
            <p:ph type="pic" idx="22"/>
          </p:nvPr>
        </p:nvSpPr>
        <p:spPr>
          <a:xfrm>
            <a:off x="6655584" y="4287711"/>
            <a:ext cx="1066800" cy="1066800"/>
          </a:xfrm>
          <a:prstGeom prst="rect">
            <a:avLst/>
          </a:prstGeom>
          <a:solidFill>
            <a:schemeClr val="lt1"/>
          </a:solidFill>
          <a:ln>
            <a:noFill/>
          </a:ln>
        </p:spPr>
      </p:sp>
      <p:sp>
        <p:nvSpPr>
          <p:cNvPr id="118" name="Google Shape;118;p28"/>
          <p:cNvSpPr txBox="1">
            <a:spLocks noGrp="1"/>
          </p:cNvSpPr>
          <p:nvPr>
            <p:ph type="body" idx="23"/>
          </p:nvPr>
        </p:nvSpPr>
        <p:spPr>
          <a:xfrm>
            <a:off x="6339926"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28"/>
          <p:cNvSpPr txBox="1">
            <a:spLocks noGrp="1"/>
          </p:cNvSpPr>
          <p:nvPr>
            <p:ph type="body" idx="24"/>
          </p:nvPr>
        </p:nvSpPr>
        <p:spPr>
          <a:xfrm>
            <a:off x="6339926" y="5668583"/>
            <a:ext cx="1813474"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0" name="Google Shape;120;p28"/>
          <p:cNvSpPr>
            <a:spLocks noGrp="1"/>
          </p:cNvSpPr>
          <p:nvPr>
            <p:ph type="pic" idx="25"/>
          </p:nvPr>
        </p:nvSpPr>
        <p:spPr>
          <a:xfrm>
            <a:off x="9136814" y="4287711"/>
            <a:ext cx="1066800" cy="1066800"/>
          </a:xfrm>
          <a:prstGeom prst="rect">
            <a:avLst/>
          </a:prstGeom>
          <a:solidFill>
            <a:schemeClr val="lt1"/>
          </a:solidFill>
          <a:ln>
            <a:noFill/>
          </a:ln>
        </p:spPr>
      </p:sp>
      <p:sp>
        <p:nvSpPr>
          <p:cNvPr id="121" name="Google Shape;121;p28"/>
          <p:cNvSpPr txBox="1">
            <a:spLocks noGrp="1"/>
          </p:cNvSpPr>
          <p:nvPr>
            <p:ph type="body" idx="26"/>
          </p:nvPr>
        </p:nvSpPr>
        <p:spPr>
          <a:xfrm>
            <a:off x="8759806"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28"/>
          <p:cNvSpPr txBox="1">
            <a:spLocks noGrp="1"/>
          </p:cNvSpPr>
          <p:nvPr>
            <p:ph type="body" idx="27"/>
          </p:nvPr>
        </p:nvSpPr>
        <p:spPr>
          <a:xfrm>
            <a:off x="8744480" y="5668583"/>
            <a:ext cx="184412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3" name="Google Shape;123;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98989"/>
                </a:solidFill>
                <a:latin typeface="Arial"/>
                <a:ea typeface="Arial"/>
                <a:cs typeface="Arial"/>
                <a:sym typeface="Arial"/>
              </a:defRPr>
            </a:lvl1pPr>
            <a:lvl2pPr marL="0" lvl="1" indent="0" algn="r">
              <a:spcBef>
                <a:spcPts val="0"/>
              </a:spcBef>
              <a:buNone/>
              <a:defRPr sz="900" b="0" i="0" u="none" strike="noStrike" cap="none">
                <a:solidFill>
                  <a:srgbClr val="898989"/>
                </a:solidFill>
                <a:latin typeface="Arial"/>
                <a:ea typeface="Arial"/>
                <a:cs typeface="Arial"/>
                <a:sym typeface="Arial"/>
              </a:defRPr>
            </a:lvl2pPr>
            <a:lvl3pPr marL="0" lvl="2" indent="0" algn="r">
              <a:spcBef>
                <a:spcPts val="0"/>
              </a:spcBef>
              <a:buNone/>
              <a:defRPr sz="900" b="0" i="0" u="none" strike="noStrike" cap="none">
                <a:solidFill>
                  <a:srgbClr val="898989"/>
                </a:solidFill>
                <a:latin typeface="Arial"/>
                <a:ea typeface="Arial"/>
                <a:cs typeface="Arial"/>
                <a:sym typeface="Arial"/>
              </a:defRPr>
            </a:lvl3pPr>
            <a:lvl4pPr marL="0" lvl="3" indent="0" algn="r">
              <a:spcBef>
                <a:spcPts val="0"/>
              </a:spcBef>
              <a:buNone/>
              <a:defRPr sz="900" b="0" i="0" u="none" strike="noStrike" cap="none">
                <a:solidFill>
                  <a:srgbClr val="898989"/>
                </a:solidFill>
                <a:latin typeface="Arial"/>
                <a:ea typeface="Arial"/>
                <a:cs typeface="Arial"/>
                <a:sym typeface="Arial"/>
              </a:defRPr>
            </a:lvl4pPr>
            <a:lvl5pPr marL="0" lvl="4" indent="0" algn="r">
              <a:spcBef>
                <a:spcPts val="0"/>
              </a:spcBef>
              <a:buNone/>
              <a:defRPr sz="900" b="0" i="0" u="none" strike="noStrike" cap="none">
                <a:solidFill>
                  <a:srgbClr val="898989"/>
                </a:solidFill>
                <a:latin typeface="Arial"/>
                <a:ea typeface="Arial"/>
                <a:cs typeface="Arial"/>
                <a:sym typeface="Arial"/>
              </a:defRPr>
            </a:lvl5pPr>
            <a:lvl6pPr marL="0" lvl="5" indent="0" algn="r">
              <a:spcBef>
                <a:spcPts val="0"/>
              </a:spcBef>
              <a:buNone/>
              <a:defRPr sz="900" b="0" i="0" u="none" strike="noStrike" cap="none">
                <a:solidFill>
                  <a:srgbClr val="898989"/>
                </a:solidFill>
                <a:latin typeface="Arial"/>
                <a:ea typeface="Arial"/>
                <a:cs typeface="Arial"/>
                <a:sym typeface="Arial"/>
              </a:defRPr>
            </a:lvl6pPr>
            <a:lvl7pPr marL="0" lvl="6" indent="0" algn="r">
              <a:spcBef>
                <a:spcPts val="0"/>
              </a:spcBef>
              <a:buNone/>
              <a:defRPr sz="900" b="0" i="0" u="none" strike="noStrike" cap="none">
                <a:solidFill>
                  <a:srgbClr val="898989"/>
                </a:solidFill>
                <a:latin typeface="Arial"/>
                <a:ea typeface="Arial"/>
                <a:cs typeface="Arial"/>
                <a:sym typeface="Arial"/>
              </a:defRPr>
            </a:lvl7pPr>
            <a:lvl8pPr marL="0" lvl="7" indent="0" algn="r">
              <a:spcBef>
                <a:spcPts val="0"/>
              </a:spcBef>
              <a:buNone/>
              <a:defRPr sz="900" b="0" i="0" u="none" strike="noStrike" cap="none">
                <a:solidFill>
                  <a:srgbClr val="898989"/>
                </a:solidFill>
                <a:latin typeface="Arial"/>
                <a:ea typeface="Arial"/>
                <a:cs typeface="Arial"/>
                <a:sym typeface="Arial"/>
              </a:defRPr>
            </a:lvl8pPr>
            <a:lvl9pPr marL="0" lvl="8" indent="0" algn="r">
              <a:spcBef>
                <a:spcPts val="0"/>
              </a:spcBef>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126"/>
        <p:cNvGrpSpPr/>
        <p:nvPr/>
      </p:nvGrpSpPr>
      <p:grpSpPr>
        <a:xfrm>
          <a:off x="0" y="0"/>
          <a:ext cx="0" cy="0"/>
          <a:chOff x="0" y="0"/>
          <a:chExt cx="0" cy="0"/>
        </a:xfrm>
      </p:grpSpPr>
      <p:grpSp>
        <p:nvGrpSpPr>
          <p:cNvPr id="127" name="Google Shape;127;p29"/>
          <p:cNvGrpSpPr/>
          <p:nvPr/>
        </p:nvGrpSpPr>
        <p:grpSpPr>
          <a:xfrm>
            <a:off x="0" y="0"/>
            <a:ext cx="2590800" cy="1027906"/>
            <a:chOff x="0" y="0"/>
            <a:chExt cx="2590800" cy="1027906"/>
          </a:xfrm>
        </p:grpSpPr>
        <p:cxnSp>
          <p:nvCxnSpPr>
            <p:cNvPr id="128" name="Google Shape;128;p29"/>
            <p:cNvCxnSpPr/>
            <p:nvPr/>
          </p:nvCxnSpPr>
          <p:spPr>
            <a:xfrm rot="10800000" flipH="1">
              <a:off x="0" y="0"/>
              <a:ext cx="2590800" cy="762000"/>
            </a:xfrm>
            <a:prstGeom prst="straightConnector1">
              <a:avLst/>
            </a:prstGeom>
            <a:noFill/>
            <a:ln w="9525" cap="flat" cmpd="sng">
              <a:solidFill>
                <a:schemeClr val="dk1"/>
              </a:solidFill>
              <a:prstDash val="solid"/>
              <a:miter lim="800000"/>
              <a:headEnd type="none" w="sm" len="sm"/>
              <a:tailEnd type="none" w="sm" len="sm"/>
            </a:ln>
          </p:spPr>
        </p:cxnSp>
        <p:cxnSp>
          <p:nvCxnSpPr>
            <p:cNvPr id="129" name="Google Shape;129;p29"/>
            <p:cNvCxnSpPr/>
            <p:nvPr/>
          </p:nvCxnSpPr>
          <p:spPr>
            <a:xfrm flipH="1">
              <a:off x="0" y="0"/>
              <a:ext cx="704850" cy="1027906"/>
            </a:xfrm>
            <a:prstGeom prst="straightConnector1">
              <a:avLst/>
            </a:prstGeom>
            <a:noFill/>
            <a:ln w="9525" cap="flat" cmpd="sng">
              <a:solidFill>
                <a:schemeClr val="dk1"/>
              </a:solidFill>
              <a:prstDash val="solid"/>
              <a:miter lim="800000"/>
              <a:headEnd type="none" w="sm" len="sm"/>
              <a:tailEnd type="none" w="sm" len="sm"/>
            </a:ln>
          </p:spPr>
        </p:cxnSp>
      </p:grpSp>
      <p:sp>
        <p:nvSpPr>
          <p:cNvPr id="130" name="Google Shape;13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9"/>
          <p:cNvSpPr>
            <a:spLocks noGrp="1"/>
          </p:cNvSpPr>
          <p:nvPr>
            <p:ph type="dgm" idx="2"/>
          </p:nvPr>
        </p:nvSpPr>
        <p:spPr>
          <a:xfrm>
            <a:off x="838200" y="2111375"/>
            <a:ext cx="10515600" cy="374491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2" name="Google Shape;13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35"/>
        <p:cNvGrpSpPr/>
        <p:nvPr/>
      </p:nvGrpSpPr>
      <p:grpSpPr>
        <a:xfrm>
          <a:off x="0" y="0"/>
          <a:ext cx="0" cy="0"/>
          <a:chOff x="0" y="0"/>
          <a:chExt cx="0" cy="0"/>
        </a:xfrm>
      </p:grpSpPr>
      <p:sp>
        <p:nvSpPr>
          <p:cNvPr id="136" name="Google Shape;136;p30"/>
          <p:cNvSpPr/>
          <p:nvPr/>
        </p:nvSpPr>
        <p:spPr>
          <a:xfrm>
            <a:off x="2113884" y="0"/>
            <a:ext cx="10078116" cy="6858000"/>
          </a:xfrm>
          <a:custGeom>
            <a:avLst/>
            <a:gdLst/>
            <a:ahLst/>
            <a:cxnLst/>
            <a:rect l="l" t="t" r="r" b="b"/>
            <a:pathLst>
              <a:path w="10078116" h="6858000" extrusionOk="0">
                <a:moveTo>
                  <a:pt x="3793236" y="6858000"/>
                </a:moveTo>
                <a:lnTo>
                  <a:pt x="0" y="0"/>
                </a:lnTo>
                <a:lnTo>
                  <a:pt x="10078116" y="0"/>
                </a:lnTo>
                <a:lnTo>
                  <a:pt x="10078116"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Google Shape;137;p30"/>
          <p:cNvSpPr txBox="1">
            <a:spLocks noGrp="1"/>
          </p:cNvSpPr>
          <p:nvPr>
            <p:ph type="title"/>
          </p:nvPr>
        </p:nvSpPr>
        <p:spPr>
          <a:xfrm>
            <a:off x="838200" y="5509419"/>
            <a:ext cx="4082142" cy="58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30"/>
          <p:cNvSpPr txBox="1">
            <a:spLocks noGrp="1"/>
          </p:cNvSpPr>
          <p:nvPr>
            <p:ph type="body" idx="1"/>
          </p:nvPr>
        </p:nvSpPr>
        <p:spPr>
          <a:xfrm>
            <a:off x="166074" y="1507772"/>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30"/>
          <p:cNvSpPr txBox="1">
            <a:spLocks noGrp="1"/>
          </p:cNvSpPr>
          <p:nvPr>
            <p:ph type="body" idx="2"/>
          </p:nvPr>
        </p:nvSpPr>
        <p:spPr>
          <a:xfrm>
            <a:off x="732131" y="2584097"/>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0"/>
          <p:cNvSpPr txBox="1">
            <a:spLocks noGrp="1"/>
          </p:cNvSpPr>
          <p:nvPr>
            <p:ph type="body" idx="3"/>
          </p:nvPr>
        </p:nvSpPr>
        <p:spPr>
          <a:xfrm>
            <a:off x="1338556" y="3660422"/>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30"/>
          <p:cNvSpPr txBox="1">
            <a:spLocks noGrp="1"/>
          </p:cNvSpPr>
          <p:nvPr>
            <p:ph type="body" idx="4"/>
          </p:nvPr>
        </p:nvSpPr>
        <p:spPr>
          <a:xfrm>
            <a:off x="1922756" y="4736748"/>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30"/>
          <p:cNvSpPr txBox="1">
            <a:spLocks noGrp="1"/>
          </p:cNvSpPr>
          <p:nvPr>
            <p:ph type="body" idx="5"/>
          </p:nvPr>
        </p:nvSpPr>
        <p:spPr>
          <a:xfrm>
            <a:off x="4401536" y="1613528"/>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30"/>
          <p:cNvSpPr txBox="1">
            <a:spLocks noGrp="1"/>
          </p:cNvSpPr>
          <p:nvPr>
            <p:ph type="body" idx="6"/>
          </p:nvPr>
        </p:nvSpPr>
        <p:spPr>
          <a:xfrm>
            <a:off x="4986029" y="2682564"/>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30"/>
          <p:cNvSpPr txBox="1">
            <a:spLocks noGrp="1"/>
          </p:cNvSpPr>
          <p:nvPr>
            <p:ph type="body" idx="7"/>
          </p:nvPr>
        </p:nvSpPr>
        <p:spPr>
          <a:xfrm>
            <a:off x="5576938" y="3755394"/>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30"/>
          <p:cNvSpPr txBox="1">
            <a:spLocks noGrp="1"/>
          </p:cNvSpPr>
          <p:nvPr>
            <p:ph type="body" idx="8"/>
          </p:nvPr>
        </p:nvSpPr>
        <p:spPr>
          <a:xfrm>
            <a:off x="6175280" y="4824430"/>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0"/>
          <p:cNvSpPr txBox="1">
            <a:spLocks noGrp="1"/>
          </p:cNvSpPr>
          <p:nvPr>
            <p:ph type="ftr" idx="11"/>
          </p:nvPr>
        </p:nvSpPr>
        <p:spPr>
          <a:xfrm>
            <a:off x="6749143" y="6356350"/>
            <a:ext cx="377598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0"/>
          <p:cNvSpPr txBox="1">
            <a:spLocks noGrp="1"/>
          </p:cNvSpPr>
          <p:nvPr>
            <p:ph type="sldNum" idx="12"/>
          </p:nvPr>
        </p:nvSpPr>
        <p:spPr>
          <a:xfrm>
            <a:off x="10810874" y="6356350"/>
            <a:ext cx="5429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cxnSp>
        <p:nvCxnSpPr>
          <p:cNvPr id="149" name="Google Shape;149;p30"/>
          <p:cNvCxnSpPr/>
          <p:nvPr/>
        </p:nvCxnSpPr>
        <p:spPr>
          <a:xfrm>
            <a:off x="4353515" y="5023933"/>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150" name="Google Shape;150;p30"/>
          <p:cNvCxnSpPr/>
          <p:nvPr/>
        </p:nvCxnSpPr>
        <p:spPr>
          <a:xfrm>
            <a:off x="3759917" y="3948451"/>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151" name="Google Shape;151;p30"/>
          <p:cNvCxnSpPr/>
          <p:nvPr/>
        </p:nvCxnSpPr>
        <p:spPr>
          <a:xfrm>
            <a:off x="3173453" y="2872686"/>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152" name="Google Shape;152;p30"/>
          <p:cNvCxnSpPr/>
          <p:nvPr/>
        </p:nvCxnSpPr>
        <p:spPr>
          <a:xfrm>
            <a:off x="2586263" y="1796083"/>
            <a:ext cx="1513211" cy="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TxTwoObj">
  <p:cSld name="TWO_OBJECTS_WITH_TEXT">
    <p:bg>
      <p:bgPr>
        <a:solidFill>
          <a:schemeClr val="accent1"/>
        </a:solidFill>
        <a:effectLst/>
      </p:bgPr>
    </p:bg>
    <p:spTree>
      <p:nvGrpSpPr>
        <p:cNvPr id="1" name="Shape 153"/>
        <p:cNvGrpSpPr/>
        <p:nvPr/>
      </p:nvGrpSpPr>
      <p:grpSpPr>
        <a:xfrm>
          <a:off x="0" y="0"/>
          <a:ext cx="0" cy="0"/>
          <a:chOff x="0" y="0"/>
          <a:chExt cx="0" cy="0"/>
        </a:xfrm>
      </p:grpSpPr>
      <p:sp>
        <p:nvSpPr>
          <p:cNvPr id="154" name="Google Shape;154;p31"/>
          <p:cNvSpPr txBox="1">
            <a:spLocks noGrp="1"/>
          </p:cNvSpPr>
          <p:nvPr>
            <p:ph type="title"/>
          </p:nvPr>
        </p:nvSpPr>
        <p:spPr>
          <a:xfrm>
            <a:off x="2933700" y="892177"/>
            <a:ext cx="842168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31"/>
          <p:cNvSpPr txBox="1">
            <a:spLocks noGrp="1"/>
          </p:cNvSpPr>
          <p:nvPr>
            <p:ph type="body" idx="1"/>
          </p:nvPr>
        </p:nvSpPr>
        <p:spPr>
          <a:xfrm>
            <a:off x="2933700" y="2776936"/>
            <a:ext cx="392430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6" name="Google Shape;156;p31"/>
          <p:cNvSpPr txBox="1">
            <a:spLocks noGrp="1"/>
          </p:cNvSpPr>
          <p:nvPr>
            <p:ph type="body" idx="2"/>
          </p:nvPr>
        </p:nvSpPr>
        <p:spPr>
          <a:xfrm>
            <a:off x="2933700" y="3834606"/>
            <a:ext cx="3924300"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31"/>
          <p:cNvSpPr txBox="1">
            <a:spLocks noGrp="1"/>
          </p:cNvSpPr>
          <p:nvPr>
            <p:ph type="body" idx="3"/>
          </p:nvPr>
        </p:nvSpPr>
        <p:spPr>
          <a:xfrm>
            <a:off x="7410173" y="2776936"/>
            <a:ext cx="394362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8" name="Google Shape;158;p31"/>
          <p:cNvSpPr txBox="1">
            <a:spLocks noGrp="1"/>
          </p:cNvSpPr>
          <p:nvPr>
            <p:ph type="body" idx="4"/>
          </p:nvPr>
        </p:nvSpPr>
        <p:spPr>
          <a:xfrm>
            <a:off x="7410173" y="3834606"/>
            <a:ext cx="3943627"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pic>
        <p:nvPicPr>
          <p:cNvPr id="162" name="Google Shape;162;p31"/>
          <p:cNvPicPr preferRelativeResize="0"/>
          <p:nvPr/>
        </p:nvPicPr>
        <p:blipFill rotWithShape="1">
          <a:blip r:embed="rId2">
            <a:alphaModFix/>
          </a:blip>
          <a:srcRect l="39434" t="20278" b="22673"/>
          <a:stretch/>
        </p:blipFill>
        <p:spPr>
          <a:xfrm>
            <a:off x="25785" y="0"/>
            <a:ext cx="4368030" cy="391239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163"/>
        <p:cNvGrpSpPr/>
        <p:nvPr/>
      </p:nvGrpSpPr>
      <p:grpSpPr>
        <a:xfrm>
          <a:off x="0" y="0"/>
          <a:ext cx="0" cy="0"/>
          <a:chOff x="0" y="0"/>
          <a:chExt cx="0" cy="0"/>
        </a:xfrm>
      </p:grpSpPr>
      <p:sp>
        <p:nvSpPr>
          <p:cNvPr id="164" name="Google Shape;164;p32"/>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32"/>
          <p:cNvSpPr txBox="1">
            <a:spLocks noGrp="1"/>
          </p:cNvSpPr>
          <p:nvPr>
            <p:ph type="body" idx="1"/>
          </p:nvPr>
        </p:nvSpPr>
        <p:spPr>
          <a:xfrm>
            <a:off x="1243104"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6" name="Google Shape;166;p32"/>
          <p:cNvSpPr txBox="1">
            <a:spLocks noGrp="1"/>
          </p:cNvSpPr>
          <p:nvPr>
            <p:ph type="body" idx="2"/>
          </p:nvPr>
        </p:nvSpPr>
        <p:spPr>
          <a:xfrm>
            <a:off x="1243104"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32"/>
          <p:cNvSpPr txBox="1">
            <a:spLocks noGrp="1"/>
          </p:cNvSpPr>
          <p:nvPr>
            <p:ph type="body" idx="3"/>
          </p:nvPr>
        </p:nvSpPr>
        <p:spPr>
          <a:xfrm>
            <a:off x="4647665" y="2776936"/>
            <a:ext cx="289667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8" name="Google Shape;168;p32"/>
          <p:cNvSpPr txBox="1">
            <a:spLocks noGrp="1"/>
          </p:cNvSpPr>
          <p:nvPr>
            <p:ph type="body" idx="4"/>
          </p:nvPr>
        </p:nvSpPr>
        <p:spPr>
          <a:xfrm>
            <a:off x="4647665" y="3834606"/>
            <a:ext cx="2896671"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32"/>
          <p:cNvSpPr txBox="1">
            <a:spLocks noGrp="1"/>
          </p:cNvSpPr>
          <p:nvPr>
            <p:ph type="body" idx="5"/>
          </p:nvPr>
        </p:nvSpPr>
        <p:spPr>
          <a:xfrm>
            <a:off x="8066421"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0" name="Google Shape;170;p32"/>
          <p:cNvSpPr txBox="1">
            <a:spLocks noGrp="1"/>
          </p:cNvSpPr>
          <p:nvPr>
            <p:ph type="body" idx="6"/>
          </p:nvPr>
        </p:nvSpPr>
        <p:spPr>
          <a:xfrm>
            <a:off x="8066421"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grpSp>
        <p:nvGrpSpPr>
          <p:cNvPr id="174" name="Google Shape;174;p32"/>
          <p:cNvGrpSpPr/>
          <p:nvPr/>
        </p:nvGrpSpPr>
        <p:grpSpPr>
          <a:xfrm>
            <a:off x="0" y="0"/>
            <a:ext cx="2238376" cy="3105150"/>
            <a:chOff x="0" y="0"/>
            <a:chExt cx="2238376" cy="3105150"/>
          </a:xfrm>
        </p:grpSpPr>
        <p:cxnSp>
          <p:nvCxnSpPr>
            <p:cNvPr id="175" name="Google Shape;175;p32"/>
            <p:cNvCxnSpPr/>
            <p:nvPr/>
          </p:nvCxnSpPr>
          <p:spPr>
            <a:xfrm flipH="1">
              <a:off x="0" y="0"/>
              <a:ext cx="1238250" cy="3105150"/>
            </a:xfrm>
            <a:prstGeom prst="straightConnector1">
              <a:avLst/>
            </a:prstGeom>
            <a:noFill/>
            <a:ln w="9525" cap="flat" cmpd="sng">
              <a:solidFill>
                <a:schemeClr val="dk1"/>
              </a:solidFill>
              <a:prstDash val="solid"/>
              <a:miter lim="800000"/>
              <a:headEnd type="none" w="sm" len="sm"/>
              <a:tailEnd type="none" w="sm" len="sm"/>
            </a:ln>
          </p:spPr>
        </p:cxnSp>
        <p:cxnSp>
          <p:nvCxnSpPr>
            <p:cNvPr id="176" name="Google Shape;176;p32"/>
            <p:cNvCxnSpPr/>
            <p:nvPr/>
          </p:nvCxnSpPr>
          <p:spPr>
            <a:xfrm flipH="1">
              <a:off x="0" y="0"/>
              <a:ext cx="2238376" cy="2476500"/>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type="secHead">
  <p:cSld name="SECTION_HEADER">
    <p:spTree>
      <p:nvGrpSpPr>
        <p:cNvPr id="1" name="Shape 19"/>
        <p:cNvGrpSpPr/>
        <p:nvPr/>
      </p:nvGrpSpPr>
      <p:grpSpPr>
        <a:xfrm>
          <a:off x="0" y="0"/>
          <a:ext cx="0" cy="0"/>
          <a:chOff x="0" y="0"/>
          <a:chExt cx="0" cy="0"/>
        </a:xfrm>
      </p:grpSpPr>
      <p:sp>
        <p:nvSpPr>
          <p:cNvPr id="20" name="Google Shape;20;p19"/>
          <p:cNvSpPr txBox="1">
            <a:spLocks noGrp="1"/>
          </p:cNvSpPr>
          <p:nvPr>
            <p:ph type="title"/>
          </p:nvPr>
        </p:nvSpPr>
        <p:spPr>
          <a:xfrm>
            <a:off x="13620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9"/>
          <p:cNvSpPr txBox="1">
            <a:spLocks noGrp="1"/>
          </p:cNvSpPr>
          <p:nvPr>
            <p:ph type="body" idx="1"/>
          </p:nvPr>
        </p:nvSpPr>
        <p:spPr>
          <a:xfrm>
            <a:off x="1362075" y="3660774"/>
            <a:ext cx="5111750" cy="1525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19"/>
          <p:cNvSpPr txBox="1">
            <a:spLocks noGrp="1"/>
          </p:cNvSpPr>
          <p:nvPr>
            <p:ph type="dt" idx="10"/>
          </p:nvPr>
        </p:nvSpPr>
        <p:spPr>
          <a:xfrm>
            <a:off x="838200" y="6356350"/>
            <a:ext cx="1219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9"/>
          <p:cNvSpPr txBox="1">
            <a:spLocks noGrp="1"/>
          </p:cNvSpPr>
          <p:nvPr>
            <p:ph type="ftr" idx="11"/>
          </p:nvPr>
        </p:nvSpPr>
        <p:spPr>
          <a:xfrm>
            <a:off x="2463800" y="6356350"/>
            <a:ext cx="3479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grpSp>
        <p:nvGrpSpPr>
          <p:cNvPr id="25" name="Google Shape;25;p19"/>
          <p:cNvGrpSpPr/>
          <p:nvPr/>
        </p:nvGrpSpPr>
        <p:grpSpPr>
          <a:xfrm>
            <a:off x="6953250" y="-25401"/>
            <a:ext cx="5238750" cy="6902451"/>
            <a:chOff x="6953250" y="-25401"/>
            <a:chExt cx="5238750" cy="6902451"/>
          </a:xfrm>
        </p:grpSpPr>
        <p:cxnSp>
          <p:nvCxnSpPr>
            <p:cNvPr id="26" name="Google Shape;26;p19"/>
            <p:cNvCxnSpPr/>
            <p:nvPr/>
          </p:nvCxnSpPr>
          <p:spPr>
            <a:xfrm>
              <a:off x="9096375" y="1497012"/>
              <a:ext cx="3095625" cy="0"/>
            </a:xfrm>
            <a:prstGeom prst="straightConnector1">
              <a:avLst/>
            </a:prstGeom>
            <a:noFill/>
            <a:ln w="9525" cap="flat" cmpd="sng">
              <a:solidFill>
                <a:schemeClr val="dk1"/>
              </a:solidFill>
              <a:prstDash val="solid"/>
              <a:miter lim="800000"/>
              <a:headEnd type="none" w="sm" len="sm"/>
              <a:tailEnd type="none" w="sm" len="sm"/>
            </a:ln>
          </p:spPr>
        </p:cxnSp>
        <p:cxnSp>
          <p:nvCxnSpPr>
            <p:cNvPr id="27" name="Google Shape;27;p19"/>
            <p:cNvCxnSpPr/>
            <p:nvPr/>
          </p:nvCxnSpPr>
          <p:spPr>
            <a:xfrm flipH="1">
              <a:off x="6953250" y="-25401"/>
              <a:ext cx="3790950" cy="6902451"/>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dk1"/>
        </a:solidFill>
        <a:effectLst/>
      </p:bgPr>
    </p:bg>
    <p:spTree>
      <p:nvGrpSpPr>
        <p:cNvPr id="1" name="Shape 28"/>
        <p:cNvGrpSpPr/>
        <p:nvPr/>
      </p:nvGrpSpPr>
      <p:grpSpPr>
        <a:xfrm>
          <a:off x="0" y="0"/>
          <a:ext cx="0" cy="0"/>
          <a:chOff x="0" y="0"/>
          <a:chExt cx="0" cy="0"/>
        </a:xfrm>
      </p:grpSpPr>
      <p:sp>
        <p:nvSpPr>
          <p:cNvPr id="29" name="Google Shape;29;p20"/>
          <p:cNvSpPr txBox="1">
            <a:spLocks noGrp="1"/>
          </p:cNvSpPr>
          <p:nvPr>
            <p:ph type="ctrTitle"/>
          </p:nvPr>
        </p:nvSpPr>
        <p:spPr>
          <a:xfrm>
            <a:off x="4267200" y="1615736"/>
            <a:ext cx="4179570" cy="15247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0"/>
          <p:cNvSpPr txBox="1">
            <a:spLocks noGrp="1"/>
          </p:cNvSpPr>
          <p:nvPr>
            <p:ph type="subTitle" idx="1"/>
          </p:nvPr>
        </p:nvSpPr>
        <p:spPr>
          <a:xfrm>
            <a:off x="4267200" y="3238103"/>
            <a:ext cx="4179570" cy="1371997"/>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1" name="Google Shape;31;p20"/>
          <p:cNvPicPr preferRelativeResize="0"/>
          <p:nvPr/>
        </p:nvPicPr>
        <p:blipFill rotWithShape="1">
          <a:blip r:embed="rId2">
            <a:alphaModFix/>
          </a:blip>
          <a:srcRect/>
          <a:stretch/>
        </p:blipFill>
        <p:spPr>
          <a:xfrm>
            <a:off x="0" y="0"/>
            <a:ext cx="3176938" cy="6858000"/>
          </a:xfrm>
          <a:prstGeom prst="rect">
            <a:avLst/>
          </a:prstGeom>
          <a:noFill/>
          <a:ln>
            <a:noFill/>
          </a:ln>
        </p:spPr>
      </p:pic>
      <p:sp>
        <p:nvSpPr>
          <p:cNvPr id="32" name="Google Shape;32;p20"/>
          <p:cNvSpPr txBox="1">
            <a:spLocks noGrp="1"/>
          </p:cNvSpPr>
          <p:nvPr>
            <p:ph type="dt" idx="10"/>
          </p:nvPr>
        </p:nvSpPr>
        <p:spPr>
          <a:xfrm>
            <a:off x="4267200" y="6356350"/>
            <a:ext cx="17743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6479721" y="6356350"/>
            <a:ext cx="26615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sldNum" idx="12"/>
          </p:nvPr>
        </p:nvSpPr>
        <p:spPr>
          <a:xfrm>
            <a:off x="9579428" y="6356350"/>
            <a:ext cx="17743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35"/>
        <p:cNvGrpSpPr/>
        <p:nvPr/>
      </p:nvGrpSpPr>
      <p:grpSpPr>
        <a:xfrm>
          <a:off x="0" y="0"/>
          <a:ext cx="0" cy="0"/>
          <a:chOff x="0" y="0"/>
          <a:chExt cx="0" cy="0"/>
        </a:xfrm>
      </p:grpSpPr>
      <p:sp>
        <p:nvSpPr>
          <p:cNvPr id="36" name="Google Shape;36;p21"/>
          <p:cNvSpPr txBox="1">
            <a:spLocks noGrp="1"/>
          </p:cNvSpPr>
          <p:nvPr>
            <p:ph type="title"/>
          </p:nvPr>
        </p:nvSpPr>
        <p:spPr>
          <a:xfrm>
            <a:off x="54768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1"/>
          <p:cNvSpPr txBox="1">
            <a:spLocks noGrp="1"/>
          </p:cNvSpPr>
          <p:nvPr>
            <p:ph type="body" idx="1"/>
          </p:nvPr>
        </p:nvSpPr>
        <p:spPr>
          <a:xfrm>
            <a:off x="5476875" y="3660774"/>
            <a:ext cx="5111750" cy="1525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grpSp>
        <p:nvGrpSpPr>
          <p:cNvPr id="38" name="Google Shape;38;p21"/>
          <p:cNvGrpSpPr/>
          <p:nvPr/>
        </p:nvGrpSpPr>
        <p:grpSpPr>
          <a:xfrm>
            <a:off x="0" y="0"/>
            <a:ext cx="4762501" cy="5186363"/>
            <a:chOff x="0" y="0"/>
            <a:chExt cx="4762501" cy="5186363"/>
          </a:xfrm>
        </p:grpSpPr>
        <p:cxnSp>
          <p:nvCxnSpPr>
            <p:cNvPr id="39" name="Google Shape;39;p21"/>
            <p:cNvCxnSpPr/>
            <p:nvPr/>
          </p:nvCxnSpPr>
          <p:spPr>
            <a:xfrm rot="10800000">
              <a:off x="0" y="876300"/>
              <a:ext cx="4762500" cy="1628775"/>
            </a:xfrm>
            <a:prstGeom prst="straightConnector1">
              <a:avLst/>
            </a:prstGeom>
            <a:noFill/>
            <a:ln w="9525" cap="flat" cmpd="sng">
              <a:solidFill>
                <a:schemeClr val="dk1"/>
              </a:solidFill>
              <a:prstDash val="solid"/>
              <a:miter lim="800000"/>
              <a:headEnd type="none" w="sm" len="sm"/>
              <a:tailEnd type="none" w="sm" len="sm"/>
            </a:ln>
          </p:spPr>
        </p:cxnSp>
        <p:cxnSp>
          <p:nvCxnSpPr>
            <p:cNvPr id="40" name="Google Shape;40;p21"/>
            <p:cNvCxnSpPr/>
            <p:nvPr/>
          </p:nvCxnSpPr>
          <p:spPr>
            <a:xfrm rot="10800000">
              <a:off x="2638425" y="0"/>
              <a:ext cx="2124076" cy="5186363"/>
            </a:xfrm>
            <a:prstGeom prst="straightConnector1">
              <a:avLst/>
            </a:prstGeom>
            <a:noFill/>
            <a:ln w="9525" cap="flat" cmpd="sng">
              <a:solidFill>
                <a:schemeClr val="dk1"/>
              </a:solidFill>
              <a:prstDash val="solid"/>
              <a:miter lim="800000"/>
              <a:headEnd type="none" w="sm" len="sm"/>
              <a:tailEnd type="none" w="sm" len="sm"/>
            </a:ln>
          </p:spPr>
        </p:cxnSp>
      </p:grpSp>
      <p:sp>
        <p:nvSpPr>
          <p:cNvPr id="41" name="Google Shape;4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type="obj">
  <p:cSld name="OBJECT">
    <p:bg>
      <p:bgPr>
        <a:solidFill>
          <a:schemeClr val="dk1"/>
        </a:solidFill>
        <a:effectLst/>
      </p:bgPr>
    </p:bg>
    <p:spTree>
      <p:nvGrpSpPr>
        <p:cNvPr id="1" name="Shape 44"/>
        <p:cNvGrpSpPr/>
        <p:nvPr/>
      </p:nvGrpSpPr>
      <p:grpSpPr>
        <a:xfrm>
          <a:off x="0" y="0"/>
          <a:ext cx="0" cy="0"/>
          <a:chOff x="0" y="0"/>
          <a:chExt cx="0" cy="0"/>
        </a:xfrm>
      </p:grpSpPr>
      <p:pic>
        <p:nvPicPr>
          <p:cNvPr id="45" name="Google Shape;45;p22"/>
          <p:cNvPicPr preferRelativeResize="0"/>
          <p:nvPr/>
        </p:nvPicPr>
        <p:blipFill rotWithShape="1">
          <a:blip r:embed="rId2">
            <a:alphaModFix/>
          </a:blip>
          <a:srcRect t="18301" r="28340" b="23070"/>
          <a:stretch/>
        </p:blipFill>
        <p:spPr>
          <a:xfrm>
            <a:off x="5488815" y="0"/>
            <a:ext cx="6703185" cy="6858000"/>
          </a:xfrm>
          <a:prstGeom prst="rect">
            <a:avLst/>
          </a:prstGeom>
          <a:noFill/>
          <a:ln>
            <a:noFill/>
          </a:ln>
        </p:spPr>
      </p:pic>
      <p:sp>
        <p:nvSpPr>
          <p:cNvPr id="46" name="Google Shape;46;p22"/>
          <p:cNvSpPr txBox="1">
            <a:spLocks noGrp="1"/>
          </p:cNvSpPr>
          <p:nvPr>
            <p:ph type="title"/>
          </p:nvPr>
        </p:nvSpPr>
        <p:spPr>
          <a:xfrm>
            <a:off x="1333500" y="1020445"/>
            <a:ext cx="289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body" idx="1"/>
          </p:nvPr>
        </p:nvSpPr>
        <p:spPr>
          <a:xfrm>
            <a:off x="1333500" y="2924175"/>
            <a:ext cx="2895600" cy="2519363"/>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400"/>
              <a:buNone/>
              <a:defRPr sz="1400">
                <a:solidFill>
                  <a:schemeClr val="lt1"/>
                </a:solidFill>
              </a:defRPr>
            </a:lvl1pPr>
            <a:lvl2pPr marL="914400" lvl="1" indent="-228600" algn="l">
              <a:lnSpc>
                <a:spcPct val="150000"/>
              </a:lnSpc>
              <a:spcBef>
                <a:spcPts val="500"/>
              </a:spcBef>
              <a:spcAft>
                <a:spcPts val="0"/>
              </a:spcAft>
              <a:buClr>
                <a:schemeClr val="lt1"/>
              </a:buClr>
              <a:buSzPts val="1400"/>
              <a:buNone/>
              <a:defRPr sz="1400">
                <a:solidFill>
                  <a:schemeClr val="lt1"/>
                </a:solidFill>
              </a:defRPr>
            </a:lvl2pPr>
            <a:lvl3pPr marL="1371600" lvl="2" indent="-228600" algn="l">
              <a:lnSpc>
                <a:spcPct val="150000"/>
              </a:lnSpc>
              <a:spcBef>
                <a:spcPts val="500"/>
              </a:spcBef>
              <a:spcAft>
                <a:spcPts val="0"/>
              </a:spcAft>
              <a:buClr>
                <a:schemeClr val="lt1"/>
              </a:buClr>
              <a:buSzPts val="1400"/>
              <a:buNone/>
              <a:defRPr sz="1400">
                <a:solidFill>
                  <a:schemeClr val="lt1"/>
                </a:solidFill>
              </a:defRPr>
            </a:lvl3pPr>
            <a:lvl4pPr marL="1828800" lvl="3" indent="-228600" algn="l">
              <a:lnSpc>
                <a:spcPct val="150000"/>
              </a:lnSpc>
              <a:spcBef>
                <a:spcPts val="500"/>
              </a:spcBef>
              <a:spcAft>
                <a:spcPts val="0"/>
              </a:spcAft>
              <a:buClr>
                <a:schemeClr val="lt1"/>
              </a:buClr>
              <a:buSzPts val="1400"/>
              <a:buNone/>
              <a:defRPr sz="1400">
                <a:solidFill>
                  <a:schemeClr val="lt1"/>
                </a:solidFill>
              </a:defRPr>
            </a:lvl4pPr>
            <a:lvl5pPr marL="2286000" lvl="4" indent="-228600" algn="l">
              <a:lnSpc>
                <a:spcPct val="15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2"/>
          <p:cNvSpPr txBox="1">
            <a:spLocks noGrp="1"/>
          </p:cNvSpPr>
          <p:nvPr>
            <p:ph type="dt" idx="10"/>
          </p:nvPr>
        </p:nvSpPr>
        <p:spPr>
          <a:xfrm>
            <a:off x="1333500" y="6356350"/>
            <a:ext cx="98515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ftr" idx="11"/>
          </p:nvPr>
        </p:nvSpPr>
        <p:spPr>
          <a:xfrm>
            <a:off x="2669886" y="6356349"/>
            <a:ext cx="248284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2"/>
          <p:cNvSpPr txBox="1">
            <a:spLocks noGrp="1"/>
          </p:cNvSpPr>
          <p:nvPr>
            <p:ph type="sldNum" idx="12"/>
          </p:nvPr>
        </p:nvSpPr>
        <p:spPr>
          <a:xfrm>
            <a:off x="5536305" y="6356350"/>
            <a:ext cx="98755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dk1"/>
        </a:solidFill>
        <a:effectLst/>
      </p:bgPr>
    </p:bg>
    <p:spTree>
      <p:nvGrpSpPr>
        <p:cNvPr id="1" name="Shape 51"/>
        <p:cNvGrpSpPr/>
        <p:nvPr/>
      </p:nvGrpSpPr>
      <p:grpSpPr>
        <a:xfrm>
          <a:off x="0" y="0"/>
          <a:ext cx="0" cy="0"/>
          <a:chOff x="0" y="0"/>
          <a:chExt cx="0" cy="0"/>
        </a:xfrm>
      </p:grpSpPr>
      <p:sp>
        <p:nvSpPr>
          <p:cNvPr id="52" name="Google Shape;52;p23"/>
          <p:cNvSpPr txBox="1">
            <a:spLocks noGrp="1"/>
          </p:cNvSpPr>
          <p:nvPr>
            <p:ph type="ctrTitle"/>
          </p:nvPr>
        </p:nvSpPr>
        <p:spPr>
          <a:xfrm>
            <a:off x="6991350" y="2148840"/>
            <a:ext cx="4179570" cy="171553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3"/>
          <p:cNvSpPr txBox="1">
            <a:spLocks noGrp="1"/>
          </p:cNvSpPr>
          <p:nvPr>
            <p:ph type="subTitle" idx="1"/>
          </p:nvPr>
        </p:nvSpPr>
        <p:spPr>
          <a:xfrm>
            <a:off x="6991350" y="3962003"/>
            <a:ext cx="4179570" cy="36512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54" name="Google Shape;54;p23"/>
          <p:cNvPicPr preferRelativeResize="0"/>
          <p:nvPr/>
        </p:nvPicPr>
        <p:blipFill rotWithShape="1">
          <a:blip r:embed="rId2">
            <a:alphaModFix/>
          </a:blip>
          <a:srcRect/>
          <a:stretch/>
        </p:blipFill>
        <p:spPr>
          <a:xfrm>
            <a:off x="0" y="828675"/>
            <a:ext cx="5876925" cy="52006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accent1"/>
        </a:solidFill>
        <a:effectLst/>
      </p:bgPr>
    </p:bg>
    <p:spTree>
      <p:nvGrpSpPr>
        <p:cNvPr id="1" name="Shape 55"/>
        <p:cNvGrpSpPr/>
        <p:nvPr/>
      </p:nvGrpSpPr>
      <p:grpSpPr>
        <a:xfrm>
          <a:off x="0" y="0"/>
          <a:ext cx="0" cy="0"/>
          <a:chOff x="0" y="0"/>
          <a:chExt cx="0" cy="0"/>
        </a:xfrm>
      </p:grpSpPr>
      <p:sp>
        <p:nvSpPr>
          <p:cNvPr id="56" name="Google Shape;5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60" name="Google Shape;60;p24"/>
          <p:cNvSpPr>
            <a:spLocks noGrp="1"/>
          </p:cNvSpPr>
          <p:nvPr>
            <p:ph type="chart" idx="2"/>
          </p:nvPr>
        </p:nvSpPr>
        <p:spPr>
          <a:xfrm>
            <a:off x="838200" y="2111608"/>
            <a:ext cx="10515600" cy="374491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6"/>
        <p:cNvGrpSpPr/>
        <p:nvPr/>
      </p:nvGrpSpPr>
      <p:grpSpPr>
        <a:xfrm>
          <a:off x="0" y="0"/>
          <a:ext cx="0" cy="0"/>
          <a:chOff x="0" y="0"/>
          <a:chExt cx="0" cy="0"/>
        </a:xfrm>
      </p:grpSpPr>
      <p:pic>
        <p:nvPicPr>
          <p:cNvPr id="67" name="Google Shape;67;p26"/>
          <p:cNvPicPr preferRelativeResize="0"/>
          <p:nvPr/>
        </p:nvPicPr>
        <p:blipFill rotWithShape="1">
          <a:blip r:embed="rId2">
            <a:alphaModFix/>
          </a:blip>
          <a:srcRect/>
          <a:stretch/>
        </p:blipFill>
        <p:spPr>
          <a:xfrm>
            <a:off x="0" y="0"/>
            <a:ext cx="5581650" cy="6858000"/>
          </a:xfrm>
          <a:prstGeom prst="rect">
            <a:avLst/>
          </a:prstGeom>
          <a:noFill/>
          <a:ln>
            <a:noFill/>
          </a:ln>
        </p:spPr>
      </p:pic>
      <p:sp>
        <p:nvSpPr>
          <p:cNvPr id="68" name="Google Shape;68;p26"/>
          <p:cNvSpPr txBox="1">
            <a:spLocks noGrp="1"/>
          </p:cNvSpPr>
          <p:nvPr>
            <p:ph type="title"/>
          </p:nvPr>
        </p:nvSpPr>
        <p:spPr>
          <a:xfrm>
            <a:off x="4657724" y="2809875"/>
            <a:ext cx="6696075" cy="19097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6"/>
          <p:cNvSpPr txBox="1">
            <a:spLocks noGrp="1"/>
          </p:cNvSpPr>
          <p:nvPr>
            <p:ph type="subTitle" idx="1"/>
          </p:nvPr>
        </p:nvSpPr>
        <p:spPr>
          <a:xfrm>
            <a:off x="4657725" y="5028803"/>
            <a:ext cx="6696074" cy="3651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Clr>
                <a:srgbClr val="757070"/>
              </a:buClr>
              <a:buSzPts val="1600"/>
              <a:buNone/>
              <a:defRPr sz="1600">
                <a:solidFill>
                  <a:srgbClr val="75707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0" name="Google Shape;70;p26"/>
          <p:cNvSpPr txBox="1">
            <a:spLocks noGrp="1"/>
          </p:cNvSpPr>
          <p:nvPr>
            <p:ph type="dt" idx="10"/>
          </p:nvPr>
        </p:nvSpPr>
        <p:spPr>
          <a:xfrm>
            <a:off x="4676774" y="6356350"/>
            <a:ext cx="1695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ftr" idx="11"/>
          </p:nvPr>
        </p:nvSpPr>
        <p:spPr>
          <a:xfrm>
            <a:off x="6743699" y="6356350"/>
            <a:ext cx="25431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sldNum" idx="12"/>
          </p:nvPr>
        </p:nvSpPr>
        <p:spPr>
          <a:xfrm>
            <a:off x="9658350" y="6356350"/>
            <a:ext cx="1695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cxnSp>
        <p:nvCxnSpPr>
          <p:cNvPr id="73" name="Google Shape;73;p26"/>
          <p:cNvCxnSpPr/>
          <p:nvPr/>
        </p:nvCxnSpPr>
        <p:spPr>
          <a:xfrm rot="10800000" flipH="1">
            <a:off x="2209800" y="0"/>
            <a:ext cx="2438400" cy="685800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
          <p:cNvSpPr txBox="1">
            <a:spLocks noGrp="1"/>
          </p:cNvSpPr>
          <p:nvPr>
            <p:ph type="ctrTitle"/>
          </p:nvPr>
        </p:nvSpPr>
        <p:spPr>
          <a:xfrm>
            <a:off x="6416040" y="4434840"/>
            <a:ext cx="5572760" cy="112220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b="1"/>
              <a:t>ANÁLISIS DE CARTERA DE CRÉDITOS</a:t>
            </a:r>
            <a:endParaRPr b="1"/>
          </a:p>
        </p:txBody>
      </p:sp>
      <p:sp>
        <p:nvSpPr>
          <p:cNvPr id="182" name="Google Shape;182;p1"/>
          <p:cNvSpPr txBox="1">
            <a:spLocks noGrp="1"/>
          </p:cNvSpPr>
          <p:nvPr>
            <p:ph type="subTitle" idx="1"/>
          </p:nvPr>
        </p:nvSpPr>
        <p:spPr>
          <a:xfrm>
            <a:off x="6416041" y="5586890"/>
            <a:ext cx="4941770" cy="3966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en-US"/>
              <a:t>Sebastián Albertini- Mauro Andrade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9"/>
          <p:cNvSpPr txBox="1">
            <a:spLocks noGrp="1"/>
          </p:cNvSpPr>
          <p:nvPr>
            <p:ph type="title"/>
          </p:nvPr>
        </p:nvSpPr>
        <p:spPr>
          <a:xfrm>
            <a:off x="98474" y="131322"/>
            <a:ext cx="11980284" cy="88467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t>TASA DE INTERÉS</a:t>
            </a:r>
            <a:endParaRPr/>
          </a:p>
        </p:txBody>
      </p:sp>
      <p:sp>
        <p:nvSpPr>
          <p:cNvPr id="248" name="Google Shape;24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49" name="Google Shape;249;p9"/>
          <p:cNvSpPr txBox="1"/>
          <p:nvPr/>
        </p:nvSpPr>
        <p:spPr>
          <a:xfrm>
            <a:off x="112542" y="1196622"/>
            <a:ext cx="1196621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Helvetica Neue"/>
                <a:ea typeface="Helvetica Neue"/>
                <a:cs typeface="Helvetica Neue"/>
                <a:sym typeface="Helvetica Neue"/>
              </a:rPr>
              <a:t>Comportamiento de pagos según tasa de interés del crédito.</a:t>
            </a:r>
            <a:endParaRPr/>
          </a:p>
        </p:txBody>
      </p:sp>
      <p:sp>
        <p:nvSpPr>
          <p:cNvPr id="250" name="Google Shape;250;p9"/>
          <p:cNvSpPr txBox="1"/>
          <p:nvPr/>
        </p:nvSpPr>
        <p:spPr>
          <a:xfrm>
            <a:off x="338667" y="5470845"/>
            <a:ext cx="11740091" cy="13849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En esta oportunidad se observa que, cuanto mayor es la tasa de interés de los créditos es también mayor la posibilidad de incumplimiento, mostrándose –tal como se observa en el gráfico de la derecha- prácticamente la mitad de los que tienen una tasa entre 14% y 17% con loan_status=1, situación que ocurre con casi todos los préstamos cuya tasa de interés sea mayor al 17%.</a:t>
            </a:r>
            <a:endParaRPr/>
          </a:p>
          <a:p>
            <a:pPr marL="0" marR="0" lvl="0" indent="0" algn="just"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De todos modos es importante entender que la tasa de interés no depende exclusivamente de la política de la compañía, por lo cual no resulta posible tomar medidas en base a este parámetro. Por caso, la tasa de interés de referencia o el hecho de estar ante un caso de refinanciación puede implicar niveles más altos de tasa.</a:t>
            </a:r>
            <a:endParaRPr sz="1400" b="0" i="0" u="none" strike="noStrike" cap="none">
              <a:solidFill>
                <a:schemeClr val="dk1"/>
              </a:solidFill>
              <a:latin typeface="Arial"/>
              <a:ea typeface="Arial"/>
              <a:cs typeface="Arial"/>
              <a:sym typeface="Arial"/>
            </a:endParaRPr>
          </a:p>
        </p:txBody>
      </p:sp>
      <p:pic>
        <p:nvPicPr>
          <p:cNvPr id="251" name="Google Shape;251;p9"/>
          <p:cNvPicPr preferRelativeResize="0"/>
          <p:nvPr/>
        </p:nvPicPr>
        <p:blipFill rotWithShape="1">
          <a:blip r:embed="rId3">
            <a:alphaModFix/>
          </a:blip>
          <a:srcRect/>
          <a:stretch/>
        </p:blipFill>
        <p:spPr>
          <a:xfrm>
            <a:off x="0" y="1714310"/>
            <a:ext cx="6096000" cy="3756535"/>
          </a:xfrm>
          <a:prstGeom prst="rect">
            <a:avLst/>
          </a:prstGeom>
          <a:noFill/>
          <a:ln>
            <a:noFill/>
          </a:ln>
        </p:spPr>
      </p:pic>
      <p:pic>
        <p:nvPicPr>
          <p:cNvPr id="252" name="Google Shape;252;p9"/>
          <p:cNvPicPr preferRelativeResize="0"/>
          <p:nvPr/>
        </p:nvPicPr>
        <p:blipFill rotWithShape="1">
          <a:blip r:embed="rId4">
            <a:alphaModFix/>
          </a:blip>
          <a:srcRect/>
          <a:stretch/>
        </p:blipFill>
        <p:spPr>
          <a:xfrm>
            <a:off x="6096000" y="1662331"/>
            <a:ext cx="5982758" cy="38085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0"/>
          <p:cNvSpPr txBox="1">
            <a:spLocks noGrp="1"/>
          </p:cNvSpPr>
          <p:nvPr>
            <p:ph type="title"/>
          </p:nvPr>
        </p:nvSpPr>
        <p:spPr>
          <a:xfrm>
            <a:off x="161926" y="131322"/>
            <a:ext cx="11908154" cy="88467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t>OTRAS VARIABLES CUANTITATIVAS</a:t>
            </a:r>
            <a:endParaRPr sz="4400" b="1"/>
          </a:p>
        </p:txBody>
      </p:sp>
      <p:sp>
        <p:nvSpPr>
          <p:cNvPr id="258" name="Google Shape;25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59" name="Google Shape;259;p10"/>
          <p:cNvSpPr txBox="1"/>
          <p:nvPr/>
        </p:nvSpPr>
        <p:spPr>
          <a:xfrm>
            <a:off x="161926" y="880531"/>
            <a:ext cx="551920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Helvetica Neue"/>
                <a:ea typeface="Helvetica Neue"/>
                <a:cs typeface="Helvetica Neue"/>
                <a:sym typeface="Helvetica Neue"/>
              </a:rPr>
              <a:t>Antiguedad laboral</a:t>
            </a:r>
            <a:endParaRPr sz="1800" b="1" i="0" u="none" strike="noStrike" cap="none">
              <a:solidFill>
                <a:schemeClr val="dk1"/>
              </a:solidFill>
              <a:latin typeface="Helvetica Neue"/>
              <a:ea typeface="Helvetica Neue"/>
              <a:cs typeface="Helvetica Neue"/>
              <a:sym typeface="Helvetica Neue"/>
            </a:endParaRPr>
          </a:p>
        </p:txBody>
      </p:sp>
      <p:sp>
        <p:nvSpPr>
          <p:cNvPr id="260" name="Google Shape;260;p10"/>
          <p:cNvSpPr txBox="1"/>
          <p:nvPr/>
        </p:nvSpPr>
        <p:spPr>
          <a:xfrm>
            <a:off x="6445954" y="5137100"/>
            <a:ext cx="5350935" cy="73866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Entendemos, en base a lo observado en los gráficos de este slide, que nos encontramos ante variables que no resultan buenas para segmentar clientes con mal character</a:t>
            </a:r>
            <a:endParaRPr sz="1400" b="0" i="0" u="none" strike="noStrike" cap="none">
              <a:solidFill>
                <a:srgbClr val="000000"/>
              </a:solidFill>
              <a:latin typeface="Helvetica Neue"/>
              <a:ea typeface="Helvetica Neue"/>
              <a:cs typeface="Helvetica Neue"/>
              <a:sym typeface="Helvetica Neue"/>
            </a:endParaRPr>
          </a:p>
        </p:txBody>
      </p:sp>
      <p:pic>
        <p:nvPicPr>
          <p:cNvPr id="261" name="Google Shape;261;p10"/>
          <p:cNvPicPr preferRelativeResize="0"/>
          <p:nvPr/>
        </p:nvPicPr>
        <p:blipFill rotWithShape="1">
          <a:blip r:embed="rId3">
            <a:alphaModFix/>
          </a:blip>
          <a:srcRect/>
          <a:stretch/>
        </p:blipFill>
        <p:spPr>
          <a:xfrm>
            <a:off x="161926" y="1294289"/>
            <a:ext cx="5519210" cy="2538286"/>
          </a:xfrm>
          <a:prstGeom prst="rect">
            <a:avLst/>
          </a:prstGeom>
          <a:noFill/>
          <a:ln>
            <a:noFill/>
          </a:ln>
        </p:spPr>
      </p:pic>
      <p:pic>
        <p:nvPicPr>
          <p:cNvPr id="262" name="Google Shape;262;p10"/>
          <p:cNvPicPr preferRelativeResize="0"/>
          <p:nvPr/>
        </p:nvPicPr>
        <p:blipFill rotWithShape="1">
          <a:blip r:embed="rId4">
            <a:alphaModFix/>
          </a:blip>
          <a:srcRect/>
          <a:stretch/>
        </p:blipFill>
        <p:spPr>
          <a:xfrm>
            <a:off x="5681136" y="1239104"/>
            <a:ext cx="6206066" cy="2593471"/>
          </a:xfrm>
          <a:prstGeom prst="rect">
            <a:avLst/>
          </a:prstGeom>
          <a:noFill/>
          <a:ln>
            <a:noFill/>
          </a:ln>
        </p:spPr>
      </p:pic>
      <p:sp>
        <p:nvSpPr>
          <p:cNvPr id="263" name="Google Shape;263;p10"/>
          <p:cNvSpPr txBox="1"/>
          <p:nvPr/>
        </p:nvSpPr>
        <p:spPr>
          <a:xfrm>
            <a:off x="5836357" y="869241"/>
            <a:ext cx="596053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Helvetica Neue"/>
                <a:ea typeface="Helvetica Neue"/>
                <a:cs typeface="Helvetica Neue"/>
                <a:sym typeface="Helvetica Neue"/>
              </a:rPr>
              <a:t>Largo de historial crediticio</a:t>
            </a:r>
            <a:endParaRPr sz="1800" b="1" i="0" u="none" strike="noStrike" cap="none">
              <a:solidFill>
                <a:schemeClr val="dk1"/>
              </a:solidFill>
              <a:latin typeface="Helvetica Neue"/>
              <a:ea typeface="Helvetica Neue"/>
              <a:cs typeface="Helvetica Neue"/>
              <a:sym typeface="Helvetica Neue"/>
            </a:endParaRPr>
          </a:p>
        </p:txBody>
      </p:sp>
      <p:pic>
        <p:nvPicPr>
          <p:cNvPr id="264" name="Google Shape;264;p10"/>
          <p:cNvPicPr preferRelativeResize="0"/>
          <p:nvPr/>
        </p:nvPicPr>
        <p:blipFill rotWithShape="1">
          <a:blip r:embed="rId5">
            <a:alphaModFix/>
          </a:blip>
          <a:srcRect/>
          <a:stretch/>
        </p:blipFill>
        <p:spPr>
          <a:xfrm>
            <a:off x="1" y="4123417"/>
            <a:ext cx="5836356" cy="2757161"/>
          </a:xfrm>
          <a:prstGeom prst="rect">
            <a:avLst/>
          </a:prstGeom>
          <a:noFill/>
          <a:ln>
            <a:noFill/>
          </a:ln>
        </p:spPr>
      </p:pic>
      <p:sp>
        <p:nvSpPr>
          <p:cNvPr id="265" name="Google Shape;265;p10"/>
          <p:cNvSpPr txBox="1"/>
          <p:nvPr/>
        </p:nvSpPr>
        <p:spPr>
          <a:xfrm>
            <a:off x="161926" y="3832575"/>
            <a:ext cx="551920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Helvetica Neue"/>
                <a:ea typeface="Helvetica Neue"/>
                <a:cs typeface="Helvetica Neue"/>
                <a:sym typeface="Helvetica Neue"/>
              </a:rPr>
              <a:t>Edad</a:t>
            </a:r>
            <a:endParaRPr sz="1800" b="1"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1"/>
          <p:cNvSpPr txBox="1">
            <a:spLocks noGrp="1"/>
          </p:cNvSpPr>
          <p:nvPr>
            <p:ph type="ctrTitle"/>
          </p:nvPr>
        </p:nvSpPr>
        <p:spPr>
          <a:xfrm>
            <a:off x="3285067" y="1725090"/>
            <a:ext cx="8602134" cy="340782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8000"/>
              <a:buFont typeface="Arial"/>
              <a:buNone/>
            </a:pPr>
            <a:r>
              <a:rPr lang="en-US" sz="8000" b="1"/>
              <a:t>Y LAS VARIABLES CUALITATIVAS?</a:t>
            </a:r>
            <a:endParaRPr/>
          </a:p>
        </p:txBody>
      </p:sp>
      <p:sp>
        <p:nvSpPr>
          <p:cNvPr id="271" name="Google Shape;271;p11"/>
          <p:cNvSpPr txBox="1">
            <a:spLocks noGrp="1"/>
          </p:cNvSpPr>
          <p:nvPr>
            <p:ph type="sldNum" idx="12"/>
          </p:nvPr>
        </p:nvSpPr>
        <p:spPr>
          <a:xfrm>
            <a:off x="9579428" y="6356350"/>
            <a:ext cx="17743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2"/>
          <p:cNvSpPr txBox="1">
            <a:spLocks noGrp="1"/>
          </p:cNvSpPr>
          <p:nvPr>
            <p:ph type="title"/>
          </p:nvPr>
        </p:nvSpPr>
        <p:spPr>
          <a:xfrm>
            <a:off x="112542" y="131322"/>
            <a:ext cx="11966216" cy="88467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t>VIVIENDA</a:t>
            </a:r>
            <a:endParaRPr sz="4400" b="1"/>
          </a:p>
        </p:txBody>
      </p:sp>
      <p:sp>
        <p:nvSpPr>
          <p:cNvPr id="277" name="Google Shape;27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78" name="Google Shape;278;p12"/>
          <p:cNvSpPr txBox="1"/>
          <p:nvPr/>
        </p:nvSpPr>
        <p:spPr>
          <a:xfrm>
            <a:off x="126609" y="1196622"/>
            <a:ext cx="1195214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Helvetica Neue"/>
                <a:ea typeface="Helvetica Neue"/>
                <a:cs typeface="Helvetica Neue"/>
                <a:sym typeface="Helvetica Neue"/>
              </a:rPr>
              <a:t>Comportamiento de pagos según se trate de propietarios o inquilinos.</a:t>
            </a:r>
            <a:endParaRPr/>
          </a:p>
        </p:txBody>
      </p:sp>
      <p:sp>
        <p:nvSpPr>
          <p:cNvPr id="279" name="Google Shape;279;p12"/>
          <p:cNvSpPr txBox="1"/>
          <p:nvPr/>
        </p:nvSpPr>
        <p:spPr>
          <a:xfrm>
            <a:off x="338667" y="5470845"/>
            <a:ext cx="11740091"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Se observa en los dos cuadros precedentes que es el peor segmento de pagadores el de los inquilinos, el cual es a la vez el subsegmento de mayor participación en la cartera total de la entidad. Ello nos podría llevar a pensar la posibilidad de ser más restrictivos en el otorgamiento de créditos a estos últimos, buscando mediante alguna campaña incrementar la participación de dueños o titulares de hipotecas. Otra medida posible para morigerar el daño económico podría ser un incremento en la tasa en aquellos clientes del subsegmento considerado más riesgoso.</a:t>
            </a:r>
            <a:endParaRPr sz="1400" b="0" i="0" u="none" strike="noStrike" cap="none">
              <a:solidFill>
                <a:schemeClr val="dk1"/>
              </a:solidFill>
              <a:latin typeface="Arial"/>
              <a:ea typeface="Arial"/>
              <a:cs typeface="Arial"/>
              <a:sym typeface="Arial"/>
            </a:endParaRPr>
          </a:p>
        </p:txBody>
      </p:sp>
      <p:pic>
        <p:nvPicPr>
          <p:cNvPr id="280" name="Google Shape;280;p12"/>
          <p:cNvPicPr preferRelativeResize="0"/>
          <p:nvPr/>
        </p:nvPicPr>
        <p:blipFill rotWithShape="1">
          <a:blip r:embed="rId3">
            <a:alphaModFix/>
          </a:blip>
          <a:srcRect/>
          <a:stretch/>
        </p:blipFill>
        <p:spPr>
          <a:xfrm>
            <a:off x="-19048" y="1662331"/>
            <a:ext cx="5516738" cy="3847352"/>
          </a:xfrm>
          <a:prstGeom prst="rect">
            <a:avLst/>
          </a:prstGeom>
          <a:noFill/>
          <a:ln>
            <a:noFill/>
          </a:ln>
        </p:spPr>
      </p:pic>
      <p:pic>
        <p:nvPicPr>
          <p:cNvPr id="281" name="Google Shape;281;p12"/>
          <p:cNvPicPr preferRelativeResize="0"/>
          <p:nvPr/>
        </p:nvPicPr>
        <p:blipFill rotWithShape="1">
          <a:blip r:embed="rId4">
            <a:alphaModFix/>
          </a:blip>
          <a:srcRect/>
          <a:stretch/>
        </p:blipFill>
        <p:spPr>
          <a:xfrm>
            <a:off x="5497690" y="1760396"/>
            <a:ext cx="6581068" cy="35160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3"/>
          <p:cNvSpPr txBox="1">
            <a:spLocks noGrp="1"/>
          </p:cNvSpPr>
          <p:nvPr>
            <p:ph type="title"/>
          </p:nvPr>
        </p:nvSpPr>
        <p:spPr>
          <a:xfrm>
            <a:off x="98474" y="131322"/>
            <a:ext cx="11985674" cy="88467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t>ANTECEDENTES</a:t>
            </a:r>
            <a:endParaRPr/>
          </a:p>
        </p:txBody>
      </p:sp>
      <p:sp>
        <p:nvSpPr>
          <p:cNvPr id="287" name="Google Shape;28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88" name="Google Shape;288;p13"/>
          <p:cNvSpPr txBox="1"/>
          <p:nvPr/>
        </p:nvSpPr>
        <p:spPr>
          <a:xfrm>
            <a:off x="98475" y="1196622"/>
            <a:ext cx="119716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Helvetica Neue"/>
                <a:ea typeface="Helvetica Neue"/>
                <a:cs typeface="Helvetica Neue"/>
                <a:sym typeface="Helvetica Neue"/>
              </a:rPr>
              <a:t>Comportamiento de pagos según el cliente haya  tenido o no antecedents desfavorables previos.</a:t>
            </a:r>
            <a:endParaRPr/>
          </a:p>
        </p:txBody>
      </p:sp>
      <p:sp>
        <p:nvSpPr>
          <p:cNvPr id="289" name="Google Shape;289;p13"/>
          <p:cNvSpPr txBox="1"/>
          <p:nvPr/>
        </p:nvSpPr>
        <p:spPr>
          <a:xfrm>
            <a:off x="7721954" y="2239625"/>
            <a:ext cx="4232980" cy="160043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Se puede observar que la escasa proporción de clientes con antecedentes previos muestran una mayor propensión a incumplir nuevamente con el pago del préstamo. Es por ello que la entidad debería reducir al mínimo posible la asistencia a clientes que ya hayan mostrado irregularidades en anteriores obligaciones.</a:t>
            </a:r>
            <a:endParaRPr sz="1400" b="0" i="0" u="none" strike="noStrike" cap="none">
              <a:solidFill>
                <a:srgbClr val="000000"/>
              </a:solidFill>
              <a:latin typeface="Helvetica Neue"/>
              <a:ea typeface="Helvetica Neue"/>
              <a:cs typeface="Helvetica Neue"/>
              <a:sym typeface="Helvetica Neue"/>
            </a:endParaRPr>
          </a:p>
        </p:txBody>
      </p:sp>
      <p:pic>
        <p:nvPicPr>
          <p:cNvPr id="290" name="Google Shape;290;p13"/>
          <p:cNvPicPr preferRelativeResize="0"/>
          <p:nvPr/>
        </p:nvPicPr>
        <p:blipFill rotWithShape="1">
          <a:blip r:embed="rId3">
            <a:alphaModFix/>
          </a:blip>
          <a:srcRect/>
          <a:stretch/>
        </p:blipFill>
        <p:spPr>
          <a:xfrm>
            <a:off x="434445" y="1828244"/>
            <a:ext cx="7134273" cy="47106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4"/>
          <p:cNvSpPr txBox="1">
            <a:spLocks noGrp="1"/>
          </p:cNvSpPr>
          <p:nvPr>
            <p:ph type="ctrTitle"/>
          </p:nvPr>
        </p:nvSpPr>
        <p:spPr>
          <a:xfrm>
            <a:off x="3285067" y="1725090"/>
            <a:ext cx="8602134" cy="172149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8000"/>
              <a:buFont typeface="Arial"/>
              <a:buNone/>
            </a:pPr>
            <a:r>
              <a:rPr lang="en-US" sz="8000" b="1"/>
              <a:t>CONCLUSIONES</a:t>
            </a:r>
            <a:endParaRPr sz="8000" b="1"/>
          </a:p>
        </p:txBody>
      </p:sp>
      <p:sp>
        <p:nvSpPr>
          <p:cNvPr id="296" name="Google Shape;296;p14"/>
          <p:cNvSpPr txBox="1">
            <a:spLocks noGrp="1"/>
          </p:cNvSpPr>
          <p:nvPr>
            <p:ph type="sldNum" idx="12"/>
          </p:nvPr>
        </p:nvSpPr>
        <p:spPr>
          <a:xfrm>
            <a:off x="9579428" y="6356350"/>
            <a:ext cx="17743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5"/>
          <p:cNvSpPr txBox="1">
            <a:spLocks noGrp="1"/>
          </p:cNvSpPr>
          <p:nvPr>
            <p:ph type="title"/>
          </p:nvPr>
        </p:nvSpPr>
        <p:spPr>
          <a:xfrm>
            <a:off x="5476875" y="1671639"/>
            <a:ext cx="3202891" cy="62139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ct val="100000"/>
              <a:buFont typeface="Arial"/>
              <a:buNone/>
            </a:pPr>
            <a:r>
              <a:rPr lang="en-US" b="1"/>
              <a:t>CONCLUSIONES</a:t>
            </a:r>
            <a:endParaRPr/>
          </a:p>
        </p:txBody>
      </p:sp>
      <p:sp>
        <p:nvSpPr>
          <p:cNvPr id="302" name="Google Shape;302;p15"/>
          <p:cNvSpPr txBox="1">
            <a:spLocks noGrp="1"/>
          </p:cNvSpPr>
          <p:nvPr>
            <p:ph type="body" idx="1"/>
          </p:nvPr>
        </p:nvSpPr>
        <p:spPr>
          <a:xfrm>
            <a:off x="417689" y="2488676"/>
            <a:ext cx="11480800" cy="386767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Clr>
                <a:srgbClr val="000000"/>
              </a:buClr>
              <a:buSzPct val="100000"/>
              <a:buNone/>
            </a:pPr>
            <a:r>
              <a:rPr lang="es-ES" sz="1400" b="1" i="0" u="none" strike="noStrike" dirty="0">
                <a:solidFill>
                  <a:srgbClr val="000000"/>
                </a:solidFill>
                <a:latin typeface="Helvetica Neue"/>
                <a:ea typeface="Helvetica Neue"/>
                <a:cs typeface="Helvetica Neue"/>
                <a:sym typeface="Helvetica Neue"/>
              </a:rPr>
              <a:t>Preguntas principales o primarias</a:t>
            </a:r>
            <a:endParaRPr lang="es-ES" sz="1400" b="0" dirty="0">
              <a:latin typeface="Helvetica Neue"/>
              <a:ea typeface="Helvetica Neue"/>
              <a:cs typeface="Helvetica Neue"/>
              <a:sym typeface="Helvetica Neue"/>
            </a:endParaRPr>
          </a:p>
          <a:p>
            <a:pPr marL="0" lvl="0" indent="-88106" algn="l" rtl="0">
              <a:lnSpc>
                <a:spcPct val="100000"/>
              </a:lnSpc>
              <a:spcBef>
                <a:spcPts val="0"/>
              </a:spcBef>
              <a:spcAft>
                <a:spcPts val="0"/>
              </a:spcAft>
              <a:buClr>
                <a:srgbClr val="000000"/>
              </a:buClr>
              <a:buSzPct val="100000"/>
              <a:buFont typeface="Arial"/>
              <a:buChar char="•"/>
            </a:pPr>
            <a:r>
              <a:rPr lang="es-ES" sz="1400" b="0" i="0" u="none" strike="noStrike" dirty="0">
                <a:solidFill>
                  <a:srgbClr val="000000"/>
                </a:solidFill>
                <a:latin typeface="Helvetica Neue"/>
                <a:ea typeface="Helvetica Neue"/>
                <a:cs typeface="Helvetica Neue"/>
                <a:sym typeface="Helvetica Neue"/>
              </a:rPr>
              <a:t> ¿Existen características de los clientes que permiten segmentar buenos de malos pagadores? ¿Qué acciones tomar al respecto?</a:t>
            </a:r>
            <a:endParaRPr lang="en-US" dirty="0">
              <a:latin typeface="Helvetica Neue"/>
              <a:ea typeface="Helvetica Neue"/>
              <a:cs typeface="Helvetica Neue"/>
              <a:sym typeface="Helvetica Neue"/>
            </a:endParaRPr>
          </a:p>
          <a:p>
            <a:pPr marL="0" lvl="0" indent="0" algn="just" rtl="0">
              <a:lnSpc>
                <a:spcPct val="100000"/>
              </a:lnSpc>
              <a:spcBef>
                <a:spcPts val="0"/>
              </a:spcBef>
              <a:spcAft>
                <a:spcPts val="0"/>
              </a:spcAft>
              <a:buClr>
                <a:schemeClr val="dk1"/>
              </a:buClr>
              <a:buSzPct val="100000"/>
            </a:pPr>
            <a:endParaRPr lang="en-US" dirty="0">
              <a:latin typeface="Helvetica Neue"/>
              <a:ea typeface="Helvetica Neue"/>
              <a:cs typeface="Helvetica Neue"/>
              <a:sym typeface="Helvetica Neue"/>
            </a:endParaRPr>
          </a:p>
          <a:p>
            <a:pPr marL="285750" lvl="0" indent="-285750" algn="just" rtl="0">
              <a:lnSpc>
                <a:spcPct val="100000"/>
              </a:lnSpc>
              <a:spcBef>
                <a:spcPts val="0"/>
              </a:spcBef>
              <a:spcAft>
                <a:spcPts val="0"/>
              </a:spcAft>
              <a:buClr>
                <a:schemeClr val="dk1"/>
              </a:buClr>
              <a:buSzPct val="100000"/>
              <a:buFont typeface="Arial"/>
              <a:buChar char="•"/>
            </a:pPr>
            <a:endParaRPr lang="en-US" dirty="0">
              <a:latin typeface="Helvetica Neue"/>
              <a:ea typeface="Helvetica Neue"/>
              <a:cs typeface="Helvetica Neue"/>
              <a:sym typeface="Helvetica Neue"/>
            </a:endParaRPr>
          </a:p>
          <a:p>
            <a:pPr marL="285750" lvl="0" indent="-285750" algn="just" rtl="0">
              <a:lnSpc>
                <a:spcPct val="100000"/>
              </a:lnSpc>
              <a:spcBef>
                <a:spcPts val="0"/>
              </a:spcBef>
              <a:spcAft>
                <a:spcPts val="0"/>
              </a:spcAft>
              <a:buClr>
                <a:schemeClr val="dk1"/>
              </a:buClr>
              <a:buSzPct val="100000"/>
              <a:buFont typeface="Arial"/>
              <a:buChar char="•"/>
            </a:pPr>
            <a:r>
              <a:rPr lang="en-US" dirty="0" err="1">
                <a:latin typeface="Helvetica Neue"/>
                <a:ea typeface="Helvetica Neue"/>
                <a:cs typeface="Helvetica Neue"/>
                <a:sym typeface="Helvetica Neue"/>
              </a:rPr>
              <a:t>Teniendo</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en</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cuenta</a:t>
            </a:r>
            <a:r>
              <a:rPr lang="en-US" dirty="0">
                <a:latin typeface="Helvetica Neue"/>
                <a:ea typeface="Helvetica Neue"/>
                <a:cs typeface="Helvetica Neue"/>
                <a:sym typeface="Helvetica Neue"/>
              </a:rPr>
              <a:t> la </a:t>
            </a:r>
            <a:r>
              <a:rPr lang="en-US" dirty="0" err="1">
                <a:latin typeface="Helvetica Neue"/>
                <a:ea typeface="Helvetica Neue"/>
                <a:cs typeface="Helvetica Neue"/>
                <a:sym typeface="Helvetica Neue"/>
              </a:rPr>
              <a:t>alta</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incidencia</a:t>
            </a:r>
            <a:r>
              <a:rPr lang="en-US" dirty="0">
                <a:latin typeface="Helvetica Neue"/>
                <a:ea typeface="Helvetica Neue"/>
                <a:cs typeface="Helvetica Neue"/>
                <a:sym typeface="Helvetica Neue"/>
              </a:rPr>
              <a:t> de </a:t>
            </a:r>
            <a:r>
              <a:rPr lang="en-US" dirty="0" err="1">
                <a:latin typeface="Helvetica Neue"/>
                <a:ea typeface="Helvetica Neue"/>
                <a:cs typeface="Helvetica Neue"/>
                <a:sym typeface="Helvetica Neue"/>
              </a:rPr>
              <a:t>malos</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pagadores</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en</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segmentos</a:t>
            </a:r>
            <a:r>
              <a:rPr lang="en-US" dirty="0">
                <a:latin typeface="Helvetica Neue"/>
                <a:ea typeface="Helvetica Neue"/>
                <a:cs typeface="Helvetica Neue"/>
                <a:sym typeface="Helvetica Neue"/>
              </a:rPr>
              <a:t> de </a:t>
            </a:r>
            <a:r>
              <a:rPr lang="en-US" dirty="0" err="1">
                <a:latin typeface="Helvetica Neue"/>
                <a:ea typeface="Helvetica Neue"/>
                <a:cs typeface="Helvetica Neue"/>
                <a:sym typeface="Helvetica Neue"/>
              </a:rPr>
              <a:t>ingresos</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muy</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bajos</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sería</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recomendable</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incluir</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dentro</a:t>
            </a:r>
            <a:r>
              <a:rPr lang="en-US" dirty="0">
                <a:latin typeface="Helvetica Neue"/>
                <a:ea typeface="Helvetica Neue"/>
                <a:cs typeface="Helvetica Neue"/>
                <a:sym typeface="Helvetica Neue"/>
              </a:rPr>
              <a:t> de las </a:t>
            </a:r>
            <a:r>
              <a:rPr lang="en-US" dirty="0" err="1">
                <a:latin typeface="Helvetica Neue"/>
                <a:ea typeface="Helvetica Neue"/>
                <a:cs typeface="Helvetica Neue"/>
                <a:sym typeface="Helvetica Neue"/>
              </a:rPr>
              <a:t>políticas</a:t>
            </a:r>
            <a:r>
              <a:rPr lang="en-US" dirty="0">
                <a:latin typeface="Helvetica Neue"/>
                <a:ea typeface="Helvetica Neue"/>
                <a:cs typeface="Helvetica Neue"/>
                <a:sym typeface="Helvetica Neue"/>
              </a:rPr>
              <a:t> de </a:t>
            </a:r>
            <a:r>
              <a:rPr lang="en-US" dirty="0" err="1">
                <a:latin typeface="Helvetica Neue"/>
                <a:ea typeface="Helvetica Neue"/>
                <a:cs typeface="Helvetica Neue"/>
                <a:sym typeface="Helvetica Neue"/>
              </a:rPr>
              <a:t>otorgamiento</a:t>
            </a:r>
            <a:r>
              <a:rPr lang="en-US" dirty="0">
                <a:latin typeface="Helvetica Neue"/>
                <a:ea typeface="Helvetica Neue"/>
                <a:cs typeface="Helvetica Neue"/>
                <a:sym typeface="Helvetica Neue"/>
              </a:rPr>
              <a:t> de </a:t>
            </a:r>
            <a:r>
              <a:rPr lang="en-US" dirty="0" err="1">
                <a:latin typeface="Helvetica Neue"/>
                <a:ea typeface="Helvetica Neue"/>
                <a:cs typeface="Helvetica Neue"/>
                <a:sym typeface="Helvetica Neue"/>
              </a:rPr>
              <a:t>créditos</a:t>
            </a:r>
            <a:r>
              <a:rPr lang="en-US" dirty="0">
                <a:latin typeface="Helvetica Neue"/>
                <a:ea typeface="Helvetica Neue"/>
                <a:cs typeface="Helvetica Neue"/>
                <a:sym typeface="Helvetica Neue"/>
              </a:rPr>
              <a:t> de la </a:t>
            </a:r>
            <a:r>
              <a:rPr lang="en-US" dirty="0" err="1">
                <a:latin typeface="Helvetica Neue"/>
                <a:ea typeface="Helvetica Neue"/>
                <a:cs typeface="Helvetica Neue"/>
                <a:sym typeface="Helvetica Neue"/>
              </a:rPr>
              <a:t>entidad</a:t>
            </a:r>
            <a:r>
              <a:rPr lang="en-US" dirty="0">
                <a:latin typeface="Helvetica Neue"/>
                <a:ea typeface="Helvetica Neue"/>
                <a:cs typeface="Helvetica Neue"/>
                <a:sym typeface="Helvetica Neue"/>
              </a:rPr>
              <a:t> un </a:t>
            </a:r>
            <a:r>
              <a:rPr lang="en-US" dirty="0" err="1">
                <a:latin typeface="Helvetica Neue"/>
                <a:ea typeface="Helvetica Neue"/>
                <a:cs typeface="Helvetica Neue"/>
                <a:sym typeface="Helvetica Neue"/>
              </a:rPr>
              <a:t>ingreso</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mínimo</a:t>
            </a:r>
            <a:r>
              <a:rPr lang="en-US" dirty="0">
                <a:latin typeface="Helvetica Neue"/>
                <a:ea typeface="Helvetica Neue"/>
                <a:cs typeface="Helvetica Neue"/>
                <a:sym typeface="Helvetica Neue"/>
              </a:rPr>
              <a:t> para acceder a </a:t>
            </a:r>
            <a:r>
              <a:rPr lang="en-US" dirty="0" err="1">
                <a:latin typeface="Helvetica Neue"/>
                <a:ea typeface="Helvetica Neue"/>
                <a:cs typeface="Helvetica Neue"/>
                <a:sym typeface="Helvetica Neue"/>
              </a:rPr>
              <a:t>asistencia</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financiera</a:t>
            </a:r>
            <a:r>
              <a:rPr lang="en-US" dirty="0">
                <a:latin typeface="Helvetica Neue"/>
                <a:ea typeface="Helvetica Neue"/>
                <a:cs typeface="Helvetica Neue"/>
                <a:sym typeface="Helvetica Neue"/>
              </a:rPr>
              <a:t>. Monto </a:t>
            </a:r>
            <a:r>
              <a:rPr lang="en-US" dirty="0" err="1">
                <a:latin typeface="Helvetica Neue"/>
                <a:ea typeface="Helvetica Neue"/>
                <a:cs typeface="Helvetica Neue"/>
                <a:sym typeface="Helvetica Neue"/>
              </a:rPr>
              <a:t>recomendado</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en</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torno</a:t>
            </a:r>
            <a:r>
              <a:rPr lang="en-US" dirty="0">
                <a:latin typeface="Helvetica Neue"/>
                <a:ea typeface="Helvetica Neue"/>
                <a:cs typeface="Helvetica Neue"/>
                <a:sym typeface="Helvetica Neue"/>
              </a:rPr>
              <a:t> a $19k.</a:t>
            </a:r>
            <a:endParaRPr dirty="0"/>
          </a:p>
          <a:p>
            <a:pPr marL="285750" lvl="0" indent="-285750" algn="just" rtl="0">
              <a:lnSpc>
                <a:spcPct val="100000"/>
              </a:lnSpc>
              <a:spcBef>
                <a:spcPts val="1000"/>
              </a:spcBef>
              <a:spcAft>
                <a:spcPts val="0"/>
              </a:spcAft>
              <a:buClr>
                <a:schemeClr val="dk1"/>
              </a:buClr>
              <a:buSzPct val="100000"/>
              <a:buFont typeface="Arial"/>
              <a:buChar char="•"/>
            </a:pPr>
            <a:r>
              <a:rPr lang="en-US" dirty="0">
                <a:latin typeface="Helvetica Neue"/>
                <a:ea typeface="Helvetica Neue"/>
                <a:cs typeface="Helvetica Neue"/>
                <a:sym typeface="Helvetica Neue"/>
              </a:rPr>
              <a:t>Por </a:t>
            </a:r>
            <a:r>
              <a:rPr lang="en-US" dirty="0" err="1">
                <a:latin typeface="Helvetica Neue"/>
                <a:ea typeface="Helvetica Neue"/>
                <a:cs typeface="Helvetica Neue"/>
                <a:sym typeface="Helvetica Neue"/>
              </a:rPr>
              <a:t>otra</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parte</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será</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importante</a:t>
            </a:r>
            <a:r>
              <a:rPr lang="en-US" dirty="0">
                <a:latin typeface="Helvetica Neue"/>
                <a:ea typeface="Helvetica Neue"/>
                <a:cs typeface="Helvetica Neue"/>
                <a:sym typeface="Helvetica Neue"/>
              </a:rPr>
              <a:t> que </a:t>
            </a:r>
            <a:r>
              <a:rPr lang="en-US" dirty="0" err="1">
                <a:latin typeface="Helvetica Neue"/>
                <a:ea typeface="Helvetica Neue"/>
                <a:cs typeface="Helvetica Neue"/>
                <a:sym typeface="Helvetica Neue"/>
              </a:rPr>
              <a:t>el</a:t>
            </a:r>
            <a:r>
              <a:rPr lang="en-US" dirty="0">
                <a:latin typeface="Helvetica Neue"/>
                <a:ea typeface="Helvetica Neue"/>
                <a:cs typeface="Helvetica Neue"/>
                <a:sym typeface="Helvetica Neue"/>
              </a:rPr>
              <a:t> banco </a:t>
            </a:r>
            <a:r>
              <a:rPr lang="en-US" dirty="0" err="1">
                <a:latin typeface="Helvetica Neue"/>
                <a:ea typeface="Helvetica Neue"/>
                <a:cs typeface="Helvetica Neue"/>
                <a:sym typeface="Helvetica Neue"/>
              </a:rPr>
              <a:t>tenga</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una</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estricta</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política</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en</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materia</a:t>
            </a:r>
            <a:r>
              <a:rPr lang="en-US" dirty="0">
                <a:latin typeface="Helvetica Neue"/>
                <a:ea typeface="Helvetica Neue"/>
                <a:cs typeface="Helvetica Neue"/>
                <a:sym typeface="Helvetica Neue"/>
              </a:rPr>
              <a:t> de </a:t>
            </a:r>
            <a:r>
              <a:rPr lang="en-US" dirty="0" err="1">
                <a:latin typeface="Helvetica Neue"/>
                <a:ea typeface="Helvetica Neue"/>
                <a:cs typeface="Helvetica Neue"/>
                <a:sym typeface="Helvetica Neue"/>
              </a:rPr>
              <a:t>relación</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cuota</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ingreso</a:t>
            </a:r>
            <a:r>
              <a:rPr lang="en-US" dirty="0">
                <a:latin typeface="Helvetica Neue"/>
                <a:ea typeface="Helvetica Neue"/>
                <a:cs typeface="Helvetica Neue"/>
                <a:sym typeface="Helvetica Neue"/>
              </a:rPr>
              <a:t> al </a:t>
            </a:r>
            <a:r>
              <a:rPr lang="en-US" dirty="0" err="1">
                <a:latin typeface="Helvetica Neue"/>
                <a:ea typeface="Helvetica Neue"/>
                <a:cs typeface="Helvetica Neue"/>
                <a:sym typeface="Helvetica Neue"/>
              </a:rPr>
              <a:t>momento</a:t>
            </a:r>
            <a:r>
              <a:rPr lang="en-US" dirty="0">
                <a:latin typeface="Helvetica Neue"/>
                <a:ea typeface="Helvetica Neue"/>
                <a:cs typeface="Helvetica Neue"/>
                <a:sym typeface="Helvetica Neue"/>
              </a:rPr>
              <a:t> de </a:t>
            </a:r>
            <a:r>
              <a:rPr lang="en-US" dirty="0" err="1">
                <a:latin typeface="Helvetica Neue"/>
                <a:ea typeface="Helvetica Neue"/>
                <a:cs typeface="Helvetica Neue"/>
                <a:sym typeface="Helvetica Neue"/>
              </a:rPr>
              <a:t>otorgamiento</a:t>
            </a:r>
            <a:r>
              <a:rPr lang="en-US" dirty="0">
                <a:latin typeface="Helvetica Neue"/>
                <a:ea typeface="Helvetica Neue"/>
                <a:cs typeface="Helvetica Neue"/>
                <a:sym typeface="Helvetica Neue"/>
              </a:rPr>
              <a:t> de </a:t>
            </a:r>
            <a:r>
              <a:rPr lang="en-US" dirty="0" err="1">
                <a:latin typeface="Helvetica Neue"/>
                <a:ea typeface="Helvetica Neue"/>
                <a:cs typeface="Helvetica Neue"/>
                <a:sym typeface="Helvetica Neue"/>
              </a:rPr>
              <a:t>facilidades</a:t>
            </a:r>
            <a:r>
              <a:rPr lang="en-US" dirty="0">
                <a:latin typeface="Helvetica Neue"/>
                <a:ea typeface="Helvetica Neue"/>
                <a:cs typeface="Helvetica Neue"/>
                <a:sym typeface="Helvetica Neue"/>
              </a:rPr>
              <a:t> de </a:t>
            </a:r>
            <a:r>
              <a:rPr lang="en-US" dirty="0" err="1">
                <a:latin typeface="Helvetica Neue"/>
                <a:ea typeface="Helvetica Neue"/>
                <a:cs typeface="Helvetica Neue"/>
                <a:sym typeface="Helvetica Neue"/>
              </a:rPr>
              <a:t>crédito</a:t>
            </a:r>
            <a:r>
              <a:rPr lang="en-US" dirty="0">
                <a:latin typeface="Helvetica Neue"/>
                <a:ea typeface="Helvetica Neue"/>
                <a:cs typeface="Helvetica Neue"/>
                <a:sym typeface="Helvetica Neue"/>
              </a:rPr>
              <a:t>. Valor </a:t>
            </a:r>
            <a:r>
              <a:rPr lang="en-US" dirty="0" err="1">
                <a:latin typeface="Helvetica Neue"/>
                <a:ea typeface="Helvetica Neue"/>
                <a:cs typeface="Helvetica Neue"/>
                <a:sym typeface="Helvetica Neue"/>
              </a:rPr>
              <a:t>máximo</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recomendado</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en</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torno</a:t>
            </a:r>
            <a:r>
              <a:rPr lang="en-US" dirty="0">
                <a:latin typeface="Helvetica Neue"/>
                <a:ea typeface="Helvetica Neue"/>
                <a:cs typeface="Helvetica Neue"/>
                <a:sym typeface="Helvetica Neue"/>
              </a:rPr>
              <a:t> a 30%.</a:t>
            </a:r>
            <a:endParaRPr dirty="0"/>
          </a:p>
          <a:p>
            <a:pPr marL="285750" lvl="0" indent="-285750" algn="just" rtl="0">
              <a:lnSpc>
                <a:spcPct val="100000"/>
              </a:lnSpc>
              <a:spcBef>
                <a:spcPts val="1000"/>
              </a:spcBef>
              <a:spcAft>
                <a:spcPts val="0"/>
              </a:spcAft>
              <a:buClr>
                <a:schemeClr val="dk1"/>
              </a:buClr>
              <a:buSzPct val="100000"/>
              <a:buFont typeface="Arial"/>
              <a:buChar char="•"/>
            </a:pPr>
            <a:r>
              <a:rPr lang="en-US" dirty="0" err="1">
                <a:latin typeface="Helvetica Neue"/>
                <a:ea typeface="Helvetica Neue"/>
                <a:cs typeface="Helvetica Neue"/>
                <a:sym typeface="Helvetica Neue"/>
              </a:rPr>
              <a:t>Tomar</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medidas</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tendientes</a:t>
            </a:r>
            <a:r>
              <a:rPr lang="en-US" dirty="0">
                <a:latin typeface="Helvetica Neue"/>
                <a:ea typeface="Helvetica Neue"/>
                <a:cs typeface="Helvetica Neue"/>
                <a:sym typeface="Helvetica Neue"/>
              </a:rPr>
              <a:t> a </a:t>
            </a:r>
            <a:r>
              <a:rPr lang="en-US" dirty="0" err="1">
                <a:latin typeface="Helvetica Neue"/>
                <a:ea typeface="Helvetica Neue"/>
                <a:cs typeface="Helvetica Neue"/>
                <a:sym typeface="Helvetica Neue"/>
              </a:rPr>
              <a:t>reducir</a:t>
            </a:r>
            <a:r>
              <a:rPr lang="en-US" dirty="0">
                <a:latin typeface="Helvetica Neue"/>
                <a:ea typeface="Helvetica Neue"/>
                <a:cs typeface="Helvetica Neue"/>
                <a:sym typeface="Helvetica Neue"/>
              </a:rPr>
              <a:t> la </a:t>
            </a:r>
            <a:r>
              <a:rPr lang="en-US" dirty="0" err="1">
                <a:latin typeface="Helvetica Neue"/>
                <a:ea typeface="Helvetica Neue"/>
                <a:cs typeface="Helvetica Neue"/>
                <a:sym typeface="Helvetica Neue"/>
              </a:rPr>
              <a:t>participación</a:t>
            </a:r>
            <a:r>
              <a:rPr lang="en-US" dirty="0">
                <a:latin typeface="Helvetica Neue"/>
                <a:ea typeface="Helvetica Neue"/>
                <a:cs typeface="Helvetica Neue"/>
                <a:sym typeface="Helvetica Neue"/>
              </a:rPr>
              <a:t> de inquilinos </a:t>
            </a:r>
            <a:r>
              <a:rPr lang="en-US" dirty="0" err="1">
                <a:latin typeface="Helvetica Neue"/>
                <a:ea typeface="Helvetica Neue"/>
                <a:cs typeface="Helvetica Neue"/>
                <a:sym typeface="Helvetica Neue"/>
              </a:rPr>
              <a:t>dentro</a:t>
            </a:r>
            <a:r>
              <a:rPr lang="en-US" dirty="0">
                <a:latin typeface="Helvetica Neue"/>
                <a:ea typeface="Helvetica Neue"/>
                <a:cs typeface="Helvetica Neue"/>
                <a:sym typeface="Helvetica Neue"/>
              </a:rPr>
              <a:t> de la </a:t>
            </a:r>
            <a:r>
              <a:rPr lang="en-US" dirty="0" err="1">
                <a:latin typeface="Helvetica Neue"/>
                <a:ea typeface="Helvetica Neue"/>
                <a:cs typeface="Helvetica Neue"/>
                <a:sym typeface="Helvetica Neue"/>
              </a:rPr>
              <a:t>cartera</a:t>
            </a:r>
            <a:r>
              <a:rPr lang="en-US" dirty="0">
                <a:latin typeface="Helvetica Neue"/>
                <a:ea typeface="Helvetica Neue"/>
                <a:cs typeface="Helvetica Neue"/>
                <a:sym typeface="Helvetica Neue"/>
              </a:rPr>
              <a:t> de </a:t>
            </a:r>
            <a:r>
              <a:rPr lang="en-US" dirty="0" err="1">
                <a:latin typeface="Helvetica Neue"/>
                <a:ea typeface="Helvetica Neue"/>
                <a:cs typeface="Helvetica Neue"/>
                <a:sym typeface="Helvetica Neue"/>
              </a:rPr>
              <a:t>créditos</a:t>
            </a:r>
            <a:r>
              <a:rPr lang="en-US" dirty="0">
                <a:latin typeface="Helvetica Neue"/>
                <a:ea typeface="Helvetica Neue"/>
                <a:cs typeface="Helvetica Neue"/>
                <a:sym typeface="Helvetica Neue"/>
              </a:rPr>
              <a:t>, o bien </a:t>
            </a:r>
            <a:r>
              <a:rPr lang="en-US" dirty="0" err="1">
                <a:latin typeface="Helvetica Neue"/>
                <a:ea typeface="Helvetica Neue"/>
                <a:cs typeface="Helvetica Neue"/>
                <a:sym typeface="Helvetica Neue"/>
              </a:rPr>
              <a:t>incrementar</a:t>
            </a:r>
            <a:r>
              <a:rPr lang="en-US" dirty="0">
                <a:latin typeface="Helvetica Neue"/>
                <a:ea typeface="Helvetica Neue"/>
                <a:cs typeface="Helvetica Neue"/>
                <a:sym typeface="Helvetica Neue"/>
              </a:rPr>
              <a:t> la </a:t>
            </a:r>
            <a:r>
              <a:rPr lang="en-US" dirty="0" err="1">
                <a:latin typeface="Helvetica Neue"/>
                <a:ea typeface="Helvetica Neue"/>
                <a:cs typeface="Helvetica Neue"/>
                <a:sym typeface="Helvetica Neue"/>
              </a:rPr>
              <a:t>rentabilidad</a:t>
            </a:r>
            <a:r>
              <a:rPr lang="en-US" dirty="0">
                <a:latin typeface="Helvetica Neue"/>
                <a:ea typeface="Helvetica Neue"/>
                <a:cs typeface="Helvetica Neue"/>
                <a:sym typeface="Helvetica Neue"/>
              </a:rPr>
              <a:t> que </a:t>
            </a:r>
            <a:r>
              <a:rPr lang="en-US" dirty="0" err="1">
                <a:latin typeface="Helvetica Neue"/>
                <a:ea typeface="Helvetica Neue"/>
                <a:cs typeface="Helvetica Neue"/>
                <a:sym typeface="Helvetica Neue"/>
              </a:rPr>
              <a:t>significan</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estos</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créditos</a:t>
            </a:r>
            <a:r>
              <a:rPr lang="en-US" dirty="0">
                <a:latin typeface="Helvetica Neue"/>
                <a:ea typeface="Helvetica Neue"/>
                <a:cs typeface="Helvetica Neue"/>
                <a:sym typeface="Helvetica Neue"/>
              </a:rPr>
              <a:t>, de mayor </a:t>
            </a:r>
            <a:r>
              <a:rPr lang="en-US" dirty="0" err="1">
                <a:latin typeface="Helvetica Neue"/>
                <a:ea typeface="Helvetica Neue"/>
                <a:cs typeface="Helvetica Neue"/>
                <a:sym typeface="Helvetica Neue"/>
              </a:rPr>
              <a:t>riesgo</a:t>
            </a:r>
            <a:r>
              <a:rPr lang="en-US" dirty="0">
                <a:latin typeface="Helvetica Neue"/>
                <a:ea typeface="Helvetica Neue"/>
                <a:cs typeface="Helvetica Neue"/>
                <a:sym typeface="Helvetica Neue"/>
              </a:rPr>
              <a:t> que </a:t>
            </a:r>
            <a:r>
              <a:rPr lang="en-US" dirty="0" err="1">
                <a:latin typeface="Helvetica Neue"/>
                <a:ea typeface="Helvetica Neue"/>
                <a:cs typeface="Helvetica Neue"/>
                <a:sym typeface="Helvetica Neue"/>
              </a:rPr>
              <a:t>los</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otorgados</a:t>
            </a:r>
            <a:r>
              <a:rPr lang="en-US" dirty="0">
                <a:latin typeface="Helvetica Neue"/>
                <a:ea typeface="Helvetica Neue"/>
                <a:cs typeface="Helvetica Neue"/>
                <a:sym typeface="Helvetica Neue"/>
              </a:rPr>
              <a:t> a </a:t>
            </a:r>
            <a:r>
              <a:rPr lang="en-US" dirty="0" err="1">
                <a:latin typeface="Helvetica Neue"/>
                <a:ea typeface="Helvetica Neue"/>
                <a:cs typeface="Helvetica Neue"/>
                <a:sym typeface="Helvetica Neue"/>
              </a:rPr>
              <a:t>propietarios</a:t>
            </a:r>
            <a:r>
              <a:rPr lang="en-US" dirty="0">
                <a:latin typeface="Helvetica Neue"/>
                <a:ea typeface="Helvetica Neue"/>
                <a:cs typeface="Helvetica Neue"/>
                <a:sym typeface="Helvetica Neue"/>
              </a:rPr>
              <a:t>/</a:t>
            </a:r>
            <a:r>
              <a:rPr lang="en-US" dirty="0" err="1">
                <a:latin typeface="Helvetica Neue"/>
                <a:ea typeface="Helvetica Neue"/>
                <a:cs typeface="Helvetica Neue"/>
                <a:sym typeface="Helvetica Neue"/>
              </a:rPr>
              <a:t>hipotecas</a:t>
            </a:r>
            <a:r>
              <a:rPr lang="en-US" dirty="0">
                <a:latin typeface="Helvetica Neue"/>
                <a:ea typeface="Helvetica Neue"/>
                <a:cs typeface="Helvetica Neue"/>
                <a:sym typeface="Helvetica Neue"/>
              </a:rPr>
              <a:t>.</a:t>
            </a:r>
            <a:endParaRPr dirty="0"/>
          </a:p>
          <a:p>
            <a:pPr marL="285750" lvl="0" indent="-285750" algn="just" rtl="0">
              <a:lnSpc>
                <a:spcPct val="100000"/>
              </a:lnSpc>
              <a:spcBef>
                <a:spcPts val="1000"/>
              </a:spcBef>
              <a:spcAft>
                <a:spcPts val="0"/>
              </a:spcAft>
              <a:buClr>
                <a:schemeClr val="dk1"/>
              </a:buClr>
              <a:buSzPct val="100000"/>
              <a:buFont typeface="Arial"/>
              <a:buChar char="•"/>
            </a:pPr>
            <a:r>
              <a:rPr lang="en-US" dirty="0" err="1">
                <a:latin typeface="Helvetica Neue"/>
                <a:ea typeface="Helvetica Neue"/>
                <a:cs typeface="Helvetica Neue"/>
                <a:sym typeface="Helvetica Neue"/>
              </a:rPr>
              <a:t>Evitar</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minimizar</a:t>
            </a:r>
            <a:r>
              <a:rPr lang="en-US" dirty="0">
                <a:latin typeface="Helvetica Neue"/>
                <a:ea typeface="Helvetica Neue"/>
                <a:cs typeface="Helvetica Neue"/>
                <a:sym typeface="Helvetica Neue"/>
              </a:rPr>
              <a:t> la </a:t>
            </a:r>
            <a:r>
              <a:rPr lang="en-US" dirty="0" err="1">
                <a:latin typeface="Helvetica Neue"/>
                <a:ea typeface="Helvetica Neue"/>
                <a:cs typeface="Helvetica Neue"/>
                <a:sym typeface="Helvetica Neue"/>
              </a:rPr>
              <a:t>asistencia</a:t>
            </a:r>
            <a:r>
              <a:rPr lang="en-US" dirty="0">
                <a:latin typeface="Helvetica Neue"/>
                <a:ea typeface="Helvetica Neue"/>
                <a:cs typeface="Helvetica Neue"/>
                <a:sym typeface="Helvetica Neue"/>
              </a:rPr>
              <a:t> a </a:t>
            </a:r>
            <a:r>
              <a:rPr lang="en-US" dirty="0" err="1">
                <a:latin typeface="Helvetica Neue"/>
                <a:ea typeface="Helvetica Neue"/>
                <a:cs typeface="Helvetica Neue"/>
                <a:sym typeface="Helvetica Neue"/>
              </a:rPr>
              <a:t>clientes</a:t>
            </a:r>
            <a:r>
              <a:rPr lang="en-US" dirty="0">
                <a:latin typeface="Helvetica Neue"/>
                <a:ea typeface="Helvetica Neue"/>
                <a:cs typeface="Helvetica Neue"/>
                <a:sym typeface="Helvetica Neue"/>
              </a:rPr>
              <a:t> que </a:t>
            </a:r>
            <a:r>
              <a:rPr lang="en-US" dirty="0" err="1">
                <a:latin typeface="Helvetica Neue"/>
                <a:ea typeface="Helvetica Neue"/>
                <a:cs typeface="Helvetica Neue"/>
                <a:sym typeface="Helvetica Neue"/>
              </a:rPr>
              <a:t>hayan</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mostrado</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ya</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antecedentes</a:t>
            </a:r>
            <a:r>
              <a:rPr lang="en-US" dirty="0">
                <a:latin typeface="Helvetica Neue"/>
                <a:ea typeface="Helvetica Neue"/>
                <a:cs typeface="Helvetica Neue"/>
                <a:sym typeface="Helvetica Neue"/>
              </a:rPr>
              <a:t> de </a:t>
            </a:r>
            <a:r>
              <a:rPr lang="en-US" dirty="0" err="1">
                <a:latin typeface="Helvetica Neue"/>
                <a:ea typeface="Helvetica Neue"/>
                <a:cs typeface="Helvetica Neue"/>
                <a:sym typeface="Helvetica Neue"/>
              </a:rPr>
              <a:t>incumplimiento</a:t>
            </a:r>
            <a:r>
              <a:rPr lang="en-US" dirty="0">
                <a:latin typeface="Helvetica Neue"/>
                <a:ea typeface="Helvetica Neue"/>
                <a:cs typeface="Helvetica Neue"/>
                <a:sym typeface="Helvetica Neue"/>
              </a:rPr>
              <a:t> con la </a:t>
            </a:r>
            <a:r>
              <a:rPr lang="en-US" dirty="0" err="1">
                <a:latin typeface="Helvetica Neue"/>
                <a:ea typeface="Helvetica Neue"/>
                <a:cs typeface="Helvetica Neue"/>
                <a:sym typeface="Helvetica Neue"/>
              </a:rPr>
              <a:t>entidad</a:t>
            </a:r>
            <a:r>
              <a:rPr lang="en-US" dirty="0">
                <a:latin typeface="Helvetica Neue"/>
                <a:ea typeface="Helvetica Neue"/>
                <a:cs typeface="Helvetica Neue"/>
                <a:sym typeface="Helvetica Neue"/>
              </a:rPr>
              <a:t> y/o </a:t>
            </a:r>
            <a:r>
              <a:rPr lang="en-US" dirty="0" err="1">
                <a:latin typeface="Helvetica Neue"/>
                <a:ea typeface="Helvetica Neue"/>
                <a:cs typeface="Helvetica Neue"/>
                <a:sym typeface="Helvetica Neue"/>
              </a:rPr>
              <a:t>otras</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entidades</a:t>
            </a:r>
            <a:r>
              <a:rPr lang="en-US" dirty="0">
                <a:latin typeface="Helvetica Neue"/>
                <a:ea typeface="Helvetica Neue"/>
                <a:cs typeface="Helvetica Neue"/>
                <a:sym typeface="Helvetica Neue"/>
              </a:rPr>
              <a:t> </a:t>
            </a:r>
            <a:r>
              <a:rPr lang="en-US" dirty="0" err="1">
                <a:latin typeface="Helvetica Neue"/>
                <a:ea typeface="Helvetica Neue"/>
                <a:cs typeface="Helvetica Neue"/>
                <a:sym typeface="Helvetica Neue"/>
              </a:rPr>
              <a:t>financieras</a:t>
            </a:r>
            <a:r>
              <a:rPr lang="en-US" dirty="0">
                <a:latin typeface="Helvetica Neue"/>
                <a:ea typeface="Helvetica Neue"/>
                <a:cs typeface="Helvetica Neue"/>
                <a:sym typeface="Helvetica Neue"/>
              </a:rPr>
              <a:t>.</a:t>
            </a:r>
            <a:endParaRPr dirty="0"/>
          </a:p>
          <a:p>
            <a:pPr marL="285750" lvl="0" indent="-285750" algn="just" rtl="0">
              <a:lnSpc>
                <a:spcPct val="100000"/>
              </a:lnSpc>
              <a:spcBef>
                <a:spcPts val="1000"/>
              </a:spcBef>
              <a:spcAft>
                <a:spcPts val="0"/>
              </a:spcAft>
              <a:buClr>
                <a:schemeClr val="dk1"/>
              </a:buClr>
              <a:buSzPct val="100000"/>
              <a:buFont typeface="Arial"/>
              <a:buChar char="•"/>
            </a:pPr>
            <a:r>
              <a:rPr lang="en-US" b="1" dirty="0">
                <a:latin typeface="Helvetica Neue"/>
                <a:ea typeface="Helvetica Neue"/>
                <a:cs typeface="Helvetica Neue"/>
                <a:sym typeface="Helvetica Neue"/>
              </a:rPr>
              <a:t>Como </a:t>
            </a:r>
            <a:r>
              <a:rPr lang="en-US" b="1" dirty="0" err="1">
                <a:latin typeface="Helvetica Neue"/>
                <a:ea typeface="Helvetica Neue"/>
                <a:cs typeface="Helvetica Neue"/>
                <a:sym typeface="Helvetica Neue"/>
              </a:rPr>
              <a:t>corolario</a:t>
            </a:r>
            <a:r>
              <a:rPr lang="en-US" b="1" dirty="0">
                <a:latin typeface="Helvetica Neue"/>
                <a:ea typeface="Helvetica Neue"/>
                <a:cs typeface="Helvetica Neue"/>
                <a:sym typeface="Helvetica Neue"/>
              </a:rPr>
              <a:t> de </a:t>
            </a:r>
            <a:r>
              <a:rPr lang="en-US" b="1" dirty="0" err="1">
                <a:latin typeface="Helvetica Neue"/>
                <a:ea typeface="Helvetica Neue"/>
                <a:cs typeface="Helvetica Neue"/>
                <a:sym typeface="Helvetica Neue"/>
              </a:rPr>
              <a:t>este</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trabajo</a:t>
            </a:r>
            <a:r>
              <a:rPr lang="en-US" b="1" dirty="0">
                <a:latin typeface="Helvetica Neue"/>
                <a:ea typeface="Helvetica Neue"/>
                <a:cs typeface="Helvetica Neue"/>
                <a:sym typeface="Helvetica Neue"/>
              </a:rPr>
              <a:t>, y </a:t>
            </a:r>
            <a:r>
              <a:rPr lang="en-US" b="1" dirty="0" err="1">
                <a:latin typeface="Helvetica Neue"/>
                <a:ea typeface="Helvetica Neue"/>
                <a:cs typeface="Helvetica Neue"/>
                <a:sym typeface="Helvetica Neue"/>
              </a:rPr>
              <a:t>en</a:t>
            </a:r>
            <a:r>
              <a:rPr lang="en-US" b="1" dirty="0">
                <a:latin typeface="Helvetica Neue"/>
                <a:ea typeface="Helvetica Neue"/>
                <a:cs typeface="Helvetica Neue"/>
                <a:sym typeface="Helvetica Neue"/>
              </a:rPr>
              <a:t> base a lo </a:t>
            </a:r>
            <a:r>
              <a:rPr lang="en-US" b="1" dirty="0" err="1">
                <a:latin typeface="Helvetica Neue"/>
                <a:ea typeface="Helvetica Neue"/>
                <a:cs typeface="Helvetica Neue"/>
                <a:sym typeface="Helvetica Neue"/>
              </a:rPr>
              <a:t>expuesto</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en</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el</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presente</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documento</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entendemos</a:t>
            </a:r>
            <a:r>
              <a:rPr lang="en-US" b="1" dirty="0">
                <a:latin typeface="Helvetica Neue"/>
                <a:ea typeface="Helvetica Neue"/>
                <a:cs typeface="Helvetica Neue"/>
                <a:sym typeface="Helvetica Neue"/>
              </a:rPr>
              <a:t> que las </a:t>
            </a:r>
            <a:r>
              <a:rPr lang="en-US" b="1" dirty="0" err="1">
                <a:latin typeface="Helvetica Neue"/>
                <a:ea typeface="Helvetica Neue"/>
                <a:cs typeface="Helvetica Neue"/>
                <a:sym typeface="Helvetica Neue"/>
              </a:rPr>
              <a:t>primeras</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políticas</a:t>
            </a:r>
            <a:r>
              <a:rPr lang="en-US" b="1" dirty="0">
                <a:latin typeface="Helvetica Neue"/>
                <a:ea typeface="Helvetica Neue"/>
                <a:cs typeface="Helvetica Neue"/>
                <a:sym typeface="Helvetica Neue"/>
              </a:rPr>
              <a:t> de </a:t>
            </a:r>
            <a:r>
              <a:rPr lang="en-US" b="1" dirty="0" err="1">
                <a:latin typeface="Helvetica Neue"/>
                <a:ea typeface="Helvetica Neue"/>
                <a:cs typeface="Helvetica Neue"/>
                <a:sym typeface="Helvetica Neue"/>
              </a:rPr>
              <a:t>admisión</a:t>
            </a:r>
            <a:r>
              <a:rPr lang="en-US" b="1" dirty="0">
                <a:latin typeface="Helvetica Neue"/>
                <a:ea typeface="Helvetica Neue"/>
                <a:cs typeface="Helvetica Neue"/>
                <a:sym typeface="Helvetica Neue"/>
              </a:rPr>
              <a:t> para </a:t>
            </a:r>
            <a:r>
              <a:rPr lang="en-US" b="1" dirty="0" err="1">
                <a:latin typeface="Helvetica Neue"/>
                <a:ea typeface="Helvetica Neue"/>
                <a:cs typeface="Helvetica Neue"/>
                <a:sym typeface="Helvetica Neue"/>
              </a:rPr>
              <a:t>clientes</a:t>
            </a:r>
            <a:r>
              <a:rPr lang="en-US" b="1" dirty="0">
                <a:latin typeface="Helvetica Neue"/>
                <a:ea typeface="Helvetica Neue"/>
                <a:cs typeface="Helvetica Neue"/>
                <a:sym typeface="Helvetica Neue"/>
              </a:rPr>
              <a:t> de </a:t>
            </a:r>
            <a:r>
              <a:rPr lang="en-US" b="1" dirty="0" err="1">
                <a:latin typeface="Helvetica Neue"/>
                <a:ea typeface="Helvetica Neue"/>
                <a:cs typeface="Helvetica Neue"/>
                <a:sym typeface="Helvetica Neue"/>
              </a:rPr>
              <a:t>crédito</a:t>
            </a:r>
            <a:r>
              <a:rPr lang="en-US" b="1" dirty="0">
                <a:latin typeface="Helvetica Neue"/>
                <a:ea typeface="Helvetica Neue"/>
                <a:cs typeface="Helvetica Neue"/>
                <a:sym typeface="Helvetica Neue"/>
              </a:rPr>
              <a:t> que la </a:t>
            </a:r>
            <a:r>
              <a:rPr lang="en-US" b="1" dirty="0" err="1">
                <a:latin typeface="Helvetica Neue"/>
                <a:ea typeface="Helvetica Neue"/>
                <a:cs typeface="Helvetica Neue"/>
                <a:sym typeface="Helvetica Neue"/>
              </a:rPr>
              <a:t>entidad</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debería</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considerar</a:t>
            </a:r>
            <a:r>
              <a:rPr lang="en-US" b="1" dirty="0">
                <a:latin typeface="Helvetica Neue"/>
                <a:ea typeface="Helvetica Neue"/>
                <a:cs typeface="Helvetica Neue"/>
                <a:sym typeface="Helvetica Neue"/>
              </a:rPr>
              <a:t> son: un </a:t>
            </a:r>
            <a:r>
              <a:rPr lang="en-US" b="1" dirty="0" err="1">
                <a:latin typeface="Helvetica Neue"/>
                <a:ea typeface="Helvetica Neue"/>
                <a:cs typeface="Helvetica Neue"/>
                <a:sym typeface="Helvetica Neue"/>
              </a:rPr>
              <a:t>nivel</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mínimo</a:t>
            </a:r>
            <a:r>
              <a:rPr lang="en-US" b="1" dirty="0">
                <a:latin typeface="Helvetica Neue"/>
                <a:ea typeface="Helvetica Neue"/>
                <a:cs typeface="Helvetica Neue"/>
                <a:sym typeface="Helvetica Neue"/>
              </a:rPr>
              <a:t> de </a:t>
            </a:r>
            <a:r>
              <a:rPr lang="en-US" b="1" dirty="0" err="1">
                <a:latin typeface="Helvetica Neue"/>
                <a:ea typeface="Helvetica Neue"/>
                <a:cs typeface="Helvetica Neue"/>
                <a:sym typeface="Helvetica Neue"/>
              </a:rPr>
              <a:t>ingresos</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una</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relación</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cuota</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ingreso</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máxima</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buscar</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reducir</a:t>
            </a:r>
            <a:r>
              <a:rPr lang="en-US" b="1" dirty="0">
                <a:latin typeface="Helvetica Neue"/>
                <a:ea typeface="Helvetica Neue"/>
                <a:cs typeface="Helvetica Neue"/>
                <a:sym typeface="Helvetica Neue"/>
              </a:rPr>
              <a:t> la </a:t>
            </a:r>
            <a:r>
              <a:rPr lang="en-US" b="1" dirty="0" err="1">
                <a:latin typeface="Helvetica Neue"/>
                <a:ea typeface="Helvetica Neue"/>
                <a:cs typeface="Helvetica Neue"/>
                <a:sym typeface="Helvetica Neue"/>
              </a:rPr>
              <a:t>exposición</a:t>
            </a:r>
            <a:r>
              <a:rPr lang="en-US" b="1" dirty="0">
                <a:latin typeface="Helvetica Neue"/>
                <a:ea typeface="Helvetica Neue"/>
                <a:cs typeface="Helvetica Neue"/>
                <a:sym typeface="Helvetica Neue"/>
              </a:rPr>
              <a:t> con inquilinos y </a:t>
            </a:r>
            <a:r>
              <a:rPr lang="en-US" b="1" dirty="0" err="1">
                <a:latin typeface="Helvetica Neue"/>
                <a:ea typeface="Helvetica Neue"/>
                <a:cs typeface="Helvetica Neue"/>
                <a:sym typeface="Helvetica Neue"/>
              </a:rPr>
              <a:t>evitar</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clientes</a:t>
            </a:r>
            <a:r>
              <a:rPr lang="en-US" b="1" dirty="0">
                <a:latin typeface="Helvetica Neue"/>
                <a:ea typeface="Helvetica Neue"/>
                <a:cs typeface="Helvetica Neue"/>
                <a:sym typeface="Helvetica Neue"/>
              </a:rPr>
              <a:t> con </a:t>
            </a:r>
            <a:r>
              <a:rPr lang="en-US" b="1" dirty="0" err="1">
                <a:latin typeface="Helvetica Neue"/>
                <a:ea typeface="Helvetica Neue"/>
                <a:cs typeface="Helvetica Neue"/>
                <a:sym typeface="Helvetica Neue"/>
              </a:rPr>
              <a:t>antecedentes</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ya</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verificados</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en</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el</a:t>
            </a:r>
            <a:r>
              <a:rPr lang="en-US" b="1" dirty="0">
                <a:latin typeface="Helvetica Neue"/>
                <a:ea typeface="Helvetica Neue"/>
                <a:cs typeface="Helvetica Neue"/>
                <a:sym typeface="Helvetica Neue"/>
              </a:rPr>
              <a:t> </a:t>
            </a:r>
            <a:r>
              <a:rPr lang="en-US" b="1" dirty="0" err="1">
                <a:latin typeface="Helvetica Neue"/>
                <a:ea typeface="Helvetica Neue"/>
                <a:cs typeface="Helvetica Neue"/>
                <a:sym typeface="Helvetica Neue"/>
              </a:rPr>
              <a:t>sistema</a:t>
            </a:r>
            <a:r>
              <a:rPr lang="en-US" b="1" dirty="0">
                <a:latin typeface="Helvetica Neue"/>
                <a:ea typeface="Helvetica Neue"/>
                <a:cs typeface="Helvetica Neue"/>
                <a:sym typeface="Helvetica Neue"/>
              </a:rPr>
              <a:t>.</a:t>
            </a:r>
            <a:endParaRPr b="1" dirty="0">
              <a:latin typeface="Helvetica Neue"/>
              <a:ea typeface="Helvetica Neue"/>
              <a:cs typeface="Helvetica Neue"/>
              <a:sym typeface="Helvetica Neue"/>
            </a:endParaRPr>
          </a:p>
        </p:txBody>
      </p:sp>
      <p:sp>
        <p:nvSpPr>
          <p:cNvPr id="303" name="Google Shape;30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5"/>
          <p:cNvSpPr txBox="1">
            <a:spLocks noGrp="1"/>
          </p:cNvSpPr>
          <p:nvPr>
            <p:ph type="title"/>
          </p:nvPr>
        </p:nvSpPr>
        <p:spPr>
          <a:xfrm>
            <a:off x="5476875" y="1671639"/>
            <a:ext cx="3202891" cy="62139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ct val="100000"/>
              <a:buFont typeface="Arial"/>
              <a:buNone/>
            </a:pPr>
            <a:r>
              <a:rPr lang="en-US" b="1"/>
              <a:t>CONCLUSIONES</a:t>
            </a:r>
            <a:endParaRPr/>
          </a:p>
        </p:txBody>
      </p:sp>
      <p:sp>
        <p:nvSpPr>
          <p:cNvPr id="302" name="Google Shape;302;p15"/>
          <p:cNvSpPr txBox="1">
            <a:spLocks noGrp="1"/>
          </p:cNvSpPr>
          <p:nvPr>
            <p:ph type="body" idx="1"/>
          </p:nvPr>
        </p:nvSpPr>
        <p:spPr>
          <a:xfrm>
            <a:off x="417689" y="2488676"/>
            <a:ext cx="11480800" cy="3867674"/>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rgbClr val="000000"/>
              </a:buClr>
              <a:buSzPct val="100000"/>
              <a:buNone/>
            </a:pPr>
            <a:r>
              <a:rPr lang="es-ES" sz="1400" b="1" i="0" u="sng" strike="noStrike" dirty="0">
                <a:solidFill>
                  <a:srgbClr val="000000"/>
                </a:solidFill>
                <a:latin typeface="Helvetica Neue"/>
                <a:ea typeface="Helvetica Neue"/>
                <a:cs typeface="Helvetica Neue"/>
                <a:sym typeface="Helvetica Neue"/>
              </a:rPr>
              <a:t>Preguntas secundarias</a:t>
            </a:r>
          </a:p>
          <a:p>
            <a:pPr marL="0" lvl="0" indent="0" algn="just" rtl="0">
              <a:lnSpc>
                <a:spcPct val="100000"/>
              </a:lnSpc>
              <a:spcBef>
                <a:spcPts val="0"/>
              </a:spcBef>
              <a:spcAft>
                <a:spcPts val="0"/>
              </a:spcAft>
              <a:buClr>
                <a:srgbClr val="000000"/>
              </a:buClr>
              <a:buSzPct val="100000"/>
              <a:buNone/>
            </a:pPr>
            <a:endParaRPr lang="es-ES" sz="1400" b="0" u="sng" dirty="0">
              <a:latin typeface="Helvetica Neue"/>
              <a:ea typeface="Helvetica Neue"/>
              <a:cs typeface="Helvetica Neue"/>
              <a:sym typeface="Helvetica Neue"/>
            </a:endParaRPr>
          </a:p>
          <a:p>
            <a:pPr marL="0" lvl="0" indent="-88106" algn="just" rtl="0">
              <a:lnSpc>
                <a:spcPct val="100000"/>
              </a:lnSpc>
              <a:spcBef>
                <a:spcPts val="0"/>
              </a:spcBef>
              <a:spcAft>
                <a:spcPts val="0"/>
              </a:spcAft>
              <a:buClr>
                <a:srgbClr val="000000"/>
              </a:buClr>
              <a:buSzPct val="100000"/>
              <a:buFont typeface="Arial"/>
              <a:buChar char="•"/>
            </a:pPr>
            <a:r>
              <a:rPr lang="es-ES" sz="1400" b="0" i="0" u="none" strike="noStrike" dirty="0">
                <a:solidFill>
                  <a:srgbClr val="000000"/>
                </a:solidFill>
                <a:latin typeface="Helvetica Neue"/>
                <a:ea typeface="Helvetica Neue"/>
                <a:cs typeface="Helvetica Neue"/>
                <a:sym typeface="Helvetica Neue"/>
              </a:rPr>
              <a:t> </a:t>
            </a:r>
            <a:r>
              <a:rPr lang="es-ES" sz="1400" b="1" i="0" u="none" strike="noStrike" dirty="0">
                <a:solidFill>
                  <a:srgbClr val="000000"/>
                </a:solidFill>
                <a:latin typeface="Helvetica Neue"/>
                <a:ea typeface="Helvetica Neue"/>
                <a:cs typeface="Helvetica Neue"/>
                <a:sym typeface="Helvetica Neue"/>
              </a:rPr>
              <a:t>¿Es el nivel de ingresos un buen </a:t>
            </a:r>
            <a:r>
              <a:rPr lang="es-ES" sz="1400" b="1" i="0" u="none" strike="noStrike" dirty="0" err="1">
                <a:solidFill>
                  <a:srgbClr val="000000"/>
                </a:solidFill>
                <a:latin typeface="Helvetica Neue"/>
                <a:ea typeface="Helvetica Neue"/>
                <a:cs typeface="Helvetica Neue"/>
                <a:sym typeface="Helvetica Neue"/>
              </a:rPr>
              <a:t>segmentador</a:t>
            </a:r>
            <a:r>
              <a:rPr lang="es-ES" sz="1400" b="1" i="0" u="none" strike="noStrike" dirty="0">
                <a:solidFill>
                  <a:srgbClr val="000000"/>
                </a:solidFill>
                <a:latin typeface="Helvetica Neue"/>
                <a:ea typeface="Helvetica Neue"/>
                <a:cs typeface="Helvetica Neue"/>
                <a:sym typeface="Helvetica Neue"/>
              </a:rPr>
              <a:t> de malos pagadores? </a:t>
            </a:r>
            <a:r>
              <a:rPr lang="es-ES" sz="1400" b="0" i="0" u="none" strike="noStrike" dirty="0">
                <a:solidFill>
                  <a:srgbClr val="000000"/>
                </a:solidFill>
                <a:latin typeface="Helvetica Neue"/>
                <a:ea typeface="Helvetica Neue"/>
                <a:cs typeface="Helvetica Neue"/>
                <a:sym typeface="Helvetica Neue"/>
              </a:rPr>
              <a:t>No, pero sirve para poner un umbral mínimo.</a:t>
            </a:r>
            <a:endParaRPr lang="es-ES" dirty="0"/>
          </a:p>
          <a:p>
            <a:pPr marL="0" lvl="0" indent="-88106" algn="just" rtl="0">
              <a:lnSpc>
                <a:spcPct val="100000"/>
              </a:lnSpc>
              <a:spcBef>
                <a:spcPts val="0"/>
              </a:spcBef>
              <a:spcAft>
                <a:spcPts val="0"/>
              </a:spcAft>
              <a:buClr>
                <a:srgbClr val="000000"/>
              </a:buClr>
              <a:buSzPct val="100000"/>
              <a:buFont typeface="Arial"/>
              <a:buChar char="•"/>
            </a:pPr>
            <a:r>
              <a:rPr lang="es-ES" sz="1400" b="1" i="0" u="none" strike="noStrike" dirty="0">
                <a:solidFill>
                  <a:srgbClr val="000000"/>
                </a:solidFill>
                <a:latin typeface="Helvetica Neue"/>
                <a:ea typeface="Helvetica Neue"/>
                <a:cs typeface="Helvetica Neue"/>
                <a:sym typeface="Helvetica Neue"/>
              </a:rPr>
              <a:t> ¿Es el porcentaje de ingresos un buen </a:t>
            </a:r>
            <a:r>
              <a:rPr lang="es-ES" sz="1400" b="1" i="0" u="none" strike="noStrike" dirty="0" err="1">
                <a:solidFill>
                  <a:srgbClr val="000000"/>
                </a:solidFill>
                <a:latin typeface="Helvetica Neue"/>
                <a:ea typeface="Helvetica Neue"/>
                <a:cs typeface="Helvetica Neue"/>
                <a:sym typeface="Helvetica Neue"/>
              </a:rPr>
              <a:t>segmentador</a:t>
            </a:r>
            <a:r>
              <a:rPr lang="es-ES" sz="1400" b="1" i="0" u="none" strike="noStrike" dirty="0">
                <a:solidFill>
                  <a:srgbClr val="000000"/>
                </a:solidFill>
                <a:latin typeface="Helvetica Neue"/>
                <a:ea typeface="Helvetica Neue"/>
                <a:cs typeface="Helvetica Neue"/>
                <a:sym typeface="Helvetica Neue"/>
              </a:rPr>
              <a:t> de malos pagadores? </a:t>
            </a:r>
            <a:r>
              <a:rPr lang="es-ES" sz="1400" b="0" i="0" u="none" strike="noStrike" dirty="0">
                <a:solidFill>
                  <a:srgbClr val="000000"/>
                </a:solidFill>
                <a:latin typeface="Helvetica Neue"/>
                <a:ea typeface="Helvetica Neue"/>
                <a:cs typeface="Helvetica Neue"/>
                <a:sym typeface="Helvetica Neue"/>
              </a:rPr>
              <a:t>Si lo es. No resulta recomendable asistir a clientes afectándole más del 30% de sus ingresos para el pago de su deuda.</a:t>
            </a:r>
            <a:endParaRPr lang="es-ES" dirty="0"/>
          </a:p>
          <a:p>
            <a:pPr marL="0" lvl="0" indent="-88106" algn="just" rtl="0">
              <a:lnSpc>
                <a:spcPct val="100000"/>
              </a:lnSpc>
              <a:spcBef>
                <a:spcPts val="0"/>
              </a:spcBef>
              <a:spcAft>
                <a:spcPts val="0"/>
              </a:spcAft>
              <a:buClr>
                <a:srgbClr val="000000"/>
              </a:buClr>
              <a:buSzPct val="100000"/>
              <a:buFont typeface="Arial"/>
              <a:buChar char="•"/>
            </a:pPr>
            <a:r>
              <a:rPr lang="es-ES" sz="1400" b="0" i="0" u="none" strike="noStrike" dirty="0">
                <a:solidFill>
                  <a:srgbClr val="000000"/>
                </a:solidFill>
                <a:latin typeface="Helvetica Neue"/>
                <a:ea typeface="Helvetica Neue"/>
                <a:cs typeface="Helvetica Neue"/>
                <a:sym typeface="Helvetica Neue"/>
              </a:rPr>
              <a:t> </a:t>
            </a:r>
            <a:r>
              <a:rPr lang="es-ES" sz="1400" b="1" i="0" u="none" strike="noStrike" dirty="0">
                <a:solidFill>
                  <a:srgbClr val="000000"/>
                </a:solidFill>
                <a:latin typeface="Helvetica Neue"/>
                <a:ea typeface="Helvetica Neue"/>
                <a:cs typeface="Helvetica Neue"/>
                <a:sym typeface="Helvetica Neue"/>
              </a:rPr>
              <a:t>¿Es el monto de los créditos otorgados un buen </a:t>
            </a:r>
            <a:r>
              <a:rPr lang="es-ES" sz="1400" b="1" i="0" u="none" strike="noStrike" dirty="0" err="1">
                <a:solidFill>
                  <a:srgbClr val="000000"/>
                </a:solidFill>
                <a:latin typeface="Helvetica Neue"/>
                <a:ea typeface="Helvetica Neue"/>
                <a:cs typeface="Helvetica Neue"/>
                <a:sym typeface="Helvetica Neue"/>
              </a:rPr>
              <a:t>segmentador</a:t>
            </a:r>
            <a:r>
              <a:rPr lang="es-ES" sz="1400" b="1" i="0" u="none" strike="noStrike" dirty="0">
                <a:solidFill>
                  <a:srgbClr val="000000"/>
                </a:solidFill>
                <a:latin typeface="Helvetica Neue"/>
                <a:ea typeface="Helvetica Neue"/>
                <a:cs typeface="Helvetica Neue"/>
                <a:sym typeface="Helvetica Neue"/>
              </a:rPr>
              <a:t> de malos pagadores?</a:t>
            </a:r>
            <a:r>
              <a:rPr lang="es-ES" sz="1400" b="0" i="0" u="none" strike="noStrike" dirty="0">
                <a:solidFill>
                  <a:srgbClr val="000000"/>
                </a:solidFill>
                <a:latin typeface="Helvetica Neue"/>
                <a:ea typeface="Helvetica Neue"/>
                <a:cs typeface="Helvetica Neue"/>
                <a:sym typeface="Helvetica Neue"/>
              </a:rPr>
              <a:t> Tampoco es útil esta variable para segmentar buenos y malos pagadores.</a:t>
            </a:r>
            <a:endParaRPr lang="es-ES" dirty="0"/>
          </a:p>
          <a:p>
            <a:pPr marL="0" lvl="0" indent="-88106" algn="just" rtl="0">
              <a:lnSpc>
                <a:spcPct val="100000"/>
              </a:lnSpc>
              <a:spcBef>
                <a:spcPts val="0"/>
              </a:spcBef>
              <a:spcAft>
                <a:spcPts val="0"/>
              </a:spcAft>
              <a:buClr>
                <a:srgbClr val="000000"/>
              </a:buClr>
              <a:buSzPct val="100000"/>
              <a:buFont typeface="Arial"/>
              <a:buChar char="•"/>
            </a:pPr>
            <a:r>
              <a:rPr lang="es-ES" sz="1400" b="0" i="0" u="none" strike="noStrike" dirty="0">
                <a:solidFill>
                  <a:srgbClr val="000000"/>
                </a:solidFill>
                <a:latin typeface="Helvetica Neue"/>
                <a:ea typeface="Helvetica Neue"/>
                <a:cs typeface="Helvetica Neue"/>
                <a:sym typeface="Helvetica Neue"/>
              </a:rPr>
              <a:t> </a:t>
            </a:r>
            <a:r>
              <a:rPr lang="es-ES" sz="1400" b="1" i="0" u="none" strike="noStrike" dirty="0">
                <a:solidFill>
                  <a:srgbClr val="000000"/>
                </a:solidFill>
                <a:latin typeface="Helvetica Neue"/>
                <a:ea typeface="Helvetica Neue"/>
                <a:cs typeface="Helvetica Neue"/>
                <a:sym typeface="Helvetica Neue"/>
              </a:rPr>
              <a:t>¿Es la tasa de interés de los créditos otorgados un buen </a:t>
            </a:r>
            <a:r>
              <a:rPr lang="es-ES" sz="1400" b="1" i="0" u="none" strike="noStrike" dirty="0" err="1">
                <a:solidFill>
                  <a:srgbClr val="000000"/>
                </a:solidFill>
                <a:latin typeface="Helvetica Neue"/>
                <a:ea typeface="Helvetica Neue"/>
                <a:cs typeface="Helvetica Neue"/>
                <a:sym typeface="Helvetica Neue"/>
              </a:rPr>
              <a:t>segmentador</a:t>
            </a:r>
            <a:r>
              <a:rPr lang="es-ES" sz="1400" b="1" i="0" u="none" strike="noStrike" dirty="0">
                <a:solidFill>
                  <a:srgbClr val="000000"/>
                </a:solidFill>
                <a:latin typeface="Helvetica Neue"/>
                <a:ea typeface="Helvetica Neue"/>
                <a:cs typeface="Helvetica Neue"/>
                <a:sym typeface="Helvetica Neue"/>
              </a:rPr>
              <a:t> de malos pagadores? </a:t>
            </a:r>
            <a:r>
              <a:rPr lang="es-ES" sz="1400" b="0" i="0" u="none" strike="noStrike" dirty="0">
                <a:solidFill>
                  <a:srgbClr val="000000"/>
                </a:solidFill>
                <a:latin typeface="Helvetica Neue"/>
                <a:ea typeface="Helvetica Neue"/>
                <a:cs typeface="Helvetica Neue"/>
                <a:sym typeface="Helvetica Neue"/>
              </a:rPr>
              <a:t>No, ya que es una variable exógena en parte a la política de la entidad.</a:t>
            </a:r>
            <a:endParaRPr lang="es-ES" dirty="0"/>
          </a:p>
          <a:p>
            <a:pPr marL="0" lvl="0" indent="-88106" algn="just" rtl="0">
              <a:lnSpc>
                <a:spcPct val="100000"/>
              </a:lnSpc>
              <a:spcBef>
                <a:spcPts val="0"/>
              </a:spcBef>
              <a:spcAft>
                <a:spcPts val="0"/>
              </a:spcAft>
              <a:buClr>
                <a:srgbClr val="000000"/>
              </a:buClr>
              <a:buSzPct val="100000"/>
              <a:buFont typeface="Arial"/>
              <a:buChar char="•"/>
            </a:pPr>
            <a:r>
              <a:rPr lang="es-ES" sz="1400" b="0" i="0" u="none" strike="noStrike" dirty="0">
                <a:solidFill>
                  <a:srgbClr val="000000"/>
                </a:solidFill>
                <a:latin typeface="Helvetica Neue"/>
                <a:ea typeface="Helvetica Neue"/>
                <a:cs typeface="Helvetica Neue"/>
                <a:sym typeface="Helvetica Neue"/>
              </a:rPr>
              <a:t> </a:t>
            </a:r>
            <a:r>
              <a:rPr lang="es-ES" sz="1400" b="1" i="0" u="none" strike="noStrike" dirty="0">
                <a:solidFill>
                  <a:srgbClr val="000000"/>
                </a:solidFill>
                <a:latin typeface="Helvetica Neue"/>
                <a:ea typeface="Helvetica Neue"/>
                <a:cs typeface="Helvetica Neue"/>
                <a:sym typeface="Helvetica Neue"/>
              </a:rPr>
              <a:t>¿Existe alguna otra variable cuantitativa en el </a:t>
            </a:r>
            <a:r>
              <a:rPr lang="es-ES" sz="1400" b="1" i="0" u="none" strike="noStrike" dirty="0" err="1">
                <a:solidFill>
                  <a:srgbClr val="000000"/>
                </a:solidFill>
                <a:latin typeface="Helvetica Neue"/>
                <a:ea typeface="Helvetica Neue"/>
                <a:cs typeface="Helvetica Neue"/>
                <a:sym typeface="Helvetica Neue"/>
              </a:rPr>
              <a:t>dataset</a:t>
            </a:r>
            <a:r>
              <a:rPr lang="es-ES" sz="1400" b="1" i="0" u="none" strike="noStrike" dirty="0">
                <a:solidFill>
                  <a:srgbClr val="000000"/>
                </a:solidFill>
                <a:latin typeface="Helvetica Neue"/>
                <a:ea typeface="Helvetica Neue"/>
                <a:cs typeface="Helvetica Neue"/>
                <a:sym typeface="Helvetica Neue"/>
              </a:rPr>
              <a:t> que ayude a segmentar malos pagadores? </a:t>
            </a:r>
            <a:r>
              <a:rPr lang="es-ES" sz="1400" b="0" i="0" u="none" strike="noStrike" dirty="0">
                <a:solidFill>
                  <a:srgbClr val="000000"/>
                </a:solidFill>
                <a:latin typeface="Helvetica Neue"/>
                <a:ea typeface="Helvetica Neue"/>
                <a:cs typeface="Helvetica Neue"/>
                <a:sym typeface="Helvetica Neue"/>
              </a:rPr>
              <a:t>No, no la hay.</a:t>
            </a:r>
            <a:endParaRPr lang="es-ES" dirty="0"/>
          </a:p>
          <a:p>
            <a:pPr marL="0" lvl="0" indent="-88106" algn="just" rtl="0">
              <a:lnSpc>
                <a:spcPct val="100000"/>
              </a:lnSpc>
              <a:spcBef>
                <a:spcPts val="0"/>
              </a:spcBef>
              <a:spcAft>
                <a:spcPts val="0"/>
              </a:spcAft>
              <a:buClr>
                <a:srgbClr val="000000"/>
              </a:buClr>
              <a:buSzPct val="100000"/>
              <a:buFont typeface="Arial"/>
              <a:buChar char="•"/>
            </a:pPr>
            <a:r>
              <a:rPr lang="es-ES" sz="1400" b="0" i="0" u="none" strike="noStrike" dirty="0">
                <a:solidFill>
                  <a:srgbClr val="000000"/>
                </a:solidFill>
                <a:latin typeface="Helvetica Neue"/>
                <a:ea typeface="Helvetica Neue"/>
                <a:cs typeface="Helvetica Neue"/>
                <a:sym typeface="Helvetica Neue"/>
              </a:rPr>
              <a:t> </a:t>
            </a:r>
            <a:r>
              <a:rPr lang="es-ES" sz="1400" b="1" i="0" u="none" strike="noStrike" dirty="0">
                <a:solidFill>
                  <a:srgbClr val="000000"/>
                </a:solidFill>
                <a:latin typeface="Helvetica Neue"/>
                <a:ea typeface="Helvetica Neue"/>
                <a:cs typeface="Helvetica Neue"/>
                <a:sym typeface="Helvetica Neue"/>
              </a:rPr>
              <a:t>¿Qué variables cualitativas ayudan a predecir el comportamiento crediticio? </a:t>
            </a:r>
            <a:r>
              <a:rPr lang="es-ES" dirty="0">
                <a:solidFill>
                  <a:srgbClr val="000000"/>
                </a:solidFill>
                <a:latin typeface="Helvetica Neue"/>
                <a:ea typeface="Helvetica Neue"/>
                <a:cs typeface="Helvetica Neue"/>
                <a:sym typeface="Helvetica Neue"/>
              </a:rPr>
              <a:t>Las variables cualitativas que permiten segmentar son la propiedad del inmueble en que viven (inquilinos-propietarios- hipotecas) y la existencia de antecedentes desfavorables en el sistema financiero.</a:t>
            </a:r>
            <a:endParaRPr lang="es-ES" dirty="0"/>
          </a:p>
          <a:p>
            <a:pPr marL="285750" lvl="0" indent="-285750" algn="just" rtl="0">
              <a:lnSpc>
                <a:spcPct val="100000"/>
              </a:lnSpc>
              <a:spcBef>
                <a:spcPts val="0"/>
              </a:spcBef>
              <a:spcAft>
                <a:spcPts val="0"/>
              </a:spcAft>
              <a:buClr>
                <a:schemeClr val="dk1"/>
              </a:buClr>
              <a:buSzPct val="100000"/>
              <a:buFont typeface="Arial"/>
              <a:buChar char="•"/>
            </a:pPr>
            <a:endParaRPr lang="en-US" dirty="0">
              <a:latin typeface="Helvetica Neue"/>
              <a:ea typeface="Helvetica Neue"/>
              <a:cs typeface="Helvetica Neue"/>
              <a:sym typeface="Helvetica Neue"/>
            </a:endParaRPr>
          </a:p>
          <a:p>
            <a:pPr marL="285750" lvl="0" indent="-285750" algn="just" rtl="0">
              <a:lnSpc>
                <a:spcPct val="100000"/>
              </a:lnSpc>
              <a:spcBef>
                <a:spcPts val="0"/>
              </a:spcBef>
              <a:spcAft>
                <a:spcPts val="0"/>
              </a:spcAft>
              <a:buClr>
                <a:schemeClr val="dk1"/>
              </a:buClr>
              <a:buSzPct val="100000"/>
              <a:buFont typeface="Arial"/>
              <a:buChar char="•"/>
            </a:pPr>
            <a:endParaRPr lang="en-US" dirty="0">
              <a:latin typeface="Helvetica Neue"/>
              <a:ea typeface="Helvetica Neue"/>
              <a:cs typeface="Helvetica Neue"/>
              <a:sym typeface="Helvetica Neue"/>
            </a:endParaRPr>
          </a:p>
          <a:p>
            <a:pPr marL="285750" lvl="0" indent="-285750" algn="just" rtl="0">
              <a:lnSpc>
                <a:spcPct val="100000"/>
              </a:lnSpc>
              <a:spcBef>
                <a:spcPts val="0"/>
              </a:spcBef>
              <a:spcAft>
                <a:spcPts val="0"/>
              </a:spcAft>
              <a:buClr>
                <a:schemeClr val="dk1"/>
              </a:buClr>
              <a:buSzPct val="100000"/>
              <a:buFont typeface="Arial"/>
              <a:buChar char="•"/>
            </a:pPr>
            <a:endParaRPr lang="en-US" dirty="0">
              <a:latin typeface="Helvetica Neue"/>
              <a:ea typeface="Helvetica Neue"/>
              <a:cs typeface="Helvetica Neue"/>
              <a:sym typeface="Helvetica Neue"/>
            </a:endParaRPr>
          </a:p>
        </p:txBody>
      </p:sp>
      <p:sp>
        <p:nvSpPr>
          <p:cNvPr id="303" name="Google Shape;30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697339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6"/>
          <p:cNvSpPr txBox="1">
            <a:spLocks noGrp="1"/>
          </p:cNvSpPr>
          <p:nvPr>
            <p:ph type="ctrTitle"/>
          </p:nvPr>
        </p:nvSpPr>
        <p:spPr>
          <a:xfrm>
            <a:off x="4362895" y="1236544"/>
            <a:ext cx="6321778" cy="340782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9000"/>
              <a:buFont typeface="Arial"/>
              <a:buNone/>
            </a:pPr>
            <a:r>
              <a:rPr lang="en-US" sz="9000"/>
              <a:t>MUCHAS </a:t>
            </a:r>
            <a:br>
              <a:rPr lang="en-US" sz="9000"/>
            </a:br>
            <a:r>
              <a:rPr lang="en-US" sz="9000"/>
              <a:t>GRACIAS</a:t>
            </a:r>
            <a:endParaRPr/>
          </a:p>
        </p:txBody>
      </p:sp>
      <p:sp>
        <p:nvSpPr>
          <p:cNvPr id="309" name="Google Shape;309;p16"/>
          <p:cNvSpPr txBox="1">
            <a:spLocks noGrp="1"/>
          </p:cNvSpPr>
          <p:nvPr>
            <p:ph type="sldNum" idx="12"/>
          </p:nvPr>
        </p:nvSpPr>
        <p:spPr>
          <a:xfrm>
            <a:off x="9579428" y="6356350"/>
            <a:ext cx="17743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
          <p:cNvSpPr txBox="1">
            <a:spLocks noGrp="1"/>
          </p:cNvSpPr>
          <p:nvPr>
            <p:ph type="title"/>
          </p:nvPr>
        </p:nvSpPr>
        <p:spPr>
          <a:xfrm>
            <a:off x="1362075" y="379829"/>
            <a:ext cx="5111750" cy="67524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US" sz="3600" b="1"/>
              <a:t>AGENDA</a:t>
            </a:r>
            <a:endParaRPr sz="3600" b="1"/>
          </a:p>
        </p:txBody>
      </p:sp>
      <p:sp>
        <p:nvSpPr>
          <p:cNvPr id="188" name="Google Shape;188;p2"/>
          <p:cNvSpPr txBox="1">
            <a:spLocks noGrp="1"/>
          </p:cNvSpPr>
          <p:nvPr>
            <p:ph type="body" idx="1"/>
          </p:nvPr>
        </p:nvSpPr>
        <p:spPr>
          <a:xfrm>
            <a:off x="1362075" y="1153551"/>
            <a:ext cx="5111750" cy="4149969"/>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1400"/>
              <a:buFont typeface="Arial"/>
              <a:buAutoNum type="arabicPeriod"/>
            </a:pPr>
            <a:r>
              <a:rPr lang="en-US"/>
              <a:t>CONTEXTO Y OBJETIVOS</a:t>
            </a:r>
            <a:endParaRPr/>
          </a:p>
          <a:p>
            <a:pPr marL="342900" lvl="0" indent="-342900" algn="l" rtl="0">
              <a:lnSpc>
                <a:spcPct val="100000"/>
              </a:lnSpc>
              <a:spcBef>
                <a:spcPts val="1000"/>
              </a:spcBef>
              <a:spcAft>
                <a:spcPts val="0"/>
              </a:spcAft>
              <a:buClr>
                <a:schemeClr val="dk1"/>
              </a:buClr>
              <a:buSzPts val="1400"/>
              <a:buFont typeface="Arial"/>
              <a:buAutoNum type="arabicPeriod"/>
            </a:pPr>
            <a:r>
              <a:rPr lang="en-US"/>
              <a:t>PREGUNTAS DE INTERES</a:t>
            </a:r>
            <a:endParaRPr/>
          </a:p>
          <a:p>
            <a:pPr marL="342900" lvl="0" indent="-342900" algn="l" rtl="0">
              <a:lnSpc>
                <a:spcPct val="100000"/>
              </a:lnSpc>
              <a:spcBef>
                <a:spcPts val="1000"/>
              </a:spcBef>
              <a:spcAft>
                <a:spcPts val="0"/>
              </a:spcAft>
              <a:buClr>
                <a:schemeClr val="dk1"/>
              </a:buClr>
              <a:buSzPts val="1400"/>
              <a:buFont typeface="Arial"/>
              <a:buAutoNum type="arabicPeriod"/>
            </a:pPr>
            <a:r>
              <a:rPr lang="en-US"/>
              <a:t>VARIABLES CUANTITATIVAS</a:t>
            </a:r>
            <a:endParaRPr/>
          </a:p>
          <a:p>
            <a:pPr marL="342900" lvl="0" indent="-342900" algn="l" rtl="0">
              <a:lnSpc>
                <a:spcPct val="100000"/>
              </a:lnSpc>
              <a:spcBef>
                <a:spcPts val="1000"/>
              </a:spcBef>
              <a:spcAft>
                <a:spcPts val="0"/>
              </a:spcAft>
              <a:buClr>
                <a:schemeClr val="dk1"/>
              </a:buClr>
              <a:buSzPts val="1400"/>
              <a:buFont typeface="Arial"/>
              <a:buChar char="•"/>
            </a:pPr>
            <a:r>
              <a:rPr lang="en-US"/>
              <a:t>INGRESO</a:t>
            </a:r>
            <a:endParaRPr/>
          </a:p>
          <a:p>
            <a:pPr marL="342900" lvl="0" indent="-342900" algn="l" rtl="0">
              <a:lnSpc>
                <a:spcPct val="100000"/>
              </a:lnSpc>
              <a:spcBef>
                <a:spcPts val="1000"/>
              </a:spcBef>
              <a:spcAft>
                <a:spcPts val="0"/>
              </a:spcAft>
              <a:buClr>
                <a:schemeClr val="dk1"/>
              </a:buClr>
              <a:buSzPts val="1400"/>
              <a:buFont typeface="Arial"/>
              <a:buChar char="•"/>
            </a:pPr>
            <a:r>
              <a:rPr lang="en-US"/>
              <a:t>PORCENTAJE DE INGRESO AFECTADO</a:t>
            </a:r>
            <a:endParaRPr/>
          </a:p>
          <a:p>
            <a:pPr marL="342900" lvl="0" indent="-342900" algn="l" rtl="0">
              <a:lnSpc>
                <a:spcPct val="100000"/>
              </a:lnSpc>
              <a:spcBef>
                <a:spcPts val="1000"/>
              </a:spcBef>
              <a:spcAft>
                <a:spcPts val="0"/>
              </a:spcAft>
              <a:buClr>
                <a:schemeClr val="dk1"/>
              </a:buClr>
              <a:buSzPts val="1400"/>
              <a:buFont typeface="Arial"/>
              <a:buChar char="•"/>
            </a:pPr>
            <a:r>
              <a:rPr lang="en-US"/>
              <a:t>MONTO DEL PRESTAMO</a:t>
            </a:r>
            <a:endParaRPr/>
          </a:p>
          <a:p>
            <a:pPr marL="342900" lvl="0" indent="-342900" algn="l" rtl="0">
              <a:lnSpc>
                <a:spcPct val="100000"/>
              </a:lnSpc>
              <a:spcBef>
                <a:spcPts val="1000"/>
              </a:spcBef>
              <a:spcAft>
                <a:spcPts val="0"/>
              </a:spcAft>
              <a:buClr>
                <a:schemeClr val="dk1"/>
              </a:buClr>
              <a:buSzPts val="1400"/>
              <a:buFont typeface="Arial"/>
              <a:buChar char="•"/>
            </a:pPr>
            <a:r>
              <a:rPr lang="en-US"/>
              <a:t>TASA DE INTERES</a:t>
            </a:r>
            <a:endParaRPr/>
          </a:p>
          <a:p>
            <a:pPr marL="342900" lvl="0" indent="-342900" algn="l" rtl="0">
              <a:lnSpc>
                <a:spcPct val="100000"/>
              </a:lnSpc>
              <a:spcBef>
                <a:spcPts val="1000"/>
              </a:spcBef>
              <a:spcAft>
                <a:spcPts val="0"/>
              </a:spcAft>
              <a:buClr>
                <a:schemeClr val="dk1"/>
              </a:buClr>
              <a:buSzPts val="1400"/>
              <a:buFont typeface="Arial"/>
              <a:buChar char="•"/>
            </a:pPr>
            <a:r>
              <a:rPr lang="en-US"/>
              <a:t>OTRAS VARIABLES CUANTITATIVAS</a:t>
            </a:r>
            <a:endParaRPr/>
          </a:p>
          <a:p>
            <a:pPr marL="342900" lvl="0" indent="-342900" algn="l" rtl="0">
              <a:lnSpc>
                <a:spcPct val="100000"/>
              </a:lnSpc>
              <a:spcBef>
                <a:spcPts val="1000"/>
              </a:spcBef>
              <a:spcAft>
                <a:spcPts val="0"/>
              </a:spcAft>
              <a:buClr>
                <a:schemeClr val="dk1"/>
              </a:buClr>
              <a:buSzPts val="1400"/>
              <a:buAutoNum type="arabicPeriod" startAt="4"/>
            </a:pPr>
            <a:r>
              <a:rPr lang="en-US"/>
              <a:t>VARIABLES CUALITATIVAS</a:t>
            </a:r>
            <a:endParaRPr/>
          </a:p>
          <a:p>
            <a:pPr marL="342900" lvl="0" indent="-342900" algn="l" rtl="0">
              <a:lnSpc>
                <a:spcPct val="100000"/>
              </a:lnSpc>
              <a:spcBef>
                <a:spcPts val="1000"/>
              </a:spcBef>
              <a:spcAft>
                <a:spcPts val="0"/>
              </a:spcAft>
              <a:buClr>
                <a:schemeClr val="dk1"/>
              </a:buClr>
              <a:buSzPts val="1400"/>
              <a:buFont typeface="Arial"/>
              <a:buChar char="•"/>
            </a:pPr>
            <a:r>
              <a:rPr lang="en-US"/>
              <a:t>VIVIENDA</a:t>
            </a:r>
            <a:endParaRPr/>
          </a:p>
          <a:p>
            <a:pPr marL="342900" lvl="0" indent="-342900" algn="l" rtl="0">
              <a:lnSpc>
                <a:spcPct val="100000"/>
              </a:lnSpc>
              <a:spcBef>
                <a:spcPts val="1000"/>
              </a:spcBef>
              <a:spcAft>
                <a:spcPts val="0"/>
              </a:spcAft>
              <a:buClr>
                <a:schemeClr val="dk1"/>
              </a:buClr>
              <a:buSzPts val="1400"/>
              <a:buFont typeface="Arial"/>
              <a:buChar char="•"/>
            </a:pPr>
            <a:r>
              <a:rPr lang="en-US"/>
              <a:t>ANTECEDENTES</a:t>
            </a:r>
            <a:endParaRPr/>
          </a:p>
          <a:p>
            <a:pPr marL="0" lvl="0" indent="0" algn="l" rtl="0">
              <a:lnSpc>
                <a:spcPct val="100000"/>
              </a:lnSpc>
              <a:spcBef>
                <a:spcPts val="1000"/>
              </a:spcBef>
              <a:spcAft>
                <a:spcPts val="0"/>
              </a:spcAft>
              <a:buClr>
                <a:schemeClr val="dk1"/>
              </a:buClr>
              <a:buSzPts val="1400"/>
              <a:buNone/>
            </a:pPr>
            <a:r>
              <a:rPr lang="en-US"/>
              <a:t>5.   CONCLUSIONES</a:t>
            </a:r>
            <a:endParaRPr/>
          </a:p>
          <a:p>
            <a:pPr marL="342900" lvl="0" indent="-254000" algn="l" rtl="0">
              <a:lnSpc>
                <a:spcPct val="100000"/>
              </a:lnSpc>
              <a:spcBef>
                <a:spcPts val="1000"/>
              </a:spcBef>
              <a:spcAft>
                <a:spcPts val="0"/>
              </a:spcAft>
              <a:buClr>
                <a:schemeClr val="dk1"/>
              </a:buClr>
              <a:buSzPts val="1400"/>
              <a:buFont typeface="Arial"/>
              <a:buNone/>
            </a:pPr>
            <a:endParaRPr/>
          </a:p>
          <a:p>
            <a:pPr marL="342900" lvl="0" indent="-254000" algn="l" rtl="0">
              <a:lnSpc>
                <a:spcPct val="100000"/>
              </a:lnSpc>
              <a:spcBef>
                <a:spcPts val="1000"/>
              </a:spcBef>
              <a:spcAft>
                <a:spcPts val="0"/>
              </a:spcAft>
              <a:buClr>
                <a:schemeClr val="dk1"/>
              </a:buClr>
              <a:buSzPts val="1400"/>
              <a:buNone/>
            </a:pPr>
            <a:endParaRPr/>
          </a:p>
          <a:p>
            <a:pPr marL="342900" lvl="0" indent="-254000" algn="l" rtl="0">
              <a:lnSpc>
                <a:spcPct val="100000"/>
              </a:lnSpc>
              <a:spcBef>
                <a:spcPts val="1000"/>
              </a:spcBef>
              <a:spcAft>
                <a:spcPts val="0"/>
              </a:spcAft>
              <a:buClr>
                <a:schemeClr val="dk1"/>
              </a:buClr>
              <a:buSzPts val="1400"/>
              <a:buFont typeface="Arial"/>
              <a:buNone/>
            </a:pPr>
            <a:endParaRPr/>
          </a:p>
          <a:p>
            <a:pPr marL="342900" lvl="0" indent="-254000" algn="l" rtl="0">
              <a:lnSpc>
                <a:spcPct val="100000"/>
              </a:lnSpc>
              <a:spcBef>
                <a:spcPts val="1000"/>
              </a:spcBef>
              <a:spcAft>
                <a:spcPts val="0"/>
              </a:spcAft>
              <a:buClr>
                <a:schemeClr val="dk1"/>
              </a:buClr>
              <a:buSzPts val="1400"/>
              <a:buFont typeface="Arial"/>
              <a:buNone/>
            </a:pPr>
            <a:endParaRPr/>
          </a:p>
          <a:p>
            <a:pPr marL="342900" lvl="0" indent="-254000" algn="l" rtl="0">
              <a:lnSpc>
                <a:spcPct val="100000"/>
              </a:lnSpc>
              <a:spcBef>
                <a:spcPts val="1000"/>
              </a:spcBef>
              <a:spcAft>
                <a:spcPts val="0"/>
              </a:spcAft>
              <a:buClr>
                <a:schemeClr val="dk1"/>
              </a:buClr>
              <a:buSzPts val="1400"/>
              <a:buFont typeface="Arial"/>
              <a:buNone/>
            </a:pPr>
            <a:endParaRPr/>
          </a:p>
          <a:p>
            <a:pPr marL="342900" lvl="0" indent="-254000" algn="l" rtl="0">
              <a:lnSpc>
                <a:spcPct val="100000"/>
              </a:lnSpc>
              <a:spcBef>
                <a:spcPts val="1000"/>
              </a:spcBef>
              <a:spcAft>
                <a:spcPts val="0"/>
              </a:spcAft>
              <a:buClr>
                <a:schemeClr val="dk1"/>
              </a:buClr>
              <a:buSzPts val="1400"/>
              <a:buFont typeface="Arial"/>
              <a:buNone/>
            </a:pPr>
            <a:endParaRPr/>
          </a:p>
          <a:p>
            <a:pPr marL="342900" lvl="0" indent="-254000" algn="l" rtl="0">
              <a:lnSpc>
                <a:spcPct val="100000"/>
              </a:lnSpc>
              <a:spcBef>
                <a:spcPts val="1000"/>
              </a:spcBef>
              <a:spcAft>
                <a:spcPts val="0"/>
              </a:spcAft>
              <a:buClr>
                <a:schemeClr val="dk1"/>
              </a:buClr>
              <a:buSzPts val="1400"/>
              <a:buFont typeface="Arial"/>
              <a:buNone/>
            </a:pPr>
            <a:endParaRPr/>
          </a:p>
          <a:p>
            <a:pPr marL="342900" lvl="0" indent="-254000" algn="l" rtl="0">
              <a:lnSpc>
                <a:spcPct val="100000"/>
              </a:lnSpc>
              <a:spcBef>
                <a:spcPts val="1000"/>
              </a:spcBef>
              <a:spcAft>
                <a:spcPts val="0"/>
              </a:spcAft>
              <a:buClr>
                <a:schemeClr val="dk1"/>
              </a:buClr>
              <a:buSzPts val="1400"/>
              <a:buFont typeface="Arial"/>
              <a:buNone/>
            </a:pPr>
            <a:endParaRPr/>
          </a:p>
          <a:p>
            <a:pPr marL="342900" lvl="0" indent="-254000" algn="l" rtl="0">
              <a:lnSpc>
                <a:spcPct val="100000"/>
              </a:lnSpc>
              <a:spcBef>
                <a:spcPts val="1000"/>
              </a:spcBef>
              <a:spcAft>
                <a:spcPts val="0"/>
              </a:spcAft>
              <a:buClr>
                <a:schemeClr val="dk1"/>
              </a:buClr>
              <a:buSzPts val="1400"/>
              <a:buFont typeface="Arial"/>
              <a:buNone/>
            </a:pPr>
            <a:endParaRPr/>
          </a:p>
          <a:p>
            <a:pPr marL="342900" lvl="0" indent="-254000" algn="l" rtl="0">
              <a:lnSpc>
                <a:spcPct val="100000"/>
              </a:lnSpc>
              <a:spcBef>
                <a:spcPts val="1000"/>
              </a:spcBef>
              <a:spcAft>
                <a:spcPts val="0"/>
              </a:spcAft>
              <a:buClr>
                <a:schemeClr val="dk1"/>
              </a:buClr>
              <a:buSzPts val="1400"/>
              <a:buFont typeface="Arial"/>
              <a:buNone/>
            </a:pPr>
            <a:endParaRPr/>
          </a:p>
        </p:txBody>
      </p:sp>
      <p:sp>
        <p:nvSpPr>
          <p:cNvPr id="189" name="Google Shape;189;p2"/>
          <p:cNvSpPr txBox="1">
            <a:spLocks noGrp="1"/>
          </p:cNvSpPr>
          <p:nvPr>
            <p:ph type="dt" idx="10"/>
          </p:nvPr>
        </p:nvSpPr>
        <p:spPr>
          <a:xfrm>
            <a:off x="838200" y="6356350"/>
            <a:ext cx="1219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23/10/2023</a:t>
            </a:r>
            <a:endParaRPr/>
          </a:p>
        </p:txBody>
      </p:sp>
      <p:sp>
        <p:nvSpPr>
          <p:cNvPr id="190" name="Google Shape;190;p2"/>
          <p:cNvSpPr txBox="1">
            <a:spLocks noGrp="1"/>
          </p:cNvSpPr>
          <p:nvPr>
            <p:ph type="ftr" idx="11"/>
          </p:nvPr>
        </p:nvSpPr>
        <p:spPr>
          <a:xfrm>
            <a:off x="2463800" y="6356350"/>
            <a:ext cx="518551"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91" name="Google Shape;19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
          <p:cNvSpPr txBox="1">
            <a:spLocks noGrp="1"/>
          </p:cNvSpPr>
          <p:nvPr>
            <p:ph type="title"/>
          </p:nvPr>
        </p:nvSpPr>
        <p:spPr>
          <a:xfrm>
            <a:off x="436386" y="384883"/>
            <a:ext cx="5111750" cy="1204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b="1"/>
              <a:t>CONTEXTO</a:t>
            </a:r>
            <a:endParaRPr b="1"/>
          </a:p>
        </p:txBody>
      </p:sp>
      <p:sp>
        <p:nvSpPr>
          <p:cNvPr id="197" name="Google Shape;19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98" name="Google Shape;198;p3"/>
          <p:cNvSpPr txBox="1"/>
          <p:nvPr/>
        </p:nvSpPr>
        <p:spPr>
          <a:xfrm>
            <a:off x="1447800" y="1853934"/>
            <a:ext cx="10307814" cy="94571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Helvetica Neue"/>
                <a:ea typeface="Helvetica Neue"/>
                <a:cs typeface="Helvetica Neue"/>
                <a:sym typeface="Helvetica Neue"/>
              </a:rPr>
              <a:t>El análisis del perfil de riesgo de crédito de un cliente es un tema relevante para las entidades financieras, toda vez que identifica los factores generadores de riesgo de crédito (edad, género, capacidad de pago), además de contribuir en la implementación de Sistemas de Administración de Riesgo Crediticio.</a:t>
            </a:r>
            <a:endParaRPr/>
          </a:p>
        </p:txBody>
      </p:sp>
      <p:sp>
        <p:nvSpPr>
          <p:cNvPr id="199" name="Google Shape;199;p3"/>
          <p:cNvSpPr txBox="1"/>
          <p:nvPr/>
        </p:nvSpPr>
        <p:spPr>
          <a:xfrm>
            <a:off x="1447799" y="3828198"/>
            <a:ext cx="10428111" cy="181588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El presente trabajo buscará analizar si existe correlación con alguna de las variables incluidas en el dataset que pueda predecir en forma significativa la mencionada PD(probabilidad de default) de un cliente o bien si es posible determinar (combinando varias de las mencionadas variables) un perfil de cliente cuyo riesgo de incumplimiento se encuentra por encima de lo que la entidad esta dispuesta a tolerar. </a:t>
            </a:r>
            <a:endParaRPr/>
          </a:p>
          <a:p>
            <a:pPr marL="0" marR="0" lvl="0" indent="0" algn="just"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En caso de encontrar tal perfil, esta información se incorpora en los modelos de admisión de nuevos clientes de la entidad, para mejorar los ratios de morosidad de la cartera, lo que permitirá -por un lado- exhibir una mejora en lo que respecta a su situación financiera, una mayor calidad de su cartera de créditos, lo cual tendrá a la vez un efecto positivo en términos económicos mejorando el P&amp;L de la entidad a través de un menor monto que deberá previsionarse por malos créditos.</a:t>
            </a:r>
            <a:endParaRPr/>
          </a:p>
        </p:txBody>
      </p:sp>
      <p:sp>
        <p:nvSpPr>
          <p:cNvPr id="200" name="Google Shape;200;p3"/>
          <p:cNvSpPr txBox="1"/>
          <p:nvPr/>
        </p:nvSpPr>
        <p:spPr>
          <a:xfrm>
            <a:off x="436386" y="2525551"/>
            <a:ext cx="5111750" cy="1204912"/>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OBJETIVO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
          <p:cNvSpPr txBox="1">
            <a:spLocks noGrp="1"/>
          </p:cNvSpPr>
          <p:nvPr>
            <p:ph type="title"/>
          </p:nvPr>
        </p:nvSpPr>
        <p:spPr>
          <a:xfrm>
            <a:off x="1362075" y="1136033"/>
            <a:ext cx="5111750" cy="1204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b="1"/>
              <a:t>PREGUNTAS DE INTERÉS</a:t>
            </a:r>
            <a:endParaRPr/>
          </a:p>
        </p:txBody>
      </p:sp>
      <p:sp>
        <p:nvSpPr>
          <p:cNvPr id="206" name="Google Shape;206;p4"/>
          <p:cNvSpPr txBox="1">
            <a:spLocks noGrp="1"/>
          </p:cNvSpPr>
          <p:nvPr>
            <p:ph type="body" idx="1"/>
          </p:nvPr>
        </p:nvSpPr>
        <p:spPr>
          <a:xfrm>
            <a:off x="1362075" y="3295649"/>
            <a:ext cx="9159169" cy="2356204"/>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Clr>
                <a:srgbClr val="000000"/>
              </a:buClr>
              <a:buSzPct val="100000"/>
              <a:buNone/>
            </a:pPr>
            <a:r>
              <a:rPr lang="en-US" sz="1500" b="1" i="0" u="none" strike="noStrike" dirty="0" err="1">
                <a:solidFill>
                  <a:srgbClr val="000000"/>
                </a:solidFill>
                <a:latin typeface="Helvetica Neue"/>
                <a:ea typeface="Helvetica Neue"/>
                <a:cs typeface="Helvetica Neue"/>
                <a:sym typeface="Helvetica Neue"/>
              </a:rPr>
              <a:t>Preguntas</a:t>
            </a:r>
            <a:r>
              <a:rPr lang="en-US" sz="1500" b="1" i="0" u="none" strike="noStrike" dirty="0">
                <a:solidFill>
                  <a:srgbClr val="000000"/>
                </a:solidFill>
                <a:latin typeface="Helvetica Neue"/>
                <a:ea typeface="Helvetica Neue"/>
                <a:cs typeface="Helvetica Neue"/>
                <a:sym typeface="Helvetica Neue"/>
              </a:rPr>
              <a:t> </a:t>
            </a:r>
            <a:r>
              <a:rPr lang="en-US" sz="1500" b="1" i="0" u="none" strike="noStrike" dirty="0" err="1">
                <a:solidFill>
                  <a:srgbClr val="000000"/>
                </a:solidFill>
                <a:latin typeface="Helvetica Neue"/>
                <a:ea typeface="Helvetica Neue"/>
                <a:cs typeface="Helvetica Neue"/>
                <a:sym typeface="Helvetica Neue"/>
              </a:rPr>
              <a:t>principales</a:t>
            </a:r>
            <a:r>
              <a:rPr lang="en-US" sz="1500" b="1" i="0" u="none" strike="noStrike" dirty="0">
                <a:solidFill>
                  <a:srgbClr val="000000"/>
                </a:solidFill>
                <a:latin typeface="Helvetica Neue"/>
                <a:ea typeface="Helvetica Neue"/>
                <a:cs typeface="Helvetica Neue"/>
                <a:sym typeface="Helvetica Neue"/>
              </a:rPr>
              <a:t> o </a:t>
            </a:r>
            <a:r>
              <a:rPr lang="en-US" sz="1500" b="1" i="0" u="none" strike="noStrike" dirty="0" err="1">
                <a:solidFill>
                  <a:srgbClr val="000000"/>
                </a:solidFill>
                <a:latin typeface="Helvetica Neue"/>
                <a:ea typeface="Helvetica Neue"/>
                <a:cs typeface="Helvetica Neue"/>
                <a:sym typeface="Helvetica Neue"/>
              </a:rPr>
              <a:t>primarias</a:t>
            </a:r>
            <a:endParaRPr sz="1500" b="0" dirty="0">
              <a:latin typeface="Helvetica Neue"/>
              <a:ea typeface="Helvetica Neue"/>
              <a:cs typeface="Helvetica Neue"/>
              <a:sym typeface="Helvetica Neue"/>
            </a:endParaRPr>
          </a:p>
          <a:p>
            <a:pPr marL="0" lvl="0" indent="-88106" algn="l" rtl="0">
              <a:lnSpc>
                <a:spcPct val="100000"/>
              </a:lnSpc>
              <a:spcBef>
                <a:spcPts val="0"/>
              </a:spcBef>
              <a:spcAft>
                <a:spcPts val="0"/>
              </a:spcAft>
              <a:buClr>
                <a:srgbClr val="000000"/>
              </a:buClr>
              <a:buSzPct val="100000"/>
              <a:buFont typeface="Arial"/>
              <a:buChar char="•"/>
            </a:pP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Existen</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características</a:t>
            </a:r>
            <a:r>
              <a:rPr lang="en-US" sz="1500" b="0" i="0" u="none" strike="noStrike" dirty="0">
                <a:solidFill>
                  <a:srgbClr val="000000"/>
                </a:solidFill>
                <a:latin typeface="Helvetica Neue"/>
                <a:ea typeface="Helvetica Neue"/>
                <a:cs typeface="Helvetica Neue"/>
                <a:sym typeface="Helvetica Neue"/>
              </a:rPr>
              <a:t> de </a:t>
            </a:r>
            <a:r>
              <a:rPr lang="en-US" sz="1500" b="0" i="0" u="none" strike="noStrike" dirty="0" err="1">
                <a:solidFill>
                  <a:srgbClr val="000000"/>
                </a:solidFill>
                <a:latin typeface="Helvetica Neue"/>
                <a:ea typeface="Helvetica Neue"/>
                <a:cs typeface="Helvetica Neue"/>
                <a:sym typeface="Helvetica Neue"/>
              </a:rPr>
              <a:t>los</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clientes</a:t>
            </a:r>
            <a:r>
              <a:rPr lang="en-US" sz="1500" b="0" i="0" u="none" strike="noStrike" dirty="0">
                <a:solidFill>
                  <a:srgbClr val="000000"/>
                </a:solidFill>
                <a:latin typeface="Helvetica Neue"/>
                <a:ea typeface="Helvetica Neue"/>
                <a:cs typeface="Helvetica Neue"/>
                <a:sym typeface="Helvetica Neue"/>
              </a:rPr>
              <a:t> que </a:t>
            </a:r>
            <a:r>
              <a:rPr lang="en-US" sz="1500" b="0" i="0" u="none" strike="noStrike" dirty="0" err="1">
                <a:solidFill>
                  <a:srgbClr val="000000"/>
                </a:solidFill>
                <a:latin typeface="Helvetica Neue"/>
                <a:ea typeface="Helvetica Neue"/>
                <a:cs typeface="Helvetica Neue"/>
                <a:sym typeface="Helvetica Neue"/>
              </a:rPr>
              <a:t>permiten</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segmentar</a:t>
            </a:r>
            <a:r>
              <a:rPr lang="en-US" sz="1500" b="0" i="0" u="none" strike="noStrike" dirty="0">
                <a:solidFill>
                  <a:srgbClr val="000000"/>
                </a:solidFill>
                <a:latin typeface="Helvetica Neue"/>
                <a:ea typeface="Helvetica Neue"/>
                <a:cs typeface="Helvetica Neue"/>
                <a:sym typeface="Helvetica Neue"/>
              </a:rPr>
              <a:t> buenos de </a:t>
            </a:r>
            <a:r>
              <a:rPr lang="en-US" sz="1500" b="0" i="0" u="none" strike="noStrike" dirty="0" err="1">
                <a:solidFill>
                  <a:srgbClr val="000000"/>
                </a:solidFill>
                <a:latin typeface="Helvetica Neue"/>
                <a:ea typeface="Helvetica Neue"/>
                <a:cs typeface="Helvetica Neue"/>
                <a:sym typeface="Helvetica Neue"/>
              </a:rPr>
              <a:t>malos</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pagadores</a:t>
            </a:r>
            <a:r>
              <a:rPr lang="en-US" sz="1500" b="0" i="0" u="none" strike="noStrike" dirty="0">
                <a:solidFill>
                  <a:srgbClr val="000000"/>
                </a:solidFill>
                <a:latin typeface="Helvetica Neue"/>
                <a:ea typeface="Helvetica Neue"/>
                <a:cs typeface="Helvetica Neue"/>
                <a:sym typeface="Helvetica Neue"/>
              </a:rPr>
              <a:t>?</a:t>
            </a:r>
            <a:endParaRPr dirty="0"/>
          </a:p>
          <a:p>
            <a:pPr marL="0" lvl="0" indent="-88106" algn="l" rtl="0">
              <a:lnSpc>
                <a:spcPct val="100000"/>
              </a:lnSpc>
              <a:spcBef>
                <a:spcPts val="0"/>
              </a:spcBef>
              <a:spcAft>
                <a:spcPts val="0"/>
              </a:spcAft>
              <a:buClr>
                <a:srgbClr val="000000"/>
              </a:buClr>
              <a:buSzPct val="100000"/>
              <a:buFont typeface="Arial"/>
              <a:buChar char="•"/>
            </a:pP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Qué</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acciones</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tomar</a:t>
            </a:r>
            <a:r>
              <a:rPr lang="en-US" sz="1500" b="0" i="0" u="none" strike="noStrike" dirty="0">
                <a:solidFill>
                  <a:srgbClr val="000000"/>
                </a:solidFill>
                <a:latin typeface="Helvetica Neue"/>
                <a:ea typeface="Helvetica Neue"/>
                <a:cs typeface="Helvetica Neue"/>
                <a:sym typeface="Helvetica Neue"/>
              </a:rPr>
              <a:t> al </a:t>
            </a:r>
            <a:r>
              <a:rPr lang="en-US" sz="1500" b="0" i="0" u="none" strike="noStrike" dirty="0" err="1">
                <a:solidFill>
                  <a:srgbClr val="000000"/>
                </a:solidFill>
                <a:latin typeface="Helvetica Neue"/>
                <a:ea typeface="Helvetica Neue"/>
                <a:cs typeface="Helvetica Neue"/>
                <a:sym typeface="Helvetica Neue"/>
              </a:rPr>
              <a:t>respecto</a:t>
            </a:r>
            <a:r>
              <a:rPr lang="en-US" sz="1500" b="0" i="0" u="none" strike="noStrike" dirty="0">
                <a:solidFill>
                  <a:srgbClr val="000000"/>
                </a:solidFill>
                <a:latin typeface="Helvetica Neue"/>
                <a:ea typeface="Helvetica Neue"/>
                <a:cs typeface="Helvetica Neue"/>
                <a:sym typeface="Helvetica Neue"/>
              </a:rPr>
              <a:t>?</a:t>
            </a:r>
            <a:endParaRPr dirty="0"/>
          </a:p>
          <a:p>
            <a:pPr marL="0" lvl="0" indent="0" algn="l" rtl="0">
              <a:lnSpc>
                <a:spcPct val="100000"/>
              </a:lnSpc>
              <a:spcBef>
                <a:spcPts val="0"/>
              </a:spcBef>
              <a:spcAft>
                <a:spcPts val="0"/>
              </a:spcAft>
              <a:buClr>
                <a:schemeClr val="dk1"/>
              </a:buClr>
              <a:buSzPct val="100000"/>
              <a:buFont typeface="Arial"/>
              <a:buNone/>
            </a:pPr>
            <a:endParaRPr sz="1500" dirty="0">
              <a:solidFill>
                <a:srgbClr val="000000"/>
              </a:solidFill>
              <a:latin typeface="Helvetica Neue"/>
              <a:ea typeface="Helvetica Neue"/>
              <a:cs typeface="Helvetica Neue"/>
              <a:sym typeface="Helvetica Neue"/>
            </a:endParaRPr>
          </a:p>
          <a:p>
            <a:pPr marL="0" lvl="0" indent="0" algn="l" rtl="0">
              <a:lnSpc>
                <a:spcPct val="100000"/>
              </a:lnSpc>
              <a:spcBef>
                <a:spcPts val="0"/>
              </a:spcBef>
              <a:spcAft>
                <a:spcPts val="0"/>
              </a:spcAft>
              <a:buClr>
                <a:srgbClr val="000000"/>
              </a:buClr>
              <a:buSzPct val="100000"/>
              <a:buNone/>
            </a:pPr>
            <a:r>
              <a:rPr lang="en-US" sz="1500" b="1" i="0" u="none" strike="noStrike" dirty="0" err="1">
                <a:solidFill>
                  <a:srgbClr val="000000"/>
                </a:solidFill>
                <a:latin typeface="Helvetica Neue"/>
                <a:ea typeface="Helvetica Neue"/>
                <a:cs typeface="Helvetica Neue"/>
                <a:sym typeface="Helvetica Neue"/>
              </a:rPr>
              <a:t>Preguntas</a:t>
            </a:r>
            <a:r>
              <a:rPr lang="en-US" sz="1500" b="1" i="0" u="none" strike="noStrike" dirty="0">
                <a:solidFill>
                  <a:srgbClr val="000000"/>
                </a:solidFill>
                <a:latin typeface="Helvetica Neue"/>
                <a:ea typeface="Helvetica Neue"/>
                <a:cs typeface="Helvetica Neue"/>
                <a:sym typeface="Helvetica Neue"/>
              </a:rPr>
              <a:t> </a:t>
            </a:r>
            <a:r>
              <a:rPr lang="en-US" sz="1500" b="1" i="0" u="none" strike="noStrike" dirty="0" err="1">
                <a:solidFill>
                  <a:srgbClr val="000000"/>
                </a:solidFill>
                <a:latin typeface="Helvetica Neue"/>
                <a:ea typeface="Helvetica Neue"/>
                <a:cs typeface="Helvetica Neue"/>
                <a:sym typeface="Helvetica Neue"/>
              </a:rPr>
              <a:t>secundarias</a:t>
            </a:r>
            <a:endParaRPr sz="1500" b="0" dirty="0">
              <a:latin typeface="Helvetica Neue"/>
              <a:ea typeface="Helvetica Neue"/>
              <a:cs typeface="Helvetica Neue"/>
              <a:sym typeface="Helvetica Neue"/>
            </a:endParaRPr>
          </a:p>
          <a:p>
            <a:pPr marL="0" lvl="0" indent="-88106" algn="l" rtl="0">
              <a:lnSpc>
                <a:spcPct val="100000"/>
              </a:lnSpc>
              <a:spcBef>
                <a:spcPts val="0"/>
              </a:spcBef>
              <a:spcAft>
                <a:spcPts val="0"/>
              </a:spcAft>
              <a:buClr>
                <a:srgbClr val="000000"/>
              </a:buClr>
              <a:buSzPct val="100000"/>
              <a:buFont typeface="Arial"/>
              <a:buChar char="•"/>
            </a:pPr>
            <a:r>
              <a:rPr lang="en-US" sz="1500" b="0" i="0" u="none" strike="noStrike" dirty="0">
                <a:solidFill>
                  <a:srgbClr val="000000"/>
                </a:solidFill>
                <a:latin typeface="Helvetica Neue"/>
                <a:ea typeface="Helvetica Neue"/>
                <a:cs typeface="Helvetica Neue"/>
                <a:sym typeface="Helvetica Neue"/>
              </a:rPr>
              <a:t> ¿Es </a:t>
            </a:r>
            <a:r>
              <a:rPr lang="en-US" sz="1500" b="0" i="0" u="none" strike="noStrike" dirty="0" err="1">
                <a:solidFill>
                  <a:srgbClr val="000000"/>
                </a:solidFill>
                <a:latin typeface="Helvetica Neue"/>
                <a:ea typeface="Helvetica Neue"/>
                <a:cs typeface="Helvetica Neue"/>
                <a:sym typeface="Helvetica Neue"/>
              </a:rPr>
              <a:t>el</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nivel</a:t>
            </a:r>
            <a:r>
              <a:rPr lang="en-US" sz="1500" b="0" i="0" u="none" strike="noStrike" dirty="0">
                <a:solidFill>
                  <a:srgbClr val="000000"/>
                </a:solidFill>
                <a:latin typeface="Helvetica Neue"/>
                <a:ea typeface="Helvetica Neue"/>
                <a:cs typeface="Helvetica Neue"/>
                <a:sym typeface="Helvetica Neue"/>
              </a:rPr>
              <a:t> de </a:t>
            </a:r>
            <a:r>
              <a:rPr lang="en-US" sz="1500" b="0" i="0" u="none" strike="noStrike" dirty="0" err="1">
                <a:solidFill>
                  <a:srgbClr val="000000"/>
                </a:solidFill>
                <a:latin typeface="Helvetica Neue"/>
                <a:ea typeface="Helvetica Neue"/>
                <a:cs typeface="Helvetica Neue"/>
                <a:sym typeface="Helvetica Neue"/>
              </a:rPr>
              <a:t>ingresos</a:t>
            </a:r>
            <a:r>
              <a:rPr lang="en-US" sz="1500" b="0" i="0" u="none" strike="noStrike" dirty="0">
                <a:solidFill>
                  <a:srgbClr val="000000"/>
                </a:solidFill>
                <a:latin typeface="Helvetica Neue"/>
                <a:ea typeface="Helvetica Neue"/>
                <a:cs typeface="Helvetica Neue"/>
                <a:sym typeface="Helvetica Neue"/>
              </a:rPr>
              <a:t> un </a:t>
            </a:r>
            <a:r>
              <a:rPr lang="en-US" sz="1500" b="0" i="0" u="none" strike="noStrike" dirty="0" err="1">
                <a:solidFill>
                  <a:srgbClr val="000000"/>
                </a:solidFill>
                <a:latin typeface="Helvetica Neue"/>
                <a:ea typeface="Helvetica Neue"/>
                <a:cs typeface="Helvetica Neue"/>
                <a:sym typeface="Helvetica Neue"/>
              </a:rPr>
              <a:t>buen</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segmentador</a:t>
            </a:r>
            <a:r>
              <a:rPr lang="en-US" sz="1500" b="0" i="0" u="none" strike="noStrike" dirty="0">
                <a:solidFill>
                  <a:srgbClr val="000000"/>
                </a:solidFill>
                <a:latin typeface="Helvetica Neue"/>
                <a:ea typeface="Helvetica Neue"/>
                <a:cs typeface="Helvetica Neue"/>
                <a:sym typeface="Helvetica Neue"/>
              </a:rPr>
              <a:t> de </a:t>
            </a:r>
            <a:r>
              <a:rPr lang="en-US" sz="1500" b="0" i="0" u="none" strike="noStrike" dirty="0" err="1">
                <a:solidFill>
                  <a:srgbClr val="000000"/>
                </a:solidFill>
                <a:latin typeface="Helvetica Neue"/>
                <a:ea typeface="Helvetica Neue"/>
                <a:cs typeface="Helvetica Neue"/>
                <a:sym typeface="Helvetica Neue"/>
              </a:rPr>
              <a:t>malos</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pagadores</a:t>
            </a:r>
            <a:r>
              <a:rPr lang="en-US" sz="1500" b="0" i="0" u="none" strike="noStrike" dirty="0">
                <a:solidFill>
                  <a:srgbClr val="000000"/>
                </a:solidFill>
                <a:latin typeface="Helvetica Neue"/>
                <a:ea typeface="Helvetica Neue"/>
                <a:cs typeface="Helvetica Neue"/>
                <a:sym typeface="Helvetica Neue"/>
              </a:rPr>
              <a:t>?</a:t>
            </a:r>
            <a:endParaRPr dirty="0"/>
          </a:p>
          <a:p>
            <a:pPr marL="0" lvl="0" indent="-88106" algn="l" rtl="0">
              <a:lnSpc>
                <a:spcPct val="100000"/>
              </a:lnSpc>
              <a:spcBef>
                <a:spcPts val="0"/>
              </a:spcBef>
              <a:spcAft>
                <a:spcPts val="0"/>
              </a:spcAft>
              <a:buClr>
                <a:srgbClr val="000000"/>
              </a:buClr>
              <a:buSzPct val="100000"/>
              <a:buFont typeface="Arial"/>
              <a:buChar char="•"/>
            </a:pPr>
            <a:r>
              <a:rPr lang="en-US" sz="1500" b="0" i="0" u="none" strike="noStrike" dirty="0">
                <a:solidFill>
                  <a:srgbClr val="000000"/>
                </a:solidFill>
                <a:latin typeface="Helvetica Neue"/>
                <a:ea typeface="Helvetica Neue"/>
                <a:cs typeface="Helvetica Neue"/>
                <a:sym typeface="Helvetica Neue"/>
              </a:rPr>
              <a:t> ¿Es </a:t>
            </a:r>
            <a:r>
              <a:rPr lang="en-US" sz="1500" b="0" i="0" u="none" strike="noStrike" dirty="0" err="1">
                <a:solidFill>
                  <a:srgbClr val="000000"/>
                </a:solidFill>
                <a:latin typeface="Helvetica Neue"/>
                <a:ea typeface="Helvetica Neue"/>
                <a:cs typeface="Helvetica Neue"/>
                <a:sym typeface="Helvetica Neue"/>
              </a:rPr>
              <a:t>el</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porcentaje</a:t>
            </a:r>
            <a:r>
              <a:rPr lang="en-US" sz="1500" b="0" i="0" u="none" strike="noStrike" dirty="0">
                <a:solidFill>
                  <a:srgbClr val="000000"/>
                </a:solidFill>
                <a:latin typeface="Helvetica Neue"/>
                <a:ea typeface="Helvetica Neue"/>
                <a:cs typeface="Helvetica Neue"/>
                <a:sym typeface="Helvetica Neue"/>
              </a:rPr>
              <a:t> de </a:t>
            </a:r>
            <a:r>
              <a:rPr lang="en-US" sz="1500" b="0" i="0" u="none" strike="noStrike" dirty="0" err="1">
                <a:solidFill>
                  <a:srgbClr val="000000"/>
                </a:solidFill>
                <a:latin typeface="Helvetica Neue"/>
                <a:ea typeface="Helvetica Neue"/>
                <a:cs typeface="Helvetica Neue"/>
                <a:sym typeface="Helvetica Neue"/>
              </a:rPr>
              <a:t>ingresos</a:t>
            </a:r>
            <a:r>
              <a:rPr lang="en-US" sz="1500" b="0" i="0" u="none" strike="noStrike" dirty="0">
                <a:solidFill>
                  <a:srgbClr val="000000"/>
                </a:solidFill>
                <a:latin typeface="Helvetica Neue"/>
                <a:ea typeface="Helvetica Neue"/>
                <a:cs typeface="Helvetica Neue"/>
                <a:sym typeface="Helvetica Neue"/>
              </a:rPr>
              <a:t> un </a:t>
            </a:r>
            <a:r>
              <a:rPr lang="en-US" sz="1500" b="0" i="0" u="none" strike="noStrike" dirty="0" err="1">
                <a:solidFill>
                  <a:srgbClr val="000000"/>
                </a:solidFill>
                <a:latin typeface="Helvetica Neue"/>
                <a:ea typeface="Helvetica Neue"/>
                <a:cs typeface="Helvetica Neue"/>
                <a:sym typeface="Helvetica Neue"/>
              </a:rPr>
              <a:t>buen</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segmentador</a:t>
            </a:r>
            <a:r>
              <a:rPr lang="en-US" sz="1500" b="0" i="0" u="none" strike="noStrike" dirty="0">
                <a:solidFill>
                  <a:srgbClr val="000000"/>
                </a:solidFill>
                <a:latin typeface="Helvetica Neue"/>
                <a:ea typeface="Helvetica Neue"/>
                <a:cs typeface="Helvetica Neue"/>
                <a:sym typeface="Helvetica Neue"/>
              </a:rPr>
              <a:t> de </a:t>
            </a:r>
            <a:r>
              <a:rPr lang="en-US" sz="1500" b="0" i="0" u="none" strike="noStrike" dirty="0" err="1">
                <a:solidFill>
                  <a:srgbClr val="000000"/>
                </a:solidFill>
                <a:latin typeface="Helvetica Neue"/>
                <a:ea typeface="Helvetica Neue"/>
                <a:cs typeface="Helvetica Neue"/>
                <a:sym typeface="Helvetica Neue"/>
              </a:rPr>
              <a:t>malos</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pagadores</a:t>
            </a:r>
            <a:r>
              <a:rPr lang="en-US" sz="1500" b="0" i="0" u="none" strike="noStrike" dirty="0">
                <a:solidFill>
                  <a:srgbClr val="000000"/>
                </a:solidFill>
                <a:latin typeface="Helvetica Neue"/>
                <a:ea typeface="Helvetica Neue"/>
                <a:cs typeface="Helvetica Neue"/>
                <a:sym typeface="Helvetica Neue"/>
              </a:rPr>
              <a:t>?</a:t>
            </a:r>
            <a:endParaRPr dirty="0"/>
          </a:p>
          <a:p>
            <a:pPr marL="0" lvl="0" indent="-88106" algn="l" rtl="0">
              <a:lnSpc>
                <a:spcPct val="100000"/>
              </a:lnSpc>
              <a:spcBef>
                <a:spcPts val="0"/>
              </a:spcBef>
              <a:spcAft>
                <a:spcPts val="0"/>
              </a:spcAft>
              <a:buClr>
                <a:srgbClr val="000000"/>
              </a:buClr>
              <a:buSzPct val="100000"/>
              <a:buFont typeface="Arial"/>
              <a:buChar char="•"/>
            </a:pPr>
            <a:r>
              <a:rPr lang="en-US" sz="1500" b="0" i="0" u="none" strike="noStrike" dirty="0">
                <a:solidFill>
                  <a:srgbClr val="000000"/>
                </a:solidFill>
                <a:latin typeface="Helvetica Neue"/>
                <a:ea typeface="Helvetica Neue"/>
                <a:cs typeface="Helvetica Neue"/>
                <a:sym typeface="Helvetica Neue"/>
              </a:rPr>
              <a:t> ¿Es </a:t>
            </a:r>
            <a:r>
              <a:rPr lang="en-US" sz="1500" b="0" i="0" u="none" strike="noStrike" dirty="0" err="1">
                <a:solidFill>
                  <a:srgbClr val="000000"/>
                </a:solidFill>
                <a:latin typeface="Helvetica Neue"/>
                <a:ea typeface="Helvetica Neue"/>
                <a:cs typeface="Helvetica Neue"/>
                <a:sym typeface="Helvetica Neue"/>
              </a:rPr>
              <a:t>el</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monto</a:t>
            </a:r>
            <a:r>
              <a:rPr lang="en-US" sz="1500" b="0" i="0" u="none" strike="noStrike" dirty="0">
                <a:solidFill>
                  <a:srgbClr val="000000"/>
                </a:solidFill>
                <a:latin typeface="Helvetica Neue"/>
                <a:ea typeface="Helvetica Neue"/>
                <a:cs typeface="Helvetica Neue"/>
                <a:sym typeface="Helvetica Neue"/>
              </a:rPr>
              <a:t> de </a:t>
            </a:r>
            <a:r>
              <a:rPr lang="en-US" sz="1500" b="0" i="0" u="none" strike="noStrike" dirty="0" err="1">
                <a:solidFill>
                  <a:srgbClr val="000000"/>
                </a:solidFill>
                <a:latin typeface="Helvetica Neue"/>
                <a:ea typeface="Helvetica Neue"/>
                <a:cs typeface="Helvetica Neue"/>
                <a:sym typeface="Helvetica Neue"/>
              </a:rPr>
              <a:t>los</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créditos</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otorgados</a:t>
            </a:r>
            <a:r>
              <a:rPr lang="en-US" sz="1500" b="0" i="0" u="none" strike="noStrike" dirty="0">
                <a:solidFill>
                  <a:srgbClr val="000000"/>
                </a:solidFill>
                <a:latin typeface="Helvetica Neue"/>
                <a:ea typeface="Helvetica Neue"/>
                <a:cs typeface="Helvetica Neue"/>
                <a:sym typeface="Helvetica Neue"/>
              </a:rPr>
              <a:t> un </a:t>
            </a:r>
            <a:r>
              <a:rPr lang="en-US" sz="1500" b="0" i="0" u="none" strike="noStrike" dirty="0" err="1">
                <a:solidFill>
                  <a:srgbClr val="000000"/>
                </a:solidFill>
                <a:latin typeface="Helvetica Neue"/>
                <a:ea typeface="Helvetica Neue"/>
                <a:cs typeface="Helvetica Neue"/>
                <a:sym typeface="Helvetica Neue"/>
              </a:rPr>
              <a:t>buen</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segmentador</a:t>
            </a:r>
            <a:r>
              <a:rPr lang="en-US" sz="1500" b="0" i="0" u="none" strike="noStrike" dirty="0">
                <a:solidFill>
                  <a:srgbClr val="000000"/>
                </a:solidFill>
                <a:latin typeface="Helvetica Neue"/>
                <a:ea typeface="Helvetica Neue"/>
                <a:cs typeface="Helvetica Neue"/>
                <a:sym typeface="Helvetica Neue"/>
              </a:rPr>
              <a:t> de </a:t>
            </a:r>
            <a:r>
              <a:rPr lang="en-US" sz="1500" b="0" i="0" u="none" strike="noStrike" dirty="0" err="1">
                <a:solidFill>
                  <a:srgbClr val="000000"/>
                </a:solidFill>
                <a:latin typeface="Helvetica Neue"/>
                <a:ea typeface="Helvetica Neue"/>
                <a:cs typeface="Helvetica Neue"/>
                <a:sym typeface="Helvetica Neue"/>
              </a:rPr>
              <a:t>malos</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pagadores</a:t>
            </a:r>
            <a:r>
              <a:rPr lang="en-US" sz="1500" b="0" i="0" u="none" strike="noStrike" dirty="0">
                <a:solidFill>
                  <a:srgbClr val="000000"/>
                </a:solidFill>
                <a:latin typeface="Helvetica Neue"/>
                <a:ea typeface="Helvetica Neue"/>
                <a:cs typeface="Helvetica Neue"/>
                <a:sym typeface="Helvetica Neue"/>
              </a:rPr>
              <a:t>?</a:t>
            </a:r>
            <a:endParaRPr dirty="0"/>
          </a:p>
          <a:p>
            <a:pPr marL="0" lvl="0" indent="-88106" algn="l" rtl="0">
              <a:lnSpc>
                <a:spcPct val="100000"/>
              </a:lnSpc>
              <a:spcBef>
                <a:spcPts val="0"/>
              </a:spcBef>
              <a:spcAft>
                <a:spcPts val="0"/>
              </a:spcAft>
              <a:buClr>
                <a:srgbClr val="000000"/>
              </a:buClr>
              <a:buSzPct val="100000"/>
              <a:buFont typeface="Arial"/>
              <a:buChar char="•"/>
            </a:pPr>
            <a:r>
              <a:rPr lang="en-US" sz="1500" b="0" i="0" u="none" strike="noStrike" dirty="0">
                <a:solidFill>
                  <a:srgbClr val="000000"/>
                </a:solidFill>
                <a:latin typeface="Helvetica Neue"/>
                <a:ea typeface="Helvetica Neue"/>
                <a:cs typeface="Helvetica Neue"/>
                <a:sym typeface="Helvetica Neue"/>
              </a:rPr>
              <a:t> ¿Es la </a:t>
            </a:r>
            <a:r>
              <a:rPr lang="en-US" sz="1500" b="0" i="0" u="none" strike="noStrike" dirty="0" err="1">
                <a:solidFill>
                  <a:srgbClr val="000000"/>
                </a:solidFill>
                <a:latin typeface="Helvetica Neue"/>
                <a:ea typeface="Helvetica Neue"/>
                <a:cs typeface="Helvetica Neue"/>
                <a:sym typeface="Helvetica Neue"/>
              </a:rPr>
              <a:t>tasa</a:t>
            </a:r>
            <a:r>
              <a:rPr lang="en-US" sz="1500" b="0" i="0" u="none" strike="noStrike" dirty="0">
                <a:solidFill>
                  <a:srgbClr val="000000"/>
                </a:solidFill>
                <a:latin typeface="Helvetica Neue"/>
                <a:ea typeface="Helvetica Neue"/>
                <a:cs typeface="Helvetica Neue"/>
                <a:sym typeface="Helvetica Neue"/>
              </a:rPr>
              <a:t> de </a:t>
            </a:r>
            <a:r>
              <a:rPr lang="en-US" sz="1500" b="0" i="0" u="none" strike="noStrike" dirty="0" err="1">
                <a:solidFill>
                  <a:srgbClr val="000000"/>
                </a:solidFill>
                <a:latin typeface="Helvetica Neue"/>
                <a:ea typeface="Helvetica Neue"/>
                <a:cs typeface="Helvetica Neue"/>
                <a:sym typeface="Helvetica Neue"/>
              </a:rPr>
              <a:t>interés</a:t>
            </a:r>
            <a:r>
              <a:rPr lang="en-US" sz="1500" b="0" i="0" u="none" strike="noStrike" dirty="0">
                <a:solidFill>
                  <a:srgbClr val="000000"/>
                </a:solidFill>
                <a:latin typeface="Helvetica Neue"/>
                <a:ea typeface="Helvetica Neue"/>
                <a:cs typeface="Helvetica Neue"/>
                <a:sym typeface="Helvetica Neue"/>
              </a:rPr>
              <a:t> de </a:t>
            </a:r>
            <a:r>
              <a:rPr lang="en-US" sz="1500" b="0" i="0" u="none" strike="noStrike" dirty="0" err="1">
                <a:solidFill>
                  <a:srgbClr val="000000"/>
                </a:solidFill>
                <a:latin typeface="Helvetica Neue"/>
                <a:ea typeface="Helvetica Neue"/>
                <a:cs typeface="Helvetica Neue"/>
                <a:sym typeface="Helvetica Neue"/>
              </a:rPr>
              <a:t>los</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créditos</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otorgados</a:t>
            </a:r>
            <a:r>
              <a:rPr lang="en-US" sz="1500" b="0" i="0" u="none" strike="noStrike" dirty="0">
                <a:solidFill>
                  <a:srgbClr val="000000"/>
                </a:solidFill>
                <a:latin typeface="Helvetica Neue"/>
                <a:ea typeface="Helvetica Neue"/>
                <a:cs typeface="Helvetica Neue"/>
                <a:sym typeface="Helvetica Neue"/>
              </a:rPr>
              <a:t> un </a:t>
            </a:r>
            <a:r>
              <a:rPr lang="en-US" sz="1500" b="0" i="0" u="none" strike="noStrike" dirty="0" err="1">
                <a:solidFill>
                  <a:srgbClr val="000000"/>
                </a:solidFill>
                <a:latin typeface="Helvetica Neue"/>
                <a:ea typeface="Helvetica Neue"/>
                <a:cs typeface="Helvetica Neue"/>
                <a:sym typeface="Helvetica Neue"/>
              </a:rPr>
              <a:t>buen</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segmentador</a:t>
            </a:r>
            <a:r>
              <a:rPr lang="en-US" sz="1500" b="0" i="0" u="none" strike="noStrike" dirty="0">
                <a:solidFill>
                  <a:srgbClr val="000000"/>
                </a:solidFill>
                <a:latin typeface="Helvetica Neue"/>
                <a:ea typeface="Helvetica Neue"/>
                <a:cs typeface="Helvetica Neue"/>
                <a:sym typeface="Helvetica Neue"/>
              </a:rPr>
              <a:t> de </a:t>
            </a:r>
            <a:r>
              <a:rPr lang="en-US" sz="1500" b="0" i="0" u="none" strike="noStrike" dirty="0" err="1">
                <a:solidFill>
                  <a:srgbClr val="000000"/>
                </a:solidFill>
                <a:latin typeface="Helvetica Neue"/>
                <a:ea typeface="Helvetica Neue"/>
                <a:cs typeface="Helvetica Neue"/>
                <a:sym typeface="Helvetica Neue"/>
              </a:rPr>
              <a:t>malos</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pagadores</a:t>
            </a:r>
            <a:r>
              <a:rPr lang="en-US" sz="1500" b="0" i="0" u="none" strike="noStrike" dirty="0">
                <a:solidFill>
                  <a:srgbClr val="000000"/>
                </a:solidFill>
                <a:latin typeface="Helvetica Neue"/>
                <a:ea typeface="Helvetica Neue"/>
                <a:cs typeface="Helvetica Neue"/>
                <a:sym typeface="Helvetica Neue"/>
              </a:rPr>
              <a:t>?</a:t>
            </a:r>
            <a:endParaRPr dirty="0"/>
          </a:p>
          <a:p>
            <a:pPr marL="0" lvl="0" indent="-88106" algn="l" rtl="0">
              <a:lnSpc>
                <a:spcPct val="100000"/>
              </a:lnSpc>
              <a:spcBef>
                <a:spcPts val="0"/>
              </a:spcBef>
              <a:spcAft>
                <a:spcPts val="0"/>
              </a:spcAft>
              <a:buClr>
                <a:srgbClr val="000000"/>
              </a:buClr>
              <a:buSzPct val="100000"/>
              <a:buFont typeface="Arial"/>
              <a:buChar char="•"/>
            </a:pP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Existe</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alguna</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otra</a:t>
            </a:r>
            <a:r>
              <a:rPr lang="en-US" sz="1500" b="0" i="0" u="none" strike="noStrike" dirty="0">
                <a:solidFill>
                  <a:srgbClr val="000000"/>
                </a:solidFill>
                <a:latin typeface="Helvetica Neue"/>
                <a:ea typeface="Helvetica Neue"/>
                <a:cs typeface="Helvetica Neue"/>
                <a:sym typeface="Helvetica Neue"/>
              </a:rPr>
              <a:t> variable </a:t>
            </a:r>
            <a:r>
              <a:rPr lang="en-US" sz="1500" b="0" i="0" u="none" strike="noStrike" dirty="0" err="1">
                <a:solidFill>
                  <a:srgbClr val="000000"/>
                </a:solidFill>
                <a:latin typeface="Helvetica Neue"/>
                <a:ea typeface="Helvetica Neue"/>
                <a:cs typeface="Helvetica Neue"/>
                <a:sym typeface="Helvetica Neue"/>
              </a:rPr>
              <a:t>cuantitativa</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en</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el</a:t>
            </a:r>
            <a:r>
              <a:rPr lang="en-US" sz="1500" b="0" i="0" u="none" strike="noStrike" dirty="0">
                <a:solidFill>
                  <a:srgbClr val="000000"/>
                </a:solidFill>
                <a:latin typeface="Helvetica Neue"/>
                <a:ea typeface="Helvetica Neue"/>
                <a:cs typeface="Helvetica Neue"/>
                <a:sym typeface="Helvetica Neue"/>
              </a:rPr>
              <a:t> dataset que </a:t>
            </a:r>
            <a:r>
              <a:rPr lang="en-US" sz="1500" b="0" i="0" u="none" strike="noStrike" dirty="0" err="1">
                <a:solidFill>
                  <a:srgbClr val="000000"/>
                </a:solidFill>
                <a:latin typeface="Helvetica Neue"/>
                <a:ea typeface="Helvetica Neue"/>
                <a:cs typeface="Helvetica Neue"/>
                <a:sym typeface="Helvetica Neue"/>
              </a:rPr>
              <a:t>ayude</a:t>
            </a:r>
            <a:r>
              <a:rPr lang="en-US" sz="1500" b="0" i="0" u="none" strike="noStrike" dirty="0">
                <a:solidFill>
                  <a:srgbClr val="000000"/>
                </a:solidFill>
                <a:latin typeface="Helvetica Neue"/>
                <a:ea typeface="Helvetica Neue"/>
                <a:cs typeface="Helvetica Neue"/>
                <a:sym typeface="Helvetica Neue"/>
              </a:rPr>
              <a:t> a </a:t>
            </a:r>
            <a:r>
              <a:rPr lang="en-US" sz="1500" b="0" i="0" u="none" strike="noStrike" dirty="0" err="1">
                <a:solidFill>
                  <a:srgbClr val="000000"/>
                </a:solidFill>
                <a:latin typeface="Helvetica Neue"/>
                <a:ea typeface="Helvetica Neue"/>
                <a:cs typeface="Helvetica Neue"/>
                <a:sym typeface="Helvetica Neue"/>
              </a:rPr>
              <a:t>segmentar</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malos</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pagadores</a:t>
            </a:r>
            <a:r>
              <a:rPr lang="en-US" sz="1500" b="0" i="0" u="none" strike="noStrike" dirty="0">
                <a:solidFill>
                  <a:srgbClr val="000000"/>
                </a:solidFill>
                <a:latin typeface="Helvetica Neue"/>
                <a:ea typeface="Helvetica Neue"/>
                <a:cs typeface="Helvetica Neue"/>
                <a:sym typeface="Helvetica Neue"/>
              </a:rPr>
              <a:t>?</a:t>
            </a:r>
            <a:endParaRPr dirty="0"/>
          </a:p>
          <a:p>
            <a:pPr marL="0" lvl="0" indent="-88106" algn="l" rtl="0">
              <a:lnSpc>
                <a:spcPct val="100000"/>
              </a:lnSpc>
              <a:spcBef>
                <a:spcPts val="0"/>
              </a:spcBef>
              <a:spcAft>
                <a:spcPts val="0"/>
              </a:spcAft>
              <a:buClr>
                <a:srgbClr val="000000"/>
              </a:buClr>
              <a:buSzPct val="100000"/>
              <a:buFont typeface="Arial"/>
              <a:buChar char="•"/>
            </a:pP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Qué</a:t>
            </a:r>
            <a:r>
              <a:rPr lang="en-US" sz="1500" b="0" i="0" u="none" strike="noStrike" dirty="0">
                <a:solidFill>
                  <a:srgbClr val="000000"/>
                </a:solidFill>
                <a:latin typeface="Helvetica Neue"/>
                <a:ea typeface="Helvetica Neue"/>
                <a:cs typeface="Helvetica Neue"/>
                <a:sym typeface="Helvetica Neue"/>
              </a:rPr>
              <a:t> variables </a:t>
            </a:r>
            <a:r>
              <a:rPr lang="en-US" sz="1500" b="0" i="0" u="none" strike="noStrike" dirty="0" err="1">
                <a:solidFill>
                  <a:srgbClr val="000000"/>
                </a:solidFill>
                <a:latin typeface="Helvetica Neue"/>
                <a:ea typeface="Helvetica Neue"/>
                <a:cs typeface="Helvetica Neue"/>
                <a:sym typeface="Helvetica Neue"/>
              </a:rPr>
              <a:t>cualitativas</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ayudan</a:t>
            </a:r>
            <a:r>
              <a:rPr lang="en-US" sz="1500" b="0" i="0" u="none" strike="noStrike" dirty="0">
                <a:solidFill>
                  <a:srgbClr val="000000"/>
                </a:solidFill>
                <a:latin typeface="Helvetica Neue"/>
                <a:ea typeface="Helvetica Neue"/>
                <a:cs typeface="Helvetica Neue"/>
                <a:sym typeface="Helvetica Neue"/>
              </a:rPr>
              <a:t> a </a:t>
            </a:r>
            <a:r>
              <a:rPr lang="en-US" sz="1500" b="0" i="0" u="none" strike="noStrike" dirty="0" err="1">
                <a:solidFill>
                  <a:srgbClr val="000000"/>
                </a:solidFill>
                <a:latin typeface="Helvetica Neue"/>
                <a:ea typeface="Helvetica Neue"/>
                <a:cs typeface="Helvetica Neue"/>
                <a:sym typeface="Helvetica Neue"/>
              </a:rPr>
              <a:t>predecir</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el</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comportamiento</a:t>
            </a:r>
            <a:r>
              <a:rPr lang="en-US" sz="1500" b="0" i="0" u="none" strike="noStrike" dirty="0">
                <a:solidFill>
                  <a:srgbClr val="000000"/>
                </a:solidFill>
                <a:latin typeface="Helvetica Neue"/>
                <a:ea typeface="Helvetica Neue"/>
                <a:cs typeface="Helvetica Neue"/>
                <a:sym typeface="Helvetica Neue"/>
              </a:rPr>
              <a:t> </a:t>
            </a:r>
            <a:r>
              <a:rPr lang="en-US" sz="1500" b="0" i="0" u="none" strike="noStrike" dirty="0" err="1">
                <a:solidFill>
                  <a:srgbClr val="000000"/>
                </a:solidFill>
                <a:latin typeface="Helvetica Neue"/>
                <a:ea typeface="Helvetica Neue"/>
                <a:cs typeface="Helvetica Neue"/>
                <a:sym typeface="Helvetica Neue"/>
              </a:rPr>
              <a:t>crediticio</a:t>
            </a:r>
            <a:r>
              <a:rPr lang="en-US" sz="1500" b="0" i="0" u="none" strike="noStrike" dirty="0">
                <a:solidFill>
                  <a:srgbClr val="000000"/>
                </a:solidFill>
                <a:latin typeface="Helvetica Neue"/>
                <a:ea typeface="Helvetica Neue"/>
                <a:cs typeface="Helvetica Neue"/>
                <a:sym typeface="Helvetica Neue"/>
              </a:rPr>
              <a:t>?</a:t>
            </a:r>
            <a:endParaRPr dirty="0"/>
          </a:p>
          <a:p>
            <a:pPr marL="0" lvl="0" indent="0" algn="l" rtl="0">
              <a:lnSpc>
                <a:spcPct val="100000"/>
              </a:lnSpc>
              <a:spcBef>
                <a:spcPts val="0"/>
              </a:spcBef>
              <a:spcAft>
                <a:spcPts val="0"/>
              </a:spcAft>
              <a:buClr>
                <a:schemeClr val="dk1"/>
              </a:buClr>
              <a:buSzPct val="100000"/>
              <a:buFont typeface="Arial"/>
              <a:buNone/>
            </a:pPr>
            <a:endParaRPr sz="1500" b="0" i="0" u="none" strike="noStrike" dirty="0">
              <a:solidFill>
                <a:srgbClr val="000000"/>
              </a:solidFill>
              <a:latin typeface="Helvetica Neue"/>
              <a:ea typeface="Helvetica Neue"/>
              <a:cs typeface="Helvetica Neue"/>
              <a:sym typeface="Helvetica Neue"/>
            </a:endParaRPr>
          </a:p>
          <a:p>
            <a:pPr marL="0" lvl="0" indent="0" algn="l" rtl="0">
              <a:lnSpc>
                <a:spcPct val="100000"/>
              </a:lnSpc>
              <a:spcBef>
                <a:spcPts val="0"/>
              </a:spcBef>
              <a:spcAft>
                <a:spcPts val="0"/>
              </a:spcAft>
              <a:buClr>
                <a:schemeClr val="dk1"/>
              </a:buClr>
              <a:buSzPct val="100000"/>
              <a:buFont typeface="Arial"/>
              <a:buNone/>
            </a:pPr>
            <a:endParaRPr b="0" i="0" u="none" strike="noStrike" dirty="0">
              <a:solidFill>
                <a:srgbClr val="000000"/>
              </a:solidFill>
              <a:latin typeface="Helvetica Neue"/>
              <a:ea typeface="Helvetica Neue"/>
              <a:cs typeface="Helvetica Neue"/>
              <a:sym typeface="Helvetica Neue"/>
            </a:endParaRPr>
          </a:p>
        </p:txBody>
      </p:sp>
      <p:sp>
        <p:nvSpPr>
          <p:cNvPr id="207" name="Google Shape;207;p4"/>
          <p:cNvSpPr txBox="1">
            <a:spLocks noGrp="1"/>
          </p:cNvSpPr>
          <p:nvPr>
            <p:ph type="dt" idx="10"/>
          </p:nvPr>
        </p:nvSpPr>
        <p:spPr>
          <a:xfrm>
            <a:off x="838200" y="6356350"/>
            <a:ext cx="1219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08" name="Google Shape;20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83352" y="769765"/>
            <a:ext cx="5111750" cy="608098"/>
          </a:xfrm>
        </p:spPr>
        <p:txBody>
          <a:bodyPr/>
          <a:lstStyle/>
          <a:p>
            <a:r>
              <a:rPr lang="es-AR" dirty="0" smtClean="0"/>
              <a:t>Resumen METADATA</a:t>
            </a:r>
            <a:endParaRPr lang="es-AR" dirty="0"/>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4 Rectángulo"/>
          <p:cNvSpPr/>
          <p:nvPr/>
        </p:nvSpPr>
        <p:spPr>
          <a:xfrm>
            <a:off x="1127340" y="1528175"/>
            <a:ext cx="157828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smtClean="0">
                <a:solidFill>
                  <a:schemeClr val="tx1"/>
                </a:solidFill>
              </a:rPr>
              <a:t>Columnas</a:t>
            </a:r>
          </a:p>
          <a:p>
            <a:pPr algn="ctr"/>
            <a:r>
              <a:rPr lang="es-AR" sz="2000" b="1" dirty="0" smtClean="0">
                <a:solidFill>
                  <a:schemeClr val="tx1"/>
                </a:solidFill>
              </a:rPr>
              <a:t>12</a:t>
            </a:r>
            <a:endParaRPr lang="es-AR" sz="2000" b="1" dirty="0">
              <a:solidFill>
                <a:schemeClr val="tx1"/>
              </a:solidFill>
            </a:endParaRPr>
          </a:p>
        </p:txBody>
      </p:sp>
      <p:sp>
        <p:nvSpPr>
          <p:cNvPr id="6" name="5 Rectángulo"/>
          <p:cNvSpPr/>
          <p:nvPr/>
        </p:nvSpPr>
        <p:spPr>
          <a:xfrm>
            <a:off x="3256767" y="152817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smtClean="0">
                <a:solidFill>
                  <a:schemeClr val="tx1"/>
                </a:solidFill>
              </a:rPr>
              <a:t>Filas</a:t>
            </a:r>
          </a:p>
          <a:p>
            <a:pPr algn="ctr"/>
            <a:r>
              <a:rPr lang="es-AR" sz="2000" b="1" dirty="0" smtClean="0">
                <a:solidFill>
                  <a:schemeClr val="tx1"/>
                </a:solidFill>
              </a:rPr>
              <a:t>32581</a:t>
            </a:r>
            <a:endParaRPr lang="es-AR" sz="2000" b="1" dirty="0">
              <a:solidFill>
                <a:schemeClr val="tx1"/>
              </a:solidFill>
            </a:endParaRPr>
          </a:p>
        </p:txBody>
      </p:sp>
      <p:pic>
        <p:nvPicPr>
          <p:cNvPr id="9" name="8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40" y="2584920"/>
            <a:ext cx="7306695" cy="3867690"/>
          </a:xfrm>
          <a:prstGeom prst="rect">
            <a:avLst/>
          </a:prstGeom>
        </p:spPr>
      </p:pic>
    </p:spTree>
    <p:extLst>
      <p:ext uri="{BB962C8B-B14F-4D97-AF65-F5344CB8AC3E}">
        <p14:creationId xmlns:p14="http://schemas.microsoft.com/office/powerpoint/2010/main" val="1286323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5"/>
          <p:cNvSpPr txBox="1">
            <a:spLocks noGrp="1"/>
          </p:cNvSpPr>
          <p:nvPr>
            <p:ph type="ctrTitle"/>
          </p:nvPr>
        </p:nvSpPr>
        <p:spPr>
          <a:xfrm>
            <a:off x="3285067" y="1725090"/>
            <a:ext cx="8602134" cy="222793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8000"/>
              <a:buFont typeface="Arial"/>
              <a:buNone/>
            </a:pPr>
            <a:r>
              <a:rPr lang="en-US" sz="8000"/>
              <a:t>VARIABLES CUANTITATIVAS</a:t>
            </a:r>
            <a:endParaRPr sz="8000"/>
          </a:p>
        </p:txBody>
      </p:sp>
      <p:sp>
        <p:nvSpPr>
          <p:cNvPr id="214" name="Google Shape;214;p5"/>
          <p:cNvSpPr txBox="1">
            <a:spLocks noGrp="1"/>
          </p:cNvSpPr>
          <p:nvPr>
            <p:ph type="sldNum" idx="12"/>
          </p:nvPr>
        </p:nvSpPr>
        <p:spPr>
          <a:xfrm>
            <a:off x="9579428" y="6356350"/>
            <a:ext cx="17743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6"/>
          <p:cNvSpPr txBox="1">
            <a:spLocks noGrp="1"/>
          </p:cNvSpPr>
          <p:nvPr>
            <p:ph type="title"/>
          </p:nvPr>
        </p:nvSpPr>
        <p:spPr>
          <a:xfrm>
            <a:off x="3385784" y="131322"/>
            <a:ext cx="5111750" cy="88467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000"/>
              <a:buFont typeface="Arial"/>
              <a:buNone/>
            </a:pPr>
            <a:r>
              <a:rPr lang="en-US" sz="5000" b="1"/>
              <a:t>INGRESO</a:t>
            </a:r>
            <a:endParaRPr/>
          </a:p>
        </p:txBody>
      </p:sp>
      <p:sp>
        <p:nvSpPr>
          <p:cNvPr id="220" name="Google Shape;2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21" name="Google Shape;221;p6"/>
          <p:cNvPicPr preferRelativeResize="0"/>
          <p:nvPr/>
        </p:nvPicPr>
        <p:blipFill rotWithShape="1">
          <a:blip r:embed="rId3">
            <a:alphaModFix/>
          </a:blip>
          <a:srcRect/>
          <a:stretch/>
        </p:blipFill>
        <p:spPr>
          <a:xfrm>
            <a:off x="113242" y="1862667"/>
            <a:ext cx="5982758" cy="3798711"/>
          </a:xfrm>
          <a:prstGeom prst="rect">
            <a:avLst/>
          </a:prstGeom>
          <a:noFill/>
          <a:ln>
            <a:noFill/>
          </a:ln>
        </p:spPr>
      </p:pic>
      <p:sp>
        <p:nvSpPr>
          <p:cNvPr id="222" name="Google Shape;222;p6"/>
          <p:cNvSpPr txBox="1"/>
          <p:nvPr/>
        </p:nvSpPr>
        <p:spPr>
          <a:xfrm>
            <a:off x="113242" y="1196622"/>
            <a:ext cx="1196551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Helvetica Neue"/>
                <a:ea typeface="Helvetica Neue"/>
                <a:cs typeface="Helvetica Neue"/>
                <a:sym typeface="Helvetica Neue"/>
              </a:rPr>
              <a:t>Comportamiento de pagos según nivel de ingreso (</a:t>
            </a:r>
            <a:r>
              <a:rPr lang="en-US" sz="1800" b="1">
                <a:solidFill>
                  <a:schemeClr val="dk1"/>
                </a:solidFill>
                <a:latin typeface="Helvetica Neue"/>
                <a:ea typeface="Helvetica Neue"/>
                <a:cs typeface="Helvetica Neue"/>
                <a:sym typeface="Helvetica Neue"/>
              </a:rPr>
              <a:t>límite</a:t>
            </a:r>
            <a:r>
              <a:rPr lang="en-US" sz="1800" b="1" i="0" u="none" strike="noStrike" cap="none">
                <a:solidFill>
                  <a:schemeClr val="dk1"/>
                </a:solidFill>
                <a:latin typeface="Helvetica Neue"/>
                <a:ea typeface="Helvetica Neue"/>
                <a:cs typeface="Helvetica Neue"/>
                <a:sym typeface="Helvetica Neue"/>
              </a:rPr>
              <a:t> máximo $150k y $19.5k).</a:t>
            </a:r>
            <a:endParaRPr/>
          </a:p>
        </p:txBody>
      </p:sp>
      <p:pic>
        <p:nvPicPr>
          <p:cNvPr id="223" name="Google Shape;223;p6"/>
          <p:cNvPicPr preferRelativeResize="0"/>
          <p:nvPr/>
        </p:nvPicPr>
        <p:blipFill rotWithShape="1">
          <a:blip r:embed="rId4">
            <a:alphaModFix/>
          </a:blip>
          <a:srcRect/>
          <a:stretch/>
        </p:blipFill>
        <p:spPr>
          <a:xfrm>
            <a:off x="6096000" y="1862667"/>
            <a:ext cx="5982758" cy="3847352"/>
          </a:xfrm>
          <a:prstGeom prst="rect">
            <a:avLst/>
          </a:prstGeom>
          <a:noFill/>
          <a:ln>
            <a:noFill/>
          </a:ln>
        </p:spPr>
      </p:pic>
      <p:sp>
        <p:nvSpPr>
          <p:cNvPr id="224" name="Google Shape;224;p6"/>
          <p:cNvSpPr txBox="1"/>
          <p:nvPr/>
        </p:nvSpPr>
        <p:spPr>
          <a:xfrm>
            <a:off x="338667" y="5710019"/>
            <a:ext cx="11740091" cy="116955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Si bien a priori uno podría intuir que el ingreso del solicitante es la variable que mejor debería segmentar el comportamiento, se puede observar que ello no es así dado el similar comportamiento de la distribución azul como la naranja en el cuadro arriba expuesto. De todos modos sí existe (como se ve en el segundo gráfico) importante incidencia de malos pagadores por debajo de cierto umbral mínimo de ingresos (en torno a los $19k), lo cual es lógico ya que en dicho segmento es probable que personas con muy acotados ingresos prioricen cubrir primeramente otras necesidades, tales como la comida y demás necesidades básicas.</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68087" y="131322"/>
            <a:ext cx="11987925" cy="88467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t>PORCENTAJE DE INGRESO AFECTADO</a:t>
            </a:r>
            <a:endParaRPr/>
          </a:p>
        </p:txBody>
      </p:sp>
      <p:sp>
        <p:nvSpPr>
          <p:cNvPr id="230" name="Google Shape;23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31" name="Google Shape;231;p7"/>
          <p:cNvSpPr txBox="1"/>
          <p:nvPr/>
        </p:nvSpPr>
        <p:spPr>
          <a:xfrm>
            <a:off x="68087" y="1196622"/>
            <a:ext cx="1188684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Helvetica Neue"/>
                <a:ea typeface="Helvetica Neue"/>
                <a:cs typeface="Helvetica Neue"/>
                <a:sym typeface="Helvetica Neue"/>
              </a:rPr>
              <a:t>Comportamiento de pagos según relación cuota/ingreso.</a:t>
            </a:r>
            <a:endParaRPr/>
          </a:p>
        </p:txBody>
      </p:sp>
      <p:sp>
        <p:nvSpPr>
          <p:cNvPr id="232" name="Google Shape;232;p7"/>
          <p:cNvSpPr txBox="1"/>
          <p:nvPr/>
        </p:nvSpPr>
        <p:spPr>
          <a:xfrm>
            <a:off x="7721954" y="2239625"/>
            <a:ext cx="4232980" cy="116955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Del gráfico expuesto puede observarse la mayor incidencia de los créditos con incumplimiento (loan_status=1) en aquellos casos en los que el pago absorbe más de aproximadamente el 30% de los ingresos del deudor.</a:t>
            </a:r>
            <a:endParaRPr sz="1400" b="0" i="0" u="none" strike="noStrike" cap="none">
              <a:solidFill>
                <a:srgbClr val="000000"/>
              </a:solidFill>
              <a:latin typeface="Helvetica Neue"/>
              <a:ea typeface="Helvetica Neue"/>
              <a:cs typeface="Helvetica Neue"/>
              <a:sym typeface="Helvetica Neue"/>
            </a:endParaRPr>
          </a:p>
        </p:txBody>
      </p:sp>
      <p:pic>
        <p:nvPicPr>
          <p:cNvPr id="233" name="Google Shape;233;p7"/>
          <p:cNvPicPr preferRelativeResize="0"/>
          <p:nvPr/>
        </p:nvPicPr>
        <p:blipFill rotWithShape="1">
          <a:blip r:embed="rId3">
            <a:alphaModFix/>
          </a:blip>
          <a:srcRect/>
          <a:stretch/>
        </p:blipFill>
        <p:spPr>
          <a:xfrm>
            <a:off x="68087" y="1746575"/>
            <a:ext cx="7653867" cy="45133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8"/>
          <p:cNvSpPr txBox="1">
            <a:spLocks noGrp="1"/>
          </p:cNvSpPr>
          <p:nvPr>
            <p:ph type="title"/>
          </p:nvPr>
        </p:nvSpPr>
        <p:spPr>
          <a:xfrm>
            <a:off x="112542" y="131322"/>
            <a:ext cx="11971606" cy="88467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t>MONTO DEL PRÉSTAMO</a:t>
            </a:r>
            <a:endParaRPr sz="4400" b="1"/>
          </a:p>
        </p:txBody>
      </p:sp>
      <p:sp>
        <p:nvSpPr>
          <p:cNvPr id="239" name="Google Shape;23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40" name="Google Shape;240;p8"/>
          <p:cNvSpPr txBox="1"/>
          <p:nvPr/>
        </p:nvSpPr>
        <p:spPr>
          <a:xfrm>
            <a:off x="112542" y="1196622"/>
            <a:ext cx="1184239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Helvetica Neue"/>
                <a:ea typeface="Helvetica Neue"/>
                <a:cs typeface="Helvetica Neue"/>
                <a:sym typeface="Helvetica Neue"/>
              </a:rPr>
              <a:t>Comportamiento de pagos según monto del préstamo.</a:t>
            </a:r>
            <a:endParaRPr/>
          </a:p>
        </p:txBody>
      </p:sp>
      <p:sp>
        <p:nvSpPr>
          <p:cNvPr id="241" name="Google Shape;241;p8"/>
          <p:cNvSpPr txBox="1"/>
          <p:nvPr/>
        </p:nvSpPr>
        <p:spPr>
          <a:xfrm>
            <a:off x="7721954" y="2239625"/>
            <a:ext cx="4232980" cy="73866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En este caso, no parece observarse un rango de valores que concentre mayor cantidad de préstamos con mal cumplimiento.</a:t>
            </a:r>
            <a:endParaRPr sz="1400" b="0" i="0" u="none" strike="noStrike" cap="none">
              <a:solidFill>
                <a:srgbClr val="000000"/>
              </a:solidFill>
              <a:latin typeface="Helvetica Neue"/>
              <a:ea typeface="Helvetica Neue"/>
              <a:cs typeface="Helvetica Neue"/>
              <a:sym typeface="Helvetica Neue"/>
            </a:endParaRPr>
          </a:p>
        </p:txBody>
      </p:sp>
      <p:pic>
        <p:nvPicPr>
          <p:cNvPr id="242" name="Google Shape;242;p8"/>
          <p:cNvPicPr preferRelativeResize="0"/>
          <p:nvPr/>
        </p:nvPicPr>
        <p:blipFill rotWithShape="1">
          <a:blip r:embed="rId3">
            <a:alphaModFix/>
          </a:blip>
          <a:srcRect/>
          <a:stretch/>
        </p:blipFill>
        <p:spPr>
          <a:xfrm>
            <a:off x="0" y="1746576"/>
            <a:ext cx="7778044" cy="451339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1358</Words>
  <Application>Microsoft Office PowerPoint</Application>
  <PresentationFormat>Personalizado</PresentationFormat>
  <Paragraphs>111</Paragraphs>
  <Slides>18</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Helvetica Neue</vt:lpstr>
      <vt:lpstr>Office Theme</vt:lpstr>
      <vt:lpstr>ANÁLISIS DE CARTERA DE CRÉDITOS</vt:lpstr>
      <vt:lpstr>AGENDA</vt:lpstr>
      <vt:lpstr>CONTEXTO</vt:lpstr>
      <vt:lpstr>PREGUNTAS DE INTERÉS</vt:lpstr>
      <vt:lpstr>Resumen METADATA</vt:lpstr>
      <vt:lpstr>VARIABLES CUANTITATIVAS</vt:lpstr>
      <vt:lpstr>INGRESO</vt:lpstr>
      <vt:lpstr>PORCENTAJE DE INGRESO AFECTADO</vt:lpstr>
      <vt:lpstr>MONTO DEL PRÉSTAMO</vt:lpstr>
      <vt:lpstr>TASA DE INTERÉS</vt:lpstr>
      <vt:lpstr>OTRAS VARIABLES CUANTITATIVAS</vt:lpstr>
      <vt:lpstr>Y LAS VARIABLES CUALITATIVAS?</vt:lpstr>
      <vt:lpstr>VIVIENDA</vt:lpstr>
      <vt:lpstr>ANTECEDENTES</vt:lpstr>
      <vt:lpstr>CONCLUSIONES</vt:lpstr>
      <vt:lpstr>CONCLUSIONES</vt:lpstr>
      <vt:lpstr>CONCLUSIONES</vt:lpstr>
      <vt:lpstr>MUCHAS  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CARTERA DE CRÉDITOS</dc:title>
  <dc:creator>Mauro Andrade</dc:creator>
  <cp:lastModifiedBy>Sebastian Albertini</cp:lastModifiedBy>
  <cp:revision>4</cp:revision>
  <dcterms:created xsi:type="dcterms:W3CDTF">2022-10-22T16:53:35Z</dcterms:created>
  <dcterms:modified xsi:type="dcterms:W3CDTF">2022-10-30T18:35:49Z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