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laotse/credit-risk-datase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CREDIT RISK analysis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CODERHOUSE</a:t>
            </a:r>
          </a:p>
          <a:p>
            <a:r>
              <a:rPr lang="en-US" dirty="0"/>
              <a:t>DATA SCIENCE</a:t>
            </a:r>
          </a:p>
          <a:p>
            <a:endParaRPr lang="en-US" dirty="0"/>
          </a:p>
          <a:p>
            <a:r>
              <a:rPr lang="en-US" dirty="0"/>
              <a:t>Sebastian Albertini</a:t>
            </a:r>
          </a:p>
          <a:p>
            <a:r>
              <a:rPr lang="en-US" dirty="0"/>
              <a:t>Mauro Andrade</a:t>
            </a:r>
          </a:p>
          <a:p>
            <a:endParaRPr lang="en-US" dirty="0"/>
          </a:p>
          <a:p>
            <a:r>
              <a:rPr lang="en-US" dirty="0"/>
              <a:t>Enero 2023</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fontScale="62500" lnSpcReduction="20000"/>
          </a:bodyPr>
          <a:lstStyle/>
          <a:p>
            <a:pPr algn="just">
              <a:lnSpc>
                <a:spcPct val="100000"/>
              </a:lnSpc>
            </a:pPr>
            <a:r>
              <a:rPr lang="es-ES" sz="2000" dirty="0"/>
              <a:t>El análisis del perfil de riesgo de crédito de un cliente es un tema relevante para las entidades financieras, toda vez que identifica los factores generadores de potenciales incumplimientos, además de contribuir en la implementación de Sistemas de Administración de Riesgo Crediticio.</a:t>
            </a:r>
          </a:p>
          <a:p>
            <a:pPr algn="just">
              <a:lnSpc>
                <a:spcPct val="100000"/>
              </a:lnSpc>
            </a:pPr>
            <a:r>
              <a:rPr lang="es-ES" sz="2000" dirty="0"/>
              <a:t>El dataset con el que hemos trabajado cuenta con información acerca de la cartera de clientes con préstamos activos de determinada entidad financiera, utilizando la variable </a:t>
            </a:r>
            <a:r>
              <a:rPr lang="es-ES" sz="2000" dirty="0" err="1"/>
              <a:t>loan_status</a:t>
            </a:r>
            <a:r>
              <a:rPr lang="es-ES" sz="2000" dirty="0"/>
              <a:t> para discriminar aquellos que han mostrado un buen </a:t>
            </a:r>
            <a:r>
              <a:rPr lang="es-ES" sz="2000" dirty="0" err="1"/>
              <a:t>track</a:t>
            </a:r>
            <a:r>
              <a:rPr lang="es-ES" sz="2000" dirty="0"/>
              <a:t> </a:t>
            </a:r>
            <a:r>
              <a:rPr lang="es-ES" sz="2000" dirty="0" err="1"/>
              <a:t>record</a:t>
            </a:r>
            <a:r>
              <a:rPr lang="es-ES" sz="2000" dirty="0"/>
              <a:t> (0) de los que han tenido algún tipo de incumplimiento en el pago de sus obligaciones (1). </a:t>
            </a:r>
          </a:p>
          <a:p>
            <a:pPr algn="just">
              <a:lnSpc>
                <a:spcPct val="100000"/>
              </a:lnSpc>
            </a:pPr>
            <a:r>
              <a:rPr lang="es-ES" sz="2000" dirty="0"/>
              <a:t>El presente trabajo busca analizar si alguna/s variable/s permite predecir la probabilidad de default de un cliente o bien si es posible determinar (combinando varias de las mencionadas variables) un perfil de cliente cuyo riesgo de incumplimiento se encuentra por encima de lo que la entidad esta dispuesta a tolerar. </a:t>
            </a:r>
          </a:p>
          <a:p>
            <a:pPr algn="just">
              <a:lnSpc>
                <a:spcPct val="100000"/>
              </a:lnSpc>
            </a:pPr>
            <a:r>
              <a:rPr lang="es-ES" sz="2000" dirty="0"/>
              <a:t>En caso de encontrar tal perfil, esta información sería de utilidad para ser incorporada en los modelos de admisión de nuevos clientes, para mejorar los ratios de morosidad de la cartera. Ello permitirá -por un lado- exhibir en lo que respecta a su situación financiera, una mejora en lo que hace a la calidad de sus activos y -por otro lado-, afectar positivamente en términos económicos el P&amp;L de la entidad, al ser menor el monto que deberá previsionarse por malos créditos.</a:t>
            </a: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32986"/>
            <a:ext cx="7454077" cy="4687410"/>
          </a:xfrm>
        </p:spPr>
        <p:txBody>
          <a:bodyPr>
            <a:normAutofit fontScale="55000" lnSpcReduction="20000"/>
          </a:bodyPr>
          <a:lstStyle/>
          <a:p>
            <a:pPr algn="just">
              <a:lnSpc>
                <a:spcPct val="100000"/>
              </a:lnSpc>
            </a:pPr>
            <a:r>
              <a:rPr lang="es-ES" sz="2000" dirty="0"/>
              <a:t>Damos a continuación una breve explicación de cada una de las columnas que conforman el dataset con el que hemos trabajado: </a:t>
            </a:r>
          </a:p>
          <a:p>
            <a:pPr algn="just">
              <a:lnSpc>
                <a:spcPct val="100000"/>
              </a:lnSpc>
            </a:pPr>
            <a:r>
              <a:rPr lang="es-ES" sz="2000" dirty="0"/>
              <a:t>1- </a:t>
            </a:r>
            <a:r>
              <a:rPr lang="es-ES" sz="2000" dirty="0" err="1"/>
              <a:t>Person_age</a:t>
            </a:r>
            <a:r>
              <a:rPr lang="es-ES" sz="2000" dirty="0"/>
              <a:t>: Edad de quien tomo el préstamo. </a:t>
            </a:r>
          </a:p>
          <a:p>
            <a:pPr algn="just">
              <a:lnSpc>
                <a:spcPct val="100000"/>
              </a:lnSpc>
            </a:pPr>
            <a:r>
              <a:rPr lang="es-ES" sz="2000" dirty="0"/>
              <a:t>2- </a:t>
            </a:r>
            <a:r>
              <a:rPr lang="es-ES" sz="2000" dirty="0" err="1"/>
              <a:t>Person_income</a:t>
            </a:r>
            <a:r>
              <a:rPr lang="es-ES" sz="2000" dirty="0"/>
              <a:t>: Ingreso del deudor. </a:t>
            </a:r>
          </a:p>
          <a:p>
            <a:pPr algn="just">
              <a:lnSpc>
                <a:spcPct val="100000"/>
              </a:lnSpc>
            </a:pPr>
            <a:r>
              <a:rPr lang="es-ES" sz="2000" dirty="0"/>
              <a:t>3- </a:t>
            </a:r>
            <a:r>
              <a:rPr lang="es-ES" sz="2000" dirty="0" err="1"/>
              <a:t>Person_home_ownership</a:t>
            </a:r>
            <a:r>
              <a:rPr lang="es-ES" sz="2000" dirty="0"/>
              <a:t>: Relación del sujeto con la vivienda que habita (dueño, inquilino, hipoteca). </a:t>
            </a:r>
          </a:p>
          <a:p>
            <a:pPr algn="just">
              <a:lnSpc>
                <a:spcPct val="100000"/>
              </a:lnSpc>
            </a:pPr>
            <a:r>
              <a:rPr lang="es-ES" sz="2000" dirty="0"/>
              <a:t>4- </a:t>
            </a:r>
            <a:r>
              <a:rPr lang="es-ES" sz="2000" dirty="0" err="1"/>
              <a:t>Person_Emp_Length</a:t>
            </a:r>
            <a:r>
              <a:rPr lang="es-ES" sz="2000" dirty="0"/>
              <a:t>: Antigüedad laboral. </a:t>
            </a:r>
          </a:p>
          <a:p>
            <a:pPr algn="just">
              <a:lnSpc>
                <a:spcPct val="100000"/>
              </a:lnSpc>
            </a:pPr>
            <a:r>
              <a:rPr lang="es-ES" sz="2000" dirty="0"/>
              <a:t>5- </a:t>
            </a:r>
            <a:r>
              <a:rPr lang="es-ES" sz="2000" dirty="0" err="1"/>
              <a:t>Loan_intent</a:t>
            </a:r>
            <a:r>
              <a:rPr lang="es-ES" sz="2000" dirty="0"/>
              <a:t>: Destino del préstamo solicitado. </a:t>
            </a:r>
          </a:p>
          <a:p>
            <a:pPr algn="just">
              <a:lnSpc>
                <a:spcPct val="100000"/>
              </a:lnSpc>
            </a:pPr>
            <a:r>
              <a:rPr lang="es-ES" sz="2000" dirty="0"/>
              <a:t>6- </a:t>
            </a:r>
            <a:r>
              <a:rPr lang="es-ES" sz="2000" dirty="0" err="1"/>
              <a:t>Loan_Grade</a:t>
            </a:r>
            <a:r>
              <a:rPr lang="es-ES" sz="2000" dirty="0"/>
              <a:t>: Clasificación del préstamo. </a:t>
            </a:r>
          </a:p>
          <a:p>
            <a:pPr algn="just">
              <a:lnSpc>
                <a:spcPct val="100000"/>
              </a:lnSpc>
            </a:pPr>
            <a:r>
              <a:rPr lang="es-ES" sz="2000" dirty="0"/>
              <a:t>7- </a:t>
            </a:r>
            <a:r>
              <a:rPr lang="es-ES" sz="2000" dirty="0" err="1"/>
              <a:t>Loan_amnt</a:t>
            </a:r>
            <a:r>
              <a:rPr lang="es-ES" sz="2000" dirty="0"/>
              <a:t>: monto del préstamo. </a:t>
            </a:r>
          </a:p>
          <a:p>
            <a:pPr algn="just">
              <a:lnSpc>
                <a:spcPct val="100000"/>
              </a:lnSpc>
            </a:pPr>
            <a:r>
              <a:rPr lang="es-ES" sz="2000" dirty="0"/>
              <a:t>8- </a:t>
            </a:r>
            <a:r>
              <a:rPr lang="es-ES" sz="2000" dirty="0" err="1"/>
              <a:t>Loan_int_rate</a:t>
            </a:r>
            <a:r>
              <a:rPr lang="es-ES" sz="2000" dirty="0"/>
              <a:t>: Tasa de interés que devenga el préstamo. </a:t>
            </a:r>
          </a:p>
          <a:p>
            <a:pPr algn="just">
              <a:lnSpc>
                <a:spcPct val="100000"/>
              </a:lnSpc>
            </a:pPr>
            <a:r>
              <a:rPr lang="es-ES" sz="2000" b="1" dirty="0"/>
              <a:t>9- </a:t>
            </a:r>
            <a:r>
              <a:rPr lang="es-ES" sz="2000" b="1" dirty="0" err="1"/>
              <a:t>Loan_status</a:t>
            </a:r>
            <a:r>
              <a:rPr lang="es-ES" sz="2000" b="1" dirty="0"/>
              <a:t>: Situación del crédito. Indica si el mismo se ha venido pagando en condiciones normales (0) o con atrasos (1). </a:t>
            </a:r>
          </a:p>
          <a:p>
            <a:pPr algn="just">
              <a:lnSpc>
                <a:spcPct val="100000"/>
              </a:lnSpc>
            </a:pPr>
            <a:r>
              <a:rPr lang="es-ES" sz="2000" dirty="0"/>
              <a:t>10- </a:t>
            </a:r>
            <a:r>
              <a:rPr lang="es-ES" sz="2000" dirty="0" err="1"/>
              <a:t>Loan_percent_income</a:t>
            </a:r>
            <a:r>
              <a:rPr lang="es-ES" sz="2000" dirty="0"/>
              <a:t>: % del ingreso afectado a pagar la cuota del préstamo. </a:t>
            </a:r>
          </a:p>
          <a:p>
            <a:pPr algn="just">
              <a:lnSpc>
                <a:spcPct val="100000"/>
              </a:lnSpc>
            </a:pPr>
            <a:r>
              <a:rPr lang="es-ES" sz="2000" dirty="0"/>
              <a:t>11- </a:t>
            </a:r>
            <a:r>
              <a:rPr lang="es-ES" sz="2000" dirty="0" err="1"/>
              <a:t>cb_person_default_on_file</a:t>
            </a:r>
            <a:r>
              <a:rPr lang="es-ES" sz="2000" dirty="0"/>
              <a:t>: Existencia de antecedentes desfavorables en el sistema, previos al otorgamiento del crédito en cuestión. </a:t>
            </a:r>
          </a:p>
          <a:p>
            <a:pPr algn="just">
              <a:lnSpc>
                <a:spcPct val="100000"/>
              </a:lnSpc>
            </a:pPr>
            <a:r>
              <a:rPr lang="es-ES" sz="2000" dirty="0"/>
              <a:t>12- </a:t>
            </a:r>
            <a:r>
              <a:rPr lang="es-ES" sz="2000" dirty="0" err="1"/>
              <a:t>cb_person_cred_hist_length</a:t>
            </a:r>
            <a:r>
              <a:rPr lang="es-ES" sz="2000" dirty="0"/>
              <a:t>: Extensión de su historial crediticio.</a:t>
            </a:r>
          </a:p>
          <a:p>
            <a:pPr algn="just">
              <a:lnSpc>
                <a:spcPct val="100000"/>
              </a:lnSpc>
            </a:pPr>
            <a:endParaRPr lang="es-ES" sz="2000" dirty="0"/>
          </a:p>
          <a:p>
            <a:pPr algn="just">
              <a:lnSpc>
                <a:spcPct val="100000"/>
              </a:lnSpc>
            </a:pPr>
            <a:r>
              <a:rPr lang="es-ES" sz="2000" dirty="0"/>
              <a:t>Link al dataset: </a:t>
            </a:r>
            <a:r>
              <a:rPr lang="es-ES" sz="2000" dirty="0">
                <a:hlinkClick r:id="rId3"/>
              </a:rPr>
              <a:t>https://www.kaggle.com/datasets/laotse/credit-risk-dataset</a:t>
            </a:r>
            <a:endParaRPr lang="es-ES" sz="2000" dirty="0"/>
          </a:p>
        </p:txBody>
      </p:sp>
    </p:spTree>
    <p:extLst>
      <p:ext uri="{BB962C8B-B14F-4D97-AF65-F5344CB8AC3E}">
        <p14:creationId xmlns:p14="http://schemas.microsoft.com/office/powerpoint/2010/main" val="13173827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ALGORITMOS UTILIZADOS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2"/>
            <a:ext cx="7454077" cy="4481693"/>
          </a:xfrm>
        </p:spPr>
        <p:txBody>
          <a:bodyPr>
            <a:normAutofit fontScale="85000" lnSpcReduction="20000"/>
          </a:bodyPr>
          <a:lstStyle/>
          <a:p>
            <a:pPr marL="0" indent="0" algn="just">
              <a:lnSpc>
                <a:spcPct val="100000"/>
              </a:lnSpc>
              <a:buNone/>
            </a:pPr>
            <a:r>
              <a:rPr lang="es-ES" sz="2000" dirty="0"/>
              <a:t>Los modelos utilizados para intentar predecir la variable loan status han sido los a continuación enunciados:</a:t>
            </a:r>
          </a:p>
          <a:p>
            <a:pPr algn="just">
              <a:lnSpc>
                <a:spcPct val="100000"/>
              </a:lnSpc>
            </a:pPr>
            <a:r>
              <a:rPr lang="es-ES" sz="2000" dirty="0"/>
              <a:t>1. </a:t>
            </a:r>
            <a:r>
              <a:rPr lang="es-ES" sz="2000" dirty="0" err="1"/>
              <a:t>Random</a:t>
            </a:r>
            <a:r>
              <a:rPr lang="es-ES" sz="2000" dirty="0"/>
              <a:t> Forest (RF1) y </a:t>
            </a:r>
            <a:r>
              <a:rPr lang="es-ES" sz="2000" dirty="0" err="1"/>
              <a:t>Random</a:t>
            </a:r>
            <a:r>
              <a:rPr lang="es-ES" sz="2000" dirty="0"/>
              <a:t> Forest con </a:t>
            </a:r>
            <a:r>
              <a:rPr lang="es-ES" sz="2000" dirty="0" err="1"/>
              <a:t>hiperoparámetros</a:t>
            </a:r>
            <a:r>
              <a:rPr lang="es-ES" sz="2000" dirty="0"/>
              <a:t> optimizados (RF2)</a:t>
            </a:r>
          </a:p>
          <a:p>
            <a:pPr algn="just">
              <a:lnSpc>
                <a:spcPct val="100000"/>
              </a:lnSpc>
            </a:pPr>
            <a:r>
              <a:rPr lang="es-ES" sz="2000" dirty="0"/>
              <a:t>2. K-</a:t>
            </a:r>
            <a:r>
              <a:rPr lang="es-ES" sz="2000" dirty="0" err="1"/>
              <a:t>Nearest</a:t>
            </a:r>
            <a:r>
              <a:rPr lang="es-ES" sz="2000" dirty="0"/>
              <a:t> </a:t>
            </a:r>
            <a:r>
              <a:rPr lang="es-ES" sz="2000" dirty="0" err="1"/>
              <a:t>Neighbors</a:t>
            </a:r>
            <a:r>
              <a:rPr lang="es-ES" sz="2000" dirty="0"/>
              <a:t> (KNN)</a:t>
            </a:r>
          </a:p>
          <a:p>
            <a:pPr algn="just">
              <a:lnSpc>
                <a:spcPct val="100000"/>
              </a:lnSpc>
            </a:pPr>
            <a:r>
              <a:rPr lang="es-ES" sz="2000" dirty="0"/>
              <a:t>3. Regresión Logística (RL)</a:t>
            </a:r>
          </a:p>
          <a:p>
            <a:pPr algn="just">
              <a:lnSpc>
                <a:spcPct val="100000"/>
              </a:lnSpc>
            </a:pPr>
            <a:r>
              <a:rPr lang="es-ES" sz="2000" dirty="0"/>
              <a:t>4. </a:t>
            </a:r>
            <a:r>
              <a:rPr lang="es-ES" sz="2000" dirty="0" err="1"/>
              <a:t>Decision</a:t>
            </a:r>
            <a:r>
              <a:rPr lang="es-ES" sz="2000" dirty="0"/>
              <a:t> </a:t>
            </a:r>
            <a:r>
              <a:rPr lang="es-ES" sz="2000" dirty="0" err="1"/>
              <a:t>Tree</a:t>
            </a:r>
            <a:r>
              <a:rPr lang="es-ES" sz="2000" dirty="0"/>
              <a:t> (DTC)</a:t>
            </a:r>
          </a:p>
          <a:p>
            <a:pPr algn="just">
              <a:lnSpc>
                <a:spcPct val="100000"/>
              </a:lnSpc>
            </a:pPr>
            <a:r>
              <a:rPr lang="es-ES" sz="2000" dirty="0"/>
              <a:t>5. </a:t>
            </a:r>
            <a:r>
              <a:rPr lang="es-ES" sz="2000" dirty="0" err="1"/>
              <a:t>CatBoost</a:t>
            </a:r>
            <a:r>
              <a:rPr lang="es-ES" sz="2000" dirty="0"/>
              <a:t> (CB)</a:t>
            </a:r>
          </a:p>
          <a:p>
            <a:pPr algn="just">
              <a:lnSpc>
                <a:spcPct val="100000"/>
              </a:lnSpc>
            </a:pPr>
            <a:r>
              <a:rPr lang="es-ES" sz="2000" dirty="0"/>
              <a:t>5. </a:t>
            </a:r>
            <a:r>
              <a:rPr lang="es-ES" sz="2000" dirty="0" err="1"/>
              <a:t>XGBoost</a:t>
            </a:r>
            <a:r>
              <a:rPr lang="es-ES" sz="2000" dirty="0"/>
              <a:t> (XGB)</a:t>
            </a:r>
          </a:p>
          <a:p>
            <a:pPr algn="just">
              <a:lnSpc>
                <a:spcPct val="100000"/>
              </a:lnSpc>
            </a:pPr>
            <a:endParaRPr lang="es-ES" sz="2000" dirty="0"/>
          </a:p>
          <a:p>
            <a:pPr algn="just">
              <a:lnSpc>
                <a:spcPct val="100000"/>
              </a:lnSpc>
            </a:pPr>
            <a:r>
              <a:rPr lang="es-ES" sz="2000" dirty="0"/>
              <a:t>Dados los resultados de las métricas que se presentan en el siguiente </a:t>
            </a:r>
            <a:r>
              <a:rPr lang="es-ES" sz="2000" dirty="0" err="1"/>
              <a:t>slide</a:t>
            </a:r>
            <a:r>
              <a:rPr lang="es-ES" sz="2000" dirty="0"/>
              <a:t> </a:t>
            </a:r>
            <a:r>
              <a:rPr lang="es-ES" sz="2000" b="1" dirty="0"/>
              <a:t>el algoritmo que mejor performance tuvo es el </a:t>
            </a:r>
            <a:r>
              <a:rPr lang="es-ES" sz="2000" b="1" dirty="0" err="1"/>
              <a:t>CatBoost</a:t>
            </a:r>
            <a:r>
              <a:rPr lang="es-ES" sz="2000" b="1" dirty="0"/>
              <a:t>, que se mostró como el mejor en 4 de las 5 métricas analizadas, siendo muy bueno también su desempeño en la restante.</a:t>
            </a:r>
          </a:p>
        </p:txBody>
      </p:sp>
    </p:spTree>
    <p:extLst>
      <p:ext uri="{BB962C8B-B14F-4D97-AF65-F5344CB8AC3E}">
        <p14:creationId xmlns:p14="http://schemas.microsoft.com/office/powerpoint/2010/main" val="12799962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err="1"/>
              <a:t>Métricas</a:t>
            </a:r>
            <a:r>
              <a:rPr lang="en-US" dirty="0"/>
              <a:t>- resultados</a:t>
            </a:r>
          </a:p>
        </p:txBody>
      </p:sp>
      <p:graphicFrame>
        <p:nvGraphicFramePr>
          <p:cNvPr id="11" name="Content Placeholder 10">
            <a:extLst>
              <a:ext uri="{FF2B5EF4-FFF2-40B4-BE49-F238E27FC236}">
                <a16:creationId xmlns:a16="http://schemas.microsoft.com/office/drawing/2014/main" id="{6434B700-349E-54E1-F893-CFCD17AE3A6F}"/>
              </a:ext>
            </a:extLst>
          </p:cNvPr>
          <p:cNvGraphicFramePr>
            <a:graphicFrameLocks noGrp="1"/>
          </p:cNvGraphicFramePr>
          <p:nvPr>
            <p:ph idx="1"/>
            <p:extLst>
              <p:ext uri="{D42A27DB-BD31-4B8C-83A1-F6EECF244321}">
                <p14:modId xmlns:p14="http://schemas.microsoft.com/office/powerpoint/2010/main" val="42538131"/>
              </p:ext>
            </p:extLst>
          </p:nvPr>
        </p:nvGraphicFramePr>
        <p:xfrm>
          <a:off x="4254500" y="2238703"/>
          <a:ext cx="7366369" cy="4091080"/>
        </p:xfrm>
        <a:graphic>
          <a:graphicData uri="http://schemas.openxmlformats.org/drawingml/2006/table">
            <a:tbl>
              <a:tblPr/>
              <a:tblGrid>
                <a:gridCol w="1219261">
                  <a:extLst>
                    <a:ext uri="{9D8B030D-6E8A-4147-A177-3AD203B41FA5}">
                      <a16:colId xmlns:a16="http://schemas.microsoft.com/office/drawing/2014/main" val="2264257737"/>
                    </a:ext>
                  </a:extLst>
                </a:gridCol>
                <a:gridCol w="1270064">
                  <a:extLst>
                    <a:ext uri="{9D8B030D-6E8A-4147-A177-3AD203B41FA5}">
                      <a16:colId xmlns:a16="http://schemas.microsoft.com/office/drawing/2014/main" val="1533934050"/>
                    </a:ext>
                  </a:extLst>
                </a:gridCol>
                <a:gridCol w="1219261">
                  <a:extLst>
                    <a:ext uri="{9D8B030D-6E8A-4147-A177-3AD203B41FA5}">
                      <a16:colId xmlns:a16="http://schemas.microsoft.com/office/drawing/2014/main" val="2834505915"/>
                    </a:ext>
                  </a:extLst>
                </a:gridCol>
                <a:gridCol w="1219261">
                  <a:extLst>
                    <a:ext uri="{9D8B030D-6E8A-4147-A177-3AD203B41FA5}">
                      <a16:colId xmlns:a16="http://schemas.microsoft.com/office/drawing/2014/main" val="4158978825"/>
                    </a:ext>
                  </a:extLst>
                </a:gridCol>
                <a:gridCol w="1219261">
                  <a:extLst>
                    <a:ext uri="{9D8B030D-6E8A-4147-A177-3AD203B41FA5}">
                      <a16:colId xmlns:a16="http://schemas.microsoft.com/office/drawing/2014/main" val="1162350750"/>
                    </a:ext>
                  </a:extLst>
                </a:gridCol>
                <a:gridCol w="1219261">
                  <a:extLst>
                    <a:ext uri="{9D8B030D-6E8A-4147-A177-3AD203B41FA5}">
                      <a16:colId xmlns:a16="http://schemas.microsoft.com/office/drawing/2014/main" val="2511540392"/>
                    </a:ext>
                  </a:extLst>
                </a:gridCol>
              </a:tblGrid>
              <a:tr h="511385">
                <a:tc>
                  <a:txBody>
                    <a:bodyPr/>
                    <a:lstStyle/>
                    <a:p>
                      <a:pPr algn="r" fontAlgn="ctr"/>
                      <a:r>
                        <a:rPr lang="en-US" sz="800" b="0" i="0" u="none" strike="noStrike">
                          <a:solidFill>
                            <a:srgbClr val="212121"/>
                          </a:solidFill>
                          <a:effectLst/>
                          <a:latin typeface="Roboto" panose="02000000000000000000" pitchFamily="2" charset="0"/>
                        </a:rPr>
                        <a:t> </a:t>
                      </a:r>
                    </a:p>
                  </a:txBody>
                  <a:tcPr marL="7620" marR="7620" marT="7620" marB="0" anchor="ctr">
                    <a:lnL>
                      <a:noFill/>
                    </a:lnL>
                    <a:lnR>
                      <a:noFill/>
                    </a:lnR>
                    <a:lnT>
                      <a:noFill/>
                    </a:lnT>
                    <a:lnB>
                      <a:noFill/>
                    </a:lnB>
                    <a:solidFill>
                      <a:srgbClr val="FFFFFF"/>
                    </a:solidFill>
                  </a:tcPr>
                </a:tc>
                <a:tc>
                  <a:txBody>
                    <a:bodyPr/>
                    <a:lstStyle/>
                    <a:p>
                      <a:pPr algn="ctr" fontAlgn="ctr"/>
                      <a:r>
                        <a:rPr lang="en-US" sz="800" b="1" i="0" u="none" strike="noStrike">
                          <a:solidFill>
                            <a:srgbClr val="FFFFFF"/>
                          </a:solidFill>
                          <a:effectLst/>
                          <a:latin typeface="Roboto" panose="02000000000000000000" pitchFamily="2" charset="0"/>
                        </a:rPr>
                        <a:t>Accuracy</a:t>
                      </a:r>
                    </a:p>
                  </a:txBody>
                  <a:tcPr marL="7620" marR="7620" marT="7620" marB="0" anchor="ctr">
                    <a:lnL>
                      <a:noFill/>
                    </a:lnL>
                    <a:lnR>
                      <a:noFill/>
                    </a:lnR>
                    <a:lnT>
                      <a:noFill/>
                    </a:lnT>
                    <a:lnB>
                      <a:noFill/>
                    </a:lnB>
                    <a:solidFill>
                      <a:srgbClr val="C00000"/>
                    </a:solidFill>
                  </a:tcPr>
                </a:tc>
                <a:tc>
                  <a:txBody>
                    <a:bodyPr/>
                    <a:lstStyle/>
                    <a:p>
                      <a:pPr algn="ctr" fontAlgn="ctr"/>
                      <a:r>
                        <a:rPr lang="en-US" sz="800" b="1" i="0" u="none" strike="noStrike">
                          <a:solidFill>
                            <a:srgbClr val="FFFFFF"/>
                          </a:solidFill>
                          <a:effectLst/>
                          <a:latin typeface="Roboto" panose="02000000000000000000" pitchFamily="2" charset="0"/>
                        </a:rPr>
                        <a:t>ROC AUC</a:t>
                      </a:r>
                    </a:p>
                  </a:txBody>
                  <a:tcPr marL="7620" marR="7620" marT="7620" marB="0" anchor="ctr">
                    <a:lnL>
                      <a:noFill/>
                    </a:lnL>
                    <a:lnR>
                      <a:noFill/>
                    </a:lnR>
                    <a:lnT>
                      <a:noFill/>
                    </a:lnT>
                    <a:lnB>
                      <a:noFill/>
                    </a:lnB>
                    <a:solidFill>
                      <a:srgbClr val="C00000"/>
                    </a:solidFill>
                  </a:tcPr>
                </a:tc>
                <a:tc>
                  <a:txBody>
                    <a:bodyPr/>
                    <a:lstStyle/>
                    <a:p>
                      <a:pPr algn="ctr" fontAlgn="ctr"/>
                      <a:r>
                        <a:rPr lang="en-US" sz="800" b="1" i="0" u="none" strike="noStrike">
                          <a:solidFill>
                            <a:srgbClr val="FFFFFF"/>
                          </a:solidFill>
                          <a:effectLst/>
                          <a:latin typeface="Roboto" panose="02000000000000000000" pitchFamily="2" charset="0"/>
                        </a:rPr>
                        <a:t>Precision</a:t>
                      </a:r>
                    </a:p>
                  </a:txBody>
                  <a:tcPr marL="7620" marR="7620" marT="7620" marB="0" anchor="ctr">
                    <a:lnL>
                      <a:noFill/>
                    </a:lnL>
                    <a:lnR>
                      <a:noFill/>
                    </a:lnR>
                    <a:lnT>
                      <a:noFill/>
                    </a:lnT>
                    <a:lnB>
                      <a:noFill/>
                    </a:lnB>
                    <a:solidFill>
                      <a:srgbClr val="C00000"/>
                    </a:solidFill>
                  </a:tcPr>
                </a:tc>
                <a:tc>
                  <a:txBody>
                    <a:bodyPr/>
                    <a:lstStyle/>
                    <a:p>
                      <a:pPr algn="ctr" fontAlgn="ctr"/>
                      <a:r>
                        <a:rPr lang="en-US" sz="800" b="1" i="0" u="none" strike="noStrike">
                          <a:solidFill>
                            <a:srgbClr val="FFFFFF"/>
                          </a:solidFill>
                          <a:effectLst/>
                          <a:latin typeface="Roboto" panose="02000000000000000000" pitchFamily="2" charset="0"/>
                        </a:rPr>
                        <a:t>Recall</a:t>
                      </a:r>
                    </a:p>
                  </a:txBody>
                  <a:tcPr marL="7620" marR="7620" marT="7620" marB="0" anchor="ctr">
                    <a:lnL>
                      <a:noFill/>
                    </a:lnL>
                    <a:lnR>
                      <a:noFill/>
                    </a:lnR>
                    <a:lnT>
                      <a:noFill/>
                    </a:lnT>
                    <a:lnB>
                      <a:noFill/>
                    </a:lnB>
                    <a:solidFill>
                      <a:srgbClr val="C00000"/>
                    </a:solidFill>
                  </a:tcPr>
                </a:tc>
                <a:tc>
                  <a:txBody>
                    <a:bodyPr/>
                    <a:lstStyle/>
                    <a:p>
                      <a:pPr algn="ctr" fontAlgn="ctr"/>
                      <a:r>
                        <a:rPr lang="en-US" sz="800" b="1" i="0" u="none" strike="noStrike">
                          <a:solidFill>
                            <a:srgbClr val="FFFFFF"/>
                          </a:solidFill>
                          <a:effectLst/>
                          <a:latin typeface="Roboto" panose="02000000000000000000" pitchFamily="2" charset="0"/>
                        </a:rPr>
                        <a:t>F1 Score</a:t>
                      </a:r>
                    </a:p>
                  </a:txBody>
                  <a:tcPr marL="7620" marR="7620" marT="7620" marB="0" anchor="ctr">
                    <a:lnL>
                      <a:noFill/>
                    </a:lnL>
                    <a:lnR>
                      <a:noFill/>
                    </a:lnR>
                    <a:lnT>
                      <a:noFill/>
                    </a:lnT>
                    <a:lnB>
                      <a:noFill/>
                    </a:lnB>
                    <a:solidFill>
                      <a:srgbClr val="C00000"/>
                    </a:solidFill>
                  </a:tcPr>
                </a:tc>
                <a:extLst>
                  <a:ext uri="{0D108BD9-81ED-4DB2-BD59-A6C34878D82A}">
                    <a16:rowId xmlns:a16="http://schemas.microsoft.com/office/drawing/2014/main" val="3347999301"/>
                  </a:ext>
                </a:extLst>
              </a:tr>
              <a:tr h="511385">
                <a:tc>
                  <a:txBody>
                    <a:bodyPr/>
                    <a:lstStyle/>
                    <a:p>
                      <a:pPr algn="ctr" fontAlgn="ctr"/>
                      <a:r>
                        <a:rPr lang="en-US" sz="800" b="1" i="0" u="none" strike="noStrike">
                          <a:solidFill>
                            <a:srgbClr val="FFFFFF"/>
                          </a:solidFill>
                          <a:effectLst/>
                          <a:latin typeface="Roboto" panose="02000000000000000000" pitchFamily="2" charset="0"/>
                        </a:rPr>
                        <a:t>CB</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0.93555</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0.945756</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0.971675</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0.72988</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0.833597</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746336290"/>
                  </a:ext>
                </a:extLst>
              </a:tr>
              <a:tr h="511385">
                <a:tc>
                  <a:txBody>
                    <a:bodyPr/>
                    <a:lstStyle/>
                    <a:p>
                      <a:pPr algn="ctr" fontAlgn="ctr"/>
                      <a:r>
                        <a:rPr lang="en-US" sz="800" b="1" i="0" u="none" strike="noStrike">
                          <a:solidFill>
                            <a:srgbClr val="FFFFFF"/>
                          </a:solidFill>
                          <a:effectLst/>
                          <a:latin typeface="Roboto" panose="02000000000000000000" pitchFamily="2" charset="0"/>
                        </a:rPr>
                        <a:t>RF2</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0.932583</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0.935271</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0.972344</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0.715541</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0.824407</a:t>
                      </a:r>
                    </a:p>
                  </a:txBody>
                  <a:tcPr marL="7620" marR="7620" marT="7620" marB="0" anchor="ctr">
                    <a:lnL>
                      <a:noFill/>
                    </a:lnL>
                    <a:lnR>
                      <a:noFill/>
                    </a:lnR>
                    <a:lnT>
                      <a:noFill/>
                    </a:lnT>
                    <a:lnB>
                      <a:noFill/>
                    </a:lnB>
                    <a:solidFill>
                      <a:srgbClr val="F2F2F2"/>
                    </a:solidFill>
                  </a:tcPr>
                </a:tc>
                <a:extLst>
                  <a:ext uri="{0D108BD9-81ED-4DB2-BD59-A6C34878D82A}">
                    <a16:rowId xmlns:a16="http://schemas.microsoft.com/office/drawing/2014/main" val="448084054"/>
                  </a:ext>
                </a:extLst>
              </a:tr>
              <a:tr h="511385">
                <a:tc>
                  <a:txBody>
                    <a:bodyPr/>
                    <a:lstStyle/>
                    <a:p>
                      <a:pPr algn="ctr" fontAlgn="ctr"/>
                      <a:r>
                        <a:rPr lang="en-US" sz="800" b="1" i="0" u="none" strike="noStrike">
                          <a:solidFill>
                            <a:srgbClr val="FFFFFF"/>
                          </a:solidFill>
                          <a:effectLst/>
                          <a:latin typeface="Roboto" panose="02000000000000000000" pitchFamily="2" charset="0"/>
                        </a:rPr>
                        <a:t>XGB</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0.922864</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0.928226</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0.934032</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0.70074</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0.80074</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691638078"/>
                  </a:ext>
                </a:extLst>
              </a:tr>
              <a:tr h="511385">
                <a:tc>
                  <a:txBody>
                    <a:bodyPr/>
                    <a:lstStyle/>
                    <a:p>
                      <a:pPr algn="ctr" fontAlgn="ctr"/>
                      <a:r>
                        <a:rPr lang="en-US" sz="800" b="1" i="0" u="none" strike="noStrike">
                          <a:solidFill>
                            <a:srgbClr val="FFFFFF"/>
                          </a:solidFill>
                          <a:effectLst/>
                          <a:latin typeface="Roboto" panose="02000000000000000000" pitchFamily="2" charset="0"/>
                        </a:rPr>
                        <a:t>RF</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0.910077</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0.903507</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0.974833</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0.609158</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0.749787</a:t>
                      </a:r>
                    </a:p>
                  </a:txBody>
                  <a:tcPr marL="7620" marR="7620" marT="7620" marB="0" anchor="ctr">
                    <a:lnL>
                      <a:noFill/>
                    </a:lnL>
                    <a:lnR>
                      <a:noFill/>
                    </a:lnR>
                    <a:lnT>
                      <a:noFill/>
                    </a:lnT>
                    <a:lnB>
                      <a:noFill/>
                    </a:lnB>
                    <a:solidFill>
                      <a:srgbClr val="F2F2F2"/>
                    </a:solidFill>
                  </a:tcPr>
                </a:tc>
                <a:extLst>
                  <a:ext uri="{0D108BD9-81ED-4DB2-BD59-A6C34878D82A}">
                    <a16:rowId xmlns:a16="http://schemas.microsoft.com/office/drawing/2014/main" val="1333746732"/>
                  </a:ext>
                </a:extLst>
              </a:tr>
              <a:tr h="511385">
                <a:tc>
                  <a:txBody>
                    <a:bodyPr/>
                    <a:lstStyle/>
                    <a:p>
                      <a:pPr algn="ctr" fontAlgn="ctr"/>
                      <a:r>
                        <a:rPr lang="en-US" sz="800" b="1" i="0" u="none" strike="noStrike">
                          <a:solidFill>
                            <a:srgbClr val="FFFFFF"/>
                          </a:solidFill>
                          <a:effectLst/>
                          <a:latin typeface="Roboto" panose="02000000000000000000" pitchFamily="2" charset="0"/>
                        </a:rPr>
                        <a:t>KNN</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0.892788</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0.879271</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0.887344</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0.590194</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0.708889</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487034850"/>
                  </a:ext>
                </a:extLst>
              </a:tr>
              <a:tr h="511385">
                <a:tc>
                  <a:txBody>
                    <a:bodyPr/>
                    <a:lstStyle/>
                    <a:p>
                      <a:pPr algn="ctr" fontAlgn="ctr"/>
                      <a:r>
                        <a:rPr lang="en-US" sz="800" b="1" i="0" u="none" strike="noStrike">
                          <a:solidFill>
                            <a:srgbClr val="FFFFFF"/>
                          </a:solidFill>
                          <a:effectLst/>
                          <a:latin typeface="Roboto" panose="02000000000000000000" pitchFamily="2" charset="0"/>
                        </a:rPr>
                        <a:t>DTC</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0.880307</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0.871843</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0.748248</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0.691489</a:t>
                      </a:r>
                    </a:p>
                  </a:txBody>
                  <a:tcPr marL="7620" marR="7620" marT="7620" marB="0" anchor="ctr">
                    <a:lnL>
                      <a:noFill/>
                    </a:lnL>
                    <a:lnR>
                      <a:noFill/>
                    </a:lnR>
                    <a:lnT>
                      <a:noFill/>
                    </a:lnT>
                    <a:lnB>
                      <a:noFill/>
                    </a:lnB>
                    <a:solidFill>
                      <a:srgbClr val="F2F2F2"/>
                    </a:solidFill>
                  </a:tcPr>
                </a:tc>
                <a:tc>
                  <a:txBody>
                    <a:bodyPr/>
                    <a:lstStyle/>
                    <a:p>
                      <a:pPr algn="ctr" fontAlgn="ctr"/>
                      <a:r>
                        <a:rPr lang="en-US" sz="800" b="0" i="0" u="none" strike="noStrike">
                          <a:solidFill>
                            <a:srgbClr val="212121"/>
                          </a:solidFill>
                          <a:effectLst/>
                          <a:latin typeface="Roboto" panose="02000000000000000000" pitchFamily="2" charset="0"/>
                        </a:rPr>
                        <a:t>0.71875</a:t>
                      </a:r>
                    </a:p>
                  </a:txBody>
                  <a:tcPr marL="7620" marR="7620" marT="7620" marB="0" anchor="ctr">
                    <a:lnL>
                      <a:noFill/>
                    </a:lnL>
                    <a:lnR>
                      <a:noFill/>
                    </a:lnR>
                    <a:lnT>
                      <a:noFill/>
                    </a:lnT>
                    <a:lnB>
                      <a:noFill/>
                    </a:lnB>
                    <a:solidFill>
                      <a:srgbClr val="F2F2F2"/>
                    </a:solidFill>
                  </a:tcPr>
                </a:tc>
                <a:extLst>
                  <a:ext uri="{0D108BD9-81ED-4DB2-BD59-A6C34878D82A}">
                    <a16:rowId xmlns:a16="http://schemas.microsoft.com/office/drawing/2014/main" val="2810099567"/>
                  </a:ext>
                </a:extLst>
              </a:tr>
              <a:tr h="511385">
                <a:tc>
                  <a:txBody>
                    <a:bodyPr/>
                    <a:lstStyle/>
                    <a:p>
                      <a:pPr algn="ctr" fontAlgn="ctr"/>
                      <a:r>
                        <a:rPr lang="en-US" sz="800" b="1" i="0" u="none" strike="noStrike">
                          <a:solidFill>
                            <a:srgbClr val="FFFFFF"/>
                          </a:solidFill>
                          <a:effectLst/>
                          <a:latin typeface="Roboto" panose="02000000000000000000" pitchFamily="2" charset="0"/>
                        </a:rPr>
                        <a:t>RL</a:t>
                      </a:r>
                    </a:p>
                  </a:txBody>
                  <a:tcPr marL="7620" marR="7620" marT="7620" marB="0" anchor="ctr">
                    <a:lnL>
                      <a:noFill/>
                    </a:lnL>
                    <a:lnR>
                      <a:noFill/>
                    </a:lnR>
                    <a:lnT>
                      <a:noFill/>
                    </a:lnT>
                    <a:lnB>
                      <a:noFill/>
                    </a:lnB>
                    <a:solidFill>
                      <a:srgbClr val="C00000"/>
                    </a:solidFill>
                  </a:tcPr>
                </a:tc>
                <a:tc>
                  <a:txBody>
                    <a:bodyPr/>
                    <a:lstStyle/>
                    <a:p>
                      <a:pPr algn="ctr" fontAlgn="ctr"/>
                      <a:r>
                        <a:rPr lang="en-US" sz="800" b="0" i="0" u="none" strike="noStrike">
                          <a:solidFill>
                            <a:srgbClr val="212121"/>
                          </a:solidFill>
                          <a:effectLst/>
                          <a:latin typeface="Roboto" panose="02000000000000000000" pitchFamily="2" charset="0"/>
                        </a:rPr>
                        <a:t>0.864655</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0.842607</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0.770471</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a:solidFill>
                            <a:srgbClr val="212121"/>
                          </a:solidFill>
                          <a:effectLst/>
                          <a:latin typeface="Roboto" panose="02000000000000000000" pitchFamily="2" charset="0"/>
                        </a:rPr>
                        <a:t>0.552729</a:t>
                      </a:r>
                    </a:p>
                  </a:txBody>
                  <a:tcPr marL="7620" marR="7620" marT="7620" marB="0" anchor="ctr">
                    <a:lnL>
                      <a:noFill/>
                    </a:lnL>
                    <a:lnR>
                      <a:noFill/>
                    </a:lnR>
                    <a:lnT>
                      <a:noFill/>
                    </a:lnT>
                    <a:lnB>
                      <a:noFill/>
                    </a:lnB>
                    <a:solidFill>
                      <a:srgbClr val="FFFFFF"/>
                    </a:solidFill>
                  </a:tcPr>
                </a:tc>
                <a:tc>
                  <a:txBody>
                    <a:bodyPr/>
                    <a:lstStyle/>
                    <a:p>
                      <a:pPr algn="ctr" fontAlgn="ctr"/>
                      <a:r>
                        <a:rPr lang="en-US" sz="800" b="0" i="0" u="none" strike="noStrike" dirty="0">
                          <a:solidFill>
                            <a:srgbClr val="212121"/>
                          </a:solidFill>
                          <a:effectLst/>
                          <a:latin typeface="Roboto" panose="02000000000000000000" pitchFamily="2" charset="0"/>
                        </a:rPr>
                        <a:t>0.643684</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045268984"/>
                  </a:ext>
                </a:extLst>
              </a:tr>
            </a:tbl>
          </a:graphicData>
        </a:graphic>
      </p:graphicFrame>
    </p:spTree>
    <p:extLst>
      <p:ext uri="{BB962C8B-B14F-4D97-AF65-F5344CB8AC3E}">
        <p14:creationId xmlns:p14="http://schemas.microsoft.com/office/powerpoint/2010/main" val="1993895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CATBOOST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2"/>
            <a:ext cx="7454077" cy="4481693"/>
          </a:xfrm>
        </p:spPr>
        <p:txBody>
          <a:bodyPr>
            <a:normAutofit fontScale="70000" lnSpcReduction="20000"/>
          </a:bodyPr>
          <a:lstStyle/>
          <a:p>
            <a:pPr algn="just">
              <a:lnSpc>
                <a:spcPct val="100000"/>
              </a:lnSpc>
            </a:pPr>
            <a:r>
              <a:rPr lang="es-ES" sz="2000" dirty="0"/>
              <a:t>Algoritmo de aprendizaje automático desarrollado por los investigadores de </a:t>
            </a:r>
            <a:r>
              <a:rPr lang="es-ES" sz="2000" dirty="0" err="1"/>
              <a:t>Yandex</a:t>
            </a:r>
            <a:r>
              <a:rPr lang="es-ES" sz="2000" dirty="0"/>
              <a:t>.</a:t>
            </a:r>
          </a:p>
          <a:p>
            <a:pPr algn="just">
              <a:lnSpc>
                <a:spcPct val="100000"/>
              </a:lnSpc>
            </a:pPr>
            <a:r>
              <a:rPr lang="es-ES" sz="2000" dirty="0"/>
              <a:t>Su nombre proviene de la unión de los términos “</a:t>
            </a:r>
            <a:r>
              <a:rPr lang="es-ES" sz="2000" dirty="0" err="1"/>
              <a:t>Category</a:t>
            </a:r>
            <a:r>
              <a:rPr lang="es-ES" sz="2000" dirty="0"/>
              <a:t>” y “</a:t>
            </a:r>
            <a:r>
              <a:rPr lang="es-ES" sz="2000" dirty="0" err="1"/>
              <a:t>Boosting</a:t>
            </a:r>
            <a:r>
              <a:rPr lang="es-ES" sz="2000" dirty="0"/>
              <a:t>”. “</a:t>
            </a:r>
            <a:r>
              <a:rPr lang="es-ES" sz="2000" dirty="0" err="1"/>
              <a:t>Category</a:t>
            </a:r>
            <a:r>
              <a:rPr lang="es-ES" sz="2000" dirty="0"/>
              <a:t>” hace referencia al hecho de que la librería funciona perfectamente con múltiples categorías de datos, como audio, texto e imagen, incluidos datos históricos. Por otro lado, “</a:t>
            </a:r>
            <a:r>
              <a:rPr lang="es-ES" sz="2000" dirty="0" err="1"/>
              <a:t>Boosting</a:t>
            </a:r>
            <a:r>
              <a:rPr lang="es-ES" sz="2000" dirty="0"/>
              <a:t>” hace referencia al hecho de que el algoritmo se basa en la técnica en “</a:t>
            </a:r>
            <a:r>
              <a:rPr lang="es-ES" sz="2000" dirty="0" err="1"/>
              <a:t>Gradient</a:t>
            </a:r>
            <a:r>
              <a:rPr lang="es-ES" sz="2000" dirty="0"/>
              <a:t> </a:t>
            </a:r>
            <a:r>
              <a:rPr lang="es-ES" sz="2000" dirty="0" err="1"/>
              <a:t>boosting</a:t>
            </a:r>
            <a:r>
              <a:rPr lang="es-ES" sz="2000" dirty="0"/>
              <a:t>”, la cual se aplica en múltiples tipos de problemas como la detección de fraude, motores de recomendaciones y predicciones. </a:t>
            </a:r>
          </a:p>
          <a:p>
            <a:pPr algn="just">
              <a:lnSpc>
                <a:spcPct val="100000"/>
              </a:lnSpc>
            </a:pPr>
            <a:r>
              <a:rPr lang="es-ES" sz="2000" dirty="0"/>
              <a:t>Fortalezas del </a:t>
            </a:r>
            <a:r>
              <a:rPr lang="es-ES" sz="2000" dirty="0" err="1"/>
              <a:t>CatBoost</a:t>
            </a:r>
            <a:r>
              <a:rPr lang="es-ES" sz="2000" dirty="0"/>
              <a:t>:</a:t>
            </a:r>
          </a:p>
          <a:p>
            <a:pPr lvl="1" algn="just">
              <a:lnSpc>
                <a:spcPct val="100000"/>
              </a:lnSpc>
            </a:pPr>
            <a:r>
              <a:rPr lang="es-ES" sz="1800" dirty="0"/>
              <a:t>Arroja buenos resultados con conjunto de datos relativamente más pequeños que otros métodos de aprendizaje automático.</a:t>
            </a:r>
          </a:p>
          <a:p>
            <a:pPr lvl="1" algn="just">
              <a:lnSpc>
                <a:spcPct val="100000"/>
              </a:lnSpc>
            </a:pPr>
            <a:r>
              <a:rPr lang="es-ES" sz="2000" dirty="0"/>
              <a:t>Trabaja automáticamente con características categóricas, siendo posible usar tanto datos numéricos como categóricos sin realizar ningún procesado previo. </a:t>
            </a:r>
            <a:r>
              <a:rPr lang="es-ES" sz="2000" dirty="0" err="1"/>
              <a:t>CatBoost</a:t>
            </a:r>
            <a:r>
              <a:rPr lang="es-ES" sz="2000" dirty="0"/>
              <a:t> convierte valores categóricos en números utilizando diversas estadísticas sobre combinaciones de características categóricas y combinaciones de características categóricas y numéricas.</a:t>
            </a:r>
          </a:p>
          <a:p>
            <a:pPr lvl="1" algn="just">
              <a:lnSpc>
                <a:spcPct val="100000"/>
              </a:lnSpc>
            </a:pPr>
            <a:r>
              <a:rPr lang="es-ES" sz="2000" dirty="0"/>
              <a:t>Requiere configurar pocos hiperparámetros evitando la posibilidad de que aparezca </a:t>
            </a:r>
            <a:r>
              <a:rPr lang="es-ES" sz="2000" i="1" dirty="0" err="1"/>
              <a:t>overfitting</a:t>
            </a:r>
            <a:r>
              <a:rPr lang="es-ES" dirty="0"/>
              <a:t>; o</a:t>
            </a:r>
            <a:r>
              <a:rPr lang="es-ES" sz="2000" dirty="0"/>
              <a:t>bteniendo así modelos más generalizados.</a:t>
            </a:r>
          </a:p>
        </p:txBody>
      </p:sp>
    </p:spTree>
    <p:extLst>
      <p:ext uri="{BB962C8B-B14F-4D97-AF65-F5344CB8AC3E}">
        <p14:creationId xmlns:p14="http://schemas.microsoft.com/office/powerpoint/2010/main" val="122300045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FUTURAS LÍNEAS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2"/>
            <a:ext cx="7454077" cy="4481693"/>
          </a:xfrm>
        </p:spPr>
        <p:txBody>
          <a:bodyPr>
            <a:normAutofit/>
          </a:bodyPr>
          <a:lstStyle/>
          <a:p>
            <a:pPr algn="just">
              <a:lnSpc>
                <a:spcPct val="100000"/>
              </a:lnSpc>
            </a:pPr>
            <a:r>
              <a:rPr lang="es-ES" sz="2000" dirty="0"/>
              <a:t>En el presente trabajo, no se realizaron iteraciones sobre la optimización de los modelos. A futuro, pueden ejecutarse las mismas y evaluar si se consigue obtener una mejor performance.</a:t>
            </a:r>
          </a:p>
          <a:p>
            <a:pPr algn="just">
              <a:lnSpc>
                <a:spcPct val="100000"/>
              </a:lnSpc>
            </a:pPr>
            <a:r>
              <a:rPr lang="es-ES" sz="2000" dirty="0"/>
              <a:t>Otra mejora que podría ser realizada de cara a futuros análisis es un oversampling que busque compensar el desbalance de la variable </a:t>
            </a:r>
            <a:r>
              <a:rPr lang="es-ES" sz="2000" dirty="0" err="1"/>
              <a:t>loan_status</a:t>
            </a:r>
            <a:r>
              <a:rPr lang="es-ES" sz="2000" dirty="0"/>
              <a:t> (</a:t>
            </a:r>
            <a:r>
              <a:rPr lang="en-US" sz="2000" dirty="0"/>
              <a:t>la cual </a:t>
            </a:r>
            <a:r>
              <a:rPr lang="en-US" sz="2000" dirty="0" err="1"/>
              <a:t>exhibe</a:t>
            </a:r>
            <a:r>
              <a:rPr lang="en-US" sz="2000" dirty="0"/>
              <a:t> 25.473 </a:t>
            </a:r>
            <a:r>
              <a:rPr lang="en-US" sz="2000" dirty="0" err="1"/>
              <a:t>veces</a:t>
            </a:r>
            <a:r>
              <a:rPr lang="en-US" sz="2000" dirty="0"/>
              <a:t> </a:t>
            </a:r>
            <a:r>
              <a:rPr lang="en-US" sz="2000" dirty="0" err="1"/>
              <a:t>el</a:t>
            </a:r>
            <a:r>
              <a:rPr lang="en-US" sz="2000" dirty="0"/>
              <a:t> valor 0 -78%- y solo 7.108 </a:t>
            </a:r>
            <a:r>
              <a:rPr lang="en-US" sz="2000" dirty="0" err="1"/>
              <a:t>veces</a:t>
            </a:r>
            <a:r>
              <a:rPr lang="en-US" sz="2000" dirty="0"/>
              <a:t> </a:t>
            </a:r>
            <a:r>
              <a:rPr lang="en-US" sz="2000" dirty="0" err="1"/>
              <a:t>el</a:t>
            </a:r>
            <a:r>
              <a:rPr lang="en-US" sz="2000" dirty="0"/>
              <a:t> valor 1 -22%-), </a:t>
            </a:r>
            <a:r>
              <a:rPr lang="en-US" sz="2000" dirty="0" err="1"/>
              <a:t>reduciendo</a:t>
            </a:r>
            <a:r>
              <a:rPr lang="en-US" sz="2000" dirty="0"/>
              <a:t> </a:t>
            </a:r>
            <a:r>
              <a:rPr lang="en-US" sz="2000" dirty="0" err="1"/>
              <a:t>así</a:t>
            </a:r>
            <a:r>
              <a:rPr lang="es-ES" sz="2000" dirty="0"/>
              <a:t> la posibilidad de </a:t>
            </a:r>
            <a:r>
              <a:rPr lang="es-ES" sz="2000" dirty="0" err="1"/>
              <a:t>overfitting</a:t>
            </a:r>
            <a:r>
              <a:rPr lang="es-ES" sz="2000" dirty="0"/>
              <a:t>.</a:t>
            </a:r>
          </a:p>
          <a:p>
            <a:pPr marL="0" indent="0" algn="just">
              <a:lnSpc>
                <a:spcPct val="100000"/>
              </a:lnSpc>
              <a:buNone/>
            </a:pPr>
            <a:endParaRPr lang="es-ES" sz="2000" dirty="0"/>
          </a:p>
        </p:txBody>
      </p:sp>
    </p:spTree>
    <p:extLst>
      <p:ext uri="{BB962C8B-B14F-4D97-AF65-F5344CB8AC3E}">
        <p14:creationId xmlns:p14="http://schemas.microsoft.com/office/powerpoint/2010/main" val="204137593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70</TotalTime>
  <Words>937</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Roboto</vt:lpstr>
      <vt:lpstr>Vapor Trail</vt:lpstr>
      <vt:lpstr>CREDIT RISK analysis </vt:lpstr>
      <vt:lpstr>ABSTRACT</vt:lpstr>
      <vt:lpstr>DATASET</vt:lpstr>
      <vt:lpstr>ALGORITMOS UTILIZADOS</vt:lpstr>
      <vt:lpstr>Métricas- resultados</vt:lpstr>
      <vt:lpstr>CATBOOST</vt:lpstr>
      <vt:lpstr>FUTURAS LÍNEAS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 </dc:title>
  <dc:creator>Mauro Andrade</dc:creator>
  <cp:lastModifiedBy>Mauro Andrade</cp:lastModifiedBy>
  <cp:revision>1</cp:revision>
  <dcterms:created xsi:type="dcterms:W3CDTF">2023-01-11T22:40:27Z</dcterms:created>
  <dcterms:modified xsi:type="dcterms:W3CDTF">2023-01-11T23:51:07Z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