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 Slab"/>
      <p:regular r:id="rId47"/>
      <p:bold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  <p:embeddedFont>
      <p:font typeface="Source Sans Pr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Slab-bold.fntdata"/><Relationship Id="rId47" Type="http://schemas.openxmlformats.org/officeDocument/2006/relationships/font" Target="fonts/RobotoSlab-regular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SansPr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Lato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55" Type="http://schemas.openxmlformats.org/officeDocument/2006/relationships/font" Target="fonts/Lato-italic.fntdata"/><Relationship Id="rId10" Type="http://schemas.openxmlformats.org/officeDocument/2006/relationships/slide" Target="slides/slide5.xml"/><Relationship Id="rId54" Type="http://schemas.openxmlformats.org/officeDocument/2006/relationships/font" Target="fonts/Lato-bold.fntdata"/><Relationship Id="rId13" Type="http://schemas.openxmlformats.org/officeDocument/2006/relationships/slide" Target="slides/slide8.xml"/><Relationship Id="rId57" Type="http://schemas.openxmlformats.org/officeDocument/2006/relationships/font" Target="fonts/SourceSansPro-regular.fntdata"/><Relationship Id="rId12" Type="http://schemas.openxmlformats.org/officeDocument/2006/relationships/slide" Target="slides/slide7.xml"/><Relationship Id="rId56" Type="http://schemas.openxmlformats.org/officeDocument/2006/relationships/font" Target="fonts/Lato-boldItalic.fntdata"/><Relationship Id="rId15" Type="http://schemas.openxmlformats.org/officeDocument/2006/relationships/slide" Target="slides/slide10.xml"/><Relationship Id="rId59" Type="http://schemas.openxmlformats.org/officeDocument/2006/relationships/font" Target="fonts/SourceSansPro-italic.fntdata"/><Relationship Id="rId14" Type="http://schemas.openxmlformats.org/officeDocument/2006/relationships/slide" Target="slides/slide9.xml"/><Relationship Id="rId58" Type="http://schemas.openxmlformats.org/officeDocument/2006/relationships/font" Target="fonts/SourceSans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157" name="Shape 1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159" name="Shape 159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160" name="Shape 160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3" name="Shape 163"/>
          <p:cNvCxnSpPr>
            <a:endCxn id="161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Shape 1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ZKFEjTMVARc" TargetMode="External"/><Relationship Id="rId4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qytGS5KxaJ8" TargetMode="External"/><Relationship Id="rId4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HZCMRGUbaJE" TargetMode="External"/><Relationship Id="rId4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Dv1cnYnHJM8" TargetMode="External"/><Relationship Id="rId4" Type="http://schemas.openxmlformats.org/officeDocument/2006/relationships/image" Target="../media/image2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youtube.com/watch?v=BrpwOBUKvJQ" TargetMode="External"/><Relationship Id="rId4" Type="http://schemas.openxmlformats.org/officeDocument/2006/relationships/image" Target="../media/image2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youtube.com/watch?v=lU_Bl-VyUFk" TargetMode="External"/><Relationship Id="rId4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json.org/" TargetMode="External"/><Relationship Id="rId4" Type="http://schemas.openxmlformats.org/officeDocument/2006/relationships/hyperlink" Target="https://github.com/FasterXML/jackson" TargetMode="External"/><Relationship Id="rId5" Type="http://schemas.openxmlformats.org/officeDocument/2006/relationships/hyperlink" Target="https://ovito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133550" y="916600"/>
            <a:ext cx="6876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TP N° 5: Granular Flow</a:t>
            </a:r>
            <a:endParaRPr/>
          </a:p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1133550" y="1822486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Grupo N° 5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50" y="2823236"/>
            <a:ext cx="2231414" cy="223141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2955300" y="3196050"/>
            <a:ext cx="3233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Daniel Lobo </a:t>
            </a:r>
            <a:r>
              <a:rPr b="1" lang="en-GB" sz="1800">
                <a:solidFill>
                  <a:srgbClr val="0091EA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Agustín Golmar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786150" y="308127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Configuración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</a:rPr>
              <a:t>(JSON Input)</a:t>
            </a:r>
            <a:endParaRPr b="1" sz="1400">
              <a:solidFill>
                <a:srgbClr val="434343"/>
              </a:solidFill>
            </a:endParaRP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65750" y="1348750"/>
            <a:ext cx="40803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400"/>
              <a:buChar char="●"/>
            </a:pPr>
            <a:r>
              <a:rPr lang="en-GB" sz="2400"/>
              <a:t>Paso temporal (</a:t>
            </a:r>
            <a:r>
              <a:rPr b="1" lang="en-GB" sz="2400"/>
              <a:t>3x10⁻⁵</a:t>
            </a:r>
            <a:r>
              <a:rPr lang="en-GB" sz="2400"/>
              <a:t>)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400"/>
              <a:buChar char="●"/>
            </a:pPr>
            <a:r>
              <a:rPr lang="en-GB" sz="2400"/>
              <a:t>Rigidez reducida: 𝛩(</a:t>
            </a:r>
            <a:r>
              <a:rPr b="1" lang="en-GB" sz="2400"/>
              <a:t>10⁴</a:t>
            </a:r>
            <a:r>
              <a:rPr lang="en-GB" sz="2400"/>
              <a:t>)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400"/>
              <a:buChar char="●"/>
            </a:pPr>
            <a:r>
              <a:rPr lang="en-GB" sz="2400"/>
              <a:t>Amortiguación </a:t>
            </a:r>
            <a:r>
              <a:rPr b="1" lang="en-GB" sz="2400"/>
              <a:t>diferencial</a:t>
            </a:r>
            <a:endParaRPr b="1" sz="2400"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625" y="1842650"/>
            <a:ext cx="1251950" cy="7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5526" y="3550550"/>
            <a:ext cx="184124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4842825" y="308125"/>
            <a:ext cx="37140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"output"            : "res/data/output.data",</a:t>
            </a: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"delta"             : "0.00003",</a:t>
            </a:r>
            <a:br>
              <a:rPr b="1"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"time"              : "15.0",</a:t>
            </a: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"fps"               : "50",</a:t>
            </a: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"playbackSpeed"     : "0.5",</a:t>
            </a: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"samplesPerSecond"  : "500",</a:t>
            </a: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"integrator"        : "BeemanIntegrator",</a:t>
            </a: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"reportEnergy"      : "false",</a:t>
            </a: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"reportTime"        : "true",</a:t>
            </a: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"radius"            : ["0.01", "0.015"],</a:t>
            </a: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"mass"              : "0.01",</a:t>
            </a: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GB" sz="1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"elasticNormal"     : "1.0E+4",</a:t>
            </a:r>
            <a:br>
              <a:rPr b="1" lang="en-GB" sz="1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 sz="1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"elasticTangent"    : "2.0E+4",</a:t>
            </a:r>
            <a:br>
              <a:rPr b="1" lang="en-GB" sz="1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"viscousDamping"    : "20.0",</a:t>
            </a:r>
            <a:br>
              <a:rPr b="1" lang="en-GB" sz="1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 sz="1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"siloDamping"       : "15.0",</a:t>
            </a:r>
            <a:br>
              <a:rPr b="1" lang="en-GB" sz="1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"generator"         : "64684095347601931",</a:t>
            </a: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"n"                 : "370",</a:t>
            </a: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"height"            : "1.0",</a:t>
            </a: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"width"             : "0.3",</a:t>
            </a: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"drain"             : "0.15",</a:t>
            </a: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"flowRate"          : "0.1",</a:t>
            </a:r>
            <a:br>
              <a:rPr lang="en-GB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latin typeface="Consolas"/>
                <a:ea typeface="Consolas"/>
                <a:cs typeface="Consolas"/>
                <a:sym typeface="Consolas"/>
              </a:rPr>
              <a:t>    "injection"         : ["0.75", "1.0"]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786150" y="308127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Formato de Archivos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</a:rPr>
              <a:t>(Output)</a:t>
            </a:r>
            <a:endParaRPr b="1" sz="1400">
              <a:solidFill>
                <a:srgbClr val="434343"/>
              </a:solidFill>
            </a:endParaRP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65750" y="1200025"/>
            <a:ext cx="7692000" cy="3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 sz="2000"/>
              <a:t>Formato </a:t>
            </a:r>
            <a:r>
              <a:rPr i="1" lang="en-GB" sz="2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*.data</a:t>
            </a:r>
            <a:r>
              <a:rPr lang="en-GB" sz="2000"/>
              <a:t> y </a:t>
            </a:r>
            <a:r>
              <a:rPr i="1" lang="en-GB" sz="2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*.small</a:t>
            </a:r>
            <a:endParaRPr i="1" sz="20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latin typeface="Consolas"/>
                <a:ea typeface="Consolas"/>
                <a:cs typeface="Consolas"/>
                <a:sym typeface="Consolas"/>
              </a:rPr>
              <a:t>&lt;x&gt; &lt;y&gt; &lt;r&gt; &lt;speed&gt; &lt;pressure&gt;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 sz="2000"/>
              <a:t>Formato </a:t>
            </a:r>
            <a:r>
              <a:rPr i="1" lang="en-GB" sz="2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*.xyz</a:t>
            </a:r>
            <a:r>
              <a:rPr lang="en-GB" sz="2000"/>
              <a:t> (para </a:t>
            </a:r>
            <a:r>
              <a:rPr i="1" lang="en-GB" sz="2000"/>
              <a:t>Ovito</a:t>
            </a:r>
            <a:r>
              <a:rPr lang="en-GB" sz="2000"/>
              <a:t>)</a:t>
            </a:r>
            <a:endParaRPr sz="2000"/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latin typeface="Consolas"/>
                <a:ea typeface="Consolas"/>
                <a:cs typeface="Consolas"/>
                <a:sym typeface="Consolas"/>
              </a:rPr>
              <a:t>&lt;n&gt;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latin typeface="Consolas"/>
                <a:ea typeface="Consolas"/>
                <a:cs typeface="Consolas"/>
                <a:sym typeface="Consolas"/>
              </a:rPr>
              <a:t>&lt;t&gt;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latin typeface="Consolas"/>
                <a:ea typeface="Consolas"/>
                <a:cs typeface="Consolas"/>
                <a:sym typeface="Consolas"/>
              </a:rPr>
              <a:t>&lt;x&gt; &lt;y&gt; &lt;r&gt; &lt;speed&gt; &lt;pressure&gt;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 sz="2000"/>
              <a:t>Formato </a:t>
            </a:r>
            <a:r>
              <a:rPr i="1" lang="en-GB" sz="2000">
                <a:solidFill>
                  <a:srgbClr val="0091EA"/>
                </a:solidFill>
                <a:latin typeface="Consolas"/>
                <a:ea typeface="Consolas"/>
                <a:cs typeface="Consolas"/>
                <a:sym typeface="Consolas"/>
              </a:rPr>
              <a:t>*.drain</a:t>
            </a:r>
            <a:r>
              <a:rPr lang="en-GB" sz="2000"/>
              <a:t> (para eventos)</a:t>
            </a:r>
            <a:endParaRPr sz="2000"/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latin typeface="Consolas"/>
                <a:ea typeface="Consolas"/>
                <a:cs typeface="Consolas"/>
                <a:sym typeface="Consolas"/>
              </a:rPr>
              <a:t>&lt;t&gt; &lt;id&gt;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 sz="2000"/>
              <a:t>Formato </a:t>
            </a:r>
            <a:r>
              <a:rPr i="1" lang="en-GB" sz="2000">
                <a:solidFill>
                  <a:srgbClr val="0091EA"/>
                </a:solidFill>
                <a:latin typeface="Consolas"/>
                <a:ea typeface="Consolas"/>
                <a:cs typeface="Consolas"/>
                <a:sym typeface="Consolas"/>
              </a:rPr>
              <a:t>*.flow</a:t>
            </a:r>
            <a:r>
              <a:rPr lang="en-GB" sz="2000"/>
              <a:t> (caudal, a paso </a:t>
            </a:r>
            <a:r>
              <a:rPr b="1" i="1" lang="en-GB" sz="2000">
                <a:latin typeface="Consolas"/>
                <a:ea typeface="Consolas"/>
                <a:cs typeface="Consolas"/>
                <a:sym typeface="Consolas"/>
              </a:rPr>
              <a:t>flowRate</a:t>
            </a:r>
            <a:r>
              <a:rPr lang="en-GB" sz="2000"/>
              <a:t>)</a:t>
            </a:r>
            <a:endParaRPr sz="2000"/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latin typeface="Consolas"/>
                <a:ea typeface="Consolas"/>
                <a:cs typeface="Consolas"/>
                <a:sym typeface="Consolas"/>
              </a:rPr>
              <a:t>&lt;t&gt; &lt;flow&gt;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87" name="Shape 287"/>
          <p:cNvSpPr/>
          <p:nvPr/>
        </p:nvSpPr>
        <p:spPr>
          <a:xfrm>
            <a:off x="5884475" y="1900575"/>
            <a:ext cx="2029500" cy="1191900"/>
          </a:xfrm>
          <a:prstGeom prst="wedgeRoundRectCallout">
            <a:avLst>
              <a:gd fmla="val -152118" name="adj1"/>
              <a:gd fmla="val -54501" name="adj2"/>
              <a:gd fmla="val 0" name="adj3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Para calcular la energía cinética!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6328350" y="3373750"/>
            <a:ext cx="2029500" cy="1191900"/>
          </a:xfrm>
          <a:prstGeom prst="wedgeRoundRectCallout">
            <a:avLst>
              <a:gd fmla="val -96212" name="adj1"/>
              <a:gd fmla="val -10529" name="adj2"/>
              <a:gd fmla="val 0" name="adj3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Para la ley de Beverloo!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Simulación</a:t>
            </a:r>
            <a:endParaRPr/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Condiciones</a:t>
            </a:r>
            <a:endParaRPr b="1" sz="3600"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786150" y="1200150"/>
            <a:ext cx="6526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Colorear partículas según la </a:t>
            </a:r>
            <a:r>
              <a:rPr b="1" lang="en-GB"/>
              <a:t>presión</a:t>
            </a:r>
            <a:r>
              <a:rPr lang="en-GB"/>
              <a:t>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Los parámetros geométricos del silo deben verificar:</a:t>
            </a:r>
            <a:endParaRPr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50" y="1765650"/>
            <a:ext cx="37242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400" y="3360650"/>
            <a:ext cx="330517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- 1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x0.5 | 720p)</a:t>
            </a:r>
            <a:endParaRPr b="1" sz="3600"/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786125" y="1200150"/>
            <a:ext cx="2976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"n"     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"370",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"height"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"1.00",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"width" 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"0.30",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"drain"  </a:t>
            </a:r>
            <a:r>
              <a:rPr b="1" lang="en-GB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"0.15"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1" name="Shape 311" title="Granular Flow - Simulation N° 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125" y="1352426"/>
            <a:ext cx="4326700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- 2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x0.5 | 720p)</a:t>
            </a:r>
            <a:endParaRPr b="1" sz="3600"/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786125" y="1200150"/>
            <a:ext cx="2976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"n"     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"370",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"height"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"1.00",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"width" 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"0.30",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"drain"  </a:t>
            </a:r>
            <a:r>
              <a:rPr b="1" lang="en-GB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"0.19"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9" name="Shape 319" title="Granular Flow - Simulation N° 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125" y="1352426"/>
            <a:ext cx="4326700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- 3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x0.5 | 720p)</a:t>
            </a:r>
            <a:endParaRPr b="1" sz="3600"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786125" y="1200150"/>
            <a:ext cx="2976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"n"     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"370",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"height"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"1.00",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"width" 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"0.30",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"drain"  </a:t>
            </a:r>
            <a:r>
              <a:rPr b="1" lang="en-GB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"0.23"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7" name="Shape 327" title="Granular Flow - Simulation N° 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125" y="1352426"/>
            <a:ext cx="4326700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- 4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x0.5 | 720p)</a:t>
            </a:r>
            <a:endParaRPr b="1" sz="3600"/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786125" y="1200150"/>
            <a:ext cx="2976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"n"     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"370",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"height"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"1.00",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"width" 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"0.30",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"drain"  </a:t>
            </a:r>
            <a:r>
              <a:rPr b="1" lang="en-GB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"0.27"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5" name="Shape 335" title="Granular Flow - Simulation N° 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125" y="1352426"/>
            <a:ext cx="4326700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- 5 (</a:t>
            </a:r>
            <a:r>
              <a:rPr b="1" i="1" lang="en-GB" sz="3600"/>
              <a:t>critic damping</a:t>
            </a:r>
            <a:r>
              <a:rPr b="1" lang="en-GB" sz="3600"/>
              <a:t>)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x0.5 | 720p)</a:t>
            </a:r>
            <a:endParaRPr b="1" sz="3600"/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786125" y="1200150"/>
            <a:ext cx="2976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"n"     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"370",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"height"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"1.00",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"width" 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"0.30",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"drain"  </a:t>
            </a:r>
            <a:r>
              <a:rPr b="1" lang="en-GB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"0.0"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3" name="Shape 343" title="Granular Flow - Simulation N° 5.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125" y="1352426"/>
            <a:ext cx="4326700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- 6 </a:t>
            </a:r>
            <a:r>
              <a:rPr b="1" lang="en-GB" sz="3200"/>
              <a:t>(</a:t>
            </a:r>
            <a:r>
              <a:rPr b="1" i="1" lang="en-GB" sz="3200"/>
              <a:t>over-critic damping</a:t>
            </a:r>
            <a:r>
              <a:rPr b="1" lang="en-GB" sz="3200"/>
              <a:t>)</a:t>
            </a:r>
            <a:endParaRPr b="1" sz="3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x0.5 | 720p)</a:t>
            </a:r>
            <a:endParaRPr b="1" sz="3600"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786125" y="1200150"/>
            <a:ext cx="2976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GB" sz="12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"viscousDamping" </a:t>
            </a:r>
            <a:r>
              <a:rPr b="1"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-GB" sz="12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"60.0"</a:t>
            </a:r>
            <a:r>
              <a:rPr b="1"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  "siloDamping"    </a:t>
            </a:r>
            <a:r>
              <a:rPr b="1"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-GB" sz="12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"45.0"</a:t>
            </a:r>
            <a:r>
              <a:rPr b="1"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"n"     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"370",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"height"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"1.00",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"width"  </a:t>
            </a:r>
            <a:r>
              <a:rPr b="1"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"0.30",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"drain"  </a:t>
            </a:r>
            <a:r>
              <a:rPr b="1" lang="en-GB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"0.0"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1" name="Shape 351" title="Granular Flow - Simulation N° 5.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125" y="1352426"/>
            <a:ext cx="4326700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Fundamentos</a:t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</a:t>
            </a:r>
            <a:endParaRPr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0" y="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Energía Cinética del Sistema: </a:t>
            </a:r>
            <a:r>
              <a:rPr b="1" lang="en-GB"/>
              <a:t>Simulación 1</a:t>
            </a:r>
            <a:endParaRPr b="1"/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395" y="439800"/>
            <a:ext cx="6157217" cy="46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0" y="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Energía Cinética del Sistema: Simulación 1 (zoom)</a:t>
            </a:r>
            <a:endParaRPr b="1"/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00" y="491700"/>
            <a:ext cx="5865202" cy="439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0" y="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Caudal</a:t>
            </a:r>
            <a:r>
              <a:rPr b="1" lang="en-GB"/>
              <a:t>: Simulación 1 </a:t>
            </a:r>
            <a:endParaRPr b="1"/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00" y="508900"/>
            <a:ext cx="5865202" cy="439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0" y="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Energía Cinética del Sistema: Simulación 2</a:t>
            </a:r>
            <a:endParaRPr b="1"/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00" y="508450"/>
            <a:ext cx="5865202" cy="439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0" y="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Energía Cinética del Sistema: Simulación 2 </a:t>
            </a:r>
            <a:r>
              <a:rPr b="1" lang="en-GB"/>
              <a:t>(zoom)</a:t>
            </a:r>
            <a:endParaRPr b="1"/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500" y="567075"/>
            <a:ext cx="5865202" cy="439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0" y="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Caudal</a:t>
            </a:r>
            <a:r>
              <a:rPr b="1" lang="en-GB"/>
              <a:t>: Simulación 2 </a:t>
            </a:r>
            <a:endParaRPr b="1"/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00" y="439800"/>
            <a:ext cx="5865202" cy="439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0" y="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Energía Cinética del Sistema: </a:t>
            </a:r>
            <a:r>
              <a:rPr b="1" lang="en-GB"/>
              <a:t>Simulación 3</a:t>
            </a:r>
            <a:endParaRPr b="1"/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00" y="541950"/>
            <a:ext cx="5865202" cy="439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0" y="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Energía Cinética del Sistema: Simulación 3 </a:t>
            </a:r>
            <a:r>
              <a:rPr b="1" lang="en-GB"/>
              <a:t>(zoom)</a:t>
            </a:r>
            <a:endParaRPr b="1"/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00" y="592200"/>
            <a:ext cx="5865202" cy="439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0" y="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Caudal</a:t>
            </a:r>
            <a:r>
              <a:rPr b="1" lang="en-GB"/>
              <a:t>: Simulación 3 (zoom)</a:t>
            </a:r>
            <a:endParaRPr b="1"/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00" y="582950"/>
            <a:ext cx="5865202" cy="439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Sistema Físico</a:t>
            </a:r>
            <a:endParaRPr b="1" sz="3600"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500"/>
              <a:t>“Comportamiento de un </a:t>
            </a:r>
            <a:r>
              <a:rPr b="1" i="1" lang="en-GB" sz="2500"/>
              <a:t>flujo granular</a:t>
            </a:r>
            <a:r>
              <a:rPr i="1" lang="en-GB" sz="2500"/>
              <a:t> dentro de un silo rectangular vertical, con y sin drenaje.”</a:t>
            </a:r>
            <a:endParaRPr i="1" sz="25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500"/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500"/>
              <a:t>“El silo posee alto </a:t>
            </a:r>
            <a:r>
              <a:rPr b="1" i="1" lang="en-GB" sz="2500"/>
              <a:t>H</a:t>
            </a:r>
            <a:r>
              <a:rPr i="1" lang="en-GB" sz="2500"/>
              <a:t>, ancho </a:t>
            </a:r>
            <a:r>
              <a:rPr b="1" i="1" lang="en-GB" sz="2500"/>
              <a:t>W</a:t>
            </a:r>
            <a:r>
              <a:rPr i="1" lang="en-GB" sz="2500"/>
              <a:t> y drenaje </a:t>
            </a:r>
            <a:r>
              <a:rPr b="1" i="1" lang="en-GB" sz="2500"/>
              <a:t>d</a:t>
            </a:r>
            <a:r>
              <a:rPr i="1" lang="en-GB" sz="2500"/>
              <a:t>.</a:t>
            </a:r>
            <a:r>
              <a:rPr i="1" lang="en-GB" sz="2500"/>
              <a:t>”</a:t>
            </a:r>
            <a:endParaRPr i="1" sz="2500"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337" y="1010720"/>
            <a:ext cx="2113024" cy="3827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0" y="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Energía Cinética del Sistema: </a:t>
            </a:r>
            <a:r>
              <a:rPr b="1" lang="en-GB"/>
              <a:t>Simulación 4</a:t>
            </a:r>
            <a:endParaRPr b="1"/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371" y="439800"/>
            <a:ext cx="5923266" cy="444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0" y="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Energía Cinética del Sistema: Simulación 4 </a:t>
            </a:r>
            <a:r>
              <a:rPr b="1" lang="en-GB"/>
              <a:t>(zoom)</a:t>
            </a:r>
            <a:endParaRPr b="1"/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434" name="Shape 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00" y="600575"/>
            <a:ext cx="5865202" cy="439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0" y="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Caudal</a:t>
            </a:r>
            <a:r>
              <a:rPr b="1" lang="en-GB"/>
              <a:t>: Simulación 4 (zoom)</a:t>
            </a:r>
            <a:endParaRPr b="1"/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00" y="573700"/>
            <a:ext cx="5865202" cy="439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0" y="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Energía Cinética del Sistema: Simulación 5</a:t>
            </a:r>
            <a:endParaRPr b="1"/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00" y="474975"/>
            <a:ext cx="5865202" cy="439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0" y="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Energía Cinética del Sistema: Simulación 5 </a:t>
            </a:r>
            <a:r>
              <a:rPr b="1" lang="en-GB"/>
              <a:t>(zoom)</a:t>
            </a:r>
            <a:endParaRPr b="1"/>
          </a:p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455" name="Shape 4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721" y="439800"/>
            <a:ext cx="6012566" cy="45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0" y="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Energía Cinética del Sistema: Simulación 6</a:t>
            </a:r>
            <a:endParaRPr b="1"/>
          </a:p>
        </p:txBody>
      </p:sp>
      <p:sp>
        <p:nvSpPr>
          <p:cNvPr id="461" name="Shape 4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462" name="Shape 4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00" y="592200"/>
            <a:ext cx="5865202" cy="439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0" y="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Energía Cinética del Sistema: Simulación 6 (zoom)</a:t>
            </a:r>
            <a:endParaRPr b="1"/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00" y="565325"/>
            <a:ext cx="5865202" cy="439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786150" y="308125"/>
            <a:ext cx="7571700" cy="8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Ley de Beverloo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(Estimación del Caudal)</a:t>
            </a:r>
            <a:endParaRPr b="1" sz="3600"/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476" name="Shape 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728" y="1232936"/>
            <a:ext cx="1640625" cy="6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Shape 4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9478" y="1200036"/>
            <a:ext cx="1905336" cy="69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1503" y="1385374"/>
            <a:ext cx="1511775" cy="3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Shape 4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7338" y="2242173"/>
            <a:ext cx="60293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95" y="0"/>
            <a:ext cx="7860978" cy="518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486" name="Shape 486"/>
          <p:cNvSpPr txBox="1"/>
          <p:nvPr>
            <p:ph type="title"/>
          </p:nvPr>
        </p:nvSpPr>
        <p:spPr>
          <a:xfrm>
            <a:off x="0" y="-53750"/>
            <a:ext cx="75717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Ley de Beverloo</a:t>
            </a:r>
            <a:endParaRPr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Conclusiones</a:t>
            </a:r>
            <a:endParaRPr/>
          </a:p>
        </p:txBody>
      </p:sp>
      <p:sp>
        <p:nvSpPr>
          <p:cNvPr id="492" name="Shape 4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786300" y="2018750"/>
            <a:ext cx="75717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Fuerza de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Gravedad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Fuerza de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Contacto </a:t>
            </a: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i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choque</a:t>
            </a: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Fuerza de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Fricción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Modelo Matemático</a:t>
            </a:r>
            <a:endParaRPr b="1" sz="3600"/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063" y="1071813"/>
            <a:ext cx="67341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390" y="2435438"/>
            <a:ext cx="191552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4483" y="3194425"/>
            <a:ext cx="291530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9509" y="3891513"/>
            <a:ext cx="260525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Conclusiones</a:t>
            </a:r>
            <a:endParaRPr b="1" sz="3000"/>
          </a:p>
        </p:txBody>
      </p:sp>
      <p:sp>
        <p:nvSpPr>
          <p:cNvPr id="498" name="Shape 4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/>
              <a:t>El tiempo de relajación se determina a través de la </a:t>
            </a:r>
            <a:r>
              <a:rPr b="1" lang="en-GB" sz="2400"/>
              <a:t>energía cinética</a:t>
            </a:r>
            <a:r>
              <a:rPr lang="en-GB" sz="2400"/>
              <a:t>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/>
              <a:t>El sistema disipa más energía a mayor </a:t>
            </a:r>
            <a:r>
              <a:rPr b="1" lang="en-GB" sz="2400"/>
              <a:t>damping</a:t>
            </a:r>
            <a:r>
              <a:rPr lang="en-GB" sz="2400"/>
              <a:t> y a mayor constante </a:t>
            </a:r>
            <a:r>
              <a:rPr b="1" lang="en-GB" sz="2400"/>
              <a:t>elástica tangencial</a:t>
            </a:r>
            <a:r>
              <a:rPr lang="en-GB" sz="2400"/>
              <a:t> (mayor fricción).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/>
              <a:t>En general, la energía cinética del sistema se mantiene alrededor de un valor fijo (luego de la caída inicial).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/>
              <a:t>La ley de Beverloo estima correctamente el caudal, siendo </a:t>
            </a:r>
            <a:r>
              <a:rPr i="1" lang="en-GB" sz="2400"/>
              <a:t>k</a:t>
            </a:r>
            <a:r>
              <a:rPr lang="en-GB" sz="2400"/>
              <a:t> dependiente de la forma* de los granos.</a:t>
            </a:r>
            <a:endParaRPr sz="2400"/>
          </a:p>
          <a:p>
            <a:pPr indent="0" lvl="0" marL="91440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CC0000"/>
                </a:solidFill>
              </a:rPr>
              <a:t>*</a:t>
            </a:r>
            <a:r>
              <a:rPr b="1" lang="en-GB" sz="1400">
                <a:solidFill>
                  <a:srgbClr val="CC0000"/>
                </a:solidFill>
              </a:rPr>
              <a:t>(según Mankoc et. al., </a:t>
            </a:r>
            <a:r>
              <a:rPr b="1" i="1" lang="en-GB" sz="1400">
                <a:solidFill>
                  <a:srgbClr val="CC0000"/>
                </a:solidFill>
              </a:rPr>
              <a:t>“The flow rate of granular materials through an orifice”</a:t>
            </a:r>
            <a:r>
              <a:rPr b="1" lang="en-GB" sz="1400">
                <a:solidFill>
                  <a:srgbClr val="CC0000"/>
                </a:solidFill>
              </a:rPr>
              <a:t>)</a:t>
            </a:r>
            <a:endParaRPr b="1" sz="14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505" name="Shape 505"/>
          <p:cNvSpPr txBox="1"/>
          <p:nvPr>
            <p:ph idx="4294967295" type="ctrTitle"/>
          </p:nvPr>
        </p:nvSpPr>
        <p:spPr>
          <a:xfrm>
            <a:off x="1668310" y="1362263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/>
              <a:t>Gracias!</a:t>
            </a:r>
            <a:endParaRPr b="1" sz="7200"/>
          </a:p>
        </p:txBody>
      </p:sp>
      <p:sp>
        <p:nvSpPr>
          <p:cNvPr id="506" name="Shape 506"/>
          <p:cNvSpPr txBox="1"/>
          <p:nvPr>
            <p:ph idx="4294967295" type="ctrTitle"/>
          </p:nvPr>
        </p:nvSpPr>
        <p:spPr>
          <a:xfrm>
            <a:off x="1668310" y="3331113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Grupo 5: Golmar &amp; Lobo</a:t>
            </a:r>
            <a:endParaRPr b="1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786300" y="2018750"/>
            <a:ext cx="75717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Dirección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Superposición</a:t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Velocidad de superposición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Modelo Matemático</a:t>
            </a:r>
            <a:endParaRPr b="1" sz="3600"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033" y="1234880"/>
            <a:ext cx="4145933" cy="5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 b="42607" l="0" r="0" t="0"/>
          <a:stretch/>
        </p:blipFill>
        <p:spPr>
          <a:xfrm>
            <a:off x="3906836" y="2327299"/>
            <a:ext cx="1330629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8671" y="3187538"/>
            <a:ext cx="252665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9182" y="3971160"/>
            <a:ext cx="1605936" cy="7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786300" y="2018750"/>
            <a:ext cx="75717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Dirección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tangencial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Velocidad relativa</a:t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Fricción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cinética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Modelo Matemático</a:t>
            </a:r>
            <a:endParaRPr b="1" sz="3600"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476" y="1141050"/>
            <a:ext cx="3705048" cy="5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 b="0" l="0" r="0" t="70553"/>
          <a:stretch/>
        </p:blipFill>
        <p:spPr>
          <a:xfrm>
            <a:off x="3769175" y="2455016"/>
            <a:ext cx="1605950" cy="43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8302" y="3238075"/>
            <a:ext cx="1447695" cy="4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ctrTitle"/>
          </p:nvPr>
        </p:nvSpPr>
        <p:spPr>
          <a:xfrm>
            <a:off x="1413299" y="1991850"/>
            <a:ext cx="631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Implementación</a:t>
            </a:r>
            <a:endParaRPr/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Modelo Computacional</a:t>
            </a:r>
            <a:endParaRPr b="1" sz="3600"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Clr>
                <a:srgbClr val="607D8B"/>
              </a:buClr>
              <a:buSzPts val="2600"/>
              <a:buChar char="●"/>
            </a:pPr>
            <a:r>
              <a:rPr lang="en-GB"/>
              <a:t>Java 8 SE Release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600"/>
              <a:buChar char="●"/>
            </a:pPr>
            <a:r>
              <a:rPr lang="en-GB"/>
              <a:t>J</a:t>
            </a:r>
            <a:r>
              <a:rPr lang="en-GB"/>
              <a:t>SON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</a:t>
            </a:r>
            <a:r>
              <a:rPr b="1" lang="en-GB" sz="1300">
                <a:solidFill>
                  <a:srgbClr val="0091EA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https://www.json.org/</a:t>
            </a:r>
            <a:r>
              <a:rPr lang="en-GB" sz="1300"/>
              <a:t>)</a:t>
            </a:r>
            <a:endParaRPr sz="13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600"/>
              <a:buChar char="●"/>
            </a:pPr>
            <a:r>
              <a:rPr lang="en-GB"/>
              <a:t>Jackson 2.9.5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</a:t>
            </a:r>
            <a:r>
              <a:rPr b="1" lang="en-GB" sz="1300">
                <a:solidFill>
                  <a:srgbClr val="0091EA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https://github.com/FasterXML/jackson</a:t>
            </a:r>
            <a:r>
              <a:rPr lang="en-GB" sz="1300"/>
              <a:t>)</a:t>
            </a:r>
            <a:endParaRPr sz="13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600"/>
              <a:buChar char="●"/>
            </a:pPr>
            <a:r>
              <a:rPr lang="en-GB"/>
              <a:t>Ovito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</a:t>
            </a:r>
            <a:r>
              <a:rPr b="1" lang="en-GB" sz="1300">
                <a:solidFill>
                  <a:srgbClr val="0091EA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https://ovito.org/</a:t>
            </a:r>
            <a:r>
              <a:rPr lang="en-GB" sz="1300"/>
              <a:t>)</a:t>
            </a:r>
            <a:endParaRPr sz="1300"/>
          </a:p>
        </p:txBody>
      </p:sp>
      <p:sp>
        <p:nvSpPr>
          <p:cNvPr id="261" name="Shape 261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600"/>
              <a:buChar char="●"/>
            </a:pPr>
            <a:r>
              <a:rPr lang="en-GB"/>
              <a:t>Reutilización de: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TimeDrivenSimulation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ForceField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BeemanIntegrator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CellIndexMethod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786150" y="308127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Campos de Fuerza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</a:rPr>
              <a:t>(ForceField&lt;T&gt; Interface)</a:t>
            </a:r>
            <a:endParaRPr b="1" sz="1400">
              <a:solidFill>
                <a:srgbClr val="434343"/>
              </a:solidFill>
            </a:endParaRP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786125" y="1524800"/>
            <a:ext cx="37989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Consolas"/>
              <a:buChar char="●"/>
            </a:pPr>
            <a:r>
              <a:rPr b="1" lang="en-GB" sz="2400">
                <a:latin typeface="Consolas"/>
                <a:ea typeface="Consolas"/>
                <a:cs typeface="Consolas"/>
                <a:sym typeface="Consolas"/>
              </a:rPr>
              <a:t>GranularFlow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Consolas"/>
              <a:buChar char="○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EarthGravity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Consolas"/>
              <a:buChar char="○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ContactForce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Consolas"/>
              <a:buChar char="○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DryFrictionForce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425" y="1352427"/>
            <a:ext cx="4182037" cy="32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