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57" r:id="rId5"/>
    <p:sldId id="264" r:id="rId6"/>
    <p:sldId id="261" r:id="rId7"/>
    <p:sldId id="262" r:id="rId8"/>
    <p:sldId id="274" r:id="rId9"/>
    <p:sldId id="271" r:id="rId10"/>
    <p:sldId id="275" r:id="rId11"/>
    <p:sldId id="263" r:id="rId12"/>
    <p:sldId id="277" r:id="rId13"/>
    <p:sldId id="280" r:id="rId14"/>
    <p:sldId id="281" r:id="rId15"/>
    <p:sldId id="272" r:id="rId16"/>
    <p:sldId id="283" r:id="rId17"/>
    <p:sldId id="285" r:id="rId18"/>
    <p:sldId id="284" r:id="rId19"/>
    <p:sldId id="286" r:id="rId20"/>
    <p:sldId id="287" r:id="rId21"/>
    <p:sldId id="290" r:id="rId22"/>
    <p:sldId id="289" r:id="rId23"/>
    <p:sldId id="279" r:id="rId24"/>
    <p:sldId id="278" r:id="rId25"/>
    <p:sldId id="265" r:id="rId26"/>
    <p:sldId id="267" r:id="rId27"/>
    <p:sldId id="282" r:id="rId28"/>
    <p:sldId id="269" r:id="rId29"/>
    <p:sldId id="270" r:id="rId30"/>
    <p:sldId id="273" r:id="rId3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Płaza" initials="SP" lastIdx="3" clrIdx="0">
    <p:extLst>
      <p:ext uri="{19B8F6BF-5375-455C-9EA6-DF929625EA0E}">
        <p15:presenceInfo xmlns:p15="http://schemas.microsoft.com/office/powerpoint/2012/main" userId="Sebastian Pła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110" d="100"/>
          <a:sy n="110"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7" name="Grupa 6"/>
          <p:cNvGrpSpPr/>
          <p:nvPr/>
        </p:nvGrpSpPr>
        <p:grpSpPr>
          <a:xfrm>
            <a:off x="0" y="0"/>
            <a:ext cx="12167665" cy="6858001"/>
            <a:chOff x="0" y="0"/>
            <a:chExt cx="12167665" cy="6858001"/>
          </a:xfrm>
        </p:grpSpPr>
        <p:sp>
          <p:nvSpPr>
            <p:cNvPr id="8" name="Dowolny kształt 7"/>
            <p:cNvSpPr/>
            <p:nvPr/>
          </p:nvSpPr>
          <p:spPr>
            <a:xfrm>
              <a:off x="0" y="0"/>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9" name="Dowolny kształt 8"/>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0" name="Dowolny kształt 9"/>
            <p:cNvSpPr/>
            <p:nvPr/>
          </p:nvSpPr>
          <p:spPr>
            <a:xfrm>
              <a:off x="5386187" y="0"/>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1" name="Dowolny kształt 10"/>
            <p:cNvSpPr/>
            <p:nvPr/>
          </p:nvSpPr>
          <p:spPr>
            <a:xfrm>
              <a:off x="8803941" y="0"/>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2" name="Dowolny kształt 11"/>
            <p:cNvSpPr/>
            <p:nvPr/>
          </p:nvSpPr>
          <p:spPr>
            <a:xfrm>
              <a:off x="0" y="1609277"/>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3" name="Dowolny kształt 12"/>
            <p:cNvSpPr/>
            <p:nvPr/>
          </p:nvSpPr>
          <p:spPr>
            <a:xfrm>
              <a:off x="1434664" y="3668382"/>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4" name="Dowolny kształt 13"/>
            <p:cNvSpPr/>
            <p:nvPr/>
          </p:nvSpPr>
          <p:spPr>
            <a:xfrm>
              <a:off x="8803941" y="3668382"/>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5" name="Dowolny kształt 14"/>
            <p:cNvSpPr/>
            <p:nvPr/>
          </p:nvSpPr>
          <p:spPr>
            <a:xfrm>
              <a:off x="0" y="5727486"/>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6" name="Dowolny kształt 15"/>
            <p:cNvSpPr/>
            <p:nvPr/>
          </p:nvSpPr>
          <p:spPr>
            <a:xfrm>
              <a:off x="5490733" y="5727486"/>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7" name="Dowolny kształt 16"/>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18" name="Sześciokąt 17"/>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grpSp>
      <p:sp>
        <p:nvSpPr>
          <p:cNvPr id="2" name="Tytuł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pl-PL" smtClean="0"/>
              <a:t>Kliknij, aby edytować styl</a:t>
            </a:r>
            <a:endParaRPr lang="pl-PL" dirty="0"/>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dirty="0"/>
          </a:p>
        </p:txBody>
      </p:sp>
      <p:sp>
        <p:nvSpPr>
          <p:cNvPr id="4" name="Symbol zastępczy daty 3"/>
          <p:cNvSpPr>
            <a:spLocks noGrp="1"/>
          </p:cNvSpPr>
          <p:nvPr>
            <p:ph type="dt" sz="half" idx="10"/>
          </p:nvPr>
        </p:nvSpPr>
        <p:spPr/>
        <p:txBody>
          <a:bodyPr/>
          <a:lstStyle>
            <a:lvl1pPr>
              <a:defRPr>
                <a:solidFill>
                  <a:schemeClr val="bg1"/>
                </a:solidFill>
              </a:defRPr>
            </a:lvl1pPr>
          </a:lstStyle>
          <a:p>
            <a:fld id="{38707F15-0790-4E61-B67B-709D4510D805}" type="datetimeFigureOut">
              <a:rPr lang="pl-PL" smtClean="0"/>
              <a:t>28.02.2024</a:t>
            </a:fld>
            <a:endParaRPr lang="pl-PL"/>
          </a:p>
        </p:txBody>
      </p:sp>
      <p:sp>
        <p:nvSpPr>
          <p:cNvPr id="5" name="Symbol zastępczy stopki 4"/>
          <p:cNvSpPr>
            <a:spLocks noGrp="1"/>
          </p:cNvSpPr>
          <p:nvPr>
            <p:ph type="ftr" sz="quarter" idx="11"/>
          </p:nvPr>
        </p:nvSpPr>
        <p:spPr/>
        <p:txBody>
          <a:bodyPr/>
          <a:lstStyle>
            <a:lvl1pPr>
              <a:defRPr>
                <a:solidFill>
                  <a:schemeClr val="bg1"/>
                </a:solidFill>
              </a:defRPr>
            </a:lvl1pPr>
          </a:lstStyle>
          <a:p>
            <a:endParaRPr lang="pl-PL"/>
          </a:p>
        </p:txBody>
      </p:sp>
      <p:sp>
        <p:nvSpPr>
          <p:cNvPr id="6" name="Symbol zastępczy numeru slajdu 5"/>
          <p:cNvSpPr>
            <a:spLocks noGrp="1"/>
          </p:cNvSpPr>
          <p:nvPr>
            <p:ph type="sldNum" sz="quarter" idx="12"/>
          </p:nvPr>
        </p:nvSpPr>
        <p:spPr/>
        <p:txBody>
          <a:bodyPr/>
          <a:lstStyle>
            <a:lvl1pPr>
              <a:defRPr>
                <a:solidFill>
                  <a:schemeClr val="bg1"/>
                </a:solidFill>
              </a:defRPr>
            </a:lvl1pPr>
          </a:lstStyle>
          <a:p>
            <a:fld id="{C6E8FAB1-3FF8-496E-808D-A44C9B030195}" type="slidenum">
              <a:rPr lang="pl-PL" smtClean="0"/>
              <a:t>‹#›</a:t>
            </a:fld>
            <a:endParaRPr lang="pl-PL"/>
          </a:p>
        </p:txBody>
      </p:sp>
    </p:spTree>
    <p:extLst>
      <p:ext uri="{BB962C8B-B14F-4D97-AF65-F5344CB8AC3E}">
        <p14:creationId xmlns:p14="http://schemas.microsoft.com/office/powerpoint/2010/main" val="25654051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7" name="Dowolny kształt 6"/>
          <p:cNvSpPr/>
          <p:nvPr/>
        </p:nvSpPr>
        <p:spPr>
          <a:xfrm>
            <a:off x="0" y="0"/>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8" name="Dowolny kształt 7"/>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9" name="Dowolny kształt 8"/>
          <p:cNvSpPr/>
          <p:nvPr/>
        </p:nvSpPr>
        <p:spPr>
          <a:xfrm>
            <a:off x="5386187" y="0"/>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0" name="Dowolny kształt 9"/>
          <p:cNvSpPr/>
          <p:nvPr/>
        </p:nvSpPr>
        <p:spPr>
          <a:xfrm>
            <a:off x="8803941" y="0"/>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1" name="Dowolny kształt 10"/>
          <p:cNvSpPr/>
          <p:nvPr/>
        </p:nvSpPr>
        <p:spPr>
          <a:xfrm>
            <a:off x="0" y="1609277"/>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2" name="Dowolny kształt 11"/>
          <p:cNvSpPr/>
          <p:nvPr/>
        </p:nvSpPr>
        <p:spPr>
          <a:xfrm>
            <a:off x="1434664" y="3668382"/>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3" name="Dowolny kształt 12"/>
          <p:cNvSpPr/>
          <p:nvPr/>
        </p:nvSpPr>
        <p:spPr>
          <a:xfrm>
            <a:off x="8803941" y="3668382"/>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4" name="Dowolny kształt 13"/>
          <p:cNvSpPr/>
          <p:nvPr/>
        </p:nvSpPr>
        <p:spPr>
          <a:xfrm>
            <a:off x="0" y="5727486"/>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5" name="Dowolny kształt 14"/>
          <p:cNvSpPr/>
          <p:nvPr/>
        </p:nvSpPr>
        <p:spPr>
          <a:xfrm>
            <a:off x="5490733" y="5727486"/>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6" name="Dowolny kształt 15"/>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7" name="Sześciokąt 16"/>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a:ln>
            <a:noFill/>
          </a:ln>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8707F15-0790-4E61-B67B-709D4510D805}" type="datetimeFigureOut">
              <a:rPr lang="pl-PL" smtClean="0"/>
              <a:t>28.02.2024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1154866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Dowolny kształt 6"/>
          <p:cNvSpPr/>
          <p:nvPr/>
        </p:nvSpPr>
        <p:spPr>
          <a:xfrm>
            <a:off x="0" y="0"/>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8" name="Dowolny kształt 7"/>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9" name="Dowolny kształt 8"/>
          <p:cNvSpPr/>
          <p:nvPr/>
        </p:nvSpPr>
        <p:spPr>
          <a:xfrm>
            <a:off x="5386187" y="0"/>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0" name="Dowolny kształt 9"/>
          <p:cNvSpPr/>
          <p:nvPr/>
        </p:nvSpPr>
        <p:spPr>
          <a:xfrm>
            <a:off x="8803941" y="0"/>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1" name="Dowolny kształt 10"/>
          <p:cNvSpPr/>
          <p:nvPr/>
        </p:nvSpPr>
        <p:spPr>
          <a:xfrm>
            <a:off x="24335" y="1658623"/>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2" name="Dowolny kształt 11"/>
          <p:cNvSpPr/>
          <p:nvPr/>
        </p:nvSpPr>
        <p:spPr>
          <a:xfrm>
            <a:off x="1434664" y="3668382"/>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3" name="Dowolny kształt 12"/>
          <p:cNvSpPr/>
          <p:nvPr/>
        </p:nvSpPr>
        <p:spPr>
          <a:xfrm>
            <a:off x="8803941" y="3668382"/>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4" name="Dowolny kształt 13"/>
          <p:cNvSpPr/>
          <p:nvPr/>
        </p:nvSpPr>
        <p:spPr>
          <a:xfrm>
            <a:off x="0" y="5727486"/>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5" name="Dowolny kształt 14"/>
          <p:cNvSpPr/>
          <p:nvPr/>
        </p:nvSpPr>
        <p:spPr>
          <a:xfrm>
            <a:off x="5490733" y="5727486"/>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6" name="Dowolny kształt 15"/>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7" name="Sześciokąt 16"/>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8707F15-0790-4E61-B67B-709D4510D805}" type="datetimeFigureOut">
              <a:rPr lang="pl-PL" smtClean="0"/>
              <a:t>28.02.2024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13172985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18" name="Dowolny kształt 17"/>
          <p:cNvSpPr/>
          <p:nvPr/>
        </p:nvSpPr>
        <p:spPr>
          <a:xfrm>
            <a:off x="0" y="-1"/>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9" name="Dowolny kształt 18"/>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0" name="Dowolny kształt 19"/>
          <p:cNvSpPr/>
          <p:nvPr/>
        </p:nvSpPr>
        <p:spPr>
          <a:xfrm>
            <a:off x="5386187" y="-1"/>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1" name="Dowolny kształt 20"/>
          <p:cNvSpPr/>
          <p:nvPr/>
        </p:nvSpPr>
        <p:spPr>
          <a:xfrm>
            <a:off x="8803941" y="-1"/>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2" name="Dowolny kształt 21"/>
          <p:cNvSpPr/>
          <p:nvPr/>
        </p:nvSpPr>
        <p:spPr>
          <a:xfrm>
            <a:off x="0" y="1609276"/>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3" name="Dowolny kształt 22"/>
          <p:cNvSpPr/>
          <p:nvPr/>
        </p:nvSpPr>
        <p:spPr>
          <a:xfrm>
            <a:off x="1434664" y="3668381"/>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4" name="Dowolny kształt 23"/>
          <p:cNvSpPr/>
          <p:nvPr/>
        </p:nvSpPr>
        <p:spPr>
          <a:xfrm>
            <a:off x="8803941" y="3668381"/>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5" name="Dowolny kształt 24"/>
          <p:cNvSpPr/>
          <p:nvPr/>
        </p:nvSpPr>
        <p:spPr>
          <a:xfrm>
            <a:off x="0" y="5727485"/>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6" name="Dowolny kształt 25"/>
          <p:cNvSpPr/>
          <p:nvPr/>
        </p:nvSpPr>
        <p:spPr>
          <a:xfrm>
            <a:off x="5490733" y="5727485"/>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7" name="Dowolny kształt 26"/>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8" name="Sześciokąt 27"/>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ln>
            <a:noFill/>
          </a:ln>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8707F15-0790-4E61-B67B-709D4510D805}" type="datetimeFigureOut">
              <a:rPr lang="pl-PL" smtClean="0"/>
              <a:t>28.02.2024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1050831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40" name="Grupa 39"/>
          <p:cNvGrpSpPr/>
          <p:nvPr/>
        </p:nvGrpSpPr>
        <p:grpSpPr>
          <a:xfrm>
            <a:off x="0" y="0"/>
            <a:ext cx="12167665" cy="6858001"/>
            <a:chOff x="0" y="0"/>
            <a:chExt cx="12167665" cy="6858001"/>
          </a:xfrm>
        </p:grpSpPr>
        <p:sp>
          <p:nvSpPr>
            <p:cNvPr id="41" name="Dowolny kształt 40"/>
            <p:cNvSpPr/>
            <p:nvPr/>
          </p:nvSpPr>
          <p:spPr>
            <a:xfrm>
              <a:off x="0" y="0"/>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2" name="Dowolny kształt 41"/>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3" name="Dowolny kształt 42"/>
            <p:cNvSpPr/>
            <p:nvPr/>
          </p:nvSpPr>
          <p:spPr>
            <a:xfrm>
              <a:off x="5386187" y="0"/>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4" name="Dowolny kształt 43"/>
            <p:cNvSpPr/>
            <p:nvPr/>
          </p:nvSpPr>
          <p:spPr>
            <a:xfrm>
              <a:off x="8803941" y="0"/>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5" name="Dowolny kształt 44"/>
            <p:cNvSpPr/>
            <p:nvPr/>
          </p:nvSpPr>
          <p:spPr>
            <a:xfrm>
              <a:off x="0" y="1609277"/>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6" name="Dowolny kształt 45"/>
            <p:cNvSpPr/>
            <p:nvPr/>
          </p:nvSpPr>
          <p:spPr>
            <a:xfrm>
              <a:off x="1434664" y="3668382"/>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7" name="Dowolny kształt 46"/>
            <p:cNvSpPr/>
            <p:nvPr/>
          </p:nvSpPr>
          <p:spPr>
            <a:xfrm>
              <a:off x="8803941" y="3668382"/>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8" name="Dowolny kształt 47"/>
            <p:cNvSpPr/>
            <p:nvPr/>
          </p:nvSpPr>
          <p:spPr>
            <a:xfrm>
              <a:off x="0" y="5727486"/>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49" name="Dowolny kształt 48"/>
            <p:cNvSpPr/>
            <p:nvPr/>
          </p:nvSpPr>
          <p:spPr>
            <a:xfrm>
              <a:off x="5490733" y="5727486"/>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50" name="Dowolny kształt 49"/>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solidFill>
                  <a:schemeClr val="bg1"/>
                </a:solidFill>
              </a:endParaRPr>
            </a:p>
          </p:txBody>
        </p:sp>
        <p:sp>
          <p:nvSpPr>
            <p:cNvPr id="51" name="Sześciokąt 50"/>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grpSp>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dirty="0"/>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38707F15-0790-4E61-B67B-709D4510D805}" type="datetimeFigureOut">
              <a:rPr lang="pl-PL" smtClean="0"/>
              <a:t>28.02.2024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7481882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Prostokąt 7"/>
          <p:cNvSpPr/>
          <p:nvPr/>
        </p:nvSpPr>
        <p:spPr>
          <a:xfrm>
            <a:off x="0" y="-8164"/>
            <a:ext cx="12167665" cy="6858000"/>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Dowolny kształt 8"/>
          <p:cNvSpPr/>
          <p:nvPr/>
        </p:nvSpPr>
        <p:spPr>
          <a:xfrm>
            <a:off x="5119166" y="0"/>
            <a:ext cx="7048499" cy="6858000"/>
          </a:xfrm>
          <a:custGeom>
            <a:avLst/>
            <a:gdLst>
              <a:gd name="connsiteX0" fmla="*/ 935696 w 7048499"/>
              <a:gd name="connsiteY0" fmla="*/ 5727485 h 6858000"/>
              <a:gd name="connsiteX1" fmla="*/ 3405930 w 7048499"/>
              <a:gd name="connsiteY1" fmla="*/ 5727485 h 6858000"/>
              <a:gd name="connsiteX2" fmla="*/ 3970060 w 7048499"/>
              <a:gd name="connsiteY2" fmla="*/ 6858000 h 6858000"/>
              <a:gd name="connsiteX3" fmla="*/ 371566 w 7048499"/>
              <a:gd name="connsiteY3" fmla="*/ 6858000 h 6858000"/>
              <a:gd name="connsiteX4" fmla="*/ 4620470 w 7048499"/>
              <a:gd name="connsiteY4" fmla="*/ 3668382 h 6858000"/>
              <a:gd name="connsiteX5" fmla="*/ 7048499 w 7048499"/>
              <a:gd name="connsiteY5" fmla="*/ 3668382 h 6858000"/>
              <a:gd name="connsiteX6" fmla="*/ 7048499 w 7048499"/>
              <a:gd name="connsiteY6" fmla="*/ 6858000 h 6858000"/>
              <a:gd name="connsiteX7" fmla="*/ 4340707 w 7048499"/>
              <a:gd name="connsiteY7" fmla="*/ 6858000 h 6858000"/>
              <a:gd name="connsiteX8" fmla="*/ 3684774 w 7048499"/>
              <a:gd name="connsiteY8" fmla="*/ 5543514 h 6858000"/>
              <a:gd name="connsiteX9" fmla="*/ 935696 w 7048499"/>
              <a:gd name="connsiteY9" fmla="*/ 1609277 h 6858000"/>
              <a:gd name="connsiteX10" fmla="*/ 3405930 w 7048499"/>
              <a:gd name="connsiteY10" fmla="*/ 1609277 h 6858000"/>
              <a:gd name="connsiteX11" fmla="*/ 4341626 w 7048499"/>
              <a:gd name="connsiteY11" fmla="*/ 3484410 h 6858000"/>
              <a:gd name="connsiteX12" fmla="*/ 3405930 w 7048499"/>
              <a:gd name="connsiteY12" fmla="*/ 5359541 h 6858000"/>
              <a:gd name="connsiteX13" fmla="*/ 935696 w 7048499"/>
              <a:gd name="connsiteY13" fmla="*/ 5359541 h 6858000"/>
              <a:gd name="connsiteX14" fmla="*/ 0 w 7048499"/>
              <a:gd name="connsiteY14" fmla="*/ 3484410 h 6858000"/>
              <a:gd name="connsiteX15" fmla="*/ 4396006 w 7048499"/>
              <a:gd name="connsiteY15" fmla="*/ 0 h 6858000"/>
              <a:gd name="connsiteX16" fmla="*/ 7048499 w 7048499"/>
              <a:gd name="connsiteY16" fmla="*/ 0 h 6858000"/>
              <a:gd name="connsiteX17" fmla="*/ 7048499 w 7048499"/>
              <a:gd name="connsiteY17" fmla="*/ 3300438 h 6858000"/>
              <a:gd name="connsiteX18" fmla="*/ 4620470 w 7048499"/>
              <a:gd name="connsiteY18" fmla="*/ 3300438 h 6858000"/>
              <a:gd name="connsiteX19" fmla="*/ 3684774 w 7048499"/>
              <a:gd name="connsiteY19" fmla="*/ 1425307 h 6858000"/>
              <a:gd name="connsiteX20" fmla="*/ 267020 w 7048499"/>
              <a:gd name="connsiteY20" fmla="*/ 0 h 6858000"/>
              <a:gd name="connsiteX21" fmla="*/ 4074606 w 7048499"/>
              <a:gd name="connsiteY21" fmla="*/ 0 h 6858000"/>
              <a:gd name="connsiteX22" fmla="*/ 3405930 w 7048499"/>
              <a:gd name="connsiteY22" fmla="*/ 1340024 h 6858000"/>
              <a:gd name="connsiteX23" fmla="*/ 935696 w 7048499"/>
              <a:gd name="connsiteY23" fmla="*/ 13400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48499" h="6858000">
                <a:moveTo>
                  <a:pt x="935696" y="5727485"/>
                </a:moveTo>
                <a:lnTo>
                  <a:pt x="3405930" y="5727485"/>
                </a:lnTo>
                <a:lnTo>
                  <a:pt x="3970060" y="6858000"/>
                </a:lnTo>
                <a:lnTo>
                  <a:pt x="371566" y="6858000"/>
                </a:lnTo>
                <a:close/>
                <a:moveTo>
                  <a:pt x="4620470" y="3668382"/>
                </a:moveTo>
                <a:lnTo>
                  <a:pt x="7048499" y="3668382"/>
                </a:lnTo>
                <a:lnTo>
                  <a:pt x="7048499" y="6858000"/>
                </a:lnTo>
                <a:lnTo>
                  <a:pt x="4340707" y="6858000"/>
                </a:lnTo>
                <a:lnTo>
                  <a:pt x="3684774" y="5543514"/>
                </a:lnTo>
                <a:close/>
                <a:moveTo>
                  <a:pt x="935696" y="1609277"/>
                </a:moveTo>
                <a:lnTo>
                  <a:pt x="3405930" y="1609277"/>
                </a:lnTo>
                <a:lnTo>
                  <a:pt x="4341626" y="3484410"/>
                </a:lnTo>
                <a:lnTo>
                  <a:pt x="3405930" y="5359541"/>
                </a:lnTo>
                <a:lnTo>
                  <a:pt x="935696" y="5359541"/>
                </a:lnTo>
                <a:lnTo>
                  <a:pt x="0" y="3484410"/>
                </a:lnTo>
                <a:close/>
                <a:moveTo>
                  <a:pt x="4396006" y="0"/>
                </a:moveTo>
                <a:lnTo>
                  <a:pt x="7048499" y="0"/>
                </a:lnTo>
                <a:lnTo>
                  <a:pt x="7048499" y="3300438"/>
                </a:lnTo>
                <a:lnTo>
                  <a:pt x="4620470" y="3300438"/>
                </a:lnTo>
                <a:lnTo>
                  <a:pt x="3684774" y="1425307"/>
                </a:lnTo>
                <a:close/>
                <a:moveTo>
                  <a:pt x="267020" y="0"/>
                </a:moveTo>
                <a:lnTo>
                  <a:pt x="4074606" y="0"/>
                </a:lnTo>
                <a:lnTo>
                  <a:pt x="3405930" y="1340024"/>
                </a:lnTo>
                <a:lnTo>
                  <a:pt x="935696" y="134002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38707F15-0790-4E61-B67B-709D4510D805}" type="datetimeFigureOut">
              <a:rPr lang="pl-PL" smtClean="0"/>
              <a:t>28.02.2024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11493747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1" name="Prostokąt 10"/>
          <p:cNvSpPr/>
          <p:nvPr/>
        </p:nvSpPr>
        <p:spPr>
          <a:xfrm>
            <a:off x="0" y="0"/>
            <a:ext cx="12167665" cy="6858000"/>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Dowolny kształt 9"/>
          <p:cNvSpPr/>
          <p:nvPr/>
        </p:nvSpPr>
        <p:spPr>
          <a:xfrm>
            <a:off x="24335" y="0"/>
            <a:ext cx="5776288" cy="6858000"/>
          </a:xfrm>
          <a:custGeom>
            <a:avLst/>
            <a:gdLst>
              <a:gd name="connsiteX0" fmla="*/ 0 w 5776288"/>
              <a:gd name="connsiteY0" fmla="*/ 5727485 h 6858000"/>
              <a:gd name="connsiteX1" fmla="*/ 1155818 w 5776288"/>
              <a:gd name="connsiteY1" fmla="*/ 5727485 h 6858000"/>
              <a:gd name="connsiteX2" fmla="*/ 1719948 w 5776288"/>
              <a:gd name="connsiteY2" fmla="*/ 6858000 h 6858000"/>
              <a:gd name="connsiteX3" fmla="*/ 0 w 5776288"/>
              <a:gd name="connsiteY3" fmla="*/ 6858000 h 6858000"/>
              <a:gd name="connsiteX4" fmla="*/ 2370358 w 5776288"/>
              <a:gd name="connsiteY4" fmla="*/ 3668382 h 6858000"/>
              <a:gd name="connsiteX5" fmla="*/ 4840593 w 5776288"/>
              <a:gd name="connsiteY5" fmla="*/ 3668382 h 6858000"/>
              <a:gd name="connsiteX6" fmla="*/ 5776288 w 5776288"/>
              <a:gd name="connsiteY6" fmla="*/ 5543514 h 6858000"/>
              <a:gd name="connsiteX7" fmla="*/ 5120356 w 5776288"/>
              <a:gd name="connsiteY7" fmla="*/ 6858000 h 6858000"/>
              <a:gd name="connsiteX8" fmla="*/ 2090595 w 5776288"/>
              <a:gd name="connsiteY8" fmla="*/ 6858000 h 6858000"/>
              <a:gd name="connsiteX9" fmla="*/ 1434663 w 5776288"/>
              <a:gd name="connsiteY9" fmla="*/ 5543514 h 6858000"/>
              <a:gd name="connsiteX10" fmla="*/ 0 w 5776288"/>
              <a:gd name="connsiteY10" fmla="*/ 1609277 h 6858000"/>
              <a:gd name="connsiteX11" fmla="*/ 1155818 w 5776288"/>
              <a:gd name="connsiteY11" fmla="*/ 1609277 h 6858000"/>
              <a:gd name="connsiteX12" fmla="*/ 2091514 w 5776288"/>
              <a:gd name="connsiteY12" fmla="*/ 3484410 h 6858000"/>
              <a:gd name="connsiteX13" fmla="*/ 1155818 w 5776288"/>
              <a:gd name="connsiteY13" fmla="*/ 5359541 h 6858000"/>
              <a:gd name="connsiteX14" fmla="*/ 0 w 5776288"/>
              <a:gd name="connsiteY14" fmla="*/ 5359541 h 6858000"/>
              <a:gd name="connsiteX15" fmla="*/ 2145894 w 5776288"/>
              <a:gd name="connsiteY15" fmla="*/ 0 h 6858000"/>
              <a:gd name="connsiteX16" fmla="*/ 5065057 w 5776288"/>
              <a:gd name="connsiteY16" fmla="*/ 0 h 6858000"/>
              <a:gd name="connsiteX17" fmla="*/ 5776288 w 5776288"/>
              <a:gd name="connsiteY17" fmla="*/ 1425307 h 6858000"/>
              <a:gd name="connsiteX18" fmla="*/ 4840593 w 5776288"/>
              <a:gd name="connsiteY18" fmla="*/ 3300438 h 6858000"/>
              <a:gd name="connsiteX19" fmla="*/ 2370358 w 5776288"/>
              <a:gd name="connsiteY19" fmla="*/ 3300438 h 6858000"/>
              <a:gd name="connsiteX20" fmla="*/ 1434663 w 5776288"/>
              <a:gd name="connsiteY20" fmla="*/ 1425307 h 6858000"/>
              <a:gd name="connsiteX21" fmla="*/ 0 w 5776288"/>
              <a:gd name="connsiteY21" fmla="*/ 0 h 6858000"/>
              <a:gd name="connsiteX22" fmla="*/ 1824494 w 5776288"/>
              <a:gd name="connsiteY22" fmla="*/ 0 h 6858000"/>
              <a:gd name="connsiteX23" fmla="*/ 1155818 w 5776288"/>
              <a:gd name="connsiteY23" fmla="*/ 1340025 h 6858000"/>
              <a:gd name="connsiteX24" fmla="*/ 0 w 5776288"/>
              <a:gd name="connsiteY24" fmla="*/ 13400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6288" h="6858000">
                <a:moveTo>
                  <a:pt x="0" y="5727485"/>
                </a:moveTo>
                <a:lnTo>
                  <a:pt x="1155818" y="5727485"/>
                </a:lnTo>
                <a:lnTo>
                  <a:pt x="1719948" y="6858000"/>
                </a:lnTo>
                <a:lnTo>
                  <a:pt x="0" y="6858000"/>
                </a:lnTo>
                <a:close/>
                <a:moveTo>
                  <a:pt x="2370358" y="3668382"/>
                </a:moveTo>
                <a:lnTo>
                  <a:pt x="4840593" y="3668382"/>
                </a:lnTo>
                <a:lnTo>
                  <a:pt x="5776288" y="5543514"/>
                </a:lnTo>
                <a:lnTo>
                  <a:pt x="5120356" y="6858000"/>
                </a:lnTo>
                <a:lnTo>
                  <a:pt x="2090595" y="6858000"/>
                </a:lnTo>
                <a:lnTo>
                  <a:pt x="1434663" y="5543514"/>
                </a:lnTo>
                <a:close/>
                <a:moveTo>
                  <a:pt x="0" y="1609277"/>
                </a:moveTo>
                <a:lnTo>
                  <a:pt x="1155818" y="1609277"/>
                </a:lnTo>
                <a:lnTo>
                  <a:pt x="2091514" y="3484410"/>
                </a:lnTo>
                <a:lnTo>
                  <a:pt x="1155818" y="5359541"/>
                </a:lnTo>
                <a:lnTo>
                  <a:pt x="0" y="5359541"/>
                </a:lnTo>
                <a:close/>
                <a:moveTo>
                  <a:pt x="2145894" y="0"/>
                </a:moveTo>
                <a:lnTo>
                  <a:pt x="5065057" y="0"/>
                </a:lnTo>
                <a:lnTo>
                  <a:pt x="5776288" y="1425307"/>
                </a:lnTo>
                <a:lnTo>
                  <a:pt x="4840593" y="3300438"/>
                </a:lnTo>
                <a:lnTo>
                  <a:pt x="2370358" y="3300438"/>
                </a:lnTo>
                <a:lnTo>
                  <a:pt x="1434663" y="1425307"/>
                </a:lnTo>
                <a:close/>
                <a:moveTo>
                  <a:pt x="0" y="0"/>
                </a:moveTo>
                <a:lnTo>
                  <a:pt x="1824494" y="0"/>
                </a:lnTo>
                <a:lnTo>
                  <a:pt x="1155818" y="1340025"/>
                </a:lnTo>
                <a:lnTo>
                  <a:pt x="0" y="13400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38707F15-0790-4E61-B67B-709D4510D805}" type="datetimeFigureOut">
              <a:rPr lang="pl-PL" smtClean="0"/>
              <a:t>28.02.2024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729716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Pr>
        <a:solidFill>
          <a:srgbClr val="101010">
            <a:alpha val="75000"/>
          </a:srgbClr>
        </a:solidFill>
        <a:effectLst/>
      </p:bgPr>
    </p:bg>
    <p:spTree>
      <p:nvGrpSpPr>
        <p:cNvPr id="1" name=""/>
        <p:cNvGrpSpPr/>
        <p:nvPr/>
      </p:nvGrpSpPr>
      <p:grpSpPr>
        <a:xfrm>
          <a:off x="0" y="0"/>
          <a:ext cx="0" cy="0"/>
          <a:chOff x="0" y="0"/>
          <a:chExt cx="0" cy="0"/>
        </a:xfrm>
      </p:grpSpPr>
      <p:sp>
        <p:nvSpPr>
          <p:cNvPr id="6" name="Prostokąt 5"/>
          <p:cNvSpPr/>
          <p:nvPr/>
        </p:nvSpPr>
        <p:spPr>
          <a:xfrm>
            <a:off x="0" y="0"/>
            <a:ext cx="12192000" cy="6858000"/>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Dowolny kształt 6"/>
          <p:cNvSpPr/>
          <p:nvPr/>
        </p:nvSpPr>
        <p:spPr>
          <a:xfrm>
            <a:off x="0" y="0"/>
            <a:ext cx="12192000" cy="6858000"/>
          </a:xfrm>
          <a:custGeom>
            <a:avLst/>
            <a:gdLst>
              <a:gd name="connsiteX0" fmla="*/ 6054862 w 12167665"/>
              <a:gd name="connsiteY0" fmla="*/ 1609277 h 6858000"/>
              <a:gd name="connsiteX1" fmla="*/ 5119166 w 12167665"/>
              <a:gd name="connsiteY1" fmla="*/ 3484410 h 6858000"/>
              <a:gd name="connsiteX2" fmla="*/ 6054862 w 12167665"/>
              <a:gd name="connsiteY2" fmla="*/ 5359541 h 6858000"/>
              <a:gd name="connsiteX3" fmla="*/ 8525096 w 12167665"/>
              <a:gd name="connsiteY3" fmla="*/ 5359541 h 6858000"/>
              <a:gd name="connsiteX4" fmla="*/ 9460791 w 12167665"/>
              <a:gd name="connsiteY4" fmla="*/ 3484410 h 6858000"/>
              <a:gd name="connsiteX5" fmla="*/ 8525096 w 12167665"/>
              <a:gd name="connsiteY5" fmla="*/ 1609277 h 6858000"/>
              <a:gd name="connsiteX6" fmla="*/ 0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6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0 w 12167665"/>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67665" h="6858000">
                <a:moveTo>
                  <a:pt x="6054862" y="1609277"/>
                </a:moveTo>
                <a:lnTo>
                  <a:pt x="5119166" y="3484410"/>
                </a:lnTo>
                <a:lnTo>
                  <a:pt x="6054862" y="5359541"/>
                </a:lnTo>
                <a:lnTo>
                  <a:pt x="8525096" y="5359541"/>
                </a:lnTo>
                <a:lnTo>
                  <a:pt x="9460791" y="3484410"/>
                </a:lnTo>
                <a:lnTo>
                  <a:pt x="8525096" y="1609277"/>
                </a:lnTo>
                <a:close/>
                <a:moveTo>
                  <a:pt x="0" y="0"/>
                </a:move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6" y="6858000"/>
                </a:lnTo>
                <a:lnTo>
                  <a:pt x="8525096" y="5727485"/>
                </a:lnTo>
                <a:lnTo>
                  <a:pt x="6054862" y="5727485"/>
                </a:lnTo>
                <a:lnTo>
                  <a:pt x="5490732"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38707F15-0790-4E61-B67B-709D4510D805}" type="datetimeFigureOut">
              <a:rPr lang="pl-PL" smtClean="0"/>
              <a:t>28.02.2024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9983978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6" name="Prostokąt 5"/>
          <p:cNvSpPr/>
          <p:nvPr/>
        </p:nvSpPr>
        <p:spPr>
          <a:xfrm>
            <a:off x="0" y="0"/>
            <a:ext cx="12192000" cy="6858000"/>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Dowolny kształt 4"/>
          <p:cNvSpPr/>
          <p:nvPr/>
        </p:nvSpPr>
        <p:spPr>
          <a:xfrm>
            <a:off x="-1219200" y="-319088"/>
            <a:ext cx="13804900" cy="7773988"/>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12167665 w 12167665"/>
              <a:gd name="connsiteY7" fmla="*/ 0 h 6858000"/>
              <a:gd name="connsiteX8" fmla="*/ 12167665 w 12167665"/>
              <a:gd name="connsiteY8" fmla="*/ 6858000 h 6858000"/>
              <a:gd name="connsiteX9" fmla="*/ 5120356 w 12167665"/>
              <a:gd name="connsiteY9" fmla="*/ 6858000 h 6858000"/>
              <a:gd name="connsiteX10" fmla="*/ 5776288 w 12167665"/>
              <a:gd name="connsiteY10" fmla="*/ 5543514 h 6858000"/>
              <a:gd name="connsiteX11" fmla="*/ 4840593 w 12167665"/>
              <a:gd name="connsiteY11" fmla="*/ 3668382 h 6858000"/>
              <a:gd name="connsiteX12" fmla="*/ 2370358 w 12167665"/>
              <a:gd name="connsiteY12" fmla="*/ 3668382 h 6858000"/>
              <a:gd name="connsiteX13" fmla="*/ 1434663 w 12167665"/>
              <a:gd name="connsiteY13" fmla="*/ 5543514 h 6858000"/>
              <a:gd name="connsiteX14" fmla="*/ 2090595 w 12167665"/>
              <a:gd name="connsiteY14" fmla="*/ 6858000 h 6858000"/>
              <a:gd name="connsiteX15" fmla="*/ 1719948 w 12167665"/>
              <a:gd name="connsiteY15" fmla="*/ 6858000 h 6858000"/>
              <a:gd name="connsiteX16" fmla="*/ 1155818 w 12167665"/>
              <a:gd name="connsiteY16" fmla="*/ 5727485 h 6858000"/>
              <a:gd name="connsiteX17" fmla="*/ 0 w 12167665"/>
              <a:gd name="connsiteY17" fmla="*/ 5727485 h 6858000"/>
              <a:gd name="connsiteX18" fmla="*/ 0 w 12167665"/>
              <a:gd name="connsiteY18" fmla="*/ 5359541 h 6858000"/>
              <a:gd name="connsiteX19" fmla="*/ 1155818 w 12167665"/>
              <a:gd name="connsiteY19" fmla="*/ 5359541 h 6858000"/>
              <a:gd name="connsiteX20" fmla="*/ 2091514 w 12167665"/>
              <a:gd name="connsiteY20" fmla="*/ 3484410 h 6858000"/>
              <a:gd name="connsiteX21" fmla="*/ 1155818 w 12167665"/>
              <a:gd name="connsiteY21" fmla="*/ 1609277 h 6858000"/>
              <a:gd name="connsiteX22" fmla="*/ 0 w 12167665"/>
              <a:gd name="connsiteY22" fmla="*/ 1609277 h 6858000"/>
              <a:gd name="connsiteX23" fmla="*/ 0 w 12167665"/>
              <a:gd name="connsiteY23" fmla="*/ 1340024 h 6858000"/>
              <a:gd name="connsiteX24" fmla="*/ 1155818 w 12167665"/>
              <a:gd name="connsiteY24" fmla="*/ 13400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12167665" y="0"/>
                </a:lnTo>
                <a:lnTo>
                  <a:pt x="12167665"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 name="Symbol zastępczy daty 1"/>
          <p:cNvSpPr>
            <a:spLocks noGrp="1"/>
          </p:cNvSpPr>
          <p:nvPr>
            <p:ph type="dt" sz="half" idx="10"/>
          </p:nvPr>
        </p:nvSpPr>
        <p:spPr/>
        <p:txBody>
          <a:bodyPr/>
          <a:lstStyle/>
          <a:p>
            <a:fld id="{38707F15-0790-4E61-B67B-709D4510D805}" type="datetimeFigureOut">
              <a:rPr lang="pl-PL" smtClean="0"/>
              <a:t>28.02.2024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19817716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p:nvPr/>
        </p:nvSpPr>
        <p:spPr>
          <a:xfrm>
            <a:off x="0" y="0"/>
            <a:ext cx="12167665" cy="6858000"/>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Dowolny kształt 7"/>
          <p:cNvSpPr/>
          <p:nvPr/>
        </p:nvSpPr>
        <p:spPr>
          <a:xfrm>
            <a:off x="24335" y="0"/>
            <a:ext cx="12167665" cy="6857999"/>
          </a:xfrm>
          <a:custGeom>
            <a:avLst/>
            <a:gdLst>
              <a:gd name="connsiteX0" fmla="*/ 6054862 w 12167665"/>
              <a:gd name="connsiteY0" fmla="*/ 1609276 h 6857999"/>
              <a:gd name="connsiteX1" fmla="*/ 5119166 w 12167665"/>
              <a:gd name="connsiteY1" fmla="*/ 3484409 h 6857999"/>
              <a:gd name="connsiteX2" fmla="*/ 6054862 w 12167665"/>
              <a:gd name="connsiteY2" fmla="*/ 5359540 h 6857999"/>
              <a:gd name="connsiteX3" fmla="*/ 8525096 w 12167665"/>
              <a:gd name="connsiteY3" fmla="*/ 5359540 h 6857999"/>
              <a:gd name="connsiteX4" fmla="*/ 9460791 w 12167665"/>
              <a:gd name="connsiteY4" fmla="*/ 3484409 h 6857999"/>
              <a:gd name="connsiteX5" fmla="*/ 8525096 w 12167665"/>
              <a:gd name="connsiteY5" fmla="*/ 1609276 h 6857999"/>
              <a:gd name="connsiteX6" fmla="*/ 1824494 w 12167665"/>
              <a:gd name="connsiteY6" fmla="*/ 0 h 6857999"/>
              <a:gd name="connsiteX7" fmla="*/ 2145894 w 12167665"/>
              <a:gd name="connsiteY7" fmla="*/ 0 h 6857999"/>
              <a:gd name="connsiteX8" fmla="*/ 1434663 w 12167665"/>
              <a:gd name="connsiteY8" fmla="*/ 1425306 h 6857999"/>
              <a:gd name="connsiteX9" fmla="*/ 2370358 w 12167665"/>
              <a:gd name="connsiteY9" fmla="*/ 3300437 h 6857999"/>
              <a:gd name="connsiteX10" fmla="*/ 4840593 w 12167665"/>
              <a:gd name="connsiteY10" fmla="*/ 3300437 h 6857999"/>
              <a:gd name="connsiteX11" fmla="*/ 5776288 w 12167665"/>
              <a:gd name="connsiteY11" fmla="*/ 1425306 h 6857999"/>
              <a:gd name="connsiteX12" fmla="*/ 5065057 w 12167665"/>
              <a:gd name="connsiteY12" fmla="*/ 0 h 6857999"/>
              <a:gd name="connsiteX13" fmla="*/ 5386186 w 12167665"/>
              <a:gd name="connsiteY13" fmla="*/ 0 h 6857999"/>
              <a:gd name="connsiteX14" fmla="*/ 6054862 w 12167665"/>
              <a:gd name="connsiteY14" fmla="*/ 1340024 h 6857999"/>
              <a:gd name="connsiteX15" fmla="*/ 8525096 w 12167665"/>
              <a:gd name="connsiteY15" fmla="*/ 1340024 h 6857999"/>
              <a:gd name="connsiteX16" fmla="*/ 9193771 w 12167665"/>
              <a:gd name="connsiteY16" fmla="*/ 0 h 6857999"/>
              <a:gd name="connsiteX17" fmla="*/ 9515172 w 12167665"/>
              <a:gd name="connsiteY17" fmla="*/ 0 h 6857999"/>
              <a:gd name="connsiteX18" fmla="*/ 8803941 w 12167665"/>
              <a:gd name="connsiteY18" fmla="*/ 1425306 h 6857999"/>
              <a:gd name="connsiteX19" fmla="*/ 9739636 w 12167665"/>
              <a:gd name="connsiteY19" fmla="*/ 3300438 h 6857999"/>
              <a:gd name="connsiteX20" fmla="*/ 12167665 w 12167665"/>
              <a:gd name="connsiteY20" fmla="*/ 3300438 h 6857999"/>
              <a:gd name="connsiteX21" fmla="*/ 12167665 w 12167665"/>
              <a:gd name="connsiteY21" fmla="*/ 3668382 h 6857999"/>
              <a:gd name="connsiteX22" fmla="*/ 9739636 w 12167665"/>
              <a:gd name="connsiteY22" fmla="*/ 3668382 h 6857999"/>
              <a:gd name="connsiteX23" fmla="*/ 8803941 w 12167665"/>
              <a:gd name="connsiteY23" fmla="*/ 5543513 h 6857999"/>
              <a:gd name="connsiteX24" fmla="*/ 9459873 w 12167665"/>
              <a:gd name="connsiteY24" fmla="*/ 6857999 h 6857999"/>
              <a:gd name="connsiteX25" fmla="*/ 9089225 w 12167665"/>
              <a:gd name="connsiteY25" fmla="*/ 6857999 h 6857999"/>
              <a:gd name="connsiteX26" fmla="*/ 8525096 w 12167665"/>
              <a:gd name="connsiteY26" fmla="*/ 5727484 h 6857999"/>
              <a:gd name="connsiteX27" fmla="*/ 6054862 w 12167665"/>
              <a:gd name="connsiteY27" fmla="*/ 5727484 h 6857999"/>
              <a:gd name="connsiteX28" fmla="*/ 5490732 w 12167665"/>
              <a:gd name="connsiteY28" fmla="*/ 6857999 h 6857999"/>
              <a:gd name="connsiteX29" fmla="*/ 5120356 w 12167665"/>
              <a:gd name="connsiteY29" fmla="*/ 6857999 h 6857999"/>
              <a:gd name="connsiteX30" fmla="*/ 5776288 w 12167665"/>
              <a:gd name="connsiteY30" fmla="*/ 5543513 h 6857999"/>
              <a:gd name="connsiteX31" fmla="*/ 4840593 w 12167665"/>
              <a:gd name="connsiteY31" fmla="*/ 3668381 h 6857999"/>
              <a:gd name="connsiteX32" fmla="*/ 2370358 w 12167665"/>
              <a:gd name="connsiteY32" fmla="*/ 3668381 h 6857999"/>
              <a:gd name="connsiteX33" fmla="*/ 1434663 w 12167665"/>
              <a:gd name="connsiteY33" fmla="*/ 5543513 h 6857999"/>
              <a:gd name="connsiteX34" fmla="*/ 2090595 w 12167665"/>
              <a:gd name="connsiteY34" fmla="*/ 6857999 h 6857999"/>
              <a:gd name="connsiteX35" fmla="*/ 1719948 w 12167665"/>
              <a:gd name="connsiteY35" fmla="*/ 6857999 h 6857999"/>
              <a:gd name="connsiteX36" fmla="*/ 1155818 w 12167665"/>
              <a:gd name="connsiteY36" fmla="*/ 5727484 h 6857999"/>
              <a:gd name="connsiteX37" fmla="*/ 0 w 12167665"/>
              <a:gd name="connsiteY37" fmla="*/ 5727484 h 6857999"/>
              <a:gd name="connsiteX38" fmla="*/ 0 w 12167665"/>
              <a:gd name="connsiteY38" fmla="*/ 5359540 h 6857999"/>
              <a:gd name="connsiteX39" fmla="*/ 1155818 w 12167665"/>
              <a:gd name="connsiteY39" fmla="*/ 5359540 h 6857999"/>
              <a:gd name="connsiteX40" fmla="*/ 2091514 w 12167665"/>
              <a:gd name="connsiteY40" fmla="*/ 3484409 h 6857999"/>
              <a:gd name="connsiteX41" fmla="*/ 1155818 w 12167665"/>
              <a:gd name="connsiteY41" fmla="*/ 1609276 h 6857999"/>
              <a:gd name="connsiteX42" fmla="*/ 0 w 12167665"/>
              <a:gd name="connsiteY42" fmla="*/ 1609276 h 6857999"/>
              <a:gd name="connsiteX43" fmla="*/ 0 w 12167665"/>
              <a:gd name="connsiteY43" fmla="*/ 1340024 h 6857999"/>
              <a:gd name="connsiteX44" fmla="*/ 1155818 w 12167665"/>
              <a:gd name="connsiteY44" fmla="*/ 134002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167665" h="6857999">
                <a:moveTo>
                  <a:pt x="6054862" y="1609276"/>
                </a:moveTo>
                <a:lnTo>
                  <a:pt x="5119166" y="3484409"/>
                </a:lnTo>
                <a:lnTo>
                  <a:pt x="6054862" y="5359540"/>
                </a:lnTo>
                <a:lnTo>
                  <a:pt x="8525096" y="5359540"/>
                </a:lnTo>
                <a:lnTo>
                  <a:pt x="9460791" y="3484409"/>
                </a:lnTo>
                <a:lnTo>
                  <a:pt x="8525096" y="1609276"/>
                </a:lnTo>
                <a:close/>
                <a:moveTo>
                  <a:pt x="1824494" y="0"/>
                </a:moveTo>
                <a:lnTo>
                  <a:pt x="2145894" y="0"/>
                </a:lnTo>
                <a:lnTo>
                  <a:pt x="1434663" y="1425306"/>
                </a:lnTo>
                <a:lnTo>
                  <a:pt x="2370358" y="3300437"/>
                </a:lnTo>
                <a:lnTo>
                  <a:pt x="4840593" y="3300437"/>
                </a:lnTo>
                <a:lnTo>
                  <a:pt x="5776288" y="1425306"/>
                </a:lnTo>
                <a:lnTo>
                  <a:pt x="5065057" y="0"/>
                </a:lnTo>
                <a:lnTo>
                  <a:pt x="5386186" y="0"/>
                </a:lnTo>
                <a:lnTo>
                  <a:pt x="6054862" y="1340024"/>
                </a:lnTo>
                <a:lnTo>
                  <a:pt x="8525096" y="1340024"/>
                </a:lnTo>
                <a:lnTo>
                  <a:pt x="9193771" y="0"/>
                </a:lnTo>
                <a:lnTo>
                  <a:pt x="9515172" y="0"/>
                </a:lnTo>
                <a:lnTo>
                  <a:pt x="8803941" y="1425306"/>
                </a:lnTo>
                <a:lnTo>
                  <a:pt x="9739636" y="3300438"/>
                </a:lnTo>
                <a:lnTo>
                  <a:pt x="12167665" y="3300438"/>
                </a:lnTo>
                <a:lnTo>
                  <a:pt x="12167665" y="3668382"/>
                </a:lnTo>
                <a:lnTo>
                  <a:pt x="9739636" y="3668382"/>
                </a:lnTo>
                <a:lnTo>
                  <a:pt x="8803941" y="5543513"/>
                </a:lnTo>
                <a:lnTo>
                  <a:pt x="9459873" y="6857999"/>
                </a:lnTo>
                <a:lnTo>
                  <a:pt x="9089225" y="6857999"/>
                </a:lnTo>
                <a:lnTo>
                  <a:pt x="8525096" y="5727484"/>
                </a:lnTo>
                <a:lnTo>
                  <a:pt x="6054862" y="5727484"/>
                </a:lnTo>
                <a:lnTo>
                  <a:pt x="5490732" y="6857999"/>
                </a:lnTo>
                <a:lnTo>
                  <a:pt x="5120356" y="6857999"/>
                </a:lnTo>
                <a:lnTo>
                  <a:pt x="5776288" y="5543513"/>
                </a:lnTo>
                <a:lnTo>
                  <a:pt x="4840593" y="3668381"/>
                </a:lnTo>
                <a:lnTo>
                  <a:pt x="2370358" y="3668381"/>
                </a:lnTo>
                <a:lnTo>
                  <a:pt x="1434663" y="5543513"/>
                </a:lnTo>
                <a:lnTo>
                  <a:pt x="2090595" y="6857999"/>
                </a:lnTo>
                <a:lnTo>
                  <a:pt x="1719948" y="6857999"/>
                </a:lnTo>
                <a:lnTo>
                  <a:pt x="1155818" y="5727484"/>
                </a:lnTo>
                <a:lnTo>
                  <a:pt x="0" y="5727484"/>
                </a:lnTo>
                <a:lnTo>
                  <a:pt x="0" y="5359540"/>
                </a:lnTo>
                <a:lnTo>
                  <a:pt x="1155818" y="5359540"/>
                </a:lnTo>
                <a:lnTo>
                  <a:pt x="2091514" y="3484409"/>
                </a:lnTo>
                <a:lnTo>
                  <a:pt x="1155818" y="1609276"/>
                </a:lnTo>
                <a:lnTo>
                  <a:pt x="0" y="1609276"/>
                </a:lnTo>
                <a:lnTo>
                  <a:pt x="0" y="1340024"/>
                </a:lnTo>
                <a:lnTo>
                  <a:pt x="1155818" y="134002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8707F15-0790-4E61-B67B-709D4510D805}" type="datetimeFigureOut">
              <a:rPr lang="pl-PL" smtClean="0"/>
              <a:t>28.02.2024</a:t>
            </a:fld>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numeru slajdu 6"/>
          <p:cNvSpPr>
            <a:spLocks noGrp="1"/>
          </p:cNvSpPr>
          <p:nvPr>
            <p:ph type="sldNum" sz="quarter" idx="12"/>
          </p:nvPr>
        </p:nvSpPr>
        <p:spPr/>
        <p:txBody>
          <a:bodyPr/>
          <a:lstStyle/>
          <a:p>
            <a:fld id="{C6E8FAB1-3FF8-496E-808D-A44C9B030195}" type="slidenum">
              <a:rPr lang="pl-PL" smtClean="0"/>
              <a:t>‹#›</a:t>
            </a:fld>
            <a:endParaRPr lang="pl-PL"/>
          </a:p>
        </p:txBody>
      </p:sp>
      <p:sp>
        <p:nvSpPr>
          <p:cNvPr id="6" name="Symbol zastępczy stopki 5"/>
          <p:cNvSpPr>
            <a:spLocks noGrp="1"/>
          </p:cNvSpPr>
          <p:nvPr>
            <p:ph type="ftr" sz="quarter" idx="11"/>
          </p:nvPr>
        </p:nvSpPr>
        <p:spPr/>
        <p:txBody>
          <a:bodyPr/>
          <a:lstStyle/>
          <a:p>
            <a:endParaRPr lang="pl-PL"/>
          </a:p>
        </p:txBody>
      </p:sp>
    </p:spTree>
    <p:extLst>
      <p:ext uri="{BB962C8B-B14F-4D97-AF65-F5344CB8AC3E}">
        <p14:creationId xmlns:p14="http://schemas.microsoft.com/office/powerpoint/2010/main" val="32155850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Dowolny kształt 7"/>
          <p:cNvSpPr/>
          <p:nvPr/>
        </p:nvSpPr>
        <p:spPr>
          <a:xfrm>
            <a:off x="0" y="0"/>
            <a:ext cx="1824494" cy="1340024"/>
          </a:xfrm>
          <a:custGeom>
            <a:avLst/>
            <a:gdLst>
              <a:gd name="connsiteX0" fmla="*/ 0 w 1824494"/>
              <a:gd name="connsiteY0" fmla="*/ 0 h 1340024"/>
              <a:gd name="connsiteX1" fmla="*/ 1824494 w 1824494"/>
              <a:gd name="connsiteY1" fmla="*/ 0 h 1340024"/>
              <a:gd name="connsiteX2" fmla="*/ 1155818 w 1824494"/>
              <a:gd name="connsiteY2" fmla="*/ 1340024 h 1340024"/>
              <a:gd name="connsiteX3" fmla="*/ 0 w 1824494"/>
              <a:gd name="connsiteY3" fmla="*/ 1340024 h 1340024"/>
              <a:gd name="connsiteX4" fmla="*/ 0 w 1824494"/>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4" h="1340024">
                <a:moveTo>
                  <a:pt x="0" y="0"/>
                </a:moveTo>
                <a:lnTo>
                  <a:pt x="1824494" y="0"/>
                </a:lnTo>
                <a:lnTo>
                  <a:pt x="1155818" y="1340024"/>
                </a:lnTo>
                <a:lnTo>
                  <a:pt x="0"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9" name="Dowolny kształt 8"/>
          <p:cNvSpPr/>
          <p:nvPr/>
        </p:nvSpPr>
        <p:spPr>
          <a:xfrm>
            <a:off x="1434664" y="0"/>
            <a:ext cx="4341625" cy="3300438"/>
          </a:xfrm>
          <a:custGeom>
            <a:avLst/>
            <a:gdLst>
              <a:gd name="connsiteX0" fmla="*/ 711231 w 4341625"/>
              <a:gd name="connsiteY0" fmla="*/ 0 h 3300438"/>
              <a:gd name="connsiteX1" fmla="*/ 3630394 w 4341625"/>
              <a:gd name="connsiteY1" fmla="*/ 0 h 3300438"/>
              <a:gd name="connsiteX2" fmla="*/ 4341625 w 4341625"/>
              <a:gd name="connsiteY2" fmla="*/ 1425307 h 3300438"/>
              <a:gd name="connsiteX3" fmla="*/ 3405930 w 4341625"/>
              <a:gd name="connsiteY3" fmla="*/ 3300438 h 3300438"/>
              <a:gd name="connsiteX4" fmla="*/ 935695 w 4341625"/>
              <a:gd name="connsiteY4" fmla="*/ 3300438 h 3300438"/>
              <a:gd name="connsiteX5" fmla="*/ 0 w 4341625"/>
              <a:gd name="connsiteY5" fmla="*/ 1425307 h 3300438"/>
              <a:gd name="connsiteX6" fmla="*/ 711231 w 4341625"/>
              <a:gd name="connsiteY6"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300438">
                <a:moveTo>
                  <a:pt x="711231" y="0"/>
                </a:moveTo>
                <a:lnTo>
                  <a:pt x="3630394" y="0"/>
                </a:lnTo>
                <a:lnTo>
                  <a:pt x="4341625" y="1425307"/>
                </a:lnTo>
                <a:lnTo>
                  <a:pt x="3405930"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0" name="Dowolny kształt 9"/>
          <p:cNvSpPr/>
          <p:nvPr/>
        </p:nvSpPr>
        <p:spPr>
          <a:xfrm>
            <a:off x="5386187" y="0"/>
            <a:ext cx="3807585" cy="1340024"/>
          </a:xfrm>
          <a:custGeom>
            <a:avLst/>
            <a:gdLst>
              <a:gd name="connsiteX0" fmla="*/ 0 w 3807585"/>
              <a:gd name="connsiteY0" fmla="*/ 0 h 1340024"/>
              <a:gd name="connsiteX1" fmla="*/ 3807585 w 3807585"/>
              <a:gd name="connsiteY1" fmla="*/ 0 h 1340024"/>
              <a:gd name="connsiteX2" fmla="*/ 3138910 w 3807585"/>
              <a:gd name="connsiteY2" fmla="*/ 1340024 h 1340024"/>
              <a:gd name="connsiteX3" fmla="*/ 668676 w 3807585"/>
              <a:gd name="connsiteY3" fmla="*/ 1340024 h 1340024"/>
              <a:gd name="connsiteX4" fmla="*/ 0 w 3807585"/>
              <a:gd name="connsiteY4" fmla="*/ 0 h 134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7585" h="1340024">
                <a:moveTo>
                  <a:pt x="0" y="0"/>
                </a:moveTo>
                <a:lnTo>
                  <a:pt x="3807585" y="0"/>
                </a:lnTo>
                <a:lnTo>
                  <a:pt x="3138910" y="1340024"/>
                </a:lnTo>
                <a:lnTo>
                  <a:pt x="668676" y="134002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1" name="Dowolny kształt 10"/>
          <p:cNvSpPr/>
          <p:nvPr/>
        </p:nvSpPr>
        <p:spPr>
          <a:xfrm>
            <a:off x="8803941" y="0"/>
            <a:ext cx="3363724" cy="3300438"/>
          </a:xfrm>
          <a:custGeom>
            <a:avLst/>
            <a:gdLst>
              <a:gd name="connsiteX0" fmla="*/ 711231 w 3363724"/>
              <a:gd name="connsiteY0" fmla="*/ 0 h 3300438"/>
              <a:gd name="connsiteX1" fmla="*/ 3363724 w 3363724"/>
              <a:gd name="connsiteY1" fmla="*/ 0 h 3300438"/>
              <a:gd name="connsiteX2" fmla="*/ 3363724 w 3363724"/>
              <a:gd name="connsiteY2" fmla="*/ 3300438 h 3300438"/>
              <a:gd name="connsiteX3" fmla="*/ 935695 w 3363724"/>
              <a:gd name="connsiteY3" fmla="*/ 3300438 h 3300438"/>
              <a:gd name="connsiteX4" fmla="*/ 0 w 3363724"/>
              <a:gd name="connsiteY4" fmla="*/ 1425307 h 3300438"/>
              <a:gd name="connsiteX5" fmla="*/ 711231 w 3363724"/>
              <a:gd name="connsiteY5" fmla="*/ 0 h 33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300438">
                <a:moveTo>
                  <a:pt x="711231" y="0"/>
                </a:moveTo>
                <a:lnTo>
                  <a:pt x="3363724" y="0"/>
                </a:lnTo>
                <a:lnTo>
                  <a:pt x="3363724" y="3300438"/>
                </a:lnTo>
                <a:lnTo>
                  <a:pt x="935695" y="3300438"/>
                </a:lnTo>
                <a:lnTo>
                  <a:pt x="0" y="1425307"/>
                </a:lnTo>
                <a:lnTo>
                  <a:pt x="7112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2" name="Dowolny kształt 11"/>
          <p:cNvSpPr/>
          <p:nvPr/>
        </p:nvSpPr>
        <p:spPr>
          <a:xfrm>
            <a:off x="0" y="1609277"/>
            <a:ext cx="2091514" cy="3750264"/>
          </a:xfrm>
          <a:custGeom>
            <a:avLst/>
            <a:gdLst>
              <a:gd name="connsiteX0" fmla="*/ 0 w 2091514"/>
              <a:gd name="connsiteY0" fmla="*/ 0 h 3750264"/>
              <a:gd name="connsiteX1" fmla="*/ 1155818 w 2091514"/>
              <a:gd name="connsiteY1" fmla="*/ 0 h 3750264"/>
              <a:gd name="connsiteX2" fmla="*/ 2091514 w 2091514"/>
              <a:gd name="connsiteY2" fmla="*/ 1875133 h 3750264"/>
              <a:gd name="connsiteX3" fmla="*/ 1155818 w 2091514"/>
              <a:gd name="connsiteY3" fmla="*/ 3750264 h 3750264"/>
              <a:gd name="connsiteX4" fmla="*/ 0 w 2091514"/>
              <a:gd name="connsiteY4" fmla="*/ 3750264 h 3750264"/>
              <a:gd name="connsiteX5" fmla="*/ 0 w 2091514"/>
              <a:gd name="connsiteY5" fmla="*/ 0 h 375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14" h="3750264">
                <a:moveTo>
                  <a:pt x="0" y="0"/>
                </a:moveTo>
                <a:lnTo>
                  <a:pt x="1155818" y="0"/>
                </a:lnTo>
                <a:lnTo>
                  <a:pt x="2091514" y="1875133"/>
                </a:lnTo>
                <a:lnTo>
                  <a:pt x="1155818" y="3750264"/>
                </a:lnTo>
                <a:lnTo>
                  <a:pt x="0" y="3750264"/>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3" name="Dowolny kształt 12"/>
          <p:cNvSpPr/>
          <p:nvPr/>
        </p:nvSpPr>
        <p:spPr>
          <a:xfrm>
            <a:off x="1434664" y="3668382"/>
            <a:ext cx="4341625" cy="3189618"/>
          </a:xfrm>
          <a:custGeom>
            <a:avLst/>
            <a:gdLst>
              <a:gd name="connsiteX0" fmla="*/ 935695 w 4341625"/>
              <a:gd name="connsiteY0" fmla="*/ 0 h 3189618"/>
              <a:gd name="connsiteX1" fmla="*/ 3405930 w 4341625"/>
              <a:gd name="connsiteY1" fmla="*/ 0 h 3189618"/>
              <a:gd name="connsiteX2" fmla="*/ 4341625 w 4341625"/>
              <a:gd name="connsiteY2" fmla="*/ 1875132 h 3189618"/>
              <a:gd name="connsiteX3" fmla="*/ 3685693 w 4341625"/>
              <a:gd name="connsiteY3" fmla="*/ 3189618 h 3189618"/>
              <a:gd name="connsiteX4" fmla="*/ 655932 w 4341625"/>
              <a:gd name="connsiteY4" fmla="*/ 3189618 h 3189618"/>
              <a:gd name="connsiteX5" fmla="*/ 0 w 4341625"/>
              <a:gd name="connsiteY5" fmla="*/ 1875132 h 3189618"/>
              <a:gd name="connsiteX6" fmla="*/ 935695 w 4341625"/>
              <a:gd name="connsiteY6"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1625" h="3189618">
                <a:moveTo>
                  <a:pt x="935695" y="0"/>
                </a:moveTo>
                <a:lnTo>
                  <a:pt x="3405930" y="0"/>
                </a:lnTo>
                <a:lnTo>
                  <a:pt x="4341625" y="1875132"/>
                </a:lnTo>
                <a:lnTo>
                  <a:pt x="3685693"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4" name="Dowolny kształt 13"/>
          <p:cNvSpPr/>
          <p:nvPr/>
        </p:nvSpPr>
        <p:spPr>
          <a:xfrm>
            <a:off x="8803941" y="3668382"/>
            <a:ext cx="3363724" cy="3189618"/>
          </a:xfrm>
          <a:custGeom>
            <a:avLst/>
            <a:gdLst>
              <a:gd name="connsiteX0" fmla="*/ 935695 w 3363724"/>
              <a:gd name="connsiteY0" fmla="*/ 0 h 3189618"/>
              <a:gd name="connsiteX1" fmla="*/ 3363724 w 3363724"/>
              <a:gd name="connsiteY1" fmla="*/ 0 h 3189618"/>
              <a:gd name="connsiteX2" fmla="*/ 3363724 w 3363724"/>
              <a:gd name="connsiteY2" fmla="*/ 3189618 h 3189618"/>
              <a:gd name="connsiteX3" fmla="*/ 655932 w 3363724"/>
              <a:gd name="connsiteY3" fmla="*/ 3189618 h 3189618"/>
              <a:gd name="connsiteX4" fmla="*/ 0 w 3363724"/>
              <a:gd name="connsiteY4" fmla="*/ 1875132 h 3189618"/>
              <a:gd name="connsiteX5" fmla="*/ 935695 w 3363724"/>
              <a:gd name="connsiteY5" fmla="*/ 0 h 31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724" h="3189618">
                <a:moveTo>
                  <a:pt x="935695" y="0"/>
                </a:moveTo>
                <a:lnTo>
                  <a:pt x="3363724" y="0"/>
                </a:lnTo>
                <a:lnTo>
                  <a:pt x="3363724" y="3189618"/>
                </a:lnTo>
                <a:lnTo>
                  <a:pt x="655932" y="3189618"/>
                </a:lnTo>
                <a:lnTo>
                  <a:pt x="0" y="1875132"/>
                </a:lnTo>
                <a:lnTo>
                  <a:pt x="93569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5" name="Dowolny kształt 14"/>
          <p:cNvSpPr/>
          <p:nvPr/>
        </p:nvSpPr>
        <p:spPr>
          <a:xfrm>
            <a:off x="0" y="5727486"/>
            <a:ext cx="1719948" cy="1130515"/>
          </a:xfrm>
          <a:custGeom>
            <a:avLst/>
            <a:gdLst>
              <a:gd name="connsiteX0" fmla="*/ 0 w 1719948"/>
              <a:gd name="connsiteY0" fmla="*/ 0 h 1130515"/>
              <a:gd name="connsiteX1" fmla="*/ 1155818 w 1719948"/>
              <a:gd name="connsiteY1" fmla="*/ 0 h 1130515"/>
              <a:gd name="connsiteX2" fmla="*/ 1719948 w 1719948"/>
              <a:gd name="connsiteY2" fmla="*/ 1130515 h 1130515"/>
              <a:gd name="connsiteX3" fmla="*/ 0 w 1719948"/>
              <a:gd name="connsiteY3" fmla="*/ 1130515 h 1130515"/>
              <a:gd name="connsiteX4" fmla="*/ 0 w 1719948"/>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948" h="1130515">
                <a:moveTo>
                  <a:pt x="0" y="0"/>
                </a:moveTo>
                <a:lnTo>
                  <a:pt x="1155818" y="0"/>
                </a:lnTo>
                <a:lnTo>
                  <a:pt x="1719948" y="1130515"/>
                </a:lnTo>
                <a:lnTo>
                  <a:pt x="0" y="113051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6" name="Dowolny kształt 15"/>
          <p:cNvSpPr/>
          <p:nvPr/>
        </p:nvSpPr>
        <p:spPr>
          <a:xfrm>
            <a:off x="5490733" y="5727486"/>
            <a:ext cx="3598493" cy="1130515"/>
          </a:xfrm>
          <a:custGeom>
            <a:avLst/>
            <a:gdLst>
              <a:gd name="connsiteX0" fmla="*/ 564130 w 3598493"/>
              <a:gd name="connsiteY0" fmla="*/ 0 h 1130515"/>
              <a:gd name="connsiteX1" fmla="*/ 3034364 w 3598493"/>
              <a:gd name="connsiteY1" fmla="*/ 0 h 1130515"/>
              <a:gd name="connsiteX2" fmla="*/ 3598493 w 3598493"/>
              <a:gd name="connsiteY2" fmla="*/ 1130515 h 1130515"/>
              <a:gd name="connsiteX3" fmla="*/ 0 w 3598493"/>
              <a:gd name="connsiteY3" fmla="*/ 1130515 h 1130515"/>
              <a:gd name="connsiteX4" fmla="*/ 564130 w 3598493"/>
              <a:gd name="connsiteY4" fmla="*/ 0 h 113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93" h="1130515">
                <a:moveTo>
                  <a:pt x="564130" y="0"/>
                </a:moveTo>
                <a:lnTo>
                  <a:pt x="3034364" y="0"/>
                </a:lnTo>
                <a:lnTo>
                  <a:pt x="3598493" y="1130515"/>
                </a:lnTo>
                <a:lnTo>
                  <a:pt x="0" y="1130515"/>
                </a:lnTo>
                <a:lnTo>
                  <a:pt x="5641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7" name="Dowolny kształt 16"/>
          <p:cNvSpPr/>
          <p:nvPr/>
        </p:nvSpPr>
        <p:spPr>
          <a:xfrm>
            <a:off x="0" y="0"/>
            <a:ext cx="12167665" cy="6858000"/>
          </a:xfrm>
          <a:custGeom>
            <a:avLst/>
            <a:gdLst>
              <a:gd name="connsiteX0" fmla="*/ 1824494 w 12167665"/>
              <a:gd name="connsiteY0" fmla="*/ 0 h 6858000"/>
              <a:gd name="connsiteX1" fmla="*/ 2145894 w 12167665"/>
              <a:gd name="connsiteY1" fmla="*/ 0 h 6858000"/>
              <a:gd name="connsiteX2" fmla="*/ 1434663 w 12167665"/>
              <a:gd name="connsiteY2" fmla="*/ 1425307 h 6858000"/>
              <a:gd name="connsiteX3" fmla="*/ 2370358 w 12167665"/>
              <a:gd name="connsiteY3" fmla="*/ 3300438 h 6858000"/>
              <a:gd name="connsiteX4" fmla="*/ 4840593 w 12167665"/>
              <a:gd name="connsiteY4" fmla="*/ 3300438 h 6858000"/>
              <a:gd name="connsiteX5" fmla="*/ 5776288 w 12167665"/>
              <a:gd name="connsiteY5" fmla="*/ 1425307 h 6858000"/>
              <a:gd name="connsiteX6" fmla="*/ 5065057 w 12167665"/>
              <a:gd name="connsiteY6" fmla="*/ 0 h 6858000"/>
              <a:gd name="connsiteX7" fmla="*/ 5386186 w 12167665"/>
              <a:gd name="connsiteY7" fmla="*/ 0 h 6858000"/>
              <a:gd name="connsiteX8" fmla="*/ 6054862 w 12167665"/>
              <a:gd name="connsiteY8" fmla="*/ 1340024 h 6858000"/>
              <a:gd name="connsiteX9" fmla="*/ 8525096 w 12167665"/>
              <a:gd name="connsiteY9" fmla="*/ 1340024 h 6858000"/>
              <a:gd name="connsiteX10" fmla="*/ 9193771 w 12167665"/>
              <a:gd name="connsiteY10" fmla="*/ 0 h 6858000"/>
              <a:gd name="connsiteX11" fmla="*/ 9515172 w 12167665"/>
              <a:gd name="connsiteY11" fmla="*/ 0 h 6858000"/>
              <a:gd name="connsiteX12" fmla="*/ 8803941 w 12167665"/>
              <a:gd name="connsiteY12" fmla="*/ 1425307 h 6858000"/>
              <a:gd name="connsiteX13" fmla="*/ 9739636 w 12167665"/>
              <a:gd name="connsiteY13" fmla="*/ 3300438 h 6858000"/>
              <a:gd name="connsiteX14" fmla="*/ 12167665 w 12167665"/>
              <a:gd name="connsiteY14" fmla="*/ 3300438 h 6858000"/>
              <a:gd name="connsiteX15" fmla="*/ 12167665 w 12167665"/>
              <a:gd name="connsiteY15" fmla="*/ 3668382 h 6858000"/>
              <a:gd name="connsiteX16" fmla="*/ 9739636 w 12167665"/>
              <a:gd name="connsiteY16" fmla="*/ 3668382 h 6858000"/>
              <a:gd name="connsiteX17" fmla="*/ 8803941 w 12167665"/>
              <a:gd name="connsiteY17" fmla="*/ 5543514 h 6858000"/>
              <a:gd name="connsiteX18" fmla="*/ 9459873 w 12167665"/>
              <a:gd name="connsiteY18" fmla="*/ 6858000 h 6858000"/>
              <a:gd name="connsiteX19" fmla="*/ 9089225 w 12167665"/>
              <a:gd name="connsiteY19" fmla="*/ 6858000 h 6858000"/>
              <a:gd name="connsiteX20" fmla="*/ 8525096 w 12167665"/>
              <a:gd name="connsiteY20" fmla="*/ 5727485 h 6858000"/>
              <a:gd name="connsiteX21" fmla="*/ 6054862 w 12167665"/>
              <a:gd name="connsiteY21" fmla="*/ 5727485 h 6858000"/>
              <a:gd name="connsiteX22" fmla="*/ 5490732 w 12167665"/>
              <a:gd name="connsiteY22" fmla="*/ 6858000 h 6858000"/>
              <a:gd name="connsiteX23" fmla="*/ 5120356 w 12167665"/>
              <a:gd name="connsiteY23" fmla="*/ 6858000 h 6858000"/>
              <a:gd name="connsiteX24" fmla="*/ 5776288 w 12167665"/>
              <a:gd name="connsiteY24" fmla="*/ 5543514 h 6858000"/>
              <a:gd name="connsiteX25" fmla="*/ 4840593 w 12167665"/>
              <a:gd name="connsiteY25" fmla="*/ 3668382 h 6858000"/>
              <a:gd name="connsiteX26" fmla="*/ 2370358 w 12167665"/>
              <a:gd name="connsiteY26" fmla="*/ 3668382 h 6858000"/>
              <a:gd name="connsiteX27" fmla="*/ 1434663 w 12167665"/>
              <a:gd name="connsiteY27" fmla="*/ 5543514 h 6858000"/>
              <a:gd name="connsiteX28" fmla="*/ 2090595 w 12167665"/>
              <a:gd name="connsiteY28" fmla="*/ 6858000 h 6858000"/>
              <a:gd name="connsiteX29" fmla="*/ 1719948 w 12167665"/>
              <a:gd name="connsiteY29" fmla="*/ 6858000 h 6858000"/>
              <a:gd name="connsiteX30" fmla="*/ 1155818 w 12167665"/>
              <a:gd name="connsiteY30" fmla="*/ 5727485 h 6858000"/>
              <a:gd name="connsiteX31" fmla="*/ 0 w 12167665"/>
              <a:gd name="connsiteY31" fmla="*/ 5727485 h 6858000"/>
              <a:gd name="connsiteX32" fmla="*/ 0 w 12167665"/>
              <a:gd name="connsiteY32" fmla="*/ 5359541 h 6858000"/>
              <a:gd name="connsiteX33" fmla="*/ 1155818 w 12167665"/>
              <a:gd name="connsiteY33" fmla="*/ 5359541 h 6858000"/>
              <a:gd name="connsiteX34" fmla="*/ 2091514 w 12167665"/>
              <a:gd name="connsiteY34" fmla="*/ 3484410 h 6858000"/>
              <a:gd name="connsiteX35" fmla="*/ 1155818 w 12167665"/>
              <a:gd name="connsiteY35" fmla="*/ 1609277 h 6858000"/>
              <a:gd name="connsiteX36" fmla="*/ 0 w 12167665"/>
              <a:gd name="connsiteY36" fmla="*/ 1609277 h 6858000"/>
              <a:gd name="connsiteX37" fmla="*/ 0 w 12167665"/>
              <a:gd name="connsiteY37" fmla="*/ 1340024 h 6858000"/>
              <a:gd name="connsiteX38" fmla="*/ 1155818 w 12167665"/>
              <a:gd name="connsiteY38" fmla="*/ 1340024 h 6858000"/>
              <a:gd name="connsiteX39" fmla="*/ 1824494 w 12167665"/>
              <a:gd name="connsiteY39" fmla="*/ 0 h 6858000"/>
              <a:gd name="connsiteX40" fmla="*/ 6054862 w 12167665"/>
              <a:gd name="connsiteY40" fmla="*/ 1609277 h 6858000"/>
              <a:gd name="connsiteX41" fmla="*/ 5119166 w 12167665"/>
              <a:gd name="connsiteY41" fmla="*/ 3484410 h 6858000"/>
              <a:gd name="connsiteX42" fmla="*/ 6054862 w 12167665"/>
              <a:gd name="connsiteY42" fmla="*/ 5359541 h 6858000"/>
              <a:gd name="connsiteX43" fmla="*/ 8525096 w 12167665"/>
              <a:gd name="connsiteY43" fmla="*/ 5359541 h 6858000"/>
              <a:gd name="connsiteX44" fmla="*/ 9460791 w 12167665"/>
              <a:gd name="connsiteY44" fmla="*/ 3484410 h 6858000"/>
              <a:gd name="connsiteX45" fmla="*/ 8525096 w 12167665"/>
              <a:gd name="connsiteY45" fmla="*/ 1609277 h 6858000"/>
              <a:gd name="connsiteX46" fmla="*/ 6054862 w 12167665"/>
              <a:gd name="connsiteY46" fmla="*/ 16092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67665" h="6858000">
                <a:moveTo>
                  <a:pt x="1824494" y="0"/>
                </a:moveTo>
                <a:lnTo>
                  <a:pt x="2145894" y="0"/>
                </a:lnTo>
                <a:lnTo>
                  <a:pt x="1434663" y="1425307"/>
                </a:lnTo>
                <a:lnTo>
                  <a:pt x="2370358" y="3300438"/>
                </a:lnTo>
                <a:lnTo>
                  <a:pt x="4840593" y="3300438"/>
                </a:lnTo>
                <a:lnTo>
                  <a:pt x="5776288" y="1425307"/>
                </a:lnTo>
                <a:lnTo>
                  <a:pt x="5065057" y="0"/>
                </a:lnTo>
                <a:lnTo>
                  <a:pt x="5386186" y="0"/>
                </a:lnTo>
                <a:lnTo>
                  <a:pt x="6054862" y="1340024"/>
                </a:lnTo>
                <a:lnTo>
                  <a:pt x="8525096" y="1340024"/>
                </a:lnTo>
                <a:lnTo>
                  <a:pt x="9193771" y="0"/>
                </a:lnTo>
                <a:lnTo>
                  <a:pt x="9515172" y="0"/>
                </a:lnTo>
                <a:lnTo>
                  <a:pt x="8803941" y="1425307"/>
                </a:lnTo>
                <a:lnTo>
                  <a:pt x="9739636" y="3300438"/>
                </a:lnTo>
                <a:lnTo>
                  <a:pt x="12167665" y="3300438"/>
                </a:lnTo>
                <a:lnTo>
                  <a:pt x="12167665" y="3668382"/>
                </a:lnTo>
                <a:lnTo>
                  <a:pt x="9739636" y="3668382"/>
                </a:lnTo>
                <a:lnTo>
                  <a:pt x="8803941" y="5543514"/>
                </a:lnTo>
                <a:lnTo>
                  <a:pt x="9459873" y="6858000"/>
                </a:lnTo>
                <a:lnTo>
                  <a:pt x="9089225" y="6858000"/>
                </a:lnTo>
                <a:lnTo>
                  <a:pt x="8525096" y="5727485"/>
                </a:lnTo>
                <a:lnTo>
                  <a:pt x="6054862" y="5727485"/>
                </a:lnTo>
                <a:lnTo>
                  <a:pt x="5490732" y="6858000"/>
                </a:lnTo>
                <a:lnTo>
                  <a:pt x="5120356" y="6858000"/>
                </a:lnTo>
                <a:lnTo>
                  <a:pt x="5776288" y="5543514"/>
                </a:lnTo>
                <a:lnTo>
                  <a:pt x="4840593" y="3668382"/>
                </a:lnTo>
                <a:lnTo>
                  <a:pt x="2370358" y="3668382"/>
                </a:lnTo>
                <a:lnTo>
                  <a:pt x="1434663" y="5543514"/>
                </a:lnTo>
                <a:lnTo>
                  <a:pt x="2090595" y="6858000"/>
                </a:lnTo>
                <a:lnTo>
                  <a:pt x="1719948" y="6858000"/>
                </a:lnTo>
                <a:lnTo>
                  <a:pt x="1155818" y="5727485"/>
                </a:lnTo>
                <a:lnTo>
                  <a:pt x="0" y="5727485"/>
                </a:lnTo>
                <a:lnTo>
                  <a:pt x="0" y="5359541"/>
                </a:lnTo>
                <a:lnTo>
                  <a:pt x="1155818" y="5359541"/>
                </a:lnTo>
                <a:lnTo>
                  <a:pt x="2091514" y="3484410"/>
                </a:lnTo>
                <a:lnTo>
                  <a:pt x="1155818" y="1609277"/>
                </a:lnTo>
                <a:lnTo>
                  <a:pt x="0" y="1609277"/>
                </a:lnTo>
                <a:lnTo>
                  <a:pt x="0" y="1340024"/>
                </a:lnTo>
                <a:lnTo>
                  <a:pt x="1155818" y="1340024"/>
                </a:lnTo>
                <a:lnTo>
                  <a:pt x="1824494" y="0"/>
                </a:lnTo>
                <a:close/>
                <a:moveTo>
                  <a:pt x="6054862" y="1609277"/>
                </a:moveTo>
                <a:lnTo>
                  <a:pt x="5119166" y="3484410"/>
                </a:lnTo>
                <a:lnTo>
                  <a:pt x="6054862" y="5359541"/>
                </a:lnTo>
                <a:lnTo>
                  <a:pt x="8525096" y="5359541"/>
                </a:lnTo>
                <a:lnTo>
                  <a:pt x="9460791" y="3484410"/>
                </a:lnTo>
                <a:lnTo>
                  <a:pt x="8525096" y="1609277"/>
                </a:lnTo>
                <a:lnTo>
                  <a:pt x="6054862" y="1609277"/>
                </a:lnTo>
                <a:close/>
              </a:path>
            </a:pathLst>
          </a:cu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8" name="Sześciokąt 17"/>
          <p:cNvSpPr/>
          <p:nvPr/>
        </p:nvSpPr>
        <p:spPr>
          <a:xfrm>
            <a:off x="5114826" y="1609277"/>
            <a:ext cx="4350306" cy="375026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8707F15-0790-4E61-B67B-709D4510D805}" type="datetimeFigureOut">
              <a:rPr lang="pl-PL" smtClean="0"/>
              <a:t>28.02.2024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6E8FAB1-3FF8-496E-808D-A44C9B030195}" type="slidenum">
              <a:rPr lang="pl-PL" smtClean="0"/>
              <a:t>‹#›</a:t>
            </a:fld>
            <a:endParaRPr lang="pl-PL"/>
          </a:p>
        </p:txBody>
      </p:sp>
    </p:spTree>
    <p:extLst>
      <p:ext uri="{BB962C8B-B14F-4D97-AF65-F5344CB8AC3E}">
        <p14:creationId xmlns:p14="http://schemas.microsoft.com/office/powerpoint/2010/main" val="5171025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38707F15-0790-4E61-B67B-709D4510D805}" type="datetimeFigureOut">
              <a:rPr lang="pl-PL" smtClean="0"/>
              <a:t>28.02.2024</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E8FAB1-3FF8-496E-808D-A44C9B030195}" type="slidenum">
              <a:rPr lang="pl-PL" smtClean="0"/>
              <a:t>‹#›</a:t>
            </a:fld>
            <a:endParaRPr lang="pl-PL"/>
          </a:p>
        </p:txBody>
      </p:sp>
    </p:spTree>
    <p:extLst>
      <p:ext uri="{BB962C8B-B14F-4D97-AF65-F5344CB8AC3E}">
        <p14:creationId xmlns:p14="http://schemas.microsoft.com/office/powerpoint/2010/main" val="35915023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learn.microsoft.com/en-us/fabric/data-science/explainable-boosting-machines-classification" TargetMode="External"/><Relationship Id="rId3" Type="http://schemas.openxmlformats.org/officeDocument/2006/relationships/hyperlink" Target="https://www.kaggle.com/code/prashant111/explain-your-model-predictions-with-lime" TargetMode="External"/><Relationship Id="rId7" Type="http://schemas.openxmlformats.org/officeDocument/2006/relationships/hyperlink" Target="https://interpret.ml/docs/ebm.html" TargetMode="External"/><Relationship Id="rId2" Type="http://schemas.openxmlformats.org/officeDocument/2006/relationships/hyperlink" Target="https://paperswithcode.com/method/lime" TargetMode="External"/><Relationship Id="rId1" Type="http://schemas.openxmlformats.org/officeDocument/2006/relationships/slideLayout" Target="../slideLayouts/slideLayout2.xml"/><Relationship Id="rId6" Type="http://schemas.openxmlformats.org/officeDocument/2006/relationships/hyperlink" Target="https://datascientest.com/en/shap-what-is-it" TargetMode="External"/><Relationship Id="rId11" Type="http://schemas.openxmlformats.org/officeDocument/2006/relationships/hyperlink" Target="https://medium.com/responsibleml/basic-xai-with-dalex-part-4-break-down-method-2cd4de43abdd" TargetMode="External"/><Relationship Id="rId5" Type="http://schemas.openxmlformats.org/officeDocument/2006/relationships/hyperlink" Target="https://shap.readthedocs.io/en/latest/index.html" TargetMode="External"/><Relationship Id="rId10" Type="http://schemas.openxmlformats.org/officeDocument/2006/relationships/hyperlink" Target="https://arxiv.org/abs/2305.16526v1" TargetMode="External"/><Relationship Id="rId4" Type="http://schemas.openxmlformats.org/officeDocument/2006/relationships/hyperlink" Target="https://www.freecodecamp.org/news/interpret-black-box-model-using-lime/" TargetMode="External"/><Relationship Id="rId9" Type="http://schemas.openxmlformats.org/officeDocument/2006/relationships/hyperlink" Target="https://arxiv.org/abs/2204.103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0" y="9525"/>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ctrTitle"/>
          </p:nvPr>
        </p:nvSpPr>
        <p:spPr>
          <a:xfrm>
            <a:off x="1524000" y="882650"/>
            <a:ext cx="9144000" cy="1433513"/>
          </a:xfrm>
        </p:spPr>
        <p:txBody>
          <a:bodyPr>
            <a:normAutofit/>
          </a:bodyPr>
          <a:lstStyle/>
          <a:p>
            <a:r>
              <a:rPr lang="pl-PL" sz="4400" b="1" dirty="0" smtClean="0"/>
              <a:t>Porównanie metod interpretowalnej sztucznej inteligencji.</a:t>
            </a:r>
            <a:endParaRPr lang="pl-PL" sz="4400" b="1" dirty="0"/>
          </a:p>
        </p:txBody>
      </p:sp>
      <p:sp>
        <p:nvSpPr>
          <p:cNvPr id="3" name="Podtytuł 2"/>
          <p:cNvSpPr>
            <a:spLocks noGrp="1"/>
          </p:cNvSpPr>
          <p:nvPr>
            <p:ph type="subTitle" idx="1"/>
          </p:nvPr>
        </p:nvSpPr>
        <p:spPr>
          <a:xfrm>
            <a:off x="1524000" y="4632326"/>
            <a:ext cx="9144000" cy="625474"/>
          </a:xfrm>
        </p:spPr>
        <p:txBody>
          <a:bodyPr/>
          <a:lstStyle/>
          <a:p>
            <a:r>
              <a:rPr lang="pl-PL" dirty="0" smtClean="0"/>
              <a:t>Wykonał: Sebastian Płaza</a:t>
            </a:r>
            <a:endParaRPr lang="pl-PL" dirty="0"/>
          </a:p>
        </p:txBody>
      </p:sp>
    </p:spTree>
    <p:extLst>
      <p:ext uri="{BB962C8B-B14F-4D97-AF65-F5344CB8AC3E}">
        <p14:creationId xmlns:p14="http://schemas.microsoft.com/office/powerpoint/2010/main" val="198648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SHAP – przykłady zastosowania</a:t>
            </a:r>
            <a:endParaRPr lang="pl-PL" dirty="0"/>
          </a:p>
        </p:txBody>
      </p:sp>
      <p:sp>
        <p:nvSpPr>
          <p:cNvPr id="3" name="pole tekstowe 2"/>
          <p:cNvSpPr txBox="1"/>
          <p:nvPr/>
        </p:nvSpPr>
        <p:spPr>
          <a:xfrm>
            <a:off x="838200" y="1262743"/>
            <a:ext cx="10515600" cy="5324535"/>
          </a:xfrm>
          <a:prstGeom prst="rect">
            <a:avLst/>
          </a:prstGeom>
          <a:noFill/>
        </p:spPr>
        <p:txBody>
          <a:bodyPr wrap="square" rtlCol="0">
            <a:spAutoFit/>
          </a:bodyPr>
          <a:lstStyle/>
          <a:p>
            <a:endParaRPr lang="pl-PL" sz="2000" dirty="0">
              <a:solidFill>
                <a:schemeClr val="bg1"/>
              </a:solidFill>
            </a:endParaRPr>
          </a:p>
          <a:p>
            <a:pPr marL="342900" indent="-342900">
              <a:buFont typeface="Arial" panose="020B0604020202020204" pitchFamily="34" charset="0"/>
              <a:buChar char="•"/>
            </a:pPr>
            <a:r>
              <a:rPr lang="pl-PL" sz="2000" dirty="0">
                <a:solidFill>
                  <a:schemeClr val="bg1"/>
                </a:solidFill>
              </a:rPr>
              <a:t>Analiza Sentymentu: SHAP może być używany do wyjaśnienia, które słowa w danym tekście przyczyniły się do określonego wyniku analizy </a:t>
            </a:r>
            <a:r>
              <a:rPr lang="pl-PL" sz="2000" dirty="0" smtClean="0">
                <a:solidFill>
                  <a:schemeClr val="bg1"/>
                </a:solidFill>
              </a:rPr>
              <a:t>sentymentu. </a:t>
            </a:r>
            <a:r>
              <a:rPr lang="pl-PL" sz="2000" dirty="0">
                <a:solidFill>
                  <a:schemeClr val="bg1"/>
                </a:solidFill>
              </a:rPr>
              <a:t>Na przykład, jeśli model analizy sentymentu przewiduje, że dany </a:t>
            </a:r>
            <a:r>
              <a:rPr lang="pl-PL" sz="2000" dirty="0" err="1">
                <a:solidFill>
                  <a:schemeClr val="bg1"/>
                </a:solidFill>
              </a:rPr>
              <a:t>tweet</a:t>
            </a:r>
            <a:r>
              <a:rPr lang="pl-PL" sz="2000" dirty="0">
                <a:solidFill>
                  <a:schemeClr val="bg1"/>
                </a:solidFill>
              </a:rPr>
              <a:t> ma negatywny ton, SHAP może pomóc zidentyfikować, które konkretne słowa w </a:t>
            </a:r>
            <a:r>
              <a:rPr lang="pl-PL" sz="2000" dirty="0" err="1">
                <a:solidFill>
                  <a:schemeClr val="bg1"/>
                </a:solidFill>
              </a:rPr>
              <a:t>tweecie</a:t>
            </a:r>
            <a:r>
              <a:rPr lang="pl-PL" sz="2000" dirty="0">
                <a:solidFill>
                  <a:schemeClr val="bg1"/>
                </a:solidFill>
              </a:rPr>
              <a:t> przyczyniły się do tego </a:t>
            </a:r>
            <a:r>
              <a:rPr lang="pl-PL" sz="2000" dirty="0" smtClean="0">
                <a:solidFill>
                  <a:schemeClr val="bg1"/>
                </a:solidFill>
              </a:rPr>
              <a:t>wyniku.</a:t>
            </a:r>
          </a:p>
          <a:p>
            <a:pPr marL="342900" indent="-342900">
              <a:buFont typeface="Arial" panose="020B0604020202020204" pitchFamily="34" charset="0"/>
              <a:buChar char="•"/>
            </a:pPr>
            <a:r>
              <a:rPr lang="pl-PL" sz="2000" dirty="0">
                <a:solidFill>
                  <a:schemeClr val="bg1"/>
                </a:solidFill>
              </a:rPr>
              <a:t>Tłumaczenie Maszynowe: W kontekście tłumaczenia maszynowego, SHAP może pomóc zrozumieć, które części źródłowego tekstu miały największy wpływ na wygenerowane </a:t>
            </a:r>
            <a:r>
              <a:rPr lang="pl-PL" sz="2000" dirty="0" smtClean="0">
                <a:solidFill>
                  <a:schemeClr val="bg1"/>
                </a:solidFill>
              </a:rPr>
              <a:t>tłumaczenie</a:t>
            </a:r>
          </a:p>
          <a:p>
            <a:pPr marL="342900" indent="-342900">
              <a:buFont typeface="Arial" panose="020B0604020202020204" pitchFamily="34" charset="0"/>
              <a:buChar char="•"/>
            </a:pPr>
            <a:r>
              <a:rPr lang="pl-PL" sz="2000" dirty="0">
                <a:solidFill>
                  <a:schemeClr val="bg1"/>
                </a:solidFill>
              </a:rPr>
              <a:t>Klasyfikacja Obrazów: W przypadku modeli klasyfikacji obrazów, SHAP może pokazać, które części obrazu były najważniejsze dla przewidywanej </a:t>
            </a:r>
            <a:r>
              <a:rPr lang="pl-PL" sz="2000" dirty="0" smtClean="0">
                <a:solidFill>
                  <a:schemeClr val="bg1"/>
                </a:solidFill>
              </a:rPr>
              <a:t>klasy. </a:t>
            </a:r>
            <a:r>
              <a:rPr lang="pl-PL" sz="2000" dirty="0">
                <a:solidFill>
                  <a:schemeClr val="bg1"/>
                </a:solidFill>
              </a:rPr>
              <a:t>Na przykład, jeśli model klasyfikacji obrazów identyfikuje obraz jako “pies”, SHAP może pomóc zidentyfikować, które części obrazu (takie jak uszy czy ogon) były kluczowe dla tej klasyfikacji</a:t>
            </a:r>
            <a:r>
              <a:rPr lang="pl-PL" sz="2000" dirty="0" smtClean="0">
                <a:solidFill>
                  <a:schemeClr val="bg1"/>
                </a:solidFill>
              </a:rPr>
              <a:t>.</a:t>
            </a:r>
          </a:p>
          <a:p>
            <a:pPr marL="342900" indent="-342900">
              <a:buFont typeface="Arial" panose="020B0604020202020204" pitchFamily="34" charset="0"/>
              <a:buChar char="•"/>
            </a:pPr>
            <a:r>
              <a:rPr lang="pl-PL" sz="2000" dirty="0">
                <a:solidFill>
                  <a:schemeClr val="bg1"/>
                </a:solidFill>
              </a:rPr>
              <a:t>Diagnostyka Medyczna: W medycynie, SHAP może pomóc lekarzom zrozumieć, dlaczego model uczenia maszynowego zalecił określone leczenie lub zdiagnozował określoną chorobę na podstawie danych pacjenta2. Na przykład, jeśli model przewiduje, że pacjent ma wysokie ryzyko zachorowania na cukrzycę, SHAP może pokazać, które cechy (takie jak wiek, waga, dieta itp.) przyczyniły się do tego wyniku.</a:t>
            </a:r>
          </a:p>
        </p:txBody>
      </p:sp>
    </p:spTree>
    <p:extLst>
      <p:ext uri="{BB962C8B-B14F-4D97-AF65-F5344CB8AC3E}">
        <p14:creationId xmlns:p14="http://schemas.microsoft.com/office/powerpoint/2010/main" val="207248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838200" y="1556347"/>
            <a:ext cx="10515600" cy="5016758"/>
          </a:xfrm>
          <a:prstGeom prst="rect">
            <a:avLst/>
          </a:prstGeom>
          <a:noFill/>
        </p:spPr>
        <p:txBody>
          <a:bodyPr wrap="square" rtlCol="0">
            <a:spAutoFit/>
          </a:bodyPr>
          <a:lstStyle/>
          <a:p>
            <a:r>
              <a:rPr lang="pl-PL" sz="2000" dirty="0" err="1">
                <a:solidFill>
                  <a:schemeClr val="bg1"/>
                </a:solidFill>
              </a:rPr>
              <a:t>Explainable</a:t>
            </a:r>
            <a:r>
              <a:rPr lang="pl-PL" sz="2000" dirty="0">
                <a:solidFill>
                  <a:schemeClr val="bg1"/>
                </a:solidFill>
              </a:rPr>
              <a:t> </a:t>
            </a:r>
            <a:r>
              <a:rPr lang="pl-PL" sz="2000" dirty="0" err="1">
                <a:solidFill>
                  <a:schemeClr val="bg1"/>
                </a:solidFill>
              </a:rPr>
              <a:t>Boosting</a:t>
            </a:r>
            <a:r>
              <a:rPr lang="pl-PL" sz="2000" dirty="0">
                <a:solidFill>
                  <a:schemeClr val="bg1"/>
                </a:solidFill>
              </a:rPr>
              <a:t> Machine (EBM) to oparty na drzewie, cykliczny uogólniony model addytywny zwiększający gradient z automatycznym wykrywaniem interakcji. EBM są często tak dokładne, jak najnowocześniejsze modele czarnej skrzynki, a jednocześnie pozostają w pełni interpretowalne. Chociaż EBM są często wolniejsze w trenowaniu niż inne nowoczesne algorytmy, EBM są niezwykle kompaktowe i szybkie w czasie </a:t>
            </a:r>
            <a:r>
              <a:rPr lang="pl-PL" sz="2000" dirty="0" smtClean="0">
                <a:solidFill>
                  <a:schemeClr val="bg1"/>
                </a:solidFill>
              </a:rPr>
              <a:t>przewidywania.</a:t>
            </a:r>
          </a:p>
          <a:p>
            <a:r>
              <a:rPr lang="pl-PL" sz="2000" dirty="0" smtClean="0">
                <a:solidFill>
                  <a:schemeClr val="bg1"/>
                </a:solidFill>
              </a:rPr>
              <a:t>EBM jest uogólnionym modelem addytywnym (GAM) o następującej formie:</a:t>
            </a:r>
          </a:p>
          <a:p>
            <a:endParaRPr lang="pl-PL" sz="2000" dirty="0" smtClean="0">
              <a:solidFill>
                <a:schemeClr val="bg1"/>
              </a:solidFill>
            </a:endParaRPr>
          </a:p>
          <a:p>
            <a:endParaRPr lang="pl-PL" sz="2000" dirty="0" smtClean="0">
              <a:solidFill>
                <a:schemeClr val="bg1"/>
              </a:solidFill>
            </a:endParaRPr>
          </a:p>
          <a:p>
            <a:r>
              <a:rPr lang="pl-PL" sz="2000" dirty="0" smtClean="0">
                <a:solidFill>
                  <a:schemeClr val="bg1"/>
                </a:solidFill>
              </a:rPr>
              <a:t>gdzie </a:t>
            </a:r>
            <a:r>
              <a:rPr lang="pl-PL" sz="2000" dirty="0">
                <a:solidFill>
                  <a:schemeClr val="bg1"/>
                </a:solidFill>
              </a:rPr>
              <a:t>g jest funkcją łączącą, która dostosowuje GAM do różnych ustawień, takich jak regresja lub klasyfikacja. Procedura </a:t>
            </a:r>
            <a:r>
              <a:rPr lang="pl-PL" sz="2000" dirty="0" err="1">
                <a:solidFill>
                  <a:schemeClr val="bg1"/>
                </a:solidFill>
              </a:rPr>
              <a:t>boosting</a:t>
            </a:r>
            <a:r>
              <a:rPr lang="pl-PL" sz="2000" dirty="0">
                <a:solidFill>
                  <a:schemeClr val="bg1"/>
                </a:solidFill>
              </a:rPr>
              <a:t> jest starannie ograniczana do trenowania na jednej funkcji na raz w sposób cykliczny, przy bardzo niskim współczynniku uczenia, dzięki czemu kolejność cech nie ma </a:t>
            </a:r>
            <a:r>
              <a:rPr lang="pl-PL" sz="2000" dirty="0" smtClean="0">
                <a:solidFill>
                  <a:schemeClr val="bg1"/>
                </a:solidFill>
              </a:rPr>
              <a:t>znaczenia.</a:t>
            </a:r>
          </a:p>
          <a:p>
            <a:r>
              <a:rPr lang="pl-PL" sz="2000" dirty="0">
                <a:solidFill>
                  <a:schemeClr val="bg1"/>
                </a:solidFill>
              </a:rPr>
              <a:t>EBM są wysoce zrozumiałe, ponieważ wkład każdej cechy do końcowej prognozy można zobrazować i zrozumieć, rysując </a:t>
            </a:r>
            <a:r>
              <a:rPr lang="pl-PL" sz="2000" dirty="0" smtClean="0">
                <a:solidFill>
                  <a:schemeClr val="bg1"/>
                </a:solidFill>
              </a:rPr>
              <a:t>f(j)​. </a:t>
            </a:r>
            <a:r>
              <a:rPr lang="pl-PL" sz="2000" dirty="0">
                <a:solidFill>
                  <a:schemeClr val="bg1"/>
                </a:solidFill>
              </a:rPr>
              <a:t>Każda funkcja </a:t>
            </a:r>
            <a:r>
              <a:rPr lang="pl-PL" sz="2000" dirty="0" smtClean="0">
                <a:solidFill>
                  <a:schemeClr val="bg1"/>
                </a:solidFill>
              </a:rPr>
              <a:t>f(j)​ </a:t>
            </a:r>
            <a:r>
              <a:rPr lang="pl-PL" sz="2000" dirty="0">
                <a:solidFill>
                  <a:schemeClr val="bg1"/>
                </a:solidFill>
              </a:rPr>
              <a:t>działa jako tabela wyszukiwania dla danej cechy i zwraca wkład do końcowej </a:t>
            </a:r>
            <a:r>
              <a:rPr lang="pl-PL" sz="2000" dirty="0" smtClean="0">
                <a:solidFill>
                  <a:schemeClr val="bg1"/>
                </a:solidFill>
              </a:rPr>
              <a:t>prognozy. </a:t>
            </a:r>
            <a:r>
              <a:rPr lang="pl-PL" sz="2000" dirty="0">
                <a:solidFill>
                  <a:schemeClr val="bg1"/>
                </a:solidFill>
              </a:rPr>
              <a:t>Te wkłady są po prostu dodawane i przekazywane przez funkcję łączącą g, aby obliczyć końcową </a:t>
            </a:r>
            <a:r>
              <a:rPr lang="pl-PL" sz="2000" dirty="0" smtClean="0">
                <a:solidFill>
                  <a:schemeClr val="bg1"/>
                </a:solidFill>
              </a:rPr>
              <a:t>prognozę.</a:t>
            </a:r>
          </a:p>
        </p:txBody>
      </p:sp>
      <p:pic>
        <p:nvPicPr>
          <p:cNvPr id="6" name="Obraz 5"/>
          <p:cNvPicPr>
            <a:picLocks noChangeAspect="1"/>
          </p:cNvPicPr>
          <p:nvPr/>
        </p:nvPicPr>
        <p:blipFill>
          <a:blip r:embed="rId2"/>
          <a:stretch>
            <a:fillRect/>
          </a:stretch>
        </p:blipFill>
        <p:spPr>
          <a:xfrm>
            <a:off x="4976812" y="3418115"/>
            <a:ext cx="2238375" cy="609600"/>
          </a:xfrm>
          <a:prstGeom prst="rect">
            <a:avLst/>
          </a:prstGeom>
        </p:spPr>
      </p:pic>
      <p:sp>
        <p:nvSpPr>
          <p:cNvPr id="2" name="Tytuł 1"/>
          <p:cNvSpPr>
            <a:spLocks noGrp="1"/>
          </p:cNvSpPr>
          <p:nvPr>
            <p:ph type="title" idx="4294967295"/>
          </p:nvPr>
        </p:nvSpPr>
        <p:spPr>
          <a:xfrm>
            <a:off x="838200" y="290513"/>
            <a:ext cx="10515600" cy="1325562"/>
          </a:xfrm>
        </p:spPr>
        <p:txBody>
          <a:bodyPr>
            <a:normAutofit/>
          </a:bodyPr>
          <a:lstStyle/>
          <a:p>
            <a:r>
              <a:rPr lang="pl-PL" b="1" dirty="0"/>
              <a:t>Wybrane Metody </a:t>
            </a:r>
            <a:r>
              <a:rPr lang="pl-PL" b="1" dirty="0" smtClean="0"/>
              <a:t>XAI -</a:t>
            </a:r>
            <a:r>
              <a:rPr lang="pl-PL" dirty="0" smtClean="0"/>
              <a:t> </a:t>
            </a:r>
            <a:r>
              <a:rPr lang="pl-PL" b="1" dirty="0" err="1"/>
              <a:t>Explainable</a:t>
            </a:r>
            <a:r>
              <a:rPr lang="pl-PL" b="1" dirty="0"/>
              <a:t> </a:t>
            </a:r>
            <a:r>
              <a:rPr lang="pl-PL" b="1" dirty="0" err="1"/>
              <a:t>Boosting</a:t>
            </a:r>
            <a:r>
              <a:rPr lang="pl-PL" b="1" dirty="0"/>
              <a:t> Machine </a:t>
            </a:r>
          </a:p>
        </p:txBody>
      </p:sp>
    </p:spTree>
    <p:extLst>
      <p:ext uri="{BB962C8B-B14F-4D97-AF65-F5344CB8AC3E}">
        <p14:creationId xmlns:p14="http://schemas.microsoft.com/office/powerpoint/2010/main" val="684792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838200" y="1556347"/>
            <a:ext cx="10515600" cy="4708981"/>
          </a:xfrm>
          <a:prstGeom prst="rect">
            <a:avLst/>
          </a:prstGeom>
          <a:noFill/>
        </p:spPr>
        <p:txBody>
          <a:bodyPr wrap="square" rtlCol="0">
            <a:spAutoFit/>
          </a:bodyPr>
          <a:lstStyle/>
          <a:p>
            <a:pPr marL="342900" indent="-342900">
              <a:buFont typeface="Arial" panose="020B0604020202020204" pitchFamily="34" charset="0"/>
              <a:buChar char="•"/>
            </a:pPr>
            <a:r>
              <a:rPr lang="pl-PL" sz="2000" b="1" dirty="0">
                <a:solidFill>
                  <a:schemeClr val="bg1"/>
                </a:solidFill>
              </a:rPr>
              <a:t>Zastosowanie w naukach przyrodniczych</a:t>
            </a:r>
            <a:r>
              <a:rPr lang="pl-PL" sz="2000" dirty="0">
                <a:solidFill>
                  <a:schemeClr val="bg1"/>
                </a:solidFill>
              </a:rPr>
              <a:t>: W jednym z badań, EBM zostały zastosowane do analizy obrazów </a:t>
            </a:r>
            <a:r>
              <a:rPr lang="pl-PL" sz="2000" dirty="0" err="1">
                <a:solidFill>
                  <a:schemeClr val="bg1"/>
                </a:solidFill>
              </a:rPr>
              <a:t>solitonów</a:t>
            </a:r>
            <a:r>
              <a:rPr lang="pl-PL" sz="2000" dirty="0">
                <a:solidFill>
                  <a:schemeClr val="bg1"/>
                </a:solidFill>
              </a:rPr>
              <a:t> atomów </a:t>
            </a:r>
            <a:r>
              <a:rPr lang="pl-PL" sz="2000" dirty="0" smtClean="0">
                <a:solidFill>
                  <a:schemeClr val="bg1"/>
                </a:solidFill>
              </a:rPr>
              <a:t>zimnych. </a:t>
            </a:r>
            <a:r>
              <a:rPr lang="pl-PL" sz="2000" dirty="0">
                <a:solidFill>
                  <a:schemeClr val="bg1"/>
                </a:solidFill>
              </a:rPr>
              <a:t>W tym przypadku, EBM zostały użyte do analizy danych obrazowych po raz pierwszy. Aby przekształcić dane obrazowe na format tabularny, zastosowano techniki oparte na transformacji </a:t>
            </a:r>
            <a:r>
              <a:rPr lang="pl-PL" sz="2000" dirty="0" err="1">
                <a:solidFill>
                  <a:schemeClr val="bg1"/>
                </a:solidFill>
              </a:rPr>
              <a:t>falkowej</a:t>
            </a:r>
            <a:r>
              <a:rPr lang="pl-PL" sz="2000" dirty="0">
                <a:solidFill>
                  <a:schemeClr val="bg1"/>
                </a:solidFill>
              </a:rPr>
              <a:t> Gabora, które zachowują przestrzenną strukturę </a:t>
            </a:r>
            <a:r>
              <a:rPr lang="pl-PL" sz="2000" dirty="0" smtClean="0">
                <a:solidFill>
                  <a:schemeClr val="bg1"/>
                </a:solidFill>
              </a:rPr>
              <a:t>danych.</a:t>
            </a:r>
          </a:p>
          <a:p>
            <a:pPr marL="342900" indent="-342900">
              <a:buFont typeface="Arial" panose="020B0604020202020204" pitchFamily="34" charset="0"/>
              <a:buChar char="•"/>
            </a:pPr>
            <a:r>
              <a:rPr lang="pl-PL" sz="2000" b="1" dirty="0">
                <a:solidFill>
                  <a:schemeClr val="bg1"/>
                </a:solidFill>
              </a:rPr>
              <a:t>Zastosowanie w astrofizyce</a:t>
            </a:r>
            <a:r>
              <a:rPr lang="pl-PL" sz="2000" dirty="0">
                <a:solidFill>
                  <a:schemeClr val="bg1"/>
                </a:solidFill>
              </a:rPr>
              <a:t>: EBM zostały użyte do analizy prawie 6 milionów galaktyk symulowanych przez projekt </a:t>
            </a:r>
            <a:r>
              <a:rPr lang="pl-PL" sz="2000" dirty="0" err="1">
                <a:solidFill>
                  <a:schemeClr val="bg1"/>
                </a:solidFill>
              </a:rPr>
              <a:t>Cosmic</a:t>
            </a:r>
            <a:r>
              <a:rPr lang="pl-PL" sz="2000" dirty="0">
                <a:solidFill>
                  <a:schemeClr val="bg1"/>
                </a:solidFill>
              </a:rPr>
              <a:t> </a:t>
            </a:r>
            <a:r>
              <a:rPr lang="pl-PL" sz="2000" dirty="0" err="1">
                <a:solidFill>
                  <a:schemeClr val="bg1"/>
                </a:solidFill>
              </a:rPr>
              <a:t>Reionization</a:t>
            </a:r>
            <a:r>
              <a:rPr lang="pl-PL" sz="2000" dirty="0">
                <a:solidFill>
                  <a:schemeClr val="bg1"/>
                </a:solidFill>
              </a:rPr>
              <a:t> on </a:t>
            </a:r>
            <a:r>
              <a:rPr lang="pl-PL" sz="2000" dirty="0" err="1">
                <a:solidFill>
                  <a:schemeClr val="bg1"/>
                </a:solidFill>
              </a:rPr>
              <a:t>Computers</a:t>
            </a:r>
            <a:r>
              <a:rPr lang="pl-PL" sz="2000" dirty="0">
                <a:solidFill>
                  <a:schemeClr val="bg1"/>
                </a:solidFill>
              </a:rPr>
              <a:t> (CROC). Celem było zrozumienie, jak masa gwiazd i tempo formowania gwiazd zależą od właściwości fizycznych takich jak masa halo, szczytowa prędkość obrotowa galaktyki podczas jej historii formowania, środowisko kosmiczne i przesunięcie ku </a:t>
            </a:r>
            <a:r>
              <a:rPr lang="pl-PL" sz="2000" dirty="0" smtClean="0">
                <a:solidFill>
                  <a:schemeClr val="bg1"/>
                </a:solidFill>
              </a:rPr>
              <a:t>czerwieni.</a:t>
            </a:r>
          </a:p>
          <a:p>
            <a:pPr marL="342900" indent="-342900">
              <a:buFont typeface="Arial" panose="020B0604020202020204" pitchFamily="34" charset="0"/>
              <a:buChar char="•"/>
            </a:pPr>
            <a:r>
              <a:rPr lang="pl-PL" sz="2000" b="1" dirty="0" smtClean="0">
                <a:solidFill>
                  <a:schemeClr val="bg1"/>
                </a:solidFill>
              </a:rPr>
              <a:t>Zastosowanie w uczeniu maszynowym</a:t>
            </a:r>
            <a:r>
              <a:rPr lang="pl-PL" sz="2000" dirty="0" smtClean="0">
                <a:solidFill>
                  <a:schemeClr val="bg1"/>
                </a:solidFill>
              </a:rPr>
              <a:t>: </a:t>
            </a:r>
            <a:r>
              <a:rPr lang="pl-PL" sz="2000" dirty="0">
                <a:solidFill>
                  <a:schemeClr val="bg1"/>
                </a:solidFill>
              </a:rPr>
              <a:t>W ramach platformy Microsoft </a:t>
            </a:r>
            <a:r>
              <a:rPr lang="pl-PL" sz="2000" dirty="0" err="1">
                <a:solidFill>
                  <a:schemeClr val="bg1"/>
                </a:solidFill>
              </a:rPr>
              <a:t>Fabric</a:t>
            </a:r>
            <a:r>
              <a:rPr lang="pl-PL" sz="2000" dirty="0">
                <a:solidFill>
                  <a:schemeClr val="bg1"/>
                </a:solidFill>
              </a:rPr>
              <a:t>, EBM są używane do trenowania modeli </a:t>
            </a:r>
            <a:r>
              <a:rPr lang="pl-PL" sz="2000" dirty="0" smtClean="0">
                <a:solidFill>
                  <a:schemeClr val="bg1"/>
                </a:solidFill>
              </a:rPr>
              <a:t>klasyfikacyjnych. </a:t>
            </a:r>
            <a:r>
              <a:rPr lang="pl-PL" sz="2000" dirty="0">
                <a:solidFill>
                  <a:schemeClr val="bg1"/>
                </a:solidFill>
              </a:rPr>
              <a:t>EBM tworzą zespół drzew decyzyjnych, podobnie jak gradient </a:t>
            </a:r>
            <a:r>
              <a:rPr lang="pl-PL" sz="2000" dirty="0" err="1">
                <a:solidFill>
                  <a:schemeClr val="bg1"/>
                </a:solidFill>
              </a:rPr>
              <a:t>boosting</a:t>
            </a:r>
            <a:r>
              <a:rPr lang="pl-PL" sz="2000" dirty="0">
                <a:solidFill>
                  <a:schemeClr val="bg1"/>
                </a:solidFill>
              </a:rPr>
              <a:t>, ale z unikalnym naciskiem na generowanie modeli zrozumiałych dla człowieka. Są one dobrze dopasowane do aplikacji, gdzie zrozumienie czynników wpływających na decyzje modelu jest niezbędne, takich jak opieka zdrowotna, finanse i zgodność z </a:t>
            </a:r>
            <a:r>
              <a:rPr lang="pl-PL" sz="2000" dirty="0" smtClean="0">
                <a:solidFill>
                  <a:schemeClr val="bg1"/>
                </a:solidFill>
              </a:rPr>
              <a:t>regulacjami.</a:t>
            </a:r>
          </a:p>
        </p:txBody>
      </p:sp>
      <p:sp>
        <p:nvSpPr>
          <p:cNvPr id="2" name="Tytuł 1"/>
          <p:cNvSpPr>
            <a:spLocks noGrp="1"/>
          </p:cNvSpPr>
          <p:nvPr>
            <p:ph type="title" idx="4294967295"/>
          </p:nvPr>
        </p:nvSpPr>
        <p:spPr>
          <a:xfrm>
            <a:off x="838200" y="290513"/>
            <a:ext cx="10515600" cy="1325562"/>
          </a:xfrm>
        </p:spPr>
        <p:txBody>
          <a:bodyPr>
            <a:normAutofit/>
          </a:bodyPr>
          <a:lstStyle/>
          <a:p>
            <a:r>
              <a:rPr lang="pl-PL" b="1" dirty="0" err="1" smtClean="0"/>
              <a:t>Explainable</a:t>
            </a:r>
            <a:r>
              <a:rPr lang="pl-PL" b="1" dirty="0" smtClean="0"/>
              <a:t> </a:t>
            </a:r>
            <a:r>
              <a:rPr lang="pl-PL" b="1" dirty="0" err="1"/>
              <a:t>Boosting</a:t>
            </a:r>
            <a:r>
              <a:rPr lang="pl-PL" b="1" dirty="0"/>
              <a:t> </a:t>
            </a:r>
            <a:r>
              <a:rPr lang="pl-PL" b="1" dirty="0" smtClean="0"/>
              <a:t>Machine - przykłady zastosowania</a:t>
            </a:r>
            <a:endParaRPr lang="pl-PL" b="1" dirty="0"/>
          </a:p>
        </p:txBody>
      </p:sp>
    </p:spTree>
    <p:extLst>
      <p:ext uri="{BB962C8B-B14F-4D97-AF65-F5344CB8AC3E}">
        <p14:creationId xmlns:p14="http://schemas.microsoft.com/office/powerpoint/2010/main" val="3032769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pl-PL" b="1" dirty="0"/>
              <a:t>Wybrane Metody </a:t>
            </a:r>
            <a:r>
              <a:rPr lang="pl-PL" b="1" dirty="0" smtClean="0"/>
              <a:t>XAI - DALEX</a:t>
            </a:r>
            <a:endParaRPr lang="pl-PL" dirty="0"/>
          </a:p>
        </p:txBody>
      </p:sp>
      <p:sp>
        <p:nvSpPr>
          <p:cNvPr id="8" name="Symbol zastępczy zawartości 7"/>
          <p:cNvSpPr>
            <a:spLocks noGrp="1"/>
          </p:cNvSpPr>
          <p:nvPr>
            <p:ph sz="half" idx="1"/>
          </p:nvPr>
        </p:nvSpPr>
        <p:spPr>
          <a:xfrm>
            <a:off x="838200" y="1825625"/>
            <a:ext cx="10515600" cy="4351338"/>
          </a:xfrm>
        </p:spPr>
        <p:txBody>
          <a:bodyPr>
            <a:normAutofit/>
          </a:bodyPr>
          <a:lstStyle/>
          <a:p>
            <a:pPr marL="0" indent="0">
              <a:buNone/>
            </a:pPr>
            <a:r>
              <a:rPr lang="pl-PL" sz="2000" dirty="0"/>
              <a:t>Metoda DALEX jest jedną z </a:t>
            </a:r>
            <a:r>
              <a:rPr lang="pl-PL" sz="2000" dirty="0" smtClean="0"/>
              <a:t>metod, </a:t>
            </a:r>
            <a:r>
              <a:rPr lang="pl-PL" sz="2000" dirty="0"/>
              <a:t>która służy do eksploracji i interpretacji zachowania dowolnego modelu predykcyjnego. Metoda ta opiera się na tworzeniu opakowania (</a:t>
            </a:r>
            <a:r>
              <a:rPr lang="pl-PL" sz="2000" dirty="0" err="1"/>
              <a:t>wrappera</a:t>
            </a:r>
            <a:r>
              <a:rPr lang="pl-PL" sz="2000" dirty="0"/>
              <a:t>) wokół modelu, które umożliwia zastosowanie różnych narzędzi do analizy globalnej i lokalnej modelu. Analiza globalna dotyczy całego zbioru danych i pozwala na ocenę ogólnego działania modelu, np. poprzez wyznaczanie ważności zmiennych lub profili zależności cząstkowej. Analiza lokalna dotyczy pojedynczej obserwacji i pozwala na zrozumienie, jak model generuje predykcję dla konkretnego przypadku, np. poprzez metodę Break Down lub </a:t>
            </a:r>
            <a:r>
              <a:rPr lang="pl-PL" sz="2000" dirty="0" err="1"/>
              <a:t>Shapley</a:t>
            </a:r>
            <a:r>
              <a:rPr lang="pl-PL" sz="2000" dirty="0"/>
              <a:t> </a:t>
            </a:r>
            <a:r>
              <a:rPr lang="pl-PL" sz="2000" dirty="0" err="1"/>
              <a:t>values</a:t>
            </a:r>
            <a:r>
              <a:rPr lang="pl-PL" sz="2000" dirty="0"/>
              <a:t>. Metoda DALEX jest niezależna od języka programowania i biblioteki, w której został stworzony model, dzięki czemu można ją stosować do różnych typów modeli, takich jak regresja logistyczna, lasy losowe, sieci neuronowe czy </a:t>
            </a:r>
            <a:r>
              <a:rPr lang="pl-PL" sz="2000" dirty="0" err="1"/>
              <a:t>xgboost</a:t>
            </a:r>
            <a:r>
              <a:rPr lang="pl-PL" sz="2000" dirty="0"/>
              <a:t>. Metoda DALEX jest zaimplementowana w pakietach R i </a:t>
            </a:r>
            <a:r>
              <a:rPr lang="pl-PL" sz="2000" dirty="0" err="1"/>
              <a:t>Python</a:t>
            </a:r>
            <a:r>
              <a:rPr lang="pl-PL" sz="2000" dirty="0"/>
              <a:t>, które są dostępne na </a:t>
            </a:r>
            <a:r>
              <a:rPr lang="pl-PL" sz="2000" dirty="0" smtClean="0"/>
              <a:t>GitHubie.</a:t>
            </a:r>
            <a:endParaRPr lang="pl-PL" sz="2000" dirty="0"/>
          </a:p>
        </p:txBody>
      </p:sp>
    </p:spTree>
    <p:extLst>
      <p:ext uri="{BB962C8B-B14F-4D97-AF65-F5344CB8AC3E}">
        <p14:creationId xmlns:p14="http://schemas.microsoft.com/office/powerpoint/2010/main" val="333326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pl-PL" b="1" dirty="0" smtClean="0"/>
              <a:t>DALEX – przykłady zastosowania</a:t>
            </a:r>
            <a:endParaRPr lang="pl-PL" dirty="0"/>
          </a:p>
        </p:txBody>
      </p:sp>
      <p:sp>
        <p:nvSpPr>
          <p:cNvPr id="8" name="Symbol zastępczy zawartości 7"/>
          <p:cNvSpPr>
            <a:spLocks noGrp="1"/>
          </p:cNvSpPr>
          <p:nvPr>
            <p:ph sz="half" idx="1"/>
          </p:nvPr>
        </p:nvSpPr>
        <p:spPr>
          <a:xfrm>
            <a:off x="838200" y="1825625"/>
            <a:ext cx="10515600" cy="4351338"/>
          </a:xfrm>
        </p:spPr>
        <p:txBody>
          <a:bodyPr>
            <a:normAutofit/>
          </a:bodyPr>
          <a:lstStyle/>
          <a:p>
            <a:r>
              <a:rPr lang="pl-PL" sz="2000" dirty="0"/>
              <a:t>Eksploracja i interpretacja zachowania dowolnego modelu predykcyjnego, np. poprzez ocenę ważności zmiennych, profili zależności cząstkowej, metodę Break Down lub </a:t>
            </a:r>
            <a:r>
              <a:rPr lang="pl-PL" sz="2000" dirty="0" err="1"/>
              <a:t>Shapley</a:t>
            </a:r>
            <a:r>
              <a:rPr lang="pl-PL" sz="2000" dirty="0"/>
              <a:t> </a:t>
            </a:r>
            <a:r>
              <a:rPr lang="pl-PL" sz="2000" dirty="0" err="1" smtClean="0"/>
              <a:t>value</a:t>
            </a:r>
            <a:r>
              <a:rPr lang="pl-PL" sz="2000" dirty="0" smtClean="0"/>
              <a:t>.</a:t>
            </a:r>
          </a:p>
          <a:p>
            <a:r>
              <a:rPr lang="pl-PL" sz="2000" dirty="0"/>
              <a:t>Porównanie i ocena różnych modeli predykcyjnych, np. poprzez wyznaczanie krzywych ROC, AUC, MSE lub innych miar </a:t>
            </a:r>
            <a:r>
              <a:rPr lang="pl-PL" sz="2000" dirty="0" smtClean="0"/>
              <a:t>jakości.</a:t>
            </a:r>
          </a:p>
          <a:p>
            <a:r>
              <a:rPr lang="pl-PL" sz="2000" dirty="0"/>
              <a:t>Weryfikacja i walidacja modeli predykcyjnych, np. poprzez sprawdzanie założeń, testowanie hipotez, wykrywanie obserwacji odstających lub </a:t>
            </a:r>
            <a:r>
              <a:rPr lang="pl-PL" sz="2000" dirty="0" smtClean="0"/>
              <a:t>wpływowych.</a:t>
            </a:r>
          </a:p>
          <a:p>
            <a:r>
              <a:rPr lang="pl-PL" sz="2000" dirty="0"/>
              <a:t>Wizualizacja i prezentacja modeli predykcyjnych, np. poprzez tworzenie interaktywnych raportów, </a:t>
            </a:r>
            <a:r>
              <a:rPr lang="pl-PL" sz="2000" dirty="0" err="1"/>
              <a:t>dashboardów</a:t>
            </a:r>
            <a:r>
              <a:rPr lang="pl-PL" sz="2000" dirty="0"/>
              <a:t> lub </a:t>
            </a:r>
            <a:r>
              <a:rPr lang="pl-PL" sz="2000" dirty="0" err="1" smtClean="0"/>
              <a:t>aplikacj</a:t>
            </a:r>
            <a:r>
              <a:rPr lang="pl-PL" sz="2000" dirty="0" smtClean="0"/>
              <a:t>.</a:t>
            </a:r>
          </a:p>
          <a:p>
            <a:r>
              <a:rPr lang="pl-PL" sz="2000" dirty="0"/>
              <a:t>W analizie ryzyka kredytowego, gdzie pozwala na porównanie i interpretację różnych modeli predykcyjnych, takich jak regresja logistyczna, lasy </a:t>
            </a:r>
            <a:r>
              <a:rPr lang="pl-PL" sz="2000" dirty="0" smtClean="0"/>
              <a:t>losowe, </a:t>
            </a:r>
            <a:r>
              <a:rPr lang="pl-PL" sz="2000" dirty="0"/>
              <a:t>oraz na zrozumienie, jakie czynniki wpływają na prawdopodobieństwo niespłacenia kredytu przez </a:t>
            </a:r>
            <a:r>
              <a:rPr lang="pl-PL" sz="2000" dirty="0" smtClean="0"/>
              <a:t>klienta itp.</a:t>
            </a:r>
            <a:endParaRPr lang="pl-PL" sz="2000" dirty="0"/>
          </a:p>
        </p:txBody>
      </p:sp>
    </p:spTree>
    <p:extLst>
      <p:ext uri="{BB962C8B-B14F-4D97-AF65-F5344CB8AC3E}">
        <p14:creationId xmlns:p14="http://schemas.microsoft.com/office/powerpoint/2010/main" val="152032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idx="4294967295"/>
          </p:nvPr>
        </p:nvSpPr>
        <p:spPr>
          <a:xfrm>
            <a:off x="838200" y="290513"/>
            <a:ext cx="10515600" cy="1325562"/>
          </a:xfrm>
        </p:spPr>
        <p:txBody>
          <a:bodyPr/>
          <a:lstStyle/>
          <a:p>
            <a:r>
              <a:rPr lang="pl-PL" b="1" dirty="0"/>
              <a:t>Wybrane Metody </a:t>
            </a:r>
            <a:r>
              <a:rPr lang="pl-PL" b="1" dirty="0" smtClean="0"/>
              <a:t>XAI – ELI5</a:t>
            </a:r>
            <a:endParaRPr lang="pl-PL" b="1" dirty="0"/>
          </a:p>
        </p:txBody>
      </p:sp>
      <p:sp>
        <p:nvSpPr>
          <p:cNvPr id="3" name="pole tekstowe 2"/>
          <p:cNvSpPr txBox="1"/>
          <p:nvPr/>
        </p:nvSpPr>
        <p:spPr>
          <a:xfrm>
            <a:off x="838200" y="1889760"/>
            <a:ext cx="10515600" cy="4093428"/>
          </a:xfrm>
          <a:prstGeom prst="rect">
            <a:avLst/>
          </a:prstGeom>
          <a:noFill/>
        </p:spPr>
        <p:txBody>
          <a:bodyPr wrap="square" rtlCol="0">
            <a:spAutoFit/>
          </a:bodyPr>
          <a:lstStyle/>
          <a:p>
            <a:r>
              <a:rPr lang="pl-PL" sz="2000" dirty="0" smtClean="0">
                <a:solidFill>
                  <a:schemeClr val="bg1"/>
                </a:solidFill>
              </a:rPr>
              <a:t>ELI5 </a:t>
            </a:r>
            <a:r>
              <a:rPr lang="pl-PL" sz="2000" dirty="0">
                <a:solidFill>
                  <a:schemeClr val="bg1"/>
                </a:solidFill>
              </a:rPr>
              <a:t>to skrót od “</a:t>
            </a:r>
            <a:r>
              <a:rPr lang="pl-PL" sz="2000" dirty="0" err="1">
                <a:solidFill>
                  <a:schemeClr val="bg1"/>
                </a:solidFill>
              </a:rPr>
              <a:t>Explain</a:t>
            </a:r>
            <a:r>
              <a:rPr lang="pl-PL" sz="2000" dirty="0">
                <a:solidFill>
                  <a:schemeClr val="bg1"/>
                </a:solidFill>
              </a:rPr>
              <a:t> </a:t>
            </a:r>
            <a:r>
              <a:rPr lang="pl-PL" sz="2000" dirty="0" err="1">
                <a:solidFill>
                  <a:schemeClr val="bg1"/>
                </a:solidFill>
              </a:rPr>
              <a:t>Like</a:t>
            </a:r>
            <a:r>
              <a:rPr lang="pl-PL" sz="2000" dirty="0">
                <a:solidFill>
                  <a:schemeClr val="bg1"/>
                </a:solidFill>
              </a:rPr>
              <a:t> </a:t>
            </a:r>
            <a:r>
              <a:rPr lang="pl-PL" sz="2000" dirty="0" err="1">
                <a:solidFill>
                  <a:schemeClr val="bg1"/>
                </a:solidFill>
              </a:rPr>
              <a:t>I’m</a:t>
            </a:r>
            <a:r>
              <a:rPr lang="pl-PL" sz="2000" dirty="0">
                <a:solidFill>
                  <a:schemeClr val="bg1"/>
                </a:solidFill>
              </a:rPr>
              <a:t> 5”, co oznacza “wyjaśnij jak dla 5-latka</a:t>
            </a:r>
            <a:r>
              <a:rPr lang="pl-PL" sz="2000" dirty="0" smtClean="0">
                <a:solidFill>
                  <a:schemeClr val="bg1"/>
                </a:solidFill>
              </a:rPr>
              <a:t>”. Jednak </a:t>
            </a:r>
            <a:r>
              <a:rPr lang="pl-PL" sz="2000" dirty="0">
                <a:solidFill>
                  <a:schemeClr val="bg1"/>
                </a:solidFill>
              </a:rPr>
              <a:t>ten skrót jest rzadko używany dosłownie. ELI5 oznacza rozbicie tematu na łatwe do zrozumienia dla </a:t>
            </a:r>
            <a:r>
              <a:rPr lang="pl-PL" sz="2000" dirty="0" smtClean="0">
                <a:solidFill>
                  <a:schemeClr val="bg1"/>
                </a:solidFill>
              </a:rPr>
              <a:t>czytelnika </a:t>
            </a:r>
            <a:r>
              <a:rPr lang="pl-PL" sz="2000" dirty="0">
                <a:solidFill>
                  <a:schemeClr val="bg1"/>
                </a:solidFill>
              </a:rPr>
              <a:t>potoczne </a:t>
            </a:r>
            <a:r>
              <a:rPr lang="pl-PL" sz="2000" dirty="0" smtClean="0">
                <a:solidFill>
                  <a:schemeClr val="bg1"/>
                </a:solidFill>
              </a:rPr>
              <a:t>terminy.</a:t>
            </a:r>
          </a:p>
          <a:p>
            <a:r>
              <a:rPr lang="pl-PL" sz="2000" dirty="0">
                <a:solidFill>
                  <a:schemeClr val="bg1"/>
                </a:solidFill>
              </a:rPr>
              <a:t>Podstawowym celem ELI5 jest dostarczenie prostych, zrozumiałych wyjaśnień dotyczących tego, jak model dokonuje swoich przewidywań. ELI5 osiąga to poprzez analizę wag przypisanych do różnych cech w modelu i prezentację tych, które mają największy wpływ na przewidywanie</a:t>
            </a:r>
            <a:r>
              <a:rPr lang="pl-PL" sz="2000" dirty="0" smtClean="0">
                <a:solidFill>
                  <a:schemeClr val="bg1"/>
                </a:solidFill>
              </a:rPr>
              <a:t>.</a:t>
            </a:r>
            <a:endParaRPr lang="pl-PL" sz="2000" dirty="0">
              <a:solidFill>
                <a:schemeClr val="bg1"/>
              </a:solidFill>
            </a:endParaRPr>
          </a:p>
          <a:p>
            <a:r>
              <a:rPr lang="pl-PL" sz="2000" dirty="0">
                <a:solidFill>
                  <a:schemeClr val="bg1"/>
                </a:solidFill>
              </a:rPr>
              <a:t>Na przykład, jeśli mamy model, który przewiduje, czy dana osoba przetrwa na </a:t>
            </a:r>
            <a:r>
              <a:rPr lang="pl-PL" sz="2000" dirty="0" err="1">
                <a:solidFill>
                  <a:schemeClr val="bg1"/>
                </a:solidFill>
              </a:rPr>
              <a:t>Titanicu</a:t>
            </a:r>
            <a:r>
              <a:rPr lang="pl-PL" sz="2000" dirty="0">
                <a:solidFill>
                  <a:schemeClr val="bg1"/>
                </a:solidFill>
              </a:rPr>
              <a:t> na podstawie cech takich jak wiek, płeć i klasa biletu, ELI5 może pokazać, które z tych cech miały największy wpływ na przewidywanie modelu</a:t>
            </a:r>
            <a:r>
              <a:rPr lang="pl-PL" sz="2000" dirty="0" smtClean="0">
                <a:solidFill>
                  <a:schemeClr val="bg1"/>
                </a:solidFill>
              </a:rPr>
              <a:t>.</a:t>
            </a:r>
            <a:endParaRPr lang="pl-PL" sz="2000" dirty="0">
              <a:solidFill>
                <a:schemeClr val="bg1"/>
              </a:solidFill>
            </a:endParaRPr>
          </a:p>
          <a:p>
            <a:r>
              <a:rPr lang="pl-PL" sz="2000" dirty="0">
                <a:solidFill>
                  <a:schemeClr val="bg1"/>
                </a:solidFill>
              </a:rPr>
              <a:t>ELI5 jest szczególnie przydatne w przypadku modeli “czarnej skrzynki”, takich jak sieci neuronowe, które mogą być trudne do zrozumienia i interpretacji. Dzięki ELI5, nawet osoby niebędące ekspertami mogą zrozumieć, jak te modele działają i na co zwracają uwagę podczas podejmowania </a:t>
            </a:r>
            <a:r>
              <a:rPr lang="pl-PL" sz="2000" dirty="0" smtClean="0">
                <a:solidFill>
                  <a:schemeClr val="bg1"/>
                </a:solidFill>
              </a:rPr>
              <a:t>decyzji.</a:t>
            </a:r>
            <a:endParaRPr lang="pl-PL" sz="2000" dirty="0">
              <a:solidFill>
                <a:schemeClr val="bg1"/>
              </a:solidFill>
            </a:endParaRPr>
          </a:p>
        </p:txBody>
      </p:sp>
    </p:spTree>
    <p:extLst>
      <p:ext uri="{BB962C8B-B14F-4D97-AF65-F5344CB8AC3E}">
        <p14:creationId xmlns:p14="http://schemas.microsoft.com/office/powerpoint/2010/main" val="1370951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raz 12"/>
          <p:cNvPicPr>
            <a:picLocks noChangeAspect="1"/>
          </p:cNvPicPr>
          <p:nvPr/>
        </p:nvPicPr>
        <p:blipFill>
          <a:blip r:embed="rId2"/>
          <a:stretch>
            <a:fillRect/>
          </a:stretch>
        </p:blipFill>
        <p:spPr>
          <a:xfrm>
            <a:off x="400459" y="4205682"/>
            <a:ext cx="7553325" cy="2247900"/>
          </a:xfrm>
          <a:prstGeom prst="rect">
            <a:avLst/>
          </a:prstGeom>
        </p:spPr>
      </p:pic>
      <p:sp>
        <p:nvSpPr>
          <p:cNvPr id="2" name="Tytuł 1"/>
          <p:cNvSpPr>
            <a:spLocks noGrp="1"/>
          </p:cNvSpPr>
          <p:nvPr>
            <p:ph type="title"/>
          </p:nvPr>
        </p:nvSpPr>
        <p:spPr/>
        <p:txBody>
          <a:bodyPr/>
          <a:lstStyle/>
          <a:p>
            <a:r>
              <a:rPr lang="pl-PL" b="1" dirty="0" err="1" smtClean="0"/>
              <a:t>Dalex</a:t>
            </a:r>
            <a:r>
              <a:rPr lang="pl-PL" b="1" dirty="0" smtClean="0"/>
              <a:t> </a:t>
            </a:r>
            <a:endParaRPr lang="pl-PL" b="1" dirty="0"/>
          </a:p>
        </p:txBody>
      </p:sp>
      <p:sp>
        <p:nvSpPr>
          <p:cNvPr id="8" name="Symbol zastępczy zawartości 7"/>
          <p:cNvSpPr>
            <a:spLocks noGrp="1"/>
          </p:cNvSpPr>
          <p:nvPr>
            <p:ph sz="half" idx="1"/>
          </p:nvPr>
        </p:nvSpPr>
        <p:spPr>
          <a:xfrm>
            <a:off x="838201" y="1285695"/>
            <a:ext cx="4552406" cy="3338556"/>
          </a:xfrm>
        </p:spPr>
        <p:txBody>
          <a:bodyPr>
            <a:noAutofit/>
          </a:bodyPr>
          <a:lstStyle/>
          <a:p>
            <a:pPr marL="0" indent="0">
              <a:buNone/>
            </a:pPr>
            <a:r>
              <a:rPr lang="pl-PL" sz="1800" dirty="0" smtClean="0"/>
              <a:t>Zalety</a:t>
            </a:r>
            <a:r>
              <a:rPr lang="pl-PL" sz="1800" b="1" dirty="0"/>
              <a:t>:</a:t>
            </a:r>
            <a:endParaRPr lang="pl-PL" sz="1800" dirty="0"/>
          </a:p>
          <a:p>
            <a:pPr lvl="1"/>
            <a:r>
              <a:rPr lang="pl-PL" sz="1800" dirty="0"/>
              <a:t>Oferuje interaktywne i łatwe w użyciu narzędzia do analizy modeli.</a:t>
            </a:r>
          </a:p>
          <a:p>
            <a:pPr lvl="1"/>
            <a:r>
              <a:rPr lang="pl-PL" sz="1800" dirty="0"/>
              <a:t>Działa zarówno na modelach klasycznych, jak i maszynowego uczenia się.</a:t>
            </a:r>
          </a:p>
          <a:p>
            <a:pPr marL="0" indent="0">
              <a:buNone/>
            </a:pPr>
            <a:r>
              <a:rPr lang="pl-PL" sz="1800" dirty="0"/>
              <a:t>Wady</a:t>
            </a:r>
            <a:r>
              <a:rPr lang="pl-PL" sz="1800" b="1" dirty="0"/>
              <a:t>:</a:t>
            </a:r>
            <a:endParaRPr lang="pl-PL" sz="1800" dirty="0"/>
          </a:p>
          <a:p>
            <a:pPr lvl="1"/>
            <a:r>
              <a:rPr lang="pl-PL" sz="1800" dirty="0"/>
              <a:t>Niektóre funkcje mogą wymagać pewnej ilości pracy przygotowawczej od użytkownika.</a:t>
            </a:r>
          </a:p>
          <a:p>
            <a:endParaRPr lang="pl-PL" sz="1800" dirty="0"/>
          </a:p>
        </p:txBody>
      </p:sp>
      <p:sp>
        <p:nvSpPr>
          <p:cNvPr id="12" name="Prostokąt 11"/>
          <p:cNvSpPr/>
          <p:nvPr/>
        </p:nvSpPr>
        <p:spPr>
          <a:xfrm>
            <a:off x="5390607" y="1176028"/>
            <a:ext cx="6096000" cy="3139321"/>
          </a:xfrm>
          <a:prstGeom prst="rect">
            <a:avLst/>
          </a:prstGeom>
        </p:spPr>
        <p:txBody>
          <a:bodyPr>
            <a:spAutoFit/>
          </a:bodyPr>
          <a:lstStyle/>
          <a:p>
            <a:r>
              <a:rPr lang="pl-PL" dirty="0">
                <a:solidFill>
                  <a:schemeClr val="bg1"/>
                </a:solidFill>
              </a:rPr>
              <a:t>Kolumny są ustawione jako numery w formie stringów. Posiadam 800 wierszy i 20 kolumn. Moja zmienna docelowa ma 800 wartości.</a:t>
            </a:r>
          </a:p>
          <a:p>
            <a:endParaRPr lang="pl-PL" dirty="0">
              <a:solidFill>
                <a:schemeClr val="bg1"/>
              </a:solidFill>
            </a:endParaRPr>
          </a:p>
          <a:p>
            <a:r>
              <a:rPr lang="pl-PL" dirty="0">
                <a:solidFill>
                  <a:schemeClr val="bg1"/>
                </a:solidFill>
              </a:rPr>
              <a:t>Używam domyślnej klasy modelu </a:t>
            </a:r>
            <a:r>
              <a:rPr lang="pl-PL" dirty="0" err="1">
                <a:solidFill>
                  <a:schemeClr val="bg1"/>
                </a:solidFill>
              </a:rPr>
              <a:t>KNeighborsClassifier</a:t>
            </a:r>
            <a:r>
              <a:rPr lang="pl-PL" dirty="0">
                <a:solidFill>
                  <a:schemeClr val="bg1"/>
                </a:solidFill>
              </a:rPr>
              <a:t> z pakietu </a:t>
            </a:r>
            <a:r>
              <a:rPr lang="pl-PL" dirty="0" err="1">
                <a:solidFill>
                  <a:schemeClr val="bg1"/>
                </a:solidFill>
              </a:rPr>
              <a:t>sklearn</a:t>
            </a:r>
            <a:r>
              <a:rPr lang="pl-PL" dirty="0">
                <a:solidFill>
                  <a:schemeClr val="bg1"/>
                </a:solidFill>
              </a:rPr>
              <a:t>. Etykieta dla mojego modelu to 'KNN'. Do przewidywania używam funkcji </a:t>
            </a:r>
            <a:r>
              <a:rPr lang="pl-PL" dirty="0" err="1">
                <a:solidFill>
                  <a:schemeClr val="bg1"/>
                </a:solidFill>
              </a:rPr>
              <a:t>knn_predict</a:t>
            </a:r>
            <a:r>
              <a:rPr lang="pl-PL" dirty="0">
                <a:solidFill>
                  <a:schemeClr val="bg1"/>
                </a:solidFill>
              </a:rPr>
              <a:t>, która akceptuje zarówno </a:t>
            </a:r>
            <a:r>
              <a:rPr lang="pl-PL" dirty="0" err="1" smtClean="0">
                <a:solidFill>
                  <a:schemeClr val="bg1"/>
                </a:solidFill>
              </a:rPr>
              <a:t>pandas.DataFrame</a:t>
            </a:r>
            <a:r>
              <a:rPr lang="pl-PL" dirty="0">
                <a:solidFill>
                  <a:schemeClr val="bg1"/>
                </a:solidFill>
              </a:rPr>
              <a:t>, jak i </a:t>
            </a:r>
            <a:r>
              <a:rPr lang="pl-PL" dirty="0" err="1">
                <a:solidFill>
                  <a:schemeClr val="bg1"/>
                </a:solidFill>
              </a:rPr>
              <a:t>numpy.ndarray</a:t>
            </a:r>
            <a:r>
              <a:rPr lang="pl-PL" dirty="0">
                <a:solidFill>
                  <a:schemeClr val="bg1"/>
                </a:solidFill>
              </a:rPr>
              <a:t>. Moje przewidywane wartości wynoszą od 0.0 do 4.0, a ich średnia to 1.18.</a:t>
            </a:r>
          </a:p>
          <a:p>
            <a:endParaRPr lang="pl-PL" dirty="0">
              <a:solidFill>
                <a:schemeClr val="bg1"/>
              </a:solidFill>
            </a:endParaRPr>
          </a:p>
        </p:txBody>
      </p:sp>
      <p:sp>
        <p:nvSpPr>
          <p:cNvPr id="14" name="Prostokąt 13"/>
          <p:cNvSpPr/>
          <p:nvPr/>
        </p:nvSpPr>
        <p:spPr>
          <a:xfrm>
            <a:off x="7953783" y="4205682"/>
            <a:ext cx="3828913" cy="1754326"/>
          </a:xfrm>
          <a:prstGeom prst="rect">
            <a:avLst/>
          </a:prstGeom>
        </p:spPr>
        <p:txBody>
          <a:bodyPr wrap="square">
            <a:spAutoFit/>
          </a:bodyPr>
          <a:lstStyle/>
          <a:p>
            <a:r>
              <a:rPr lang="pl-PL" dirty="0">
                <a:solidFill>
                  <a:schemeClr val="bg1"/>
                </a:solidFill>
              </a:rPr>
              <a:t>Model klasyfikacyjny do obliczania reszt używa domyślnej funkcji </a:t>
            </a:r>
            <a:r>
              <a:rPr lang="pl-PL" dirty="0" err="1">
                <a:solidFill>
                  <a:schemeClr val="bg1"/>
                </a:solidFill>
              </a:rPr>
              <a:t>residualnej</a:t>
            </a:r>
            <a:r>
              <a:rPr lang="pl-PL" dirty="0">
                <a:solidFill>
                  <a:schemeClr val="bg1"/>
                </a:solidFill>
              </a:rPr>
              <a:t>, która oblicza różnicę między y i </a:t>
            </a:r>
            <a:r>
              <a:rPr lang="pl-PL" dirty="0" err="1">
                <a:solidFill>
                  <a:schemeClr val="bg1"/>
                </a:solidFill>
              </a:rPr>
              <a:t>yhat</a:t>
            </a:r>
            <a:r>
              <a:rPr lang="pl-PL" dirty="0">
                <a:solidFill>
                  <a:schemeClr val="bg1"/>
                </a:solidFill>
              </a:rPr>
              <a:t>. </a:t>
            </a:r>
            <a:r>
              <a:rPr lang="pl-PL" dirty="0" err="1">
                <a:solidFill>
                  <a:schemeClr val="bg1"/>
                </a:solidFill>
              </a:rPr>
              <a:t>Eeszty</a:t>
            </a:r>
            <a:r>
              <a:rPr lang="pl-PL" dirty="0">
                <a:solidFill>
                  <a:schemeClr val="bg1"/>
                </a:solidFill>
              </a:rPr>
              <a:t> mieszczą się w zakresie od -4.0 do 4.0, a ich średnia wynosi 0.858.</a:t>
            </a:r>
          </a:p>
        </p:txBody>
      </p:sp>
    </p:spTree>
    <p:extLst>
      <p:ext uri="{BB962C8B-B14F-4D97-AF65-F5344CB8AC3E}">
        <p14:creationId xmlns:p14="http://schemas.microsoft.com/office/powerpoint/2010/main" val="76224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Porównanie metod cd.</a:t>
            </a:r>
            <a:endParaRPr lang="pl-PL" b="1" dirty="0"/>
          </a:p>
        </p:txBody>
      </p:sp>
      <p:pic>
        <p:nvPicPr>
          <p:cNvPr id="4" name="Obraz 3"/>
          <p:cNvPicPr>
            <a:picLocks noChangeAspect="1"/>
          </p:cNvPicPr>
          <p:nvPr/>
        </p:nvPicPr>
        <p:blipFill>
          <a:blip r:embed="rId2"/>
          <a:stretch>
            <a:fillRect/>
          </a:stretch>
        </p:blipFill>
        <p:spPr>
          <a:xfrm>
            <a:off x="6235336" y="2555603"/>
            <a:ext cx="5195707" cy="2477952"/>
          </a:xfrm>
          <a:prstGeom prst="rect">
            <a:avLst/>
          </a:prstGeom>
        </p:spPr>
      </p:pic>
      <p:sp>
        <p:nvSpPr>
          <p:cNvPr id="3" name="Symbol zastępczy zawartości 2"/>
          <p:cNvSpPr>
            <a:spLocks noGrp="1"/>
          </p:cNvSpPr>
          <p:nvPr>
            <p:ph sz="half" idx="1"/>
          </p:nvPr>
        </p:nvSpPr>
        <p:spPr>
          <a:xfrm>
            <a:off x="838199" y="1825625"/>
            <a:ext cx="5397137" cy="4351338"/>
          </a:xfrm>
        </p:spPr>
        <p:txBody>
          <a:bodyPr>
            <a:normAutofit lnSpcReduction="10000"/>
          </a:bodyPr>
          <a:lstStyle/>
          <a:p>
            <a:pPr marL="457200" lvl="1" indent="0">
              <a:buNone/>
            </a:pPr>
            <a:r>
              <a:rPr lang="pl-PL" sz="1600" dirty="0" smtClean="0"/>
              <a:t>W tabeli, </a:t>
            </a:r>
            <a:r>
              <a:rPr lang="pl-PL" sz="1600" dirty="0"/>
              <a:t>mamy następujące </a:t>
            </a:r>
            <a:r>
              <a:rPr lang="pl-PL" sz="1600" dirty="0" smtClean="0"/>
              <a:t>kolumny:</a:t>
            </a:r>
          </a:p>
          <a:p>
            <a:pPr marL="457200" lvl="1" indent="0">
              <a:buNone/>
            </a:pPr>
            <a:r>
              <a:rPr lang="pl-PL" sz="1600" dirty="0" err="1" smtClean="0"/>
              <a:t>variable_name</a:t>
            </a:r>
            <a:r>
              <a:rPr lang="pl-PL" sz="1600" dirty="0"/>
              <a:t>: Nazwa zmiennej w modelu.</a:t>
            </a:r>
          </a:p>
          <a:p>
            <a:pPr marL="457200" lvl="1" indent="0">
              <a:buNone/>
            </a:pPr>
            <a:r>
              <a:rPr lang="pl-PL" sz="1600" dirty="0" err="1"/>
              <a:t>variable_value</a:t>
            </a:r>
            <a:r>
              <a:rPr lang="pl-PL" sz="1600" dirty="0"/>
              <a:t>: Wartość zmiennej.</a:t>
            </a:r>
          </a:p>
          <a:p>
            <a:pPr marL="457200" lvl="1" indent="0">
              <a:buNone/>
            </a:pPr>
            <a:r>
              <a:rPr lang="pl-PL" sz="1600" dirty="0" err="1"/>
              <a:t>variable</a:t>
            </a:r>
            <a:r>
              <a:rPr lang="pl-PL" sz="1600" dirty="0"/>
              <a:t>: Połączenie nazwy zmiennej i jej wartości.</a:t>
            </a:r>
          </a:p>
          <a:p>
            <a:pPr marL="457200" lvl="1" indent="0">
              <a:buNone/>
            </a:pPr>
            <a:r>
              <a:rPr lang="pl-PL" sz="1600" dirty="0" err="1"/>
              <a:t>cumulative</a:t>
            </a:r>
            <a:r>
              <a:rPr lang="pl-PL" sz="1600" dirty="0"/>
              <a:t>: Kumulacyjny wpływ zmiennych na wynik modelu.</a:t>
            </a:r>
          </a:p>
          <a:p>
            <a:pPr marL="457200" lvl="1" indent="0">
              <a:buNone/>
            </a:pPr>
            <a:r>
              <a:rPr lang="pl-PL" sz="1600" dirty="0" err="1"/>
              <a:t>contribution</a:t>
            </a:r>
            <a:r>
              <a:rPr lang="pl-PL" sz="1600" dirty="0"/>
              <a:t>: Wpływ danej zmiennej na wynik modelu.</a:t>
            </a:r>
          </a:p>
          <a:p>
            <a:pPr marL="457200" lvl="1" indent="0">
              <a:buNone/>
            </a:pPr>
            <a:r>
              <a:rPr lang="pl-PL" sz="1600" dirty="0" err="1"/>
              <a:t>sign</a:t>
            </a:r>
            <a:r>
              <a:rPr lang="pl-PL" sz="1600" dirty="0"/>
              <a:t>: Wskazuje, czy zmienna ma pozytywny (1.0) czy negatywny (-1.0) wpływ na wynik modelu.</a:t>
            </a:r>
          </a:p>
          <a:p>
            <a:pPr marL="457200" lvl="1" indent="0">
              <a:buNone/>
            </a:pPr>
            <a:r>
              <a:rPr lang="pl-PL" sz="1600" dirty="0" err="1"/>
              <a:t>position</a:t>
            </a:r>
            <a:r>
              <a:rPr lang="pl-PL" sz="1600" dirty="0"/>
              <a:t>: Pozycja zmiennej w rankingu ważności.</a:t>
            </a:r>
          </a:p>
          <a:p>
            <a:pPr marL="457200" lvl="1" indent="0">
              <a:buNone/>
            </a:pPr>
            <a:r>
              <a:rPr lang="pl-PL" sz="1600" dirty="0" err="1"/>
              <a:t>label</a:t>
            </a:r>
            <a:r>
              <a:rPr lang="pl-PL" sz="1600" dirty="0"/>
              <a:t>: Metoda użyta do stworzenia modelu, w tym przypadku KNN.</a:t>
            </a:r>
          </a:p>
          <a:p>
            <a:pPr marL="457200" lvl="1" indent="0">
              <a:buNone/>
            </a:pPr>
            <a:r>
              <a:rPr lang="pl-PL" sz="1600" dirty="0"/>
              <a:t>Na przykład, zmienna 16:2 ma wartość 0.9738:-0.007498, co przyczynia się do kumulacyjnego wyniku 1.37875. Jej wkład (</a:t>
            </a:r>
            <a:r>
              <a:rPr lang="pl-PL" sz="1600" dirty="0" err="1"/>
              <a:t>contribution</a:t>
            </a:r>
            <a:r>
              <a:rPr lang="pl-PL" sz="1600" dirty="0"/>
              <a:t>) wynosi 0.19625, co oznacza, że ma pozytywny wpływ (</a:t>
            </a:r>
            <a:r>
              <a:rPr lang="pl-PL" sz="1600" dirty="0" err="1"/>
              <a:t>sign</a:t>
            </a:r>
            <a:r>
              <a:rPr lang="pl-PL" sz="1600" dirty="0"/>
              <a:t> = 1.0) na wynik modelu. Jest ona na 11. miejscu w rankingu ważności.</a:t>
            </a:r>
          </a:p>
          <a:p>
            <a:pPr marL="457200" lvl="1" indent="0">
              <a:buNone/>
            </a:pPr>
            <a:endParaRPr lang="pl-PL" sz="1600" dirty="0"/>
          </a:p>
          <a:p>
            <a:endParaRPr lang="pl-PL" dirty="0"/>
          </a:p>
        </p:txBody>
      </p:sp>
    </p:spTree>
    <p:extLst>
      <p:ext uri="{BB962C8B-B14F-4D97-AF65-F5344CB8AC3E}">
        <p14:creationId xmlns:p14="http://schemas.microsoft.com/office/powerpoint/2010/main" val="275296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Porównanie metod cd.</a:t>
            </a:r>
            <a:endParaRPr lang="pl-PL" b="1" dirty="0"/>
          </a:p>
        </p:txBody>
      </p:sp>
      <p:sp>
        <p:nvSpPr>
          <p:cNvPr id="9" name="Symbol zastępczy zawartości 8"/>
          <p:cNvSpPr>
            <a:spLocks noGrp="1"/>
          </p:cNvSpPr>
          <p:nvPr>
            <p:ph sz="half" idx="2"/>
          </p:nvPr>
        </p:nvSpPr>
        <p:spPr>
          <a:xfrm>
            <a:off x="5347063" y="1825624"/>
            <a:ext cx="5867400" cy="3094129"/>
          </a:xfrm>
        </p:spPr>
        <p:txBody>
          <a:bodyPr>
            <a:normAutofit fontScale="92500" lnSpcReduction="20000"/>
          </a:bodyPr>
          <a:lstStyle/>
          <a:p>
            <a:pPr marL="457200" lvl="1" indent="0">
              <a:buNone/>
            </a:pPr>
            <a:r>
              <a:rPr lang="pl-PL" sz="2000" dirty="0" err="1"/>
              <a:t>contribution</a:t>
            </a:r>
            <a:r>
              <a:rPr lang="pl-PL" sz="2000" dirty="0"/>
              <a:t>: Wpływ danej zmiennej na wynik modelu.</a:t>
            </a:r>
          </a:p>
          <a:p>
            <a:pPr marL="457200" lvl="1" indent="0">
              <a:buNone/>
            </a:pPr>
            <a:r>
              <a:rPr lang="pl-PL" sz="2000" dirty="0" err="1"/>
              <a:t>sign</a:t>
            </a:r>
            <a:r>
              <a:rPr lang="pl-PL" sz="2000" dirty="0"/>
              <a:t>: Wskazuje, czy zmienna ma pozytywny (1.0) czy negatywny (-1.0) wpływ na wynik modelu.</a:t>
            </a:r>
          </a:p>
          <a:p>
            <a:pPr marL="457200" lvl="1" indent="0">
              <a:buNone/>
            </a:pPr>
            <a:r>
              <a:rPr lang="pl-PL" sz="2000" dirty="0" err="1"/>
              <a:t>position</a:t>
            </a:r>
            <a:r>
              <a:rPr lang="pl-PL" sz="2000" dirty="0"/>
              <a:t>: Pozycja zmiennej w rankingu ważności.</a:t>
            </a:r>
          </a:p>
          <a:p>
            <a:pPr marL="457200" lvl="1" indent="0">
              <a:buNone/>
            </a:pPr>
            <a:r>
              <a:rPr lang="pl-PL" sz="2000" dirty="0" err="1"/>
              <a:t>label</a:t>
            </a:r>
            <a:r>
              <a:rPr lang="pl-PL" sz="2000" dirty="0"/>
              <a:t>: Metoda użyta do stworzenia modelu, w tym przypadku KNN.</a:t>
            </a:r>
          </a:p>
          <a:p>
            <a:pPr marL="457200" lvl="1" indent="0">
              <a:buNone/>
            </a:pPr>
            <a:r>
              <a:rPr lang="pl-PL" sz="2000" dirty="0"/>
              <a:t>Na przykład, zmienna 16:2 ma wartość 0.9738:-0.007498, co przyczynia się do kumulacyjnego wyniku 1.37875. Jej wkład (</a:t>
            </a:r>
            <a:r>
              <a:rPr lang="pl-PL" sz="2000" dirty="0" err="1"/>
              <a:t>contribution</a:t>
            </a:r>
            <a:r>
              <a:rPr lang="pl-PL" sz="2000" dirty="0"/>
              <a:t>) wynosi 0.19625, co oznacza, że ma pozytywny wpływ (</a:t>
            </a:r>
            <a:r>
              <a:rPr lang="pl-PL" sz="2000" dirty="0" err="1"/>
              <a:t>sign</a:t>
            </a:r>
            <a:r>
              <a:rPr lang="pl-PL" sz="2000" dirty="0"/>
              <a:t> = 1.0) na wynik modelu. Jest ona na 11. miejscu w rankingu ważności.</a:t>
            </a:r>
          </a:p>
          <a:p>
            <a:pPr marL="457200" lvl="1" indent="0">
              <a:buNone/>
            </a:pPr>
            <a:endParaRPr lang="pl-PL" sz="2200" dirty="0"/>
          </a:p>
        </p:txBody>
      </p:sp>
      <p:pic>
        <p:nvPicPr>
          <p:cNvPr id="3" name="Obraz 2"/>
          <p:cNvPicPr>
            <a:picLocks noChangeAspect="1"/>
          </p:cNvPicPr>
          <p:nvPr/>
        </p:nvPicPr>
        <p:blipFill>
          <a:blip r:embed="rId2"/>
          <a:stretch>
            <a:fillRect/>
          </a:stretch>
        </p:blipFill>
        <p:spPr>
          <a:xfrm>
            <a:off x="1195251" y="1825624"/>
            <a:ext cx="3907971" cy="3381191"/>
          </a:xfrm>
          <a:prstGeom prst="rect">
            <a:avLst/>
          </a:prstGeom>
        </p:spPr>
      </p:pic>
    </p:spTree>
    <p:extLst>
      <p:ext uri="{BB962C8B-B14F-4D97-AF65-F5344CB8AC3E}">
        <p14:creationId xmlns:p14="http://schemas.microsoft.com/office/powerpoint/2010/main" val="243981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LIME</a:t>
            </a:r>
          </a:p>
        </p:txBody>
      </p:sp>
      <p:pic>
        <p:nvPicPr>
          <p:cNvPr id="5" name="Symbol zastępczy zawartości 4"/>
          <p:cNvPicPr>
            <a:picLocks noGrp="1" noChangeAspect="1"/>
          </p:cNvPicPr>
          <p:nvPr>
            <p:ph sz="half" idx="1"/>
          </p:nvPr>
        </p:nvPicPr>
        <p:blipFill>
          <a:blip r:embed="rId2"/>
          <a:stretch>
            <a:fillRect/>
          </a:stretch>
        </p:blipFill>
        <p:spPr>
          <a:xfrm>
            <a:off x="910319" y="1553179"/>
            <a:ext cx="2409825" cy="1733550"/>
          </a:xfrm>
          <a:prstGeom prst="rect">
            <a:avLst/>
          </a:prstGeom>
        </p:spPr>
      </p:pic>
      <p:pic>
        <p:nvPicPr>
          <p:cNvPr id="7" name="Symbol zastępczy zawartości 6"/>
          <p:cNvPicPr>
            <a:picLocks noGrp="1" noChangeAspect="1"/>
          </p:cNvPicPr>
          <p:nvPr>
            <p:ph sz="half" idx="2"/>
          </p:nvPr>
        </p:nvPicPr>
        <p:blipFill>
          <a:blip r:embed="rId3"/>
          <a:stretch>
            <a:fillRect/>
          </a:stretch>
        </p:blipFill>
        <p:spPr>
          <a:xfrm>
            <a:off x="961345" y="3405029"/>
            <a:ext cx="1695450" cy="2867025"/>
          </a:xfrm>
          <a:prstGeom prst="rect">
            <a:avLst/>
          </a:prstGeom>
        </p:spPr>
      </p:pic>
      <p:pic>
        <p:nvPicPr>
          <p:cNvPr id="6" name="Obraz 5"/>
          <p:cNvPicPr>
            <a:picLocks noChangeAspect="1"/>
          </p:cNvPicPr>
          <p:nvPr/>
        </p:nvPicPr>
        <p:blipFill>
          <a:blip r:embed="rId4"/>
          <a:stretch>
            <a:fillRect/>
          </a:stretch>
        </p:blipFill>
        <p:spPr>
          <a:xfrm>
            <a:off x="3494315" y="1553179"/>
            <a:ext cx="2549434" cy="5016893"/>
          </a:xfrm>
          <a:prstGeom prst="rect">
            <a:avLst/>
          </a:prstGeom>
        </p:spPr>
      </p:pic>
      <p:sp>
        <p:nvSpPr>
          <p:cNvPr id="12" name="Rectangle 4"/>
          <p:cNvSpPr>
            <a:spLocks noChangeArrowheads="1"/>
          </p:cNvSpPr>
          <p:nvPr/>
        </p:nvSpPr>
        <p:spPr bwMode="auto">
          <a:xfrm>
            <a:off x="6392091" y="1813355"/>
            <a:ext cx="510295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l-PL" altLang="pl-PL" sz="1400" b="1" i="0" u="none" strike="noStrike" cap="none" normalizeH="0" baseline="0" dirty="0" smtClean="0">
                <a:ln>
                  <a:noFill/>
                </a:ln>
                <a:solidFill>
                  <a:srgbClr val="D2D0CE"/>
                </a:solidFill>
                <a:effectLst/>
                <a:latin typeface="-apple-system"/>
              </a:rPr>
              <a:t>Prawdopodobieństwa predykcji</a:t>
            </a:r>
            <a:r>
              <a:rPr kumimoji="0" lang="pl-PL" altLang="pl-PL" sz="1400" b="0" i="0" u="none" strike="noStrike" cap="none" normalizeH="0" baseline="0" dirty="0" smtClean="0">
                <a:ln>
                  <a:noFill/>
                </a:ln>
                <a:solidFill>
                  <a:srgbClr val="D2D0CE"/>
                </a:solidFill>
                <a:effectLst/>
                <a:latin typeface="-apple-system"/>
              </a:rPr>
              <a:t>: dane pokazują, że model przewiduje </a:t>
            </a: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class_1.0</a:t>
            </a:r>
            <a:r>
              <a:rPr kumimoji="0" lang="pl-PL" altLang="pl-PL" sz="1400" b="0" i="0" u="none" strike="noStrike" cap="none" normalizeH="0" baseline="0" dirty="0" smtClean="0">
                <a:ln>
                  <a:noFill/>
                </a:ln>
                <a:solidFill>
                  <a:srgbClr val="D2D0CE"/>
                </a:solidFill>
                <a:effectLst/>
                <a:latin typeface="-apple-system"/>
              </a:rPr>
              <a:t> z prawdopodobieństwem 0.00,</a:t>
            </a:r>
          </a:p>
          <a:p>
            <a:pPr marL="0" marR="0" lvl="0" indent="0" algn="l" defTabSz="914400" rtl="0" eaLnBrk="0" fontAlgn="base" latinLnBrk="0" hangingPunct="0">
              <a:lnSpc>
                <a:spcPct val="100000"/>
              </a:lnSpc>
              <a:spcBef>
                <a:spcPct val="0"/>
              </a:spcBef>
              <a:spcAft>
                <a:spcPct val="0"/>
              </a:spcAft>
              <a:buClrTx/>
              <a:buSzTx/>
              <a:tabLst/>
            </a:pP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class_3.0</a:t>
            </a:r>
            <a:r>
              <a:rPr kumimoji="0" lang="pl-PL" altLang="pl-PL" sz="1400" b="0" i="0" u="none" strike="noStrike" cap="none" normalizeH="0" baseline="0" dirty="0" smtClean="0">
                <a:ln>
                  <a:noFill/>
                </a:ln>
                <a:solidFill>
                  <a:srgbClr val="D2D0CE"/>
                </a:solidFill>
                <a:effectLst/>
                <a:latin typeface="-apple-system"/>
              </a:rPr>
              <a:t> z prawdopodobieństwem 0.67, </a:t>
            </a:r>
          </a:p>
          <a:p>
            <a:pPr marL="0" marR="0" lvl="0" indent="0" algn="l" defTabSz="914400" rtl="0" eaLnBrk="0" fontAlgn="base" latinLnBrk="0" hangingPunct="0">
              <a:lnSpc>
                <a:spcPct val="100000"/>
              </a:lnSpc>
              <a:spcBef>
                <a:spcPct val="0"/>
              </a:spcBef>
              <a:spcAft>
                <a:spcPct val="0"/>
              </a:spcAft>
              <a:buClrTx/>
              <a:buSzTx/>
              <a:tabLst/>
            </a:pP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class_4.0</a:t>
            </a:r>
            <a:r>
              <a:rPr kumimoji="0" lang="pl-PL" altLang="pl-PL" sz="1400" b="0" i="0" u="none" strike="noStrike" cap="none" normalizeH="0" baseline="0" dirty="0" smtClean="0">
                <a:ln>
                  <a:noFill/>
                </a:ln>
                <a:solidFill>
                  <a:srgbClr val="D2D0CE"/>
                </a:solidFill>
                <a:effectLst/>
                <a:latin typeface="-apple-system"/>
              </a:rPr>
              <a:t> z prawdopodobieństwem 0.00,</a:t>
            </a:r>
          </a:p>
          <a:p>
            <a:pPr marL="0" marR="0" lvl="0" indent="0" algn="l" defTabSz="914400" rtl="0" eaLnBrk="0" fontAlgn="base" latinLnBrk="0" hangingPunct="0">
              <a:lnSpc>
                <a:spcPct val="100000"/>
              </a:lnSpc>
              <a:spcBef>
                <a:spcPct val="0"/>
              </a:spcBef>
              <a:spcAft>
                <a:spcPct val="0"/>
              </a:spcAft>
              <a:buClrTx/>
              <a:buSzTx/>
              <a:tabLst/>
            </a:pP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class_0.0</a:t>
            </a:r>
            <a:r>
              <a:rPr kumimoji="0" lang="pl-PL" altLang="pl-PL" sz="1400" b="0" i="0" u="none" strike="noStrike" cap="none" normalizeH="0" baseline="0" dirty="0" smtClean="0">
                <a:ln>
                  <a:noFill/>
                </a:ln>
                <a:solidFill>
                  <a:srgbClr val="D2D0CE"/>
                </a:solidFill>
                <a:effectLst/>
                <a:latin typeface="-apple-system"/>
              </a:rPr>
              <a:t> z prawdopodobieństwem 0.33, i </a:t>
            </a:r>
          </a:p>
          <a:p>
            <a:pPr marL="0" marR="0" lvl="0" indent="0" algn="l" defTabSz="914400" rtl="0" eaLnBrk="0" fontAlgn="base" latinLnBrk="0" hangingPunct="0">
              <a:lnSpc>
                <a:spcPct val="100000"/>
              </a:lnSpc>
              <a:spcBef>
                <a:spcPct val="0"/>
              </a:spcBef>
              <a:spcAft>
                <a:spcPct val="0"/>
              </a:spcAft>
              <a:buClrTx/>
              <a:buSzTx/>
              <a:tabLst/>
            </a:pP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class_2.0</a:t>
            </a:r>
            <a:r>
              <a:rPr kumimoji="0" lang="pl-PL" altLang="pl-PL" sz="1400" b="0" i="0" u="none" strike="noStrike" cap="none" normalizeH="0" baseline="0" dirty="0" smtClean="0">
                <a:ln>
                  <a:noFill/>
                </a:ln>
                <a:solidFill>
                  <a:srgbClr val="D2D0CE"/>
                </a:solidFill>
                <a:effectLst/>
                <a:latin typeface="-apple-system"/>
              </a:rPr>
              <a:t> z prawdopodobieństwem 0.00. </a:t>
            </a:r>
          </a:p>
          <a:p>
            <a:pPr marL="0" marR="0" lvl="0" indent="0" algn="l" defTabSz="914400" rtl="0" eaLnBrk="0" fontAlgn="base" latinLnBrk="0" hangingPunct="0">
              <a:lnSpc>
                <a:spcPct val="100000"/>
              </a:lnSpc>
              <a:spcBef>
                <a:spcPct val="0"/>
              </a:spcBef>
              <a:spcAft>
                <a:spcPct val="0"/>
              </a:spcAft>
              <a:buClrTx/>
              <a:buSzTx/>
              <a:tabLst/>
            </a:pPr>
            <a:r>
              <a:rPr kumimoji="0" lang="pl-PL" altLang="pl-PL" sz="1400" b="0" i="0" u="none" strike="noStrike" cap="none" normalizeH="0" baseline="0" dirty="0" smtClean="0">
                <a:ln>
                  <a:noFill/>
                </a:ln>
                <a:solidFill>
                  <a:srgbClr val="D2D0CE"/>
                </a:solidFill>
                <a:effectLst/>
                <a:latin typeface="-apple-system"/>
              </a:rPr>
              <a:t>Zatem, model najbardziej prawdopodobnie przewiduje </a:t>
            </a:r>
            <a:r>
              <a:rPr kumimoji="0" lang="pl-PL" altLang="pl-PL" sz="1400" b="0" i="0" u="none" strike="noStrike" cap="none" normalizeH="0" baseline="0" dirty="0" smtClean="0">
                <a:ln>
                  <a:noFill/>
                </a:ln>
                <a:solidFill>
                  <a:srgbClr val="D2D0CE"/>
                </a:solidFill>
                <a:effectLst/>
                <a:latin typeface="Arial Unicode MS" panose="020B0604020202020204" pitchFamily="34" charset="-128"/>
              </a:rPr>
              <a:t>class_3.0</a:t>
            </a:r>
            <a:r>
              <a:rPr kumimoji="0" lang="pl-PL" altLang="pl-PL" sz="1400" b="0" i="0" u="none" strike="noStrike" cap="none" normalizeH="0" baseline="0" dirty="0" smtClean="0">
                <a:ln>
                  <a:noFill/>
                </a:ln>
                <a:solidFill>
                  <a:srgbClr val="D2D0C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smtClean="0">
              <a:ln>
                <a:noFill/>
              </a:ln>
              <a:solidFill>
                <a:schemeClr val="bg1"/>
              </a:solidFill>
              <a:effectLst/>
              <a:latin typeface="Arial" panose="020B0604020202020204" pitchFamily="34" charset="0"/>
            </a:endParaRPr>
          </a:p>
          <a:p>
            <a:pPr lvl="0" eaLnBrk="0" fontAlgn="base" hangingPunct="0">
              <a:spcBef>
                <a:spcPct val="0"/>
              </a:spcBef>
              <a:spcAft>
                <a:spcPct val="0"/>
              </a:spcAft>
            </a:pPr>
            <a:r>
              <a:rPr lang="pl-PL" altLang="pl-PL" sz="1400" b="1" dirty="0" smtClean="0">
                <a:solidFill>
                  <a:schemeClr val="bg1"/>
                </a:solidFill>
                <a:latin typeface="Arial" panose="020B0604020202020204" pitchFamily="34" charset="0"/>
              </a:rPr>
              <a:t>2. Ważność </a:t>
            </a:r>
            <a:r>
              <a:rPr lang="pl-PL" altLang="pl-PL" sz="1400" b="1" dirty="0">
                <a:solidFill>
                  <a:schemeClr val="bg1"/>
                </a:solidFill>
                <a:latin typeface="Arial" panose="020B0604020202020204" pitchFamily="34" charset="0"/>
              </a:rPr>
              <a:t>cech</a:t>
            </a:r>
            <a:r>
              <a:rPr lang="pl-PL" altLang="pl-PL" sz="1400" dirty="0">
                <a:solidFill>
                  <a:schemeClr val="bg1"/>
                </a:solidFill>
                <a:latin typeface="Arial" panose="020B0604020202020204" pitchFamily="34" charset="0"/>
              </a:rPr>
              <a:t>: Metoda LIME identyfikuje cechy, które najbardziej wpływają na predykcję modelu. Na przykład, feature_3 &lt;= 0.25 ma wpływ 0.04 na predykcję class_3.0. Im wyższa wartość, tym większy wpływ ma dana cecha na predykcję</a:t>
            </a:r>
            <a:r>
              <a:rPr lang="pl-PL" altLang="pl-PL" dirty="0" smtClean="0">
                <a:solidFill>
                  <a:schemeClr val="bg1"/>
                </a:solidFill>
                <a:latin typeface="Arial" panose="020B0604020202020204" pitchFamily="34" charset="0"/>
              </a:rPr>
              <a:t>.</a:t>
            </a:r>
          </a:p>
          <a:p>
            <a:pPr lvl="0" eaLnBrk="0" fontAlgn="base" hangingPunct="0">
              <a:spcBef>
                <a:spcPct val="0"/>
              </a:spcBef>
              <a:spcAft>
                <a:spcPct val="0"/>
              </a:spcAft>
            </a:pPr>
            <a:endParaRPr lang="pl-PL" altLang="pl-PL" dirty="0" smtClean="0">
              <a:solidFill>
                <a:schemeClr val="bg1"/>
              </a:solidFill>
              <a:latin typeface="Arial" panose="020B0604020202020204" pitchFamily="34" charset="0"/>
            </a:endParaRPr>
          </a:p>
          <a:p>
            <a:pPr lvl="0" eaLnBrk="0" fontAlgn="base" hangingPunct="0">
              <a:spcBef>
                <a:spcPct val="0"/>
              </a:spcBef>
              <a:spcAft>
                <a:spcPct val="0"/>
              </a:spcAft>
            </a:pPr>
            <a:r>
              <a:rPr lang="pl-PL" altLang="pl-PL" sz="1600" b="1" dirty="0" smtClean="0">
                <a:solidFill>
                  <a:schemeClr val="bg1"/>
                </a:solidFill>
                <a:latin typeface="Arial" panose="020B0604020202020204" pitchFamily="34" charset="0"/>
              </a:rPr>
              <a:t>3.Wartości </a:t>
            </a:r>
            <a:r>
              <a:rPr lang="pl-PL" altLang="pl-PL" sz="1600" b="1" dirty="0">
                <a:solidFill>
                  <a:schemeClr val="bg1"/>
                </a:solidFill>
                <a:latin typeface="Arial" panose="020B0604020202020204" pitchFamily="34" charset="0"/>
              </a:rPr>
              <a:t>cech: </a:t>
            </a:r>
            <a:r>
              <a:rPr lang="pl-PL" altLang="pl-PL" sz="1600" dirty="0">
                <a:solidFill>
                  <a:schemeClr val="bg1"/>
                </a:solidFill>
                <a:latin typeface="Arial" panose="020B0604020202020204" pitchFamily="34" charset="0"/>
              </a:rPr>
              <a:t>Te wartości pokazują, jakie wartości miały poszczególne cechy w badanym przypadku. Na przykład, feature_3 ma wartość -0.01.</a:t>
            </a:r>
            <a:endParaRPr kumimoji="0" lang="pl-PL" altLang="pl-PL" sz="16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12805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Czym jest XAI?</a:t>
            </a:r>
            <a:endParaRPr lang="pl-PL" dirty="0"/>
          </a:p>
        </p:txBody>
      </p:sp>
      <p:sp>
        <p:nvSpPr>
          <p:cNvPr id="4" name="Symbol zastępczy tekstu 3"/>
          <p:cNvSpPr>
            <a:spLocks noGrp="1"/>
          </p:cNvSpPr>
          <p:nvPr>
            <p:ph type="body" idx="1"/>
          </p:nvPr>
        </p:nvSpPr>
        <p:spPr>
          <a:xfrm>
            <a:off x="839788" y="1480457"/>
            <a:ext cx="10515600" cy="4170590"/>
          </a:xfrm>
        </p:spPr>
        <p:txBody>
          <a:bodyPr>
            <a:noAutofit/>
          </a:bodyPr>
          <a:lstStyle/>
          <a:p>
            <a:r>
              <a:rPr lang="pl-PL" sz="2800" b="0" dirty="0"/>
              <a:t>XAI, czyli </a:t>
            </a:r>
            <a:r>
              <a:rPr lang="pl-PL" sz="2800" b="0" dirty="0" err="1"/>
              <a:t>Wyjaśnialna</a:t>
            </a:r>
            <a:r>
              <a:rPr lang="pl-PL" sz="2800" b="0" dirty="0"/>
              <a:t> Sztuczna Inteligencja (ang. </a:t>
            </a:r>
            <a:r>
              <a:rPr lang="pl-PL" sz="2800" b="0" dirty="0" err="1"/>
              <a:t>Explainable</a:t>
            </a:r>
            <a:r>
              <a:rPr lang="pl-PL" sz="2800" b="0" dirty="0"/>
              <a:t> </a:t>
            </a:r>
            <a:r>
              <a:rPr lang="pl-PL" sz="2800" b="0" dirty="0" err="1"/>
              <a:t>Artificial</a:t>
            </a:r>
            <a:r>
              <a:rPr lang="pl-PL" sz="2800" b="0" dirty="0"/>
              <a:t> </a:t>
            </a:r>
            <a:r>
              <a:rPr lang="pl-PL" sz="2800" b="0" dirty="0" err="1"/>
              <a:t>Intelligence</a:t>
            </a:r>
            <a:r>
              <a:rPr lang="pl-PL" sz="2800" b="0" dirty="0"/>
              <a:t>), odnosi się do dziedziny badawczej i praktycznej, która koncentruje się na rozwijaniu metod i technik, które umożliwiają zrozumienie, interpretację i uzasadnienie decyzji podejmowanych przez systemy sztucznej inteligencji. W kontekście XAI, istotne jest, aby algorytmy i modele sztucznej inteligencji były wytłumaczalne i zrozumiałe dla ludzi, zarówno dla specjalistów, jak i dla użytkowników końcowych.</a:t>
            </a:r>
          </a:p>
          <a:p>
            <a:endParaRPr lang="pl-PL" sz="2800" dirty="0"/>
          </a:p>
        </p:txBody>
      </p:sp>
    </p:spTree>
    <p:extLst>
      <p:ext uri="{BB962C8B-B14F-4D97-AF65-F5344CB8AC3E}">
        <p14:creationId xmlns:p14="http://schemas.microsoft.com/office/powerpoint/2010/main" val="265501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EMB - </a:t>
            </a:r>
            <a:r>
              <a:rPr lang="pl-PL" b="1" dirty="0" err="1"/>
              <a:t>Explainable</a:t>
            </a:r>
            <a:r>
              <a:rPr lang="pl-PL" b="1" dirty="0"/>
              <a:t> </a:t>
            </a:r>
            <a:r>
              <a:rPr lang="pl-PL" b="1" dirty="0" err="1"/>
              <a:t>Boosting</a:t>
            </a:r>
            <a:r>
              <a:rPr lang="pl-PL" b="1" dirty="0"/>
              <a:t> Machine</a:t>
            </a:r>
            <a:r>
              <a:rPr lang="pl-PL" dirty="0" smtClean="0"/>
              <a:t> </a:t>
            </a:r>
            <a:r>
              <a:rPr lang="pl-PL" dirty="0"/>
              <a:t/>
            </a:r>
            <a:br>
              <a:rPr lang="pl-PL" dirty="0"/>
            </a:br>
            <a:endParaRPr lang="pl-PL" dirty="0"/>
          </a:p>
        </p:txBody>
      </p:sp>
      <p:sp>
        <p:nvSpPr>
          <p:cNvPr id="3" name="Symbol zastępczy zawartości 2"/>
          <p:cNvSpPr>
            <a:spLocks noGrp="1"/>
          </p:cNvSpPr>
          <p:nvPr>
            <p:ph sz="half" idx="1"/>
          </p:nvPr>
        </p:nvSpPr>
        <p:spPr/>
        <p:txBody>
          <a:bodyPr/>
          <a:lstStyle/>
          <a:p>
            <a:r>
              <a:rPr lang="pl-PL" dirty="0" smtClean="0"/>
              <a:t>Zalety</a:t>
            </a:r>
            <a:r>
              <a:rPr lang="pl-PL" dirty="0"/>
              <a:t>:</a:t>
            </a:r>
          </a:p>
          <a:p>
            <a:pPr marL="742950" lvl="1" indent="-285750"/>
            <a:r>
              <a:rPr lang="pl-PL" dirty="0"/>
              <a:t>Oferuje różne techniki wizualizacyjne do analizy modeli.</a:t>
            </a:r>
          </a:p>
          <a:p>
            <a:pPr marL="742950" lvl="1" indent="-285750"/>
            <a:r>
              <a:rPr lang="pl-PL" dirty="0"/>
              <a:t>Zapewnia narzędzia do oceny jakości modelu.</a:t>
            </a:r>
          </a:p>
          <a:p>
            <a:r>
              <a:rPr lang="pl-PL" dirty="0"/>
              <a:t>Wady:</a:t>
            </a:r>
          </a:p>
          <a:p>
            <a:pPr marL="742950" lvl="1" indent="-285750"/>
            <a:r>
              <a:rPr lang="pl-PL" dirty="0"/>
              <a:t>Może być bardziej skomplikowane dla początkujących użytkowników.</a:t>
            </a:r>
          </a:p>
        </p:txBody>
      </p:sp>
      <p:pic>
        <p:nvPicPr>
          <p:cNvPr id="5" name="Symbol zastępczy zawartości 4"/>
          <p:cNvPicPr>
            <a:picLocks noGrp="1" noChangeAspect="1"/>
          </p:cNvPicPr>
          <p:nvPr>
            <p:ph sz="half" idx="2"/>
          </p:nvPr>
        </p:nvPicPr>
        <p:blipFill>
          <a:blip r:embed="rId2"/>
          <a:stretch>
            <a:fillRect/>
          </a:stretch>
        </p:blipFill>
        <p:spPr>
          <a:xfrm>
            <a:off x="6305550" y="1825625"/>
            <a:ext cx="4914900" cy="1295400"/>
          </a:xfrm>
          <a:prstGeom prst="rect">
            <a:avLst/>
          </a:prstGeom>
        </p:spPr>
      </p:pic>
      <p:pic>
        <p:nvPicPr>
          <p:cNvPr id="7" name="Obraz 6"/>
          <p:cNvPicPr>
            <a:picLocks noChangeAspect="1"/>
          </p:cNvPicPr>
          <p:nvPr/>
        </p:nvPicPr>
        <p:blipFill>
          <a:blip r:embed="rId3"/>
          <a:stretch>
            <a:fillRect/>
          </a:stretch>
        </p:blipFill>
        <p:spPr>
          <a:xfrm>
            <a:off x="6480129" y="3355112"/>
            <a:ext cx="3533775" cy="2638425"/>
          </a:xfrm>
          <a:prstGeom prst="rect">
            <a:avLst/>
          </a:prstGeom>
        </p:spPr>
      </p:pic>
    </p:spTree>
    <p:extLst>
      <p:ext uri="{BB962C8B-B14F-4D97-AF65-F5344CB8AC3E}">
        <p14:creationId xmlns:p14="http://schemas.microsoft.com/office/powerpoint/2010/main" val="201884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Sposób przedstawienia danych.</a:t>
            </a:r>
            <a:endParaRPr lang="pl-PL" dirty="0"/>
          </a:p>
        </p:txBody>
      </p:sp>
      <p:sp>
        <p:nvSpPr>
          <p:cNvPr id="4" name="Symbol zastępczy zawartości 3"/>
          <p:cNvSpPr>
            <a:spLocks noGrp="1"/>
          </p:cNvSpPr>
          <p:nvPr>
            <p:ph sz="half" idx="2"/>
          </p:nvPr>
        </p:nvSpPr>
        <p:spPr>
          <a:xfrm>
            <a:off x="720377" y="5035209"/>
            <a:ext cx="10633423" cy="1141753"/>
          </a:xfrm>
        </p:spPr>
        <p:txBody>
          <a:bodyPr>
            <a:normAutofit fontScale="70000" lnSpcReduction="20000"/>
          </a:bodyPr>
          <a:lstStyle/>
          <a:p>
            <a:pPr marL="0" indent="0">
              <a:buNone/>
            </a:pPr>
            <a:r>
              <a:rPr lang="pl-PL" dirty="0"/>
              <a:t>Wkład (wynik) cechy "Wiek" do przewidywań dokonywanych przez model. W przypadku klasyfikacji, wyniki są na skali logarytmicznej (</a:t>
            </a:r>
            <a:r>
              <a:rPr lang="pl-PL" dirty="0" err="1"/>
              <a:t>logity</a:t>
            </a:r>
            <a:r>
              <a:rPr lang="pl-PL" dirty="0"/>
              <a:t>). W przypadku regresji, wyniki są na tej samej skali co przewidywana wartość wyniku (np. dolary, gdy przewidujemy koszt). Każdy wykres jest wyśrodkowany pionowo tak, że średnia prognoza na zbiorze treningowym wynosi 0.</a:t>
            </a:r>
          </a:p>
        </p:txBody>
      </p:sp>
      <p:pic>
        <p:nvPicPr>
          <p:cNvPr id="6" name="Symbol zastępczy zawartości 5"/>
          <p:cNvPicPr>
            <a:picLocks noGrp="1" noChangeAspect="1"/>
          </p:cNvPicPr>
          <p:nvPr>
            <p:ph sz="half" idx="1"/>
          </p:nvPr>
        </p:nvPicPr>
        <p:blipFill>
          <a:blip r:embed="rId2"/>
          <a:stretch>
            <a:fillRect/>
          </a:stretch>
        </p:blipFill>
        <p:spPr>
          <a:xfrm>
            <a:off x="2015776" y="1690688"/>
            <a:ext cx="8042623" cy="3209585"/>
          </a:xfrm>
          <a:prstGeom prst="rect">
            <a:avLst/>
          </a:prstGeom>
        </p:spPr>
      </p:pic>
    </p:spTree>
    <p:extLst>
      <p:ext uri="{BB962C8B-B14F-4D97-AF65-F5344CB8AC3E}">
        <p14:creationId xmlns:p14="http://schemas.microsoft.com/office/powerpoint/2010/main" val="237095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Sposób przedstawienia danych.</a:t>
            </a:r>
            <a:endParaRPr lang="pl-PL" dirty="0"/>
          </a:p>
        </p:txBody>
      </p:sp>
      <p:sp>
        <p:nvSpPr>
          <p:cNvPr id="3" name="Symbol zastępczy zawartości 2"/>
          <p:cNvSpPr>
            <a:spLocks noGrp="1"/>
          </p:cNvSpPr>
          <p:nvPr>
            <p:ph sz="half" idx="1"/>
          </p:nvPr>
        </p:nvSpPr>
        <p:spPr>
          <a:xfrm>
            <a:off x="838198" y="5294811"/>
            <a:ext cx="10439401" cy="899250"/>
          </a:xfrm>
        </p:spPr>
        <p:txBody>
          <a:bodyPr>
            <a:normAutofit fontScale="62500" lnSpcReduction="20000"/>
          </a:bodyPr>
          <a:lstStyle/>
          <a:p>
            <a:pPr marL="0" indent="0">
              <a:buNone/>
            </a:pPr>
            <a:r>
              <a:rPr lang="pl-PL" dirty="0"/>
              <a:t>Lokalne wyjaśnienie pokazuje, jak każdy czynnik przyczynił się do przewidzenia dla pojedynczej próbki. </a:t>
            </a:r>
            <a:r>
              <a:rPr lang="pl-PL" dirty="0" err="1"/>
              <a:t>Intercept</a:t>
            </a:r>
            <a:r>
              <a:rPr lang="pl-PL" dirty="0"/>
              <a:t> odzwierciedla przypadek średni. W regresji, </a:t>
            </a:r>
            <a:r>
              <a:rPr lang="pl-PL" dirty="0" err="1"/>
              <a:t>intercept</a:t>
            </a:r>
            <a:r>
              <a:rPr lang="pl-PL" dirty="0"/>
              <a:t> to średnia wartość y w zbiorze treningowym (np. 5,51, jeśli przewidujemy koszt). W klasyfikacji, </a:t>
            </a:r>
            <a:r>
              <a:rPr lang="pl-PL" dirty="0" err="1"/>
              <a:t>intercept</a:t>
            </a:r>
            <a:r>
              <a:rPr lang="pl-PL" dirty="0"/>
              <a:t> to logarytm współczynnika bazowego (np. -2,3, jeśli współczynnik bazowy wynosi 10%). Pokazane są 15 najważniejszych czynników.</a:t>
            </a:r>
          </a:p>
        </p:txBody>
      </p:sp>
      <p:pic>
        <p:nvPicPr>
          <p:cNvPr id="6" name="Symbol zastępczy zawartości 5"/>
          <p:cNvPicPr>
            <a:picLocks noGrp="1" noChangeAspect="1"/>
          </p:cNvPicPr>
          <p:nvPr>
            <p:ph sz="half" idx="2"/>
          </p:nvPr>
        </p:nvPicPr>
        <p:blipFill>
          <a:blip r:embed="rId2"/>
          <a:stretch>
            <a:fillRect/>
          </a:stretch>
        </p:blipFill>
        <p:spPr>
          <a:xfrm>
            <a:off x="1878924" y="2182676"/>
            <a:ext cx="8357947" cy="3112135"/>
          </a:xfrm>
          <a:prstGeom prst="rect">
            <a:avLst/>
          </a:prstGeom>
        </p:spPr>
      </p:pic>
      <p:pic>
        <p:nvPicPr>
          <p:cNvPr id="5" name="Obraz 4"/>
          <p:cNvPicPr>
            <a:picLocks noChangeAspect="1"/>
          </p:cNvPicPr>
          <p:nvPr/>
        </p:nvPicPr>
        <p:blipFill>
          <a:blip r:embed="rId3"/>
          <a:stretch>
            <a:fillRect/>
          </a:stretch>
        </p:blipFill>
        <p:spPr>
          <a:xfrm>
            <a:off x="4502331" y="1382994"/>
            <a:ext cx="2682240" cy="809616"/>
          </a:xfrm>
          <a:prstGeom prst="rect">
            <a:avLst/>
          </a:prstGeom>
        </p:spPr>
      </p:pic>
    </p:spTree>
    <p:extLst>
      <p:ext uri="{BB962C8B-B14F-4D97-AF65-F5344CB8AC3E}">
        <p14:creationId xmlns:p14="http://schemas.microsoft.com/office/powerpoint/2010/main" val="135295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Porównanie metod cd.</a:t>
            </a:r>
            <a:endParaRPr lang="pl-PL" b="1" dirty="0"/>
          </a:p>
        </p:txBody>
      </p:sp>
      <p:sp>
        <p:nvSpPr>
          <p:cNvPr id="8" name="Symbol zastępczy zawartości 7"/>
          <p:cNvSpPr>
            <a:spLocks noGrp="1"/>
          </p:cNvSpPr>
          <p:nvPr>
            <p:ph sz="half" idx="1"/>
          </p:nvPr>
        </p:nvSpPr>
        <p:spPr>
          <a:xfrm>
            <a:off x="838200" y="1825625"/>
            <a:ext cx="4961709" cy="4351338"/>
          </a:xfrm>
        </p:spPr>
        <p:txBody>
          <a:bodyPr>
            <a:normAutofit/>
          </a:bodyPr>
          <a:lstStyle/>
          <a:p>
            <a:pPr marL="0" indent="0">
              <a:buNone/>
            </a:pPr>
            <a:r>
              <a:rPr lang="pl-PL" sz="2200" dirty="0" err="1" smtClean="0"/>
              <a:t>Dalex</a:t>
            </a:r>
            <a:endParaRPr lang="pl-PL" sz="2200" dirty="0"/>
          </a:p>
          <a:p>
            <a:pPr marL="0" indent="0">
              <a:buNone/>
            </a:pPr>
            <a:r>
              <a:rPr lang="pl-PL" sz="2200" dirty="0"/>
              <a:t>Zalety</a:t>
            </a:r>
            <a:r>
              <a:rPr lang="pl-PL" sz="2200" b="1" dirty="0"/>
              <a:t>:</a:t>
            </a:r>
            <a:endParaRPr lang="pl-PL" sz="2200" dirty="0"/>
          </a:p>
          <a:p>
            <a:pPr lvl="1"/>
            <a:r>
              <a:rPr lang="pl-PL" sz="2200" dirty="0"/>
              <a:t>Oferuje interaktywne i łatwe w użyciu narzędzia do analizy modeli.</a:t>
            </a:r>
          </a:p>
          <a:p>
            <a:pPr lvl="1"/>
            <a:r>
              <a:rPr lang="pl-PL" sz="2200" dirty="0"/>
              <a:t>Działa zarówno na modelach klasycznych, jak i maszynowego uczenia się.</a:t>
            </a:r>
          </a:p>
          <a:p>
            <a:pPr marL="0" indent="0">
              <a:buNone/>
            </a:pPr>
            <a:r>
              <a:rPr lang="pl-PL" sz="2200" dirty="0"/>
              <a:t>Wady</a:t>
            </a:r>
            <a:r>
              <a:rPr lang="pl-PL" sz="2200" b="1" dirty="0"/>
              <a:t>:</a:t>
            </a:r>
            <a:endParaRPr lang="pl-PL" sz="2200" dirty="0"/>
          </a:p>
          <a:p>
            <a:pPr lvl="1"/>
            <a:r>
              <a:rPr lang="pl-PL" sz="2200" dirty="0"/>
              <a:t>Niektóre funkcje mogą wymagać pewnej ilości pracy przygotowawczej od użytkownika.</a:t>
            </a:r>
          </a:p>
          <a:p>
            <a:endParaRPr lang="pl-PL" sz="2200" dirty="0"/>
          </a:p>
        </p:txBody>
      </p:sp>
      <p:sp>
        <p:nvSpPr>
          <p:cNvPr id="9" name="Symbol zastępczy zawartości 8"/>
          <p:cNvSpPr>
            <a:spLocks noGrp="1"/>
          </p:cNvSpPr>
          <p:nvPr>
            <p:ph sz="half" idx="2"/>
          </p:nvPr>
        </p:nvSpPr>
        <p:spPr>
          <a:xfrm>
            <a:off x="6172200" y="1825624"/>
            <a:ext cx="5181600" cy="4351339"/>
          </a:xfrm>
        </p:spPr>
        <p:txBody>
          <a:bodyPr>
            <a:normAutofit/>
          </a:bodyPr>
          <a:lstStyle/>
          <a:p>
            <a:r>
              <a:rPr lang="pl-PL" sz="2200" dirty="0"/>
              <a:t>ELI5 </a:t>
            </a:r>
          </a:p>
          <a:p>
            <a:r>
              <a:rPr lang="pl-PL" sz="2200" dirty="0"/>
              <a:t>Zalety:</a:t>
            </a:r>
          </a:p>
          <a:p>
            <a:pPr lvl="1"/>
            <a:r>
              <a:rPr lang="pl-PL" sz="2200" dirty="0"/>
              <a:t>Prosta w użyciu i elastyczna w interpretowaniu różnych modeli.</a:t>
            </a:r>
          </a:p>
          <a:p>
            <a:pPr lvl="1"/>
            <a:r>
              <a:rPr lang="pl-PL" sz="2200" dirty="0"/>
              <a:t>Posiada wsparcie dla wielu popularnych bibliotek uczenia maszynowego.</a:t>
            </a:r>
          </a:p>
          <a:p>
            <a:r>
              <a:rPr lang="pl-PL" sz="2200" dirty="0"/>
              <a:t>Wady:</a:t>
            </a:r>
          </a:p>
          <a:p>
            <a:pPr lvl="1"/>
            <a:r>
              <a:rPr lang="pl-PL" sz="2200" dirty="0"/>
              <a:t>Nie zawsze dostarcza tak bogatych wyjaśnień jak bardziej zaawansowane metody.</a:t>
            </a:r>
          </a:p>
          <a:p>
            <a:pPr marL="457200" lvl="1" indent="0">
              <a:buNone/>
            </a:pPr>
            <a:endParaRPr lang="pl-PL" sz="2200" dirty="0"/>
          </a:p>
        </p:txBody>
      </p:sp>
    </p:spTree>
    <p:extLst>
      <p:ext uri="{BB962C8B-B14F-4D97-AF65-F5344CB8AC3E}">
        <p14:creationId xmlns:p14="http://schemas.microsoft.com/office/powerpoint/2010/main" val="11517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Porównanie metod</a:t>
            </a:r>
            <a:endParaRPr lang="pl-PL" b="1" dirty="0"/>
          </a:p>
        </p:txBody>
      </p:sp>
      <p:sp>
        <p:nvSpPr>
          <p:cNvPr id="8" name="Symbol zastępczy zawartości 7"/>
          <p:cNvSpPr>
            <a:spLocks noGrp="1"/>
          </p:cNvSpPr>
          <p:nvPr>
            <p:ph sz="half" idx="1"/>
          </p:nvPr>
        </p:nvSpPr>
        <p:spPr>
          <a:xfrm>
            <a:off x="838200" y="1825625"/>
            <a:ext cx="5179423" cy="3033758"/>
          </a:xfrm>
        </p:spPr>
        <p:txBody>
          <a:bodyPr>
            <a:normAutofit fontScale="92500" lnSpcReduction="20000"/>
          </a:bodyPr>
          <a:lstStyle/>
          <a:p>
            <a:pPr marL="0" indent="0">
              <a:buNone/>
            </a:pPr>
            <a:r>
              <a:rPr lang="pl-PL" sz="1900" b="1" dirty="0" err="1" smtClean="0"/>
              <a:t>Lime</a:t>
            </a:r>
            <a:r>
              <a:rPr lang="pl-PL" sz="1900" b="1" dirty="0" smtClean="0"/>
              <a:t> </a:t>
            </a:r>
          </a:p>
          <a:p>
            <a:pPr marL="0" indent="0">
              <a:buNone/>
            </a:pPr>
            <a:r>
              <a:rPr lang="pl-PL" sz="1900" dirty="0" smtClean="0"/>
              <a:t>Zalety</a:t>
            </a:r>
            <a:r>
              <a:rPr lang="pl-PL" sz="1900" b="1" dirty="0"/>
              <a:t>:</a:t>
            </a:r>
            <a:endParaRPr lang="pl-PL" sz="1900" dirty="0"/>
          </a:p>
          <a:p>
            <a:pPr lvl="1"/>
            <a:r>
              <a:rPr lang="pl-PL" sz="1900" dirty="0"/>
              <a:t>Działa na zasadzie generowania lokalnych modeli interpretowalnych wokół konkretnego przypadku.</a:t>
            </a:r>
          </a:p>
          <a:p>
            <a:pPr lvl="1"/>
            <a:r>
              <a:rPr lang="pl-PL" sz="1900" dirty="0" smtClean="0"/>
              <a:t>Jest model-</a:t>
            </a:r>
            <a:r>
              <a:rPr lang="pl-PL" sz="1900" dirty="0" err="1" smtClean="0"/>
              <a:t>agnostic</a:t>
            </a:r>
            <a:r>
              <a:rPr lang="pl-PL" sz="1900" dirty="0" smtClean="0"/>
              <a:t>, co oznacza, że może być stosowany do różnych typów modeli.</a:t>
            </a:r>
          </a:p>
          <a:p>
            <a:pPr marL="0" indent="0">
              <a:buNone/>
            </a:pPr>
            <a:r>
              <a:rPr lang="pl-PL" sz="1900" dirty="0" smtClean="0"/>
              <a:t>Wady</a:t>
            </a:r>
            <a:r>
              <a:rPr lang="pl-PL" sz="1900" b="1" dirty="0"/>
              <a:t>:</a:t>
            </a:r>
            <a:endParaRPr lang="pl-PL" sz="1900" dirty="0"/>
          </a:p>
          <a:p>
            <a:pPr lvl="1"/>
            <a:r>
              <a:rPr lang="pl-PL" sz="1900" dirty="0"/>
              <a:t>Może wymagać dużej liczby próbek dla dokładnej interpretacji.</a:t>
            </a:r>
          </a:p>
          <a:p>
            <a:pPr lvl="1"/>
            <a:r>
              <a:rPr lang="pl-PL" sz="1900" dirty="0"/>
              <a:t>Czasami generuje proste modele, co może prowadzić do utraty niektórych niuansów.</a:t>
            </a:r>
          </a:p>
          <a:p>
            <a:endParaRPr lang="pl-PL" dirty="0"/>
          </a:p>
        </p:txBody>
      </p:sp>
      <p:sp>
        <p:nvSpPr>
          <p:cNvPr id="9" name="Symbol zastępczy zawartości 8"/>
          <p:cNvSpPr>
            <a:spLocks noGrp="1"/>
          </p:cNvSpPr>
          <p:nvPr>
            <p:ph sz="half" idx="2"/>
          </p:nvPr>
        </p:nvSpPr>
        <p:spPr/>
        <p:txBody>
          <a:bodyPr>
            <a:normAutofit fontScale="92500" lnSpcReduction="20000"/>
          </a:bodyPr>
          <a:lstStyle/>
          <a:p>
            <a:pPr marL="0" indent="0">
              <a:buNone/>
            </a:pPr>
            <a:r>
              <a:rPr lang="pl-PL" sz="1800" dirty="0" smtClean="0"/>
              <a:t>SHAP</a:t>
            </a:r>
            <a:endParaRPr lang="pl-PL" sz="1800" dirty="0"/>
          </a:p>
          <a:p>
            <a:pPr marL="0" indent="0">
              <a:buNone/>
            </a:pPr>
            <a:r>
              <a:rPr lang="pl-PL" sz="1800" dirty="0" smtClean="0"/>
              <a:t>Zalety:</a:t>
            </a:r>
          </a:p>
          <a:p>
            <a:pPr lvl="1"/>
            <a:r>
              <a:rPr lang="pl-PL" sz="1800" dirty="0" smtClean="0"/>
              <a:t>Bazuje </a:t>
            </a:r>
            <a:r>
              <a:rPr lang="pl-PL" sz="1800" dirty="0"/>
              <a:t>na teorii gier i korzysta z wartości </a:t>
            </a:r>
            <a:r>
              <a:rPr lang="pl-PL" sz="1800" dirty="0" err="1"/>
              <a:t>Shapley'a</a:t>
            </a:r>
            <a:r>
              <a:rPr lang="pl-PL" sz="1800" dirty="0"/>
              <a:t> do alokacji wpływu każdej cechy na prognozę.</a:t>
            </a:r>
          </a:p>
          <a:p>
            <a:pPr lvl="1"/>
            <a:r>
              <a:rPr lang="pl-PL" sz="1800" dirty="0"/>
              <a:t>Zapewnia globalne i lokalne wyjaśnienia.</a:t>
            </a:r>
          </a:p>
          <a:p>
            <a:r>
              <a:rPr lang="pl-PL" sz="1800" dirty="0"/>
              <a:t>Wady:</a:t>
            </a:r>
          </a:p>
          <a:p>
            <a:pPr lvl="1"/>
            <a:r>
              <a:rPr lang="pl-PL" sz="1800" dirty="0"/>
              <a:t>Może być kosztowne obliczeniowo, zwłaszcza dla dużych modeli i danych.</a:t>
            </a:r>
          </a:p>
          <a:p>
            <a:pPr lvl="1"/>
            <a:r>
              <a:rPr lang="pl-PL" sz="1800" dirty="0"/>
              <a:t>Wymaga ustalonego modelu, co może być ograniczeniem w niektórych przypadkach.</a:t>
            </a:r>
          </a:p>
        </p:txBody>
      </p:sp>
    </p:spTree>
    <p:extLst>
      <p:ext uri="{BB962C8B-B14F-4D97-AF65-F5344CB8AC3E}">
        <p14:creationId xmlns:p14="http://schemas.microsoft.com/office/powerpoint/2010/main" val="3432692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6"/>
          <p:cNvSpPr>
            <a:spLocks noGrp="1"/>
          </p:cNvSpPr>
          <p:nvPr>
            <p:ph type="title"/>
          </p:nvPr>
        </p:nvSpPr>
        <p:spPr>
          <a:xfrm>
            <a:off x="831850" y="330291"/>
            <a:ext cx="10515600" cy="793115"/>
          </a:xfrm>
        </p:spPr>
        <p:txBody>
          <a:bodyPr>
            <a:normAutofit/>
          </a:bodyPr>
          <a:lstStyle/>
          <a:p>
            <a:r>
              <a:rPr lang="pl-PL" sz="4400" b="1" dirty="0" smtClean="0"/>
              <a:t>Korzyści </a:t>
            </a:r>
            <a:r>
              <a:rPr lang="pl-PL" sz="4400" b="1" dirty="0"/>
              <a:t>XAI</a:t>
            </a:r>
          </a:p>
        </p:txBody>
      </p:sp>
      <p:sp>
        <p:nvSpPr>
          <p:cNvPr id="4" name="Symbol zastępczy tekstu 3"/>
          <p:cNvSpPr>
            <a:spLocks noGrp="1"/>
          </p:cNvSpPr>
          <p:nvPr>
            <p:ph type="body" idx="1"/>
          </p:nvPr>
        </p:nvSpPr>
        <p:spPr>
          <a:xfrm>
            <a:off x="831850" y="1123407"/>
            <a:ext cx="10515600" cy="4966244"/>
          </a:xfrm>
        </p:spPr>
        <p:txBody>
          <a:bodyPr>
            <a:noAutofit/>
          </a:bodyPr>
          <a:lstStyle/>
          <a:p>
            <a:r>
              <a:rPr lang="pl-PL" sz="2000" dirty="0">
                <a:solidFill>
                  <a:schemeClr val="bg1"/>
                </a:solidFill>
              </a:rPr>
              <a:t>Zaufanie </a:t>
            </a:r>
            <a:r>
              <a:rPr lang="pl-PL" sz="2000" dirty="0" smtClean="0">
                <a:solidFill>
                  <a:schemeClr val="bg1"/>
                </a:solidFill>
              </a:rPr>
              <a:t>społeczne</a:t>
            </a:r>
          </a:p>
          <a:p>
            <a:r>
              <a:rPr lang="pl-PL" sz="2000" dirty="0" smtClean="0">
                <a:solidFill>
                  <a:schemeClr val="bg1"/>
                </a:solidFill>
              </a:rPr>
              <a:t>Wyjaśniana </a:t>
            </a:r>
            <a:r>
              <a:rPr lang="pl-PL" sz="2000" dirty="0">
                <a:solidFill>
                  <a:schemeClr val="bg1"/>
                </a:solidFill>
              </a:rPr>
              <a:t>Sztuczna Inteligencja przyczynia się do zbudowania zaufania społecznego do systemów opartych na sztucznej inteligencji. Dostarczając transparentnych wyjaśnień dotyczących decyzji modeli, XAI eliminuje tajemniczość, co jest kluczowe dla zaakceptowania technologii przez społeczeństwo</a:t>
            </a:r>
            <a:r>
              <a:rPr lang="pl-PL" sz="2000" dirty="0" smtClean="0">
                <a:solidFill>
                  <a:schemeClr val="bg1"/>
                </a:solidFill>
              </a:rPr>
              <a:t>.</a:t>
            </a:r>
            <a:endParaRPr lang="pl-PL" sz="2000" dirty="0">
              <a:solidFill>
                <a:schemeClr val="bg1"/>
              </a:solidFill>
            </a:endParaRPr>
          </a:p>
          <a:p>
            <a:r>
              <a:rPr lang="pl-PL" sz="2000" dirty="0">
                <a:solidFill>
                  <a:schemeClr val="bg1"/>
                </a:solidFill>
              </a:rPr>
              <a:t>Zrozumienie decyzji systemu AI</a:t>
            </a:r>
          </a:p>
          <a:p>
            <a:r>
              <a:rPr lang="pl-PL" sz="2000" dirty="0">
                <a:solidFill>
                  <a:schemeClr val="bg1"/>
                </a:solidFill>
              </a:rPr>
              <a:t>Korzyść ta obejmuje lepsze zrozumienie procesów decyzyjnych modeli, zarówno dla użytkowników końcowych, jak i specjalistów ds. danych. Możliwość śledzenia, jakie cechy wpływają na konkretne decyzje, umożliwia bardziej efektywne doskonalenie modeli i dostosowywanie ich do oczekiwań</a:t>
            </a:r>
            <a:r>
              <a:rPr lang="pl-PL" sz="2000" dirty="0" smtClean="0">
                <a:solidFill>
                  <a:schemeClr val="bg1"/>
                </a:solidFill>
              </a:rPr>
              <a:t>.</a:t>
            </a:r>
            <a:endParaRPr lang="pl-PL" sz="2000" dirty="0">
              <a:solidFill>
                <a:schemeClr val="bg1"/>
              </a:solidFill>
            </a:endParaRPr>
          </a:p>
          <a:p>
            <a:r>
              <a:rPr lang="pl-PL" sz="2000" dirty="0">
                <a:solidFill>
                  <a:schemeClr val="bg1"/>
                </a:solidFill>
              </a:rPr>
              <a:t>Przejrzystość procesów </a:t>
            </a:r>
            <a:r>
              <a:rPr lang="pl-PL" sz="2000" dirty="0" smtClean="0">
                <a:solidFill>
                  <a:schemeClr val="bg1"/>
                </a:solidFill>
              </a:rPr>
              <a:t>decyzyjnych</a:t>
            </a:r>
          </a:p>
          <a:p>
            <a:r>
              <a:rPr lang="pl-PL" sz="2000" dirty="0" smtClean="0">
                <a:solidFill>
                  <a:schemeClr val="bg1"/>
                </a:solidFill>
              </a:rPr>
              <a:t>XAI </a:t>
            </a:r>
            <a:r>
              <a:rPr lang="pl-PL" sz="2000" dirty="0">
                <a:solidFill>
                  <a:schemeClr val="bg1"/>
                </a:solidFill>
              </a:rPr>
              <a:t>przyczynia się do przejrzystości procesów decyzyjnych w sztucznej inteligencji. Dzięki zrozumieniu, jak modele dochodzą do swoich wniosków, użytkownicy i decydenci są w stanie lepiej oceniać, czy decyzje są zgodne z wartościami etycznymi, a także skutecznie reagować na ewentualne błędy czy uprzedzenia.</a:t>
            </a:r>
          </a:p>
        </p:txBody>
      </p:sp>
    </p:spTree>
    <p:extLst>
      <p:ext uri="{BB962C8B-B14F-4D97-AF65-F5344CB8AC3E}">
        <p14:creationId xmlns:p14="http://schemas.microsoft.com/office/powerpoint/2010/main" val="2967243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b="1" dirty="0"/>
              <a:t>Wyzwania związane z </a:t>
            </a:r>
            <a:r>
              <a:rPr lang="pl-PL" b="1" dirty="0" smtClean="0"/>
              <a:t>XAI</a:t>
            </a:r>
            <a:br>
              <a:rPr lang="pl-PL" b="1" dirty="0" smtClean="0"/>
            </a:br>
            <a:endParaRPr lang="pl-PL" b="1" dirty="0"/>
          </a:p>
        </p:txBody>
      </p:sp>
      <p:sp>
        <p:nvSpPr>
          <p:cNvPr id="6" name="pole tekstowe 5"/>
          <p:cNvSpPr txBox="1"/>
          <p:nvPr/>
        </p:nvSpPr>
        <p:spPr>
          <a:xfrm>
            <a:off x="838200" y="1690688"/>
            <a:ext cx="10515600" cy="4247317"/>
          </a:xfrm>
          <a:prstGeom prst="rect">
            <a:avLst/>
          </a:prstGeom>
          <a:noFill/>
        </p:spPr>
        <p:txBody>
          <a:bodyPr wrap="square" rtlCol="0">
            <a:spAutoFit/>
          </a:bodyPr>
          <a:lstStyle/>
          <a:p>
            <a:r>
              <a:rPr lang="pl-PL" b="1" dirty="0" smtClean="0">
                <a:solidFill>
                  <a:schemeClr val="bg1"/>
                </a:solidFill>
              </a:rPr>
              <a:t>Balans </a:t>
            </a:r>
            <a:r>
              <a:rPr lang="pl-PL" b="1" dirty="0">
                <a:solidFill>
                  <a:schemeClr val="bg1"/>
                </a:solidFill>
              </a:rPr>
              <a:t>między </a:t>
            </a:r>
            <a:r>
              <a:rPr lang="pl-PL" b="1" dirty="0" err="1">
                <a:solidFill>
                  <a:schemeClr val="bg1"/>
                </a:solidFill>
              </a:rPr>
              <a:t>wyjaśnialnością</a:t>
            </a:r>
            <a:r>
              <a:rPr lang="pl-PL" b="1" dirty="0">
                <a:solidFill>
                  <a:schemeClr val="bg1"/>
                </a:solidFill>
              </a:rPr>
              <a:t> a </a:t>
            </a:r>
            <a:r>
              <a:rPr lang="pl-PL" b="1" dirty="0" smtClean="0">
                <a:solidFill>
                  <a:schemeClr val="bg1"/>
                </a:solidFill>
              </a:rPr>
              <a:t>skutecznością</a:t>
            </a:r>
            <a:endParaRPr lang="pl-PL" b="1" dirty="0">
              <a:solidFill>
                <a:schemeClr val="bg1"/>
              </a:solidFill>
            </a:endParaRPr>
          </a:p>
          <a:p>
            <a:r>
              <a:rPr lang="pl-PL" dirty="0">
                <a:solidFill>
                  <a:schemeClr val="bg1"/>
                </a:solidFill>
              </a:rPr>
              <a:t>Jednym z głównych wyzwań XAI jest znalezienie balansu między osiąganiem pełnej </a:t>
            </a:r>
            <a:r>
              <a:rPr lang="pl-PL" dirty="0" err="1">
                <a:solidFill>
                  <a:schemeClr val="bg1"/>
                </a:solidFill>
              </a:rPr>
              <a:t>wyjaśnialności</a:t>
            </a:r>
            <a:r>
              <a:rPr lang="pl-PL" dirty="0">
                <a:solidFill>
                  <a:schemeClr val="bg1"/>
                </a:solidFill>
              </a:rPr>
              <a:t> a utrzymaniem wysokiej skuteczności modeli sztucznej inteligencji. Czasem bardziej skomplikowane modele mogą być trudniejsze do wytłumaczenia, co stawia wyzwanie przed badaczami i praktykami XAI</a:t>
            </a:r>
            <a:r>
              <a:rPr lang="pl-PL" dirty="0" smtClean="0">
                <a:solidFill>
                  <a:schemeClr val="bg1"/>
                </a:solidFill>
              </a:rPr>
              <a:t>.</a:t>
            </a:r>
          </a:p>
          <a:p>
            <a:endParaRPr lang="pl-PL" dirty="0">
              <a:solidFill>
                <a:schemeClr val="bg1"/>
              </a:solidFill>
            </a:endParaRPr>
          </a:p>
          <a:p>
            <a:r>
              <a:rPr lang="pl-PL" b="1" dirty="0">
                <a:solidFill>
                  <a:schemeClr val="bg1"/>
                </a:solidFill>
              </a:rPr>
              <a:t>Ryzyko nadmiernego </a:t>
            </a:r>
            <a:r>
              <a:rPr lang="pl-PL" b="1" dirty="0" err="1">
                <a:solidFill>
                  <a:schemeClr val="bg1"/>
                </a:solidFill>
              </a:rPr>
              <a:t>uprośczenia</a:t>
            </a:r>
            <a:endParaRPr lang="pl-PL" b="1" dirty="0">
              <a:solidFill>
                <a:schemeClr val="bg1"/>
              </a:solidFill>
            </a:endParaRPr>
          </a:p>
          <a:p>
            <a:r>
              <a:rPr lang="pl-PL" dirty="0">
                <a:solidFill>
                  <a:schemeClr val="bg1"/>
                </a:solidFill>
              </a:rPr>
              <a:t>Innym wyzwaniem jest ryzyko nadmiernego </a:t>
            </a:r>
            <a:r>
              <a:rPr lang="pl-PL" dirty="0" err="1">
                <a:solidFill>
                  <a:schemeClr val="bg1"/>
                </a:solidFill>
              </a:rPr>
              <a:t>uprośczenia</a:t>
            </a:r>
            <a:r>
              <a:rPr lang="pl-PL" dirty="0">
                <a:solidFill>
                  <a:schemeClr val="bg1"/>
                </a:solidFill>
              </a:rPr>
              <a:t> wyjaśnień, co może prowadzić do utraty istotnych </a:t>
            </a:r>
            <a:r>
              <a:rPr lang="pl-PL" dirty="0" err="1">
                <a:solidFill>
                  <a:schemeClr val="bg1"/>
                </a:solidFill>
              </a:rPr>
              <a:t>nuansów</a:t>
            </a:r>
            <a:r>
              <a:rPr lang="pl-PL" dirty="0">
                <a:solidFill>
                  <a:schemeClr val="bg1"/>
                </a:solidFill>
              </a:rPr>
              <a:t> i dokładności w zrozumieniu decyzji modelu. Ważne jest, aby utrzymać równowagę pomiędzy zrozumiałością a dokładnością wyjaśnień</a:t>
            </a:r>
            <a:r>
              <a:rPr lang="pl-PL" dirty="0" smtClean="0">
                <a:solidFill>
                  <a:schemeClr val="bg1"/>
                </a:solidFill>
              </a:rPr>
              <a:t>.</a:t>
            </a:r>
          </a:p>
          <a:p>
            <a:endParaRPr lang="pl-PL" dirty="0">
              <a:solidFill>
                <a:schemeClr val="bg1"/>
              </a:solidFill>
            </a:endParaRPr>
          </a:p>
          <a:p>
            <a:r>
              <a:rPr lang="pl-PL" b="1" dirty="0">
                <a:solidFill>
                  <a:schemeClr val="bg1"/>
                </a:solidFill>
              </a:rPr>
              <a:t>Problemy etyczne</a:t>
            </a:r>
          </a:p>
          <a:p>
            <a:r>
              <a:rPr lang="pl-PL" dirty="0">
                <a:solidFill>
                  <a:schemeClr val="bg1"/>
                </a:solidFill>
              </a:rPr>
              <a:t>Etyczne aspekty związane z XAI obejmują pytania dotyczące prywatności danych, uczciwości w stosowaniu algorytmów oraz potencjalnego wpływu wyjaśnień na decyzje społeczne. Konieczne jest rozważenie tych kwestii, aby XAI było nie tylko skuteczne, ale także zgodne z wartościami społecznymi.</a:t>
            </a:r>
          </a:p>
          <a:p>
            <a:endParaRPr lang="pl-PL" dirty="0">
              <a:solidFill>
                <a:schemeClr val="bg1"/>
              </a:solidFill>
            </a:endParaRPr>
          </a:p>
        </p:txBody>
      </p:sp>
    </p:spTree>
    <p:extLst>
      <p:ext uri="{BB962C8B-B14F-4D97-AF65-F5344CB8AC3E}">
        <p14:creationId xmlns:p14="http://schemas.microsoft.com/office/powerpoint/2010/main" val="783712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Przyszłość XAI możliwe ścieżki rozwoju</a:t>
            </a:r>
            <a:endParaRPr lang="pl-PL" b="1" dirty="0"/>
          </a:p>
        </p:txBody>
      </p:sp>
      <p:sp>
        <p:nvSpPr>
          <p:cNvPr id="8" name="Symbol zastępczy zawartości 7"/>
          <p:cNvSpPr>
            <a:spLocks noGrp="1"/>
          </p:cNvSpPr>
          <p:nvPr>
            <p:ph idx="1"/>
          </p:nvPr>
        </p:nvSpPr>
        <p:spPr/>
        <p:txBody>
          <a:bodyPr>
            <a:normAutofit fontScale="92500" lnSpcReduction="10000"/>
          </a:bodyPr>
          <a:lstStyle/>
          <a:p>
            <a:r>
              <a:rPr lang="pl-PL" sz="2200" dirty="0"/>
              <a:t>XAI staje się standardem i wymogiem dla wszystkich systemów AI, które mają wpływ na ludzi. AI musi być w stanie udzielać jasnych, zrozumiałych i uzasadnionych wyjaśnień na żądanie lub z własnej inicjatywy. Ludzie mają prawo do dostępu, rewizji i poprawy AI, a także do odwołania się od jej decyzji. AI jest poddawana regularnym testom, audytom i certyfikatom dotyczącym jej wytłumaczalności.</a:t>
            </a:r>
          </a:p>
          <a:p>
            <a:r>
              <a:rPr lang="pl-PL" sz="2000" dirty="0" smtClean="0"/>
              <a:t>XAI </a:t>
            </a:r>
            <a:r>
              <a:rPr lang="pl-PL" sz="2000" dirty="0"/>
              <a:t>jest zróżnicowana i dostosowana do różnych kontekstów, celów i odbiorców. AI może wyjaśniać się na różnych poziomach abstrakcji, szczegółowości i języka, w zależności od tego, kto i po co pyta. AI może również dostarczać różne rodzaje wyjaśnień, takie jak przyczynowe, kontrfaktyczne, probabilistyczne, narracyjne, wizualne lub interaktywne. AI jest projektowana i oceniana z uwzględnieniem specyfiki danej dziedziny, zadania i użytkownika.</a:t>
            </a:r>
          </a:p>
          <a:p>
            <a:r>
              <a:rPr lang="pl-PL" sz="2200" dirty="0"/>
              <a:t>XAI jest kreatywna i innowacyjna, a nie tylko opisowa i reaktywna. AI nie tylko wyjaśnia swoje istniejące działania, ale również proponuje nowe możliwości, alternatywy i scenariusze. AI może również uczyć się z wyjaśnień, które otrzymuje lub udziela, i poprawiać swoje działanie, zrozumienie i komunikację. AI może również współtworzyć z ludźmi lub z innymi systemami AI, dzieląc się swoimi pomysłami, opiniami i emocjami.</a:t>
            </a:r>
          </a:p>
          <a:p>
            <a:endParaRPr lang="pl-PL" dirty="0"/>
          </a:p>
        </p:txBody>
      </p:sp>
    </p:spTree>
    <p:extLst>
      <p:ext uri="{BB962C8B-B14F-4D97-AF65-F5344CB8AC3E}">
        <p14:creationId xmlns:p14="http://schemas.microsoft.com/office/powerpoint/2010/main" val="427120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idx="4294967295"/>
          </p:nvPr>
        </p:nvSpPr>
        <p:spPr>
          <a:xfrm>
            <a:off x="838200" y="319088"/>
            <a:ext cx="10515600" cy="1325562"/>
          </a:xfrm>
        </p:spPr>
        <p:txBody>
          <a:bodyPr/>
          <a:lstStyle/>
          <a:p>
            <a:r>
              <a:rPr lang="pl-PL" b="1" dirty="0"/>
              <a:t>Podsumowanie</a:t>
            </a:r>
            <a:br>
              <a:rPr lang="pl-PL" b="1" dirty="0"/>
            </a:br>
            <a:endParaRPr lang="pl-PL" dirty="0"/>
          </a:p>
        </p:txBody>
      </p:sp>
      <p:sp>
        <p:nvSpPr>
          <p:cNvPr id="3" name="Prostokąt 2"/>
          <p:cNvSpPr/>
          <p:nvPr/>
        </p:nvSpPr>
        <p:spPr>
          <a:xfrm>
            <a:off x="838200" y="1739515"/>
            <a:ext cx="10515600" cy="2554545"/>
          </a:xfrm>
          <a:prstGeom prst="rect">
            <a:avLst/>
          </a:prstGeom>
        </p:spPr>
        <p:txBody>
          <a:bodyPr wrap="square">
            <a:spAutoFit/>
          </a:bodyPr>
          <a:lstStyle/>
          <a:p>
            <a:r>
              <a:rPr lang="pl-PL" sz="2000" dirty="0">
                <a:solidFill>
                  <a:schemeClr val="bg1"/>
                </a:solidFill>
              </a:rPr>
              <a:t>Przyszłość </a:t>
            </a:r>
            <a:r>
              <a:rPr lang="pl-PL" sz="2000" dirty="0" smtClean="0">
                <a:solidFill>
                  <a:schemeClr val="bg1"/>
                </a:solidFill>
              </a:rPr>
              <a:t>XAI, </a:t>
            </a:r>
            <a:r>
              <a:rPr lang="pl-PL" sz="2000" dirty="0">
                <a:solidFill>
                  <a:schemeClr val="bg1"/>
                </a:solidFill>
              </a:rPr>
              <a:t>jest tematem, który budzi wiele zainteresowania i dyskusji. XAI to koncepcja, która zakłada, że sztuczna inteligencja (AI) powinna być w stanie wyjaśnić swoje działanie, procesy i decyzje ludziom, którzy z niej korzystają lub są przez nią dotknięci. XAI ma na celu zwiększenie zaufania, zrozumienia i odpowiedzialności AI, a także umożliwienie lepszego nadzoru, kontroli i poprawy AI</a:t>
            </a:r>
            <a:r>
              <a:rPr lang="pl-PL" sz="2000" dirty="0" smtClean="0">
                <a:solidFill>
                  <a:schemeClr val="bg1"/>
                </a:solidFill>
              </a:rPr>
              <a:t>.</a:t>
            </a:r>
          </a:p>
          <a:p>
            <a:endParaRPr lang="pl-PL" sz="2000" dirty="0">
              <a:solidFill>
                <a:schemeClr val="bg1"/>
              </a:solidFill>
            </a:endParaRPr>
          </a:p>
          <a:p>
            <a:endParaRPr lang="pl-PL" sz="2000" dirty="0">
              <a:solidFill>
                <a:schemeClr val="bg1"/>
              </a:solidFill>
            </a:endParaRPr>
          </a:p>
          <a:p>
            <a:endParaRPr lang="pl-PL" sz="2000" dirty="0">
              <a:solidFill>
                <a:schemeClr val="bg1"/>
              </a:solidFill>
            </a:endParaRPr>
          </a:p>
        </p:txBody>
      </p:sp>
    </p:spTree>
    <p:extLst>
      <p:ext uri="{BB962C8B-B14F-4D97-AF65-F5344CB8AC3E}">
        <p14:creationId xmlns:p14="http://schemas.microsoft.com/office/powerpoint/2010/main" val="1152219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b="1" dirty="0" smtClean="0"/>
              <a:t>Dziękuję za uwagę.</a:t>
            </a:r>
            <a:endParaRPr lang="pl-PL" b="1" dirty="0"/>
          </a:p>
        </p:txBody>
      </p:sp>
    </p:spTree>
    <p:extLst>
      <p:ext uri="{BB962C8B-B14F-4D97-AF65-F5344CB8AC3E}">
        <p14:creationId xmlns:p14="http://schemas.microsoft.com/office/powerpoint/2010/main" val="2587759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Dlaczego wyjaśnialność jest istotna w AI?</a:t>
            </a:r>
          </a:p>
        </p:txBody>
      </p:sp>
      <p:sp>
        <p:nvSpPr>
          <p:cNvPr id="3" name="Symbol zastępczy zawartości 2"/>
          <p:cNvSpPr>
            <a:spLocks noGrp="1"/>
          </p:cNvSpPr>
          <p:nvPr>
            <p:ph idx="1"/>
          </p:nvPr>
        </p:nvSpPr>
        <p:spPr/>
        <p:txBody>
          <a:bodyPr>
            <a:normAutofit/>
          </a:bodyPr>
          <a:lstStyle/>
          <a:p>
            <a:pPr marL="0" indent="0">
              <a:buNone/>
            </a:pPr>
            <a:r>
              <a:rPr lang="pl-PL" sz="2400" dirty="0"/>
              <a:t>W miarę jak AI odgrywa coraz większą rolę w naszym życiu, zrozumienie, dlaczego systemy sztucznej inteligencji podejmują konkretne decyzje, staje się kluczowym elementem. Wyjaśnialność jest kluczowa dla budowania zaufania społecznego, poprawy akceptacji i umożliwienia efektywnej współpracy między ludźmi a sztuczną inteligencją.</a:t>
            </a:r>
          </a:p>
        </p:txBody>
      </p:sp>
    </p:spTree>
    <p:extLst>
      <p:ext uri="{BB962C8B-B14F-4D97-AF65-F5344CB8AC3E}">
        <p14:creationId xmlns:p14="http://schemas.microsoft.com/office/powerpoint/2010/main" val="1038468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Bibliografia</a:t>
            </a:r>
            <a:endParaRPr lang="pl-PL" b="1" dirty="0"/>
          </a:p>
        </p:txBody>
      </p:sp>
      <p:sp>
        <p:nvSpPr>
          <p:cNvPr id="3" name="Symbol zastępczy zawartości 2"/>
          <p:cNvSpPr>
            <a:spLocks noGrp="1"/>
          </p:cNvSpPr>
          <p:nvPr>
            <p:ph idx="1"/>
          </p:nvPr>
        </p:nvSpPr>
        <p:spPr/>
        <p:txBody>
          <a:bodyPr>
            <a:normAutofit lnSpcReduction="10000"/>
          </a:bodyPr>
          <a:lstStyle/>
          <a:p>
            <a:r>
              <a:rPr lang="pl-PL" sz="1800" dirty="0">
                <a:hlinkClick r:id="rId2"/>
              </a:rPr>
              <a:t>https://</a:t>
            </a:r>
            <a:r>
              <a:rPr lang="pl-PL" sz="1800" dirty="0" smtClean="0">
                <a:hlinkClick r:id="rId2"/>
              </a:rPr>
              <a:t>paperswithcode.com/method/lime</a:t>
            </a:r>
            <a:endParaRPr lang="pl-PL" sz="1800" dirty="0" smtClean="0"/>
          </a:p>
          <a:p>
            <a:r>
              <a:rPr lang="pl-PL" sz="1800" dirty="0">
                <a:hlinkClick r:id="rId3"/>
              </a:rPr>
              <a:t>https://</a:t>
            </a:r>
            <a:r>
              <a:rPr lang="pl-PL" sz="1800" dirty="0" smtClean="0">
                <a:hlinkClick r:id="rId3"/>
              </a:rPr>
              <a:t>www.kaggle.com/code/prashant111/explain-your-model-predictions-with-lime</a:t>
            </a:r>
            <a:endParaRPr lang="pl-PL" sz="1800" dirty="0" smtClean="0"/>
          </a:p>
          <a:p>
            <a:r>
              <a:rPr lang="pl-PL" sz="1800" dirty="0">
                <a:hlinkClick r:id="rId2"/>
              </a:rPr>
              <a:t>https://</a:t>
            </a:r>
            <a:r>
              <a:rPr lang="pl-PL" sz="1800" dirty="0" smtClean="0">
                <a:hlinkClick r:id="rId2"/>
              </a:rPr>
              <a:t>paperswithcode.com/method/lime</a:t>
            </a:r>
            <a:endParaRPr lang="pl-PL" sz="1800" dirty="0" smtClean="0"/>
          </a:p>
          <a:p>
            <a:r>
              <a:rPr lang="pl-PL" sz="1800" dirty="0">
                <a:hlinkClick r:id="rId4"/>
              </a:rPr>
              <a:t>https://www.freecodecamp.org/news/interpret-black-box-model-using-lime</a:t>
            </a:r>
            <a:r>
              <a:rPr lang="pl-PL" sz="1800" dirty="0" smtClean="0">
                <a:hlinkClick r:id="rId4"/>
              </a:rPr>
              <a:t>/</a:t>
            </a:r>
            <a:endParaRPr lang="pl-PL" sz="1800" dirty="0" smtClean="0"/>
          </a:p>
          <a:p>
            <a:r>
              <a:rPr lang="pl-PL" sz="1800" dirty="0">
                <a:hlinkClick r:id="rId5"/>
              </a:rPr>
              <a:t>https://</a:t>
            </a:r>
            <a:r>
              <a:rPr lang="pl-PL" sz="1800" dirty="0" smtClean="0">
                <a:hlinkClick r:id="rId5"/>
              </a:rPr>
              <a:t>shap.readthedocs.io/en/latest/index.html</a:t>
            </a:r>
            <a:endParaRPr lang="pl-PL" sz="1800" dirty="0" smtClean="0"/>
          </a:p>
          <a:p>
            <a:r>
              <a:rPr lang="pl-PL" sz="1800" dirty="0">
                <a:hlinkClick r:id="rId6"/>
              </a:rPr>
              <a:t>https://</a:t>
            </a:r>
            <a:r>
              <a:rPr lang="pl-PL" sz="1800" dirty="0" smtClean="0">
                <a:hlinkClick r:id="rId6"/>
              </a:rPr>
              <a:t>datascientest.com/en/shap-what-is-it</a:t>
            </a:r>
            <a:endParaRPr lang="pl-PL" sz="1800" dirty="0" smtClean="0"/>
          </a:p>
          <a:p>
            <a:r>
              <a:rPr lang="pl-PL" sz="1800" dirty="0">
                <a:hlinkClick r:id="rId7"/>
              </a:rPr>
              <a:t>https://</a:t>
            </a:r>
            <a:r>
              <a:rPr lang="pl-PL" sz="1800" dirty="0" smtClean="0">
                <a:hlinkClick r:id="rId7"/>
              </a:rPr>
              <a:t>interpret.ml/docs/ebm.html</a:t>
            </a:r>
            <a:endParaRPr lang="pl-PL" sz="1800" dirty="0" smtClean="0"/>
          </a:p>
          <a:p>
            <a:r>
              <a:rPr lang="pl-PL" sz="1800" dirty="0">
                <a:hlinkClick r:id="rId8"/>
              </a:rPr>
              <a:t>https://</a:t>
            </a:r>
            <a:r>
              <a:rPr lang="pl-PL" sz="1800" dirty="0" smtClean="0">
                <a:hlinkClick r:id="rId8"/>
              </a:rPr>
              <a:t>learn.microsoft.com/en-us/fabric/data-science/explainable-boosting-machines-classification</a:t>
            </a:r>
            <a:endParaRPr lang="pl-PL" sz="1800" dirty="0" smtClean="0"/>
          </a:p>
          <a:p>
            <a:r>
              <a:rPr lang="pl-PL" sz="1800" dirty="0">
                <a:hlinkClick r:id="rId9"/>
              </a:rPr>
              <a:t>https://</a:t>
            </a:r>
            <a:r>
              <a:rPr lang="pl-PL" sz="1800" dirty="0" smtClean="0">
                <a:hlinkClick r:id="rId9"/>
              </a:rPr>
              <a:t>arxiv.org/abs/2204.10332</a:t>
            </a:r>
            <a:endParaRPr lang="pl-PL" sz="1800" dirty="0" smtClean="0"/>
          </a:p>
          <a:p>
            <a:r>
              <a:rPr lang="pl-PL" sz="1800" dirty="0">
                <a:hlinkClick r:id="rId10"/>
              </a:rPr>
              <a:t>https://</a:t>
            </a:r>
            <a:r>
              <a:rPr lang="pl-PL" sz="1800" dirty="0" smtClean="0">
                <a:hlinkClick r:id="rId10"/>
              </a:rPr>
              <a:t>arxiv.org/abs/2305.16526v1</a:t>
            </a:r>
            <a:endParaRPr lang="pl-PL" sz="1800" dirty="0" smtClean="0"/>
          </a:p>
          <a:p>
            <a:r>
              <a:rPr lang="pl-PL" sz="1800" dirty="0">
                <a:hlinkClick r:id="rId11"/>
              </a:rPr>
              <a:t>https://</a:t>
            </a:r>
            <a:r>
              <a:rPr lang="pl-PL" sz="1800" dirty="0" smtClean="0">
                <a:hlinkClick r:id="rId11"/>
              </a:rPr>
              <a:t>medium.com/responsibleml/basic-xai-with-dalex-part-4-break-down-method-2cd4de43abdd</a:t>
            </a:r>
            <a:endParaRPr lang="pl-PL" sz="1800" dirty="0" smtClean="0"/>
          </a:p>
          <a:p>
            <a:r>
              <a:rPr lang="pl-PL" sz="1800" dirty="0"/>
              <a:t>https://oecd.ai/en/catalogue/tools/dalex</a:t>
            </a:r>
            <a:endParaRPr lang="pl-PL" sz="1800" dirty="0" smtClean="0"/>
          </a:p>
          <a:p>
            <a:endParaRPr lang="pl-PL" sz="1800" dirty="0"/>
          </a:p>
        </p:txBody>
      </p:sp>
    </p:spTree>
    <p:extLst>
      <p:ext uri="{BB962C8B-B14F-4D97-AF65-F5344CB8AC3E}">
        <p14:creationId xmlns:p14="http://schemas.microsoft.com/office/powerpoint/2010/main" val="58878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b="1" dirty="0" smtClean="0"/>
              <a:t>Jakie są cele XAI?</a:t>
            </a:r>
            <a:endParaRPr lang="pl-PL" b="1" dirty="0"/>
          </a:p>
        </p:txBody>
      </p:sp>
      <p:sp>
        <p:nvSpPr>
          <p:cNvPr id="5" name="pole tekstowe 4"/>
          <p:cNvSpPr txBox="1"/>
          <p:nvPr/>
        </p:nvSpPr>
        <p:spPr>
          <a:xfrm>
            <a:off x="838201" y="1690688"/>
            <a:ext cx="10515600" cy="3170099"/>
          </a:xfrm>
          <a:prstGeom prst="rect">
            <a:avLst/>
          </a:prstGeom>
          <a:noFill/>
          <a:ln>
            <a:noFill/>
          </a:ln>
        </p:spPr>
        <p:txBody>
          <a:bodyPr wrap="square" rtlCol="0">
            <a:spAutoFit/>
          </a:bodyPr>
          <a:lstStyle/>
          <a:p>
            <a:r>
              <a:rPr lang="pl-PL" sz="2000" dirty="0" smtClean="0">
                <a:solidFill>
                  <a:schemeClr val="bg1"/>
                </a:solidFill>
              </a:rPr>
              <a:t>Główne </a:t>
            </a:r>
            <a:r>
              <a:rPr lang="pl-PL" sz="2000" dirty="0">
                <a:solidFill>
                  <a:schemeClr val="bg1"/>
                </a:solidFill>
              </a:rPr>
              <a:t>cele XAI to:</a:t>
            </a:r>
          </a:p>
          <a:p>
            <a:pPr marL="285750" indent="-285750">
              <a:buFont typeface="Arial" panose="020B0604020202020204" pitchFamily="34" charset="0"/>
              <a:buChar char="•"/>
            </a:pPr>
            <a:r>
              <a:rPr lang="pl-PL" sz="2000" b="1" dirty="0">
                <a:solidFill>
                  <a:schemeClr val="bg1"/>
                </a:solidFill>
              </a:rPr>
              <a:t>Transparentność:</a:t>
            </a:r>
            <a:r>
              <a:rPr lang="pl-PL" sz="2000" dirty="0">
                <a:solidFill>
                  <a:schemeClr val="bg1"/>
                </a:solidFill>
              </a:rPr>
              <a:t> Zapewnienie jasnego zobrazowania, jak algorytmy AI dochodzą do swoich wyników. Użytkownicy powinni być w stanie zrozumieć procesy podejmowania decyzji</a:t>
            </a:r>
            <a:r>
              <a:rPr lang="pl-PL" sz="2000" dirty="0" smtClean="0">
                <a:solidFill>
                  <a:schemeClr val="bg1"/>
                </a:solidFill>
              </a:rPr>
              <a:t>.</a:t>
            </a:r>
          </a:p>
          <a:p>
            <a:endParaRPr lang="pl-PL" sz="2000" dirty="0">
              <a:solidFill>
                <a:schemeClr val="bg1"/>
              </a:solidFill>
            </a:endParaRPr>
          </a:p>
          <a:p>
            <a:pPr marL="285750" indent="-285750">
              <a:buFont typeface="Arial" panose="020B0604020202020204" pitchFamily="34" charset="0"/>
              <a:buChar char="•"/>
            </a:pPr>
            <a:r>
              <a:rPr lang="pl-PL" sz="2000" b="1" dirty="0" err="1" smtClean="0">
                <a:solidFill>
                  <a:schemeClr val="bg1"/>
                </a:solidFill>
              </a:rPr>
              <a:t>Interpretabilność</a:t>
            </a:r>
            <a:r>
              <a:rPr lang="pl-PL" sz="2000" b="1" dirty="0" smtClean="0">
                <a:solidFill>
                  <a:schemeClr val="bg1"/>
                </a:solidFill>
              </a:rPr>
              <a:t>*:</a:t>
            </a:r>
            <a:r>
              <a:rPr lang="pl-PL" sz="2000" dirty="0" smtClean="0">
                <a:solidFill>
                  <a:schemeClr val="bg1"/>
                </a:solidFill>
              </a:rPr>
              <a:t> </a:t>
            </a:r>
            <a:r>
              <a:rPr lang="pl-PL" sz="2000" dirty="0">
                <a:solidFill>
                  <a:schemeClr val="bg1"/>
                </a:solidFill>
              </a:rPr>
              <a:t>Ułatwienie ludziom interpretacji działania algorytmów poprzez dostarczenie zrozumiałych i intuicyjnych wyjaśnień</a:t>
            </a:r>
            <a:r>
              <a:rPr lang="pl-PL" sz="2000" dirty="0" smtClean="0">
                <a:solidFill>
                  <a:schemeClr val="bg1"/>
                </a:solidFill>
              </a:rPr>
              <a:t>.</a:t>
            </a:r>
          </a:p>
          <a:p>
            <a:endParaRPr lang="pl-PL" sz="2000" dirty="0">
              <a:solidFill>
                <a:schemeClr val="bg1"/>
              </a:solidFill>
            </a:endParaRPr>
          </a:p>
          <a:p>
            <a:pPr marL="285750" indent="-285750">
              <a:buFont typeface="Arial" panose="020B0604020202020204" pitchFamily="34" charset="0"/>
              <a:buChar char="•"/>
            </a:pPr>
            <a:r>
              <a:rPr lang="pl-PL" sz="2000" b="1" dirty="0">
                <a:solidFill>
                  <a:schemeClr val="bg1"/>
                </a:solidFill>
              </a:rPr>
              <a:t>Zaufanie:</a:t>
            </a:r>
            <a:r>
              <a:rPr lang="pl-PL" sz="2000" dirty="0">
                <a:solidFill>
                  <a:schemeClr val="bg1"/>
                </a:solidFill>
              </a:rPr>
              <a:t> Budowanie zaufania społecznego do sztucznej inteligencji poprzez eliminowanie tajemniczości w procesach decyzyjnych.</a:t>
            </a:r>
          </a:p>
          <a:p>
            <a:endParaRPr lang="pl-PL" sz="2000" dirty="0">
              <a:solidFill>
                <a:schemeClr val="bg1"/>
              </a:solidFill>
            </a:endParaRPr>
          </a:p>
        </p:txBody>
      </p:sp>
      <p:sp>
        <p:nvSpPr>
          <p:cNvPr id="6" name="pole tekstowe 5"/>
          <p:cNvSpPr txBox="1"/>
          <p:nvPr/>
        </p:nvSpPr>
        <p:spPr>
          <a:xfrm>
            <a:off x="1143001" y="5505450"/>
            <a:ext cx="10210800" cy="553998"/>
          </a:xfrm>
          <a:prstGeom prst="rect">
            <a:avLst/>
          </a:prstGeom>
          <a:noFill/>
        </p:spPr>
        <p:txBody>
          <a:bodyPr wrap="square" rtlCol="0">
            <a:spAutoFit/>
          </a:bodyPr>
          <a:lstStyle/>
          <a:p>
            <a:r>
              <a:rPr lang="pl-PL" sz="1600" dirty="0" smtClean="0">
                <a:solidFill>
                  <a:schemeClr val="bg1"/>
                </a:solidFill>
              </a:rPr>
              <a:t>*</a:t>
            </a:r>
            <a:r>
              <a:rPr lang="pl-PL" sz="1400" dirty="0" smtClean="0">
                <a:solidFill>
                  <a:schemeClr val="bg1"/>
                </a:solidFill>
              </a:rPr>
              <a:t>Słowo "</a:t>
            </a:r>
            <a:r>
              <a:rPr lang="pl-PL" sz="1400" dirty="0" err="1" smtClean="0">
                <a:solidFill>
                  <a:schemeClr val="bg1"/>
                </a:solidFill>
              </a:rPr>
              <a:t>interpretabilność</a:t>
            </a:r>
            <a:r>
              <a:rPr lang="pl-PL" sz="1400" dirty="0" smtClean="0">
                <a:solidFill>
                  <a:schemeClr val="bg1"/>
                </a:solidFill>
              </a:rPr>
              <a:t>" odnosi się do stopnia, w jakim można zrozumieć, wyjaśnić lub zinterpretować działanie, decyzje lub wyniki systemu, procesu lub modelu. </a:t>
            </a:r>
            <a:endParaRPr lang="pl-PL" sz="1400" dirty="0">
              <a:solidFill>
                <a:schemeClr val="bg1"/>
              </a:solidFill>
            </a:endParaRPr>
          </a:p>
        </p:txBody>
      </p:sp>
    </p:spTree>
    <p:extLst>
      <p:ext uri="{BB962C8B-B14F-4D97-AF65-F5344CB8AC3E}">
        <p14:creationId xmlns:p14="http://schemas.microsoft.com/office/powerpoint/2010/main" val="101481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Przykłady Zastosowań XAI</a:t>
            </a:r>
          </a:p>
        </p:txBody>
      </p:sp>
      <p:sp>
        <p:nvSpPr>
          <p:cNvPr id="3" name="pole tekstowe 2"/>
          <p:cNvSpPr txBox="1"/>
          <p:nvPr/>
        </p:nvSpPr>
        <p:spPr>
          <a:xfrm>
            <a:off x="838200" y="1690688"/>
            <a:ext cx="10515600" cy="3477875"/>
          </a:xfrm>
          <a:prstGeom prst="rect">
            <a:avLst/>
          </a:prstGeom>
          <a:noFill/>
        </p:spPr>
        <p:txBody>
          <a:bodyPr wrap="square" rtlCol="0">
            <a:spAutoFit/>
          </a:bodyPr>
          <a:lstStyle/>
          <a:p>
            <a:r>
              <a:rPr lang="pl-PL" sz="2000" dirty="0">
                <a:solidFill>
                  <a:schemeClr val="bg1"/>
                </a:solidFill>
              </a:rPr>
              <a:t>Diagnostyka </a:t>
            </a:r>
            <a:r>
              <a:rPr lang="pl-PL" sz="2000" dirty="0" smtClean="0">
                <a:solidFill>
                  <a:schemeClr val="bg1"/>
                </a:solidFill>
              </a:rPr>
              <a:t>medyczna</a:t>
            </a:r>
            <a:endParaRPr lang="pl-PL" sz="2000" dirty="0">
              <a:solidFill>
                <a:schemeClr val="bg1"/>
              </a:solidFill>
            </a:endParaRPr>
          </a:p>
          <a:p>
            <a:r>
              <a:rPr lang="pl-PL" sz="2000" dirty="0">
                <a:solidFill>
                  <a:schemeClr val="bg1"/>
                </a:solidFill>
              </a:rPr>
              <a:t>XAI może być kluczowe w interpretacji decyzji modeli używanych do diagnozowania chorób, umożliwiając lekarzom zrozumienie, dlaczego dany pacjent został zaklasyfikowany jako chory</a:t>
            </a:r>
            <a:r>
              <a:rPr lang="pl-PL" sz="2000" dirty="0" smtClean="0">
                <a:solidFill>
                  <a:schemeClr val="bg1"/>
                </a:solidFill>
              </a:rPr>
              <a:t>.</a:t>
            </a:r>
          </a:p>
          <a:p>
            <a:endParaRPr lang="pl-PL" sz="2000" dirty="0">
              <a:solidFill>
                <a:schemeClr val="bg1"/>
              </a:solidFill>
            </a:endParaRPr>
          </a:p>
          <a:p>
            <a:r>
              <a:rPr lang="pl-PL" sz="2000" dirty="0">
                <a:solidFill>
                  <a:schemeClr val="bg1"/>
                </a:solidFill>
              </a:rPr>
              <a:t>Finanse i ryzyko </a:t>
            </a:r>
            <a:r>
              <a:rPr lang="pl-PL" sz="2000" dirty="0" smtClean="0">
                <a:solidFill>
                  <a:schemeClr val="bg1"/>
                </a:solidFill>
              </a:rPr>
              <a:t>kredytowe</a:t>
            </a:r>
            <a:endParaRPr lang="pl-PL" sz="2000" dirty="0">
              <a:solidFill>
                <a:schemeClr val="bg1"/>
              </a:solidFill>
            </a:endParaRPr>
          </a:p>
          <a:p>
            <a:r>
              <a:rPr lang="pl-PL" sz="2000" dirty="0">
                <a:solidFill>
                  <a:schemeClr val="bg1"/>
                </a:solidFill>
              </a:rPr>
              <a:t>W sektorze finansowym, zrozumienie, jak modele AI oceniają ryzyko kredytowe, może pomóc w zapewnieniu uczciwego i zrozumiałego dostępu do kredytów</a:t>
            </a:r>
            <a:r>
              <a:rPr lang="pl-PL" sz="2000" dirty="0" smtClean="0">
                <a:solidFill>
                  <a:schemeClr val="bg1"/>
                </a:solidFill>
              </a:rPr>
              <a:t>.</a:t>
            </a:r>
          </a:p>
          <a:p>
            <a:endParaRPr lang="pl-PL" sz="2000" dirty="0">
              <a:solidFill>
                <a:schemeClr val="bg1"/>
              </a:solidFill>
            </a:endParaRPr>
          </a:p>
          <a:p>
            <a:r>
              <a:rPr lang="pl-PL" sz="2000" dirty="0">
                <a:solidFill>
                  <a:schemeClr val="bg1"/>
                </a:solidFill>
              </a:rPr>
              <a:t>Bezpieczeństwo autonomicznych </a:t>
            </a:r>
            <a:r>
              <a:rPr lang="pl-PL" sz="2000" dirty="0" smtClean="0">
                <a:solidFill>
                  <a:schemeClr val="bg1"/>
                </a:solidFill>
              </a:rPr>
              <a:t>pojazdów</a:t>
            </a:r>
            <a:endParaRPr lang="pl-PL" sz="2000" dirty="0">
              <a:solidFill>
                <a:schemeClr val="bg1"/>
              </a:solidFill>
            </a:endParaRPr>
          </a:p>
          <a:p>
            <a:r>
              <a:rPr lang="pl-PL" sz="2000" dirty="0">
                <a:solidFill>
                  <a:schemeClr val="bg1"/>
                </a:solidFill>
              </a:rPr>
              <a:t>W przypadku samochodów autonomicznych, zrozumienie decyzji podejmowanych przez algorytmy może być krytyczne dla bezpieczeństwa pasażerów i innych uczestników ruchu.</a:t>
            </a:r>
          </a:p>
        </p:txBody>
      </p:sp>
    </p:spTree>
    <p:extLst>
      <p:ext uri="{BB962C8B-B14F-4D97-AF65-F5344CB8AC3E}">
        <p14:creationId xmlns:p14="http://schemas.microsoft.com/office/powerpoint/2010/main" val="246382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b="1" dirty="0"/>
              <a:t>Różnice między tradycyjnymi algorytmami a systemami XAI</a:t>
            </a:r>
          </a:p>
        </p:txBody>
      </p:sp>
      <p:sp>
        <p:nvSpPr>
          <p:cNvPr id="7" name="Symbol zastępczy zawartości 6"/>
          <p:cNvSpPr>
            <a:spLocks noGrp="1"/>
          </p:cNvSpPr>
          <p:nvPr>
            <p:ph sz="half" idx="2"/>
          </p:nvPr>
        </p:nvSpPr>
        <p:spPr>
          <a:xfrm>
            <a:off x="839788" y="1690688"/>
            <a:ext cx="10515600" cy="4962661"/>
          </a:xfrm>
        </p:spPr>
        <p:txBody>
          <a:bodyPr>
            <a:noAutofit/>
          </a:bodyPr>
          <a:lstStyle/>
          <a:p>
            <a:pPr marL="0" indent="0">
              <a:buNone/>
            </a:pPr>
            <a:r>
              <a:rPr lang="pl-PL" sz="1800" b="1" dirty="0" smtClean="0"/>
              <a:t>Zrozumiałość</a:t>
            </a:r>
            <a:r>
              <a:rPr lang="pl-PL" sz="1800" dirty="0"/>
              <a:t>: Tradycyjne algorytmy uczenia maszynowego, takie jak regresja liniowa czy drzewa decyzyjne, są zazwyczaj łatwiejsze do zrozumienia i </a:t>
            </a:r>
            <a:r>
              <a:rPr lang="pl-PL" sz="1800" dirty="0" smtClean="0"/>
              <a:t>interpretacji. </a:t>
            </a:r>
            <a:r>
              <a:rPr lang="pl-PL" sz="1800" dirty="0"/>
              <a:t>Z drugiej strony, zaawansowane modele, takie jak sieci neuronowe, są często trudne do zrozumienia i interpretacji, co prowadzi do określenia ich jako "czarne skrzynki</a:t>
            </a:r>
            <a:r>
              <a:rPr lang="pl-PL" sz="1800" dirty="0" smtClean="0"/>
              <a:t>".</a:t>
            </a:r>
            <a:endParaRPr lang="pl-PL" sz="1800" dirty="0"/>
          </a:p>
          <a:p>
            <a:pPr marL="0" indent="0">
              <a:buNone/>
            </a:pPr>
            <a:r>
              <a:rPr lang="pl-PL" sz="1800" b="1" dirty="0"/>
              <a:t>Wydajność</a:t>
            </a:r>
            <a:r>
              <a:rPr lang="pl-PL" sz="1800" dirty="0"/>
              <a:t> </a:t>
            </a:r>
            <a:r>
              <a:rPr lang="pl-PL" sz="1800" b="1" dirty="0"/>
              <a:t>predykcyjna</a:t>
            </a:r>
            <a:r>
              <a:rPr lang="pl-PL" sz="1800" dirty="0"/>
              <a:t>: Chociaż tradycyjne algorytmy są łatwiejsze do zrozumienia, ich wydajność predykcyjna jest zazwyczaj niższa w porównaniu do zaawansowanych modeli, takich jak głębokie sieci </a:t>
            </a:r>
            <a:r>
              <a:rPr lang="pl-PL" sz="1800" dirty="0" smtClean="0"/>
              <a:t>neuronowe.</a:t>
            </a:r>
            <a:endParaRPr lang="pl-PL" sz="1800" dirty="0"/>
          </a:p>
          <a:p>
            <a:pPr marL="0" indent="0">
              <a:buNone/>
            </a:pPr>
            <a:r>
              <a:rPr lang="pl-PL" sz="1800" b="1" dirty="0"/>
              <a:t>Zaufanie i odpowiedzialność</a:t>
            </a:r>
            <a:r>
              <a:rPr lang="pl-PL" sz="1800" dirty="0"/>
              <a:t>: Systemy XAI mają na celu zwiększenie zaufania do modeli AI, poprzez umożliwienie użytkownikom zrozumienia i zaufania do wyników i wyjść generowanych przez algorytmy uczenia </a:t>
            </a:r>
            <a:r>
              <a:rPr lang="pl-PL" sz="1800" dirty="0" smtClean="0"/>
              <a:t>maszynowego. </a:t>
            </a:r>
            <a:r>
              <a:rPr lang="pl-PL" sz="1800" dirty="0"/>
              <a:t>Dzięki temu, systemy XAI pomagają w budowaniu zaufania i pewności, kiedy modele AI są wprowadzane do </a:t>
            </a:r>
            <a:r>
              <a:rPr lang="pl-PL" sz="1800" dirty="0" smtClean="0"/>
              <a:t>produkcji.</a:t>
            </a:r>
            <a:endParaRPr lang="pl-PL" sz="1800" dirty="0"/>
          </a:p>
          <a:p>
            <a:pPr marL="0" indent="0">
              <a:buNone/>
            </a:pPr>
            <a:r>
              <a:rPr lang="pl-PL" sz="1800" b="1" dirty="0" smtClean="0"/>
              <a:t>Zgodność </a:t>
            </a:r>
            <a:r>
              <a:rPr lang="pl-PL" sz="1800" b="1" dirty="0"/>
              <a:t>z regulacjami</a:t>
            </a:r>
            <a:r>
              <a:rPr lang="pl-PL" sz="1800" dirty="0"/>
              <a:t>: W niektórych przypadkach, zrozumienie, jak system AI doszedł do konkretnego wyniku, może być niezbędne do spełnienia norm </a:t>
            </a:r>
            <a:r>
              <a:rPr lang="pl-PL" sz="1800" dirty="0" smtClean="0"/>
              <a:t>regulacyjnych. </a:t>
            </a:r>
            <a:r>
              <a:rPr lang="pl-PL" sz="1800" dirty="0"/>
              <a:t>Systemy XAI mogą pomóc w spełnieniu tych wymagań, dostarczając wyjaśnień dotyczących procesów decyzyjnych </a:t>
            </a:r>
            <a:r>
              <a:rPr lang="pl-PL" sz="1800" dirty="0" smtClean="0"/>
              <a:t>modelu.</a:t>
            </a:r>
          </a:p>
          <a:p>
            <a:pPr marL="0" indent="0">
              <a:buNone/>
            </a:pPr>
            <a:r>
              <a:rPr lang="pl-PL" sz="1800" b="1" dirty="0" smtClean="0"/>
              <a:t>Zakres </a:t>
            </a:r>
            <a:r>
              <a:rPr lang="pl-PL" sz="1800" b="1" dirty="0"/>
              <a:t>wyjaśnień</a:t>
            </a:r>
            <a:r>
              <a:rPr lang="pl-PL" sz="1800" dirty="0"/>
              <a:t>: Systemy XAI mają na celu dostarczenie szerokiego zakresu informacji wyjaśniających o modelu, w tym informacji o danych treningowych, wydajności, niepewności </a:t>
            </a:r>
            <a:r>
              <a:rPr lang="pl-PL" sz="1800" dirty="0" smtClean="0"/>
              <a:t>itp.</a:t>
            </a:r>
            <a:endParaRPr lang="pl-PL" sz="1800" dirty="0"/>
          </a:p>
        </p:txBody>
      </p:sp>
    </p:spTree>
    <p:extLst>
      <p:ext uri="{BB962C8B-B14F-4D97-AF65-F5344CB8AC3E}">
        <p14:creationId xmlns:p14="http://schemas.microsoft.com/office/powerpoint/2010/main" val="853773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pl-PL" b="1" dirty="0" smtClean="0"/>
              <a:t>Wybrane Metody XAI - LIME</a:t>
            </a:r>
            <a:endParaRPr lang="pl-PL" b="1" dirty="0"/>
          </a:p>
        </p:txBody>
      </p:sp>
      <p:sp>
        <p:nvSpPr>
          <p:cNvPr id="12" name="pole tekstowe 11"/>
          <p:cNvSpPr txBox="1"/>
          <p:nvPr/>
        </p:nvSpPr>
        <p:spPr>
          <a:xfrm>
            <a:off x="838200" y="1889760"/>
            <a:ext cx="10515600" cy="3539430"/>
          </a:xfrm>
          <a:prstGeom prst="rect">
            <a:avLst/>
          </a:prstGeom>
          <a:noFill/>
        </p:spPr>
        <p:txBody>
          <a:bodyPr wrap="square" rtlCol="0">
            <a:spAutoFit/>
          </a:bodyPr>
          <a:lstStyle/>
          <a:p>
            <a:r>
              <a:rPr lang="pl-PL" sz="2000" dirty="0" smtClean="0">
                <a:solidFill>
                  <a:schemeClr val="bg1"/>
                </a:solidFill>
              </a:rPr>
              <a:t>LIME (</a:t>
            </a:r>
            <a:r>
              <a:rPr lang="pl-PL" sz="2000" dirty="0" err="1" smtClean="0">
                <a:solidFill>
                  <a:schemeClr val="bg1"/>
                </a:solidFill>
              </a:rPr>
              <a:t>Local</a:t>
            </a:r>
            <a:r>
              <a:rPr lang="pl-PL" sz="2000" dirty="0" smtClean="0">
                <a:solidFill>
                  <a:schemeClr val="bg1"/>
                </a:solidFill>
              </a:rPr>
              <a:t> </a:t>
            </a:r>
            <a:r>
              <a:rPr lang="pl-PL" sz="2000" dirty="0" err="1" smtClean="0">
                <a:solidFill>
                  <a:schemeClr val="bg1"/>
                </a:solidFill>
              </a:rPr>
              <a:t>Interpretable</a:t>
            </a:r>
            <a:r>
              <a:rPr lang="pl-PL" sz="2000" dirty="0" smtClean="0">
                <a:solidFill>
                  <a:schemeClr val="bg1"/>
                </a:solidFill>
              </a:rPr>
              <a:t> Model-</a:t>
            </a:r>
            <a:r>
              <a:rPr lang="pl-PL" sz="2000" dirty="0" err="1" smtClean="0">
                <a:solidFill>
                  <a:schemeClr val="bg1"/>
                </a:solidFill>
              </a:rPr>
              <a:t>agnostic</a:t>
            </a:r>
            <a:r>
              <a:rPr lang="pl-PL" sz="2000" dirty="0" smtClean="0">
                <a:solidFill>
                  <a:schemeClr val="bg1"/>
                </a:solidFill>
              </a:rPr>
              <a:t> </a:t>
            </a:r>
            <a:r>
              <a:rPr lang="pl-PL" sz="2000" dirty="0" err="1" smtClean="0">
                <a:solidFill>
                  <a:schemeClr val="bg1"/>
                </a:solidFill>
              </a:rPr>
              <a:t>Explanations</a:t>
            </a:r>
            <a:r>
              <a:rPr lang="pl-PL" sz="2000" dirty="0" smtClean="0">
                <a:solidFill>
                  <a:schemeClr val="bg1"/>
                </a:solidFill>
              </a:rPr>
              <a:t>) to </a:t>
            </a:r>
            <a:r>
              <a:rPr lang="pl-PL" sz="2000" dirty="0">
                <a:solidFill>
                  <a:schemeClr val="bg1"/>
                </a:solidFill>
              </a:rPr>
              <a:t>algorytm, który może wyjaśniać prognozy dowolnego klasyfikatora </a:t>
            </a:r>
            <a:r>
              <a:rPr lang="pl-PL" sz="2000" dirty="0" smtClean="0">
                <a:solidFill>
                  <a:schemeClr val="bg1"/>
                </a:solidFill>
              </a:rPr>
              <a:t>w </a:t>
            </a:r>
            <a:r>
              <a:rPr lang="pl-PL" sz="2000" dirty="0">
                <a:solidFill>
                  <a:schemeClr val="bg1"/>
                </a:solidFill>
              </a:rPr>
              <a:t>wiarygodny sposób, poprzez przybliżanie go lokalnie za pomocą interpretowalnego </a:t>
            </a:r>
            <a:r>
              <a:rPr lang="pl-PL" sz="2000" dirty="0" smtClean="0">
                <a:solidFill>
                  <a:schemeClr val="bg1"/>
                </a:solidFill>
              </a:rPr>
              <a:t>modelu. Algorytm </a:t>
            </a:r>
            <a:r>
              <a:rPr lang="pl-PL" sz="2000" dirty="0">
                <a:solidFill>
                  <a:schemeClr val="bg1"/>
                </a:solidFill>
              </a:rPr>
              <a:t>LIME modyfikuje pojedynczą próbkę danych, dostosowując wartości cech i obserwując wynikający z tego wpływ na </a:t>
            </a:r>
            <a:r>
              <a:rPr lang="pl-PL" sz="2000" dirty="0" smtClean="0">
                <a:solidFill>
                  <a:schemeClr val="bg1"/>
                </a:solidFill>
              </a:rPr>
              <a:t>wynik. </a:t>
            </a:r>
            <a:r>
              <a:rPr lang="pl-PL" sz="2000" dirty="0">
                <a:solidFill>
                  <a:schemeClr val="bg1"/>
                </a:solidFill>
              </a:rPr>
              <a:t>Pełni rolę “wyjaśniacza”, aby wyjaśniać prognozy z każdej próbki </a:t>
            </a:r>
            <a:r>
              <a:rPr lang="pl-PL" sz="2000" dirty="0" smtClean="0">
                <a:solidFill>
                  <a:schemeClr val="bg1"/>
                </a:solidFill>
              </a:rPr>
              <a:t>danych. Wynikiem </a:t>
            </a:r>
            <a:r>
              <a:rPr lang="pl-PL" sz="2000" dirty="0">
                <a:solidFill>
                  <a:schemeClr val="bg1"/>
                </a:solidFill>
              </a:rPr>
              <a:t>działania LIME jest zestaw wyjaśnień reprezentujących wkład każdej cechy w prognozę dla pojedynczej próbki, co jest formą lokalnej </a:t>
            </a:r>
            <a:r>
              <a:rPr lang="pl-PL" sz="2000" dirty="0" smtClean="0">
                <a:solidFill>
                  <a:schemeClr val="bg1"/>
                </a:solidFill>
              </a:rPr>
              <a:t>interpretowalności.</a:t>
            </a:r>
            <a:r>
              <a:rPr lang="pl-PL" sz="2000" dirty="0">
                <a:solidFill>
                  <a:schemeClr val="bg1"/>
                </a:solidFill>
              </a:rPr>
              <a:t> </a:t>
            </a:r>
            <a:r>
              <a:rPr lang="pl-PL" sz="2000" dirty="0" smtClean="0">
                <a:solidFill>
                  <a:schemeClr val="bg1"/>
                </a:solidFill>
              </a:rPr>
              <a:t>Interpretowalne </a:t>
            </a:r>
            <a:r>
              <a:rPr lang="pl-PL" sz="2000" dirty="0">
                <a:solidFill>
                  <a:schemeClr val="bg1"/>
                </a:solidFill>
              </a:rPr>
              <a:t>modele w LIME mogą być na przykład regresją liniową lub drzewami decyzyjnymi, które są szkolone na małych zaburzeniach (np. dodawanie szumów, usuwanie słów, ukrywanie części obrazu) oryginalnego modelu, aby zapewnić dobre lokalne </a:t>
            </a:r>
            <a:r>
              <a:rPr lang="pl-PL" sz="2000" dirty="0" smtClean="0">
                <a:solidFill>
                  <a:schemeClr val="bg1"/>
                </a:solidFill>
              </a:rPr>
              <a:t>przybliżenie.</a:t>
            </a:r>
            <a:endParaRPr lang="pl-PL" sz="2000" dirty="0">
              <a:solidFill>
                <a:schemeClr val="bg1"/>
              </a:solidFill>
            </a:endParaRPr>
          </a:p>
          <a:p>
            <a:endParaRPr lang="pl-PL" sz="2400" dirty="0">
              <a:solidFill>
                <a:schemeClr val="bg1"/>
              </a:solidFill>
            </a:endParaRPr>
          </a:p>
        </p:txBody>
      </p:sp>
    </p:spTree>
    <p:extLst>
      <p:ext uri="{BB962C8B-B14F-4D97-AF65-F5344CB8AC3E}">
        <p14:creationId xmlns:p14="http://schemas.microsoft.com/office/powerpoint/2010/main" val="2407962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6"/>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pl-PL" b="1" dirty="0" smtClean="0"/>
              <a:t>LIME – przykłady zastosowania</a:t>
            </a:r>
            <a:endParaRPr lang="pl-PL" b="1" dirty="0"/>
          </a:p>
        </p:txBody>
      </p:sp>
      <p:sp>
        <p:nvSpPr>
          <p:cNvPr id="7" name="pole tekstowe 6"/>
          <p:cNvSpPr txBox="1"/>
          <p:nvPr/>
        </p:nvSpPr>
        <p:spPr>
          <a:xfrm>
            <a:off x="838200" y="1027906"/>
            <a:ext cx="10515600" cy="5940088"/>
          </a:xfrm>
          <a:prstGeom prst="rect">
            <a:avLst/>
          </a:prstGeom>
          <a:noFill/>
        </p:spPr>
        <p:txBody>
          <a:bodyPr wrap="square" rtlCol="0">
            <a:spAutoFit/>
          </a:bodyPr>
          <a:lstStyle/>
          <a:p>
            <a:pPr marL="285750" indent="-285750">
              <a:buFont typeface="Arial" panose="020B0604020202020204" pitchFamily="34" charset="0"/>
              <a:buChar char="•"/>
            </a:pPr>
            <a:r>
              <a:rPr lang="pl-PL" sz="2000" dirty="0">
                <a:solidFill>
                  <a:schemeClr val="bg1"/>
                </a:solidFill>
              </a:rPr>
              <a:t>LIME może być również używany do interpretacji modeli klasyfikacji tekstu i </a:t>
            </a:r>
            <a:r>
              <a:rPr lang="pl-PL" sz="2000" dirty="0" smtClean="0">
                <a:solidFill>
                  <a:schemeClr val="bg1"/>
                </a:solidFill>
              </a:rPr>
              <a:t>obrazów. </a:t>
            </a:r>
            <a:r>
              <a:rPr lang="pl-PL" sz="2000" dirty="0">
                <a:solidFill>
                  <a:schemeClr val="bg1"/>
                </a:solidFill>
              </a:rPr>
              <a:t>Na przykład, może być używany do wyjaśnienia, dlaczego dany obraz został sklasyfikowany jako pies zamiast kot, poprzez wskazanie obszarów obrazu, które najbardziej przyczyniły się do tej klasyfikacji</a:t>
            </a:r>
            <a:r>
              <a:rPr lang="pl-PL" sz="2000" dirty="0" smtClean="0">
                <a:solidFill>
                  <a:schemeClr val="bg1"/>
                </a:solidFill>
              </a:rPr>
              <a:t>.</a:t>
            </a:r>
          </a:p>
          <a:p>
            <a:pPr marL="285750" indent="-285750">
              <a:buFont typeface="Arial" panose="020B0604020202020204" pitchFamily="34" charset="0"/>
              <a:buChar char="•"/>
            </a:pPr>
            <a:r>
              <a:rPr lang="pl-PL" sz="2000" dirty="0" smtClean="0">
                <a:solidFill>
                  <a:schemeClr val="bg1"/>
                </a:solidFill>
              </a:rPr>
              <a:t>Diagnostyka </a:t>
            </a:r>
            <a:r>
              <a:rPr lang="pl-PL" sz="2000" dirty="0">
                <a:solidFill>
                  <a:schemeClr val="bg1"/>
                </a:solidFill>
              </a:rPr>
              <a:t>Medyczna: W medycynie, LIME może pomóc lekarzom zrozumieć, dlaczego model uczenia maszynowego zalecił określone leczenie lub zdiagnozował określoną chorobę na podstawie danych </a:t>
            </a:r>
            <a:r>
              <a:rPr lang="pl-PL" sz="2000" dirty="0" smtClean="0">
                <a:solidFill>
                  <a:schemeClr val="bg1"/>
                </a:solidFill>
              </a:rPr>
              <a:t>pacjenta. </a:t>
            </a:r>
            <a:r>
              <a:rPr lang="pl-PL" sz="2000" dirty="0">
                <a:solidFill>
                  <a:schemeClr val="bg1"/>
                </a:solidFill>
              </a:rPr>
              <a:t>Na przykład, jeśli model przewiduje, że pacjent ma wysokie ryzyko zachorowania </a:t>
            </a:r>
            <a:r>
              <a:rPr lang="pl-PL" sz="2000" dirty="0" smtClean="0">
                <a:solidFill>
                  <a:schemeClr val="bg1"/>
                </a:solidFill>
              </a:rPr>
              <a:t>na daną chorobę.</a:t>
            </a:r>
          </a:p>
          <a:p>
            <a:pPr marL="285750" indent="-285750">
              <a:buFont typeface="Arial" panose="020B0604020202020204" pitchFamily="34" charset="0"/>
              <a:buChar char="•"/>
            </a:pPr>
            <a:r>
              <a:rPr lang="pl-PL" sz="2000" dirty="0">
                <a:solidFill>
                  <a:schemeClr val="bg1"/>
                </a:solidFill>
              </a:rPr>
              <a:t>Tłumaczenie Maszynowe: W kontekście tłumaczenia maszynowego, LIME może pomóc zrozumieć, które części źródłowego tekstu miały największy wpływ na wygenerowane </a:t>
            </a:r>
            <a:r>
              <a:rPr lang="pl-PL" sz="2000" dirty="0" smtClean="0">
                <a:solidFill>
                  <a:schemeClr val="bg1"/>
                </a:solidFill>
              </a:rPr>
              <a:t>tłumaczenie.</a:t>
            </a:r>
          </a:p>
          <a:p>
            <a:pPr marL="285750" indent="-285750">
              <a:buFont typeface="Arial" panose="020B0604020202020204" pitchFamily="34" charset="0"/>
              <a:buChar char="•"/>
            </a:pPr>
            <a:r>
              <a:rPr lang="pl-PL" sz="2000" dirty="0">
                <a:solidFill>
                  <a:schemeClr val="bg1"/>
                </a:solidFill>
              </a:rPr>
              <a:t>Klasyfikacja Obrazów: W przypadku modeli klasyfikacji obrazów, LIME może pokazać, które części obrazu były najważniejsze dla przewidywanej </a:t>
            </a:r>
            <a:r>
              <a:rPr lang="pl-PL" sz="2000" dirty="0" smtClean="0">
                <a:solidFill>
                  <a:schemeClr val="bg1"/>
                </a:solidFill>
              </a:rPr>
              <a:t>klasy. </a:t>
            </a:r>
            <a:r>
              <a:rPr lang="pl-PL" sz="2000" dirty="0">
                <a:solidFill>
                  <a:schemeClr val="bg1"/>
                </a:solidFill>
              </a:rPr>
              <a:t>Na przykład, jeśli model klasyfikacji obrazów identyfikuje obraz jako “pies</a:t>
            </a:r>
            <a:r>
              <a:rPr lang="pl-PL" sz="2000" dirty="0" smtClean="0">
                <a:solidFill>
                  <a:schemeClr val="bg1"/>
                </a:solidFill>
              </a:rPr>
              <a:t>”.</a:t>
            </a:r>
          </a:p>
          <a:p>
            <a:pPr marL="285750" indent="-285750">
              <a:buFont typeface="Arial" panose="020B0604020202020204" pitchFamily="34" charset="0"/>
              <a:buChar char="•"/>
            </a:pPr>
            <a:r>
              <a:rPr lang="pl-PL" sz="2000" dirty="0">
                <a:solidFill>
                  <a:schemeClr val="bg1"/>
                </a:solidFill>
              </a:rPr>
              <a:t>Analiza Sentymentu: LIME może być używany do wyjaśnienia, które słowa w danym tekście przyczyniły się do określonego wyniku analizy </a:t>
            </a:r>
            <a:r>
              <a:rPr lang="pl-PL" sz="2000" dirty="0" smtClean="0">
                <a:solidFill>
                  <a:schemeClr val="bg1"/>
                </a:solidFill>
              </a:rPr>
              <a:t>sentymentu. </a:t>
            </a:r>
            <a:r>
              <a:rPr lang="pl-PL" sz="2000" dirty="0">
                <a:solidFill>
                  <a:schemeClr val="bg1"/>
                </a:solidFill>
              </a:rPr>
              <a:t>Na przykład, jeśli model analizy sentymentu przewiduje, że dany </a:t>
            </a:r>
            <a:r>
              <a:rPr lang="pl-PL" sz="2000" dirty="0" err="1">
                <a:solidFill>
                  <a:schemeClr val="bg1"/>
                </a:solidFill>
              </a:rPr>
              <a:t>tweet</a:t>
            </a:r>
            <a:r>
              <a:rPr lang="pl-PL" sz="2000" dirty="0">
                <a:solidFill>
                  <a:schemeClr val="bg1"/>
                </a:solidFill>
              </a:rPr>
              <a:t> ma negatywny ton, LIME może pomóc zidentyfikować, które konkretne słowa w </a:t>
            </a:r>
            <a:r>
              <a:rPr lang="pl-PL" sz="2000" dirty="0" err="1">
                <a:solidFill>
                  <a:schemeClr val="bg1"/>
                </a:solidFill>
              </a:rPr>
              <a:t>tweecie</a:t>
            </a:r>
            <a:r>
              <a:rPr lang="pl-PL" sz="2000" dirty="0">
                <a:solidFill>
                  <a:schemeClr val="bg1"/>
                </a:solidFill>
              </a:rPr>
              <a:t> przyczyniły się do tego wyniku.</a:t>
            </a:r>
          </a:p>
          <a:p>
            <a:endParaRPr lang="pl-PL" sz="2000" dirty="0" smtClean="0">
              <a:solidFill>
                <a:schemeClr val="bg1"/>
              </a:solidFill>
            </a:endParaRPr>
          </a:p>
        </p:txBody>
      </p:sp>
    </p:spTree>
    <p:extLst>
      <p:ext uri="{BB962C8B-B14F-4D97-AF65-F5344CB8AC3E}">
        <p14:creationId xmlns:p14="http://schemas.microsoft.com/office/powerpoint/2010/main" val="159644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pl-PL" b="1" dirty="0" smtClean="0"/>
              <a:t>Wybrane Metody XAI - SHAP</a:t>
            </a:r>
            <a:endParaRPr lang="pl-PL" b="1" dirty="0"/>
          </a:p>
        </p:txBody>
      </p:sp>
      <p:sp>
        <p:nvSpPr>
          <p:cNvPr id="12" name="pole tekstowe 11"/>
          <p:cNvSpPr txBox="1"/>
          <p:nvPr/>
        </p:nvSpPr>
        <p:spPr>
          <a:xfrm>
            <a:off x="838200" y="1690688"/>
            <a:ext cx="10515600" cy="4708981"/>
          </a:xfrm>
          <a:prstGeom prst="rect">
            <a:avLst/>
          </a:prstGeom>
          <a:noFill/>
        </p:spPr>
        <p:txBody>
          <a:bodyPr wrap="square" rtlCol="0">
            <a:spAutoFit/>
          </a:bodyPr>
          <a:lstStyle/>
          <a:p>
            <a:endParaRPr lang="pl-PL" sz="2000" dirty="0">
              <a:solidFill>
                <a:schemeClr val="bg1"/>
              </a:solidFill>
            </a:endParaRPr>
          </a:p>
          <a:p>
            <a:r>
              <a:rPr lang="pl-PL" sz="2000" dirty="0">
                <a:solidFill>
                  <a:schemeClr val="bg1"/>
                </a:solidFill>
              </a:rPr>
              <a:t>SHAP (</a:t>
            </a:r>
            <a:r>
              <a:rPr lang="pl-PL" sz="2000" dirty="0" err="1">
                <a:solidFill>
                  <a:schemeClr val="bg1"/>
                </a:solidFill>
              </a:rPr>
              <a:t>SHapley</a:t>
            </a:r>
            <a:r>
              <a:rPr lang="pl-PL" sz="2000" dirty="0">
                <a:solidFill>
                  <a:schemeClr val="bg1"/>
                </a:solidFill>
              </a:rPr>
              <a:t> </a:t>
            </a:r>
            <a:r>
              <a:rPr lang="pl-PL" sz="2000" dirty="0" err="1">
                <a:solidFill>
                  <a:schemeClr val="bg1"/>
                </a:solidFill>
              </a:rPr>
              <a:t>Additive</a:t>
            </a:r>
            <a:r>
              <a:rPr lang="pl-PL" sz="2000" dirty="0">
                <a:solidFill>
                  <a:schemeClr val="bg1"/>
                </a:solidFill>
              </a:rPr>
              <a:t> </a:t>
            </a:r>
            <a:r>
              <a:rPr lang="pl-PL" sz="2000" dirty="0" err="1">
                <a:solidFill>
                  <a:schemeClr val="bg1"/>
                </a:solidFill>
              </a:rPr>
              <a:t>exPlanations</a:t>
            </a:r>
            <a:r>
              <a:rPr lang="pl-PL" sz="2000" dirty="0" smtClean="0">
                <a:solidFill>
                  <a:schemeClr val="bg1"/>
                </a:solidFill>
              </a:rPr>
              <a:t>)</a:t>
            </a:r>
            <a:endParaRPr lang="pl-PL" sz="2000" dirty="0">
              <a:solidFill>
                <a:schemeClr val="bg1"/>
              </a:solidFill>
            </a:endParaRPr>
          </a:p>
          <a:p>
            <a:r>
              <a:rPr lang="pl-PL" sz="2000" dirty="0">
                <a:solidFill>
                  <a:schemeClr val="bg1"/>
                </a:solidFill>
              </a:rPr>
              <a:t>Metoda SHAP (</a:t>
            </a:r>
            <a:r>
              <a:rPr lang="pl-PL" sz="2000" dirty="0" err="1">
                <a:solidFill>
                  <a:schemeClr val="bg1"/>
                </a:solidFill>
              </a:rPr>
              <a:t>SHapley</a:t>
            </a:r>
            <a:r>
              <a:rPr lang="pl-PL" sz="2000" dirty="0">
                <a:solidFill>
                  <a:schemeClr val="bg1"/>
                </a:solidFill>
              </a:rPr>
              <a:t> </a:t>
            </a:r>
            <a:r>
              <a:rPr lang="pl-PL" sz="2000" dirty="0" err="1">
                <a:solidFill>
                  <a:schemeClr val="bg1"/>
                </a:solidFill>
              </a:rPr>
              <a:t>Additive</a:t>
            </a:r>
            <a:r>
              <a:rPr lang="pl-PL" sz="2000" dirty="0">
                <a:solidFill>
                  <a:schemeClr val="bg1"/>
                </a:solidFill>
              </a:rPr>
              <a:t> </a:t>
            </a:r>
            <a:r>
              <a:rPr lang="pl-PL" sz="2000" dirty="0" err="1">
                <a:solidFill>
                  <a:schemeClr val="bg1"/>
                </a:solidFill>
              </a:rPr>
              <a:t>exPlanations</a:t>
            </a:r>
            <a:r>
              <a:rPr lang="pl-PL" sz="2000" dirty="0">
                <a:solidFill>
                  <a:schemeClr val="bg1"/>
                </a:solidFill>
              </a:rPr>
              <a:t>) to podejście oparte na teorii gier, które służy do wyjaśniania wyników dowolnego modelu uczenia </a:t>
            </a:r>
            <a:r>
              <a:rPr lang="pl-PL" sz="2000" dirty="0" smtClean="0">
                <a:solidFill>
                  <a:schemeClr val="bg1"/>
                </a:solidFill>
              </a:rPr>
              <a:t>maszynowego. </a:t>
            </a:r>
            <a:r>
              <a:rPr lang="pl-PL" sz="2000" dirty="0">
                <a:solidFill>
                  <a:schemeClr val="bg1"/>
                </a:solidFill>
              </a:rPr>
              <a:t>Łączy ona optymalne przydzielanie kredytów z lokalnymi wyjaśnieniami, korzystając z klasycznych wartości </a:t>
            </a:r>
            <a:r>
              <a:rPr lang="pl-PL" sz="2000" b="1" dirty="0" err="1">
                <a:solidFill>
                  <a:schemeClr val="bg1"/>
                </a:solidFill>
              </a:rPr>
              <a:t>Shapleya</a:t>
            </a:r>
            <a:r>
              <a:rPr lang="pl-PL" sz="2000" dirty="0">
                <a:solidFill>
                  <a:schemeClr val="bg1"/>
                </a:solidFill>
              </a:rPr>
              <a:t> z teorii gier i ich powiązanych </a:t>
            </a:r>
            <a:r>
              <a:rPr lang="pl-PL" sz="2000" dirty="0" smtClean="0">
                <a:solidFill>
                  <a:schemeClr val="bg1"/>
                </a:solidFill>
              </a:rPr>
              <a:t>rozszerzeń.</a:t>
            </a:r>
          </a:p>
          <a:p>
            <a:r>
              <a:rPr lang="pl-PL" sz="2000" b="1" dirty="0">
                <a:solidFill>
                  <a:schemeClr val="bg1"/>
                </a:solidFill>
              </a:rPr>
              <a:t>Teoria gier i wartość </a:t>
            </a:r>
            <a:r>
              <a:rPr lang="pl-PL" sz="2000" b="1" dirty="0" err="1">
                <a:solidFill>
                  <a:schemeClr val="bg1"/>
                </a:solidFill>
              </a:rPr>
              <a:t>Shapleya</a:t>
            </a:r>
            <a:r>
              <a:rPr lang="pl-PL" sz="2000" dirty="0">
                <a:solidFill>
                  <a:schemeClr val="bg1"/>
                </a:solidFill>
              </a:rPr>
              <a:t>:</a:t>
            </a:r>
          </a:p>
          <a:p>
            <a:r>
              <a:rPr lang="pl-PL" sz="2000" dirty="0">
                <a:solidFill>
                  <a:schemeClr val="bg1"/>
                </a:solidFill>
              </a:rPr>
              <a:t>Wartość </a:t>
            </a:r>
            <a:r>
              <a:rPr lang="pl-PL" sz="2000" dirty="0" err="1">
                <a:solidFill>
                  <a:schemeClr val="bg1"/>
                </a:solidFill>
              </a:rPr>
              <a:t>Shapleya</a:t>
            </a:r>
            <a:r>
              <a:rPr lang="pl-PL" sz="2000" dirty="0">
                <a:solidFill>
                  <a:schemeClr val="bg1"/>
                </a:solidFill>
              </a:rPr>
              <a:t> to koncepcja z teorii gier, której celem jest przydzielenie wartości każdemu graczowi w grze kooperacyjnej w sposób sprawiedliwy i zgodny z wkładem każdego gracza. W kontekście modeli uczenia maszynowego, cechy są traktowane jako "gracze", a wartości </a:t>
            </a:r>
            <a:r>
              <a:rPr lang="pl-PL" sz="2000" dirty="0" err="1">
                <a:solidFill>
                  <a:schemeClr val="bg1"/>
                </a:solidFill>
              </a:rPr>
              <a:t>Shapleya</a:t>
            </a:r>
            <a:r>
              <a:rPr lang="pl-PL" sz="2000" dirty="0">
                <a:solidFill>
                  <a:schemeClr val="bg1"/>
                </a:solidFill>
              </a:rPr>
              <a:t> pomagają określić, jakie znaczenie miały poszczególne cechy w wyniku predykcji</a:t>
            </a:r>
            <a:r>
              <a:rPr lang="pl-PL" sz="2000" dirty="0" smtClean="0">
                <a:solidFill>
                  <a:schemeClr val="bg1"/>
                </a:solidFill>
              </a:rPr>
              <a:t>.</a:t>
            </a:r>
          </a:p>
          <a:p>
            <a:endParaRPr lang="pl-PL" sz="2000" dirty="0">
              <a:solidFill>
                <a:schemeClr val="bg1"/>
              </a:solidFill>
            </a:endParaRPr>
          </a:p>
          <a:p>
            <a:r>
              <a:rPr lang="pl-PL" sz="2000" dirty="0" smtClean="0">
                <a:solidFill>
                  <a:schemeClr val="bg1"/>
                </a:solidFill>
              </a:rPr>
              <a:t>SHAP </a:t>
            </a:r>
            <a:r>
              <a:rPr lang="pl-PL" sz="2000" dirty="0">
                <a:solidFill>
                  <a:schemeClr val="bg1"/>
                </a:solidFill>
              </a:rPr>
              <a:t>jest używany do wyjaśniania wyników modeli uczenia maszynowego. Opiera się na wartościach </a:t>
            </a:r>
            <a:r>
              <a:rPr lang="pl-PL" sz="2000" dirty="0" err="1">
                <a:solidFill>
                  <a:schemeClr val="bg1"/>
                </a:solidFill>
              </a:rPr>
              <a:t>Shapleya</a:t>
            </a:r>
            <a:r>
              <a:rPr lang="pl-PL" sz="2000" dirty="0">
                <a:solidFill>
                  <a:schemeClr val="bg1"/>
                </a:solidFill>
              </a:rPr>
              <a:t>, które wykorzystują teorię gier do przypisywania kredytu za prognozę modelu każdej funkcji lub wartości funkcji</a:t>
            </a:r>
          </a:p>
        </p:txBody>
      </p:sp>
    </p:spTree>
    <p:extLst>
      <p:ext uri="{BB962C8B-B14F-4D97-AF65-F5344CB8AC3E}">
        <p14:creationId xmlns:p14="http://schemas.microsoft.com/office/powerpoint/2010/main" val="3790493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AndGray">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AndWhite" id="{5A335036-1A19-4A30-A854-B8E3303CE070}" vid="{61B006C1-33C1-4FEF-8191-35B4BDCB9D81}"/>
    </a:ext>
  </a:extLst>
</a:theme>
</file>

<file path=docProps/app.xml><?xml version="1.0" encoding="utf-8"?>
<Properties xmlns="http://schemas.openxmlformats.org/officeDocument/2006/extended-properties" xmlns:vt="http://schemas.openxmlformats.org/officeDocument/2006/docPropsVTypes">
  <Template>BlackAndGray</Template>
  <TotalTime>570</TotalTime>
  <Words>3425</Words>
  <Application>Microsoft Office PowerPoint</Application>
  <PresentationFormat>Panoramiczny</PresentationFormat>
  <Paragraphs>188</Paragraphs>
  <Slides>30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30</vt:i4>
      </vt:variant>
    </vt:vector>
  </HeadingPairs>
  <TitlesOfParts>
    <vt:vector size="36" baseType="lpstr">
      <vt:lpstr>Arial Unicode MS</vt:lpstr>
      <vt:lpstr>-apple-system</vt:lpstr>
      <vt:lpstr>Arial</vt:lpstr>
      <vt:lpstr>Calibri</vt:lpstr>
      <vt:lpstr>Calibri Light</vt:lpstr>
      <vt:lpstr>BlackAndGray</vt:lpstr>
      <vt:lpstr>Porównanie metod interpretowalnej sztucznej inteligencji.</vt:lpstr>
      <vt:lpstr>Czym jest XAI?</vt:lpstr>
      <vt:lpstr>Dlaczego wyjaśnialność jest istotna w AI?</vt:lpstr>
      <vt:lpstr>Jakie są cele XAI?</vt:lpstr>
      <vt:lpstr>Przykłady Zastosowań XAI</vt:lpstr>
      <vt:lpstr>Różnice między tradycyjnymi algorytmami a systemami XAI</vt:lpstr>
      <vt:lpstr>Wybrane Metody XAI - LIME</vt:lpstr>
      <vt:lpstr>Prezentacja programu PowerPoint</vt:lpstr>
      <vt:lpstr>Wybrane Metody XAI - SHAP</vt:lpstr>
      <vt:lpstr>SHAP – przykłady zastosowania</vt:lpstr>
      <vt:lpstr>Wybrane Metody XAI - Explainable Boosting Machine </vt:lpstr>
      <vt:lpstr>Explainable Boosting Machine - przykłady zastosowania</vt:lpstr>
      <vt:lpstr>Wybrane Metody XAI - DALEX</vt:lpstr>
      <vt:lpstr>DALEX – przykłady zastosowania</vt:lpstr>
      <vt:lpstr>Wybrane Metody XAI – ELI5</vt:lpstr>
      <vt:lpstr>Dalex </vt:lpstr>
      <vt:lpstr>Porównanie metod cd.</vt:lpstr>
      <vt:lpstr>Porównanie metod cd.</vt:lpstr>
      <vt:lpstr>LIME</vt:lpstr>
      <vt:lpstr>EMB - Explainable Boosting Machine  </vt:lpstr>
      <vt:lpstr>Sposób przedstawienia danych.</vt:lpstr>
      <vt:lpstr>Sposób przedstawienia danych.</vt:lpstr>
      <vt:lpstr>Porównanie metod cd.</vt:lpstr>
      <vt:lpstr>Porównanie metod</vt:lpstr>
      <vt:lpstr>Korzyści XAI</vt:lpstr>
      <vt:lpstr>Wyzwania związane z XAI </vt:lpstr>
      <vt:lpstr>Przyszłość XAI możliwe ścieżki rozwoju</vt:lpstr>
      <vt:lpstr>Podsumowanie </vt:lpstr>
      <vt:lpstr>Dziękuję za uwagę.</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Sebastian Płaza</dc:creator>
  <cp:lastModifiedBy>Sebastian Płaza</cp:lastModifiedBy>
  <cp:revision>85</cp:revision>
  <dcterms:created xsi:type="dcterms:W3CDTF">2023-11-29T14:31:18Z</dcterms:created>
  <dcterms:modified xsi:type="dcterms:W3CDTF">2024-02-28T14:53:01Z</dcterms:modified>
</cp:coreProperties>
</file>