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2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31.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3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35.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42.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43.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46.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47.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48.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notesSlides/notesSlide51.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52.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53.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notesSlides/notesSlide85.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notesSlides/notesSlide86.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notesSlides/notesSlide87.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notesSlides/notesSlide88.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notesSlides/notesSlide102.xml" ContentType="application/vnd.openxmlformats-officedocument.presentationml.notesSlid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notesSlides/notesSlide103.xml" ContentType="application/vnd.openxmlformats-officedocument.presentationml.notesSlid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notesSlides/notesSlide104.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8"/>
  </p:notesMasterIdLst>
  <p:sldIdLst>
    <p:sldId id="256" r:id="rId2"/>
    <p:sldId id="369" r:id="rId3"/>
    <p:sldId id="371" r:id="rId4"/>
    <p:sldId id="370" r:id="rId5"/>
    <p:sldId id="272" r:id="rId6"/>
    <p:sldId id="273" r:id="rId7"/>
    <p:sldId id="426" r:id="rId8"/>
    <p:sldId id="413" r:id="rId9"/>
    <p:sldId id="259" r:id="rId10"/>
    <p:sldId id="261" r:id="rId11"/>
    <p:sldId id="264" r:id="rId12"/>
    <p:sldId id="274" r:id="rId13"/>
    <p:sldId id="275" r:id="rId14"/>
    <p:sldId id="276" r:id="rId15"/>
    <p:sldId id="285" r:id="rId16"/>
    <p:sldId id="277" r:id="rId17"/>
    <p:sldId id="416" r:id="rId18"/>
    <p:sldId id="431" r:id="rId19"/>
    <p:sldId id="433" r:id="rId20"/>
    <p:sldId id="279" r:id="rId21"/>
    <p:sldId id="409" r:id="rId22"/>
    <p:sldId id="278" r:id="rId23"/>
    <p:sldId id="435" r:id="rId24"/>
    <p:sldId id="280" r:id="rId25"/>
    <p:sldId id="436" r:id="rId26"/>
    <p:sldId id="418" r:id="rId27"/>
    <p:sldId id="318" r:id="rId28"/>
    <p:sldId id="427" r:id="rId29"/>
    <p:sldId id="419" r:id="rId30"/>
    <p:sldId id="420" r:id="rId31"/>
    <p:sldId id="421" r:id="rId32"/>
    <p:sldId id="422" r:id="rId33"/>
    <p:sldId id="452" r:id="rId34"/>
    <p:sldId id="423" r:id="rId35"/>
    <p:sldId id="325" r:id="rId36"/>
    <p:sldId id="428" r:id="rId37"/>
    <p:sldId id="457" r:id="rId38"/>
    <p:sldId id="320" r:id="rId39"/>
    <p:sldId id="437" r:id="rId40"/>
    <p:sldId id="438" r:id="rId41"/>
    <p:sldId id="282" r:id="rId42"/>
    <p:sldId id="424" r:id="rId43"/>
    <p:sldId id="283" r:id="rId44"/>
    <p:sldId id="414" r:id="rId45"/>
    <p:sldId id="288" r:id="rId46"/>
    <p:sldId id="290" r:id="rId47"/>
    <p:sldId id="455" r:id="rId48"/>
    <p:sldId id="281" r:id="rId49"/>
    <p:sldId id="439" r:id="rId50"/>
    <p:sldId id="456" r:id="rId51"/>
    <p:sldId id="358" r:id="rId52"/>
    <p:sldId id="374" r:id="rId53"/>
    <p:sldId id="362" r:id="rId54"/>
    <p:sldId id="458" r:id="rId55"/>
    <p:sldId id="425" r:id="rId56"/>
    <p:sldId id="376" r:id="rId57"/>
    <p:sldId id="377" r:id="rId58"/>
    <p:sldId id="378" r:id="rId59"/>
    <p:sldId id="379" r:id="rId60"/>
    <p:sldId id="380" r:id="rId61"/>
    <p:sldId id="381" r:id="rId62"/>
    <p:sldId id="382" r:id="rId63"/>
    <p:sldId id="383" r:id="rId64"/>
    <p:sldId id="384" r:id="rId65"/>
    <p:sldId id="385" r:id="rId66"/>
    <p:sldId id="386" r:id="rId67"/>
    <p:sldId id="387" r:id="rId68"/>
    <p:sldId id="388" r:id="rId69"/>
    <p:sldId id="389" r:id="rId70"/>
    <p:sldId id="390" r:id="rId71"/>
    <p:sldId id="391" r:id="rId72"/>
    <p:sldId id="392" r:id="rId73"/>
    <p:sldId id="393" r:id="rId74"/>
    <p:sldId id="394" r:id="rId75"/>
    <p:sldId id="395" r:id="rId76"/>
    <p:sldId id="396" r:id="rId77"/>
    <p:sldId id="397" r:id="rId78"/>
    <p:sldId id="398" r:id="rId79"/>
    <p:sldId id="399" r:id="rId80"/>
    <p:sldId id="400" r:id="rId81"/>
    <p:sldId id="401" r:id="rId82"/>
    <p:sldId id="402" r:id="rId83"/>
    <p:sldId id="440" r:id="rId84"/>
    <p:sldId id="441" r:id="rId85"/>
    <p:sldId id="442" r:id="rId86"/>
    <p:sldId id="449" r:id="rId87"/>
    <p:sldId id="450" r:id="rId88"/>
    <p:sldId id="451" r:id="rId89"/>
    <p:sldId id="443" r:id="rId90"/>
    <p:sldId id="444" r:id="rId91"/>
    <p:sldId id="339" r:id="rId92"/>
    <p:sldId id="403" r:id="rId93"/>
    <p:sldId id="405" r:id="rId94"/>
    <p:sldId id="342" r:id="rId95"/>
    <p:sldId id="406" r:id="rId96"/>
    <p:sldId id="407" r:id="rId97"/>
    <p:sldId id="408" r:id="rId98"/>
    <p:sldId id="346" r:id="rId99"/>
    <p:sldId id="445" r:id="rId100"/>
    <p:sldId id="447" r:id="rId101"/>
    <p:sldId id="448" r:id="rId102"/>
    <p:sldId id="347" r:id="rId103"/>
    <p:sldId id="350" r:id="rId104"/>
    <p:sldId id="351" r:id="rId105"/>
    <p:sldId id="353" r:id="rId106"/>
    <p:sldId id="446" r:id="rId10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7" roundtripDataSignature="AMtx7miPE9wXBn+2MC/JZlwAQYKfkYfi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961E"/>
    <a:srgbClr val="00223A"/>
    <a:srgbClr val="92D050"/>
    <a:srgbClr val="FFC000"/>
    <a:srgbClr val="ED7D31"/>
    <a:srgbClr val="FFFF99"/>
    <a:srgbClr val="55B296"/>
    <a:srgbClr val="E53C3E"/>
    <a:srgbClr val="3A434C"/>
    <a:srgbClr val="F99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1015D7-D160-4A9F-BB4E-07FA0D646497}">
  <a:tblStyle styleId="{991015D7-D160-4A9F-BB4E-07FA0D64649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07" autoAdjust="0"/>
    <p:restoredTop sz="93979" autoAdjust="0"/>
  </p:normalViewPr>
  <p:slideViewPr>
    <p:cSldViewPr snapToGrid="0">
      <p:cViewPr varScale="1">
        <p:scale>
          <a:sx n="82" d="100"/>
          <a:sy n="82" d="100"/>
        </p:scale>
        <p:origin x="245" y="72"/>
      </p:cViewPr>
      <p:guideLst>
        <p:guide orient="horz" pos="2160"/>
        <p:guide pos="3840"/>
      </p:guideLst>
    </p:cSldViewPr>
  </p:slideViewPr>
  <p:notesTextViewPr>
    <p:cViewPr>
      <p:scale>
        <a:sx n="1" d="1"/>
        <a:sy n="1" d="1"/>
      </p:scale>
      <p:origin x="0" y="0"/>
    </p:cViewPr>
  </p:notesTextViewPr>
  <p:sorterViewPr>
    <p:cViewPr>
      <p:scale>
        <a:sx n="100" d="100"/>
        <a:sy n="100" d="100"/>
      </p:scale>
      <p:origin x="0" y="-3484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37"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Mujer</c:v>
                </c:pt>
                <c:pt idx="1">
                  <c:v>Hombre</c:v>
                </c:pt>
                <c:pt idx="3">
                  <c:v>Diurna</c:v>
                </c:pt>
                <c:pt idx="4">
                  <c:v>Vespertina</c:v>
                </c:pt>
                <c:pt idx="6">
                  <c:v>Inicio</c:v>
                </c:pt>
                <c:pt idx="7">
                  <c:v>Continuidad</c:v>
                </c:pt>
                <c:pt idx="8">
                  <c:v>Admisión especial</c:v>
                </c:pt>
                <c:pt idx="10">
                  <c:v>Administración y Negocios</c:v>
                </c:pt>
                <c:pt idx="11">
                  <c:v>Construcción</c:v>
                </c:pt>
                <c:pt idx="12">
                  <c:v>Diseño</c:v>
                </c:pt>
                <c:pt idx="13">
                  <c:v>Gastronomía</c:v>
                </c:pt>
                <c:pt idx="14">
                  <c:v>Informática y Telecomunicaciones</c:v>
                </c:pt>
                <c:pt idx="15">
                  <c:v>Ingeniería, Medio Ambiente y Recursos Naturales</c:v>
                </c:pt>
                <c:pt idx="16">
                  <c:v>Salud</c:v>
                </c:pt>
                <c:pt idx="17">
                  <c:v>Turismo y Hotelería</c:v>
                </c:pt>
              </c:strCache>
            </c:strRef>
          </c:cat>
          <c:val>
            <c:numRef>
              <c:f>Hoja1!$C$2:$C$19</c:f>
              <c:numCache>
                <c:formatCode>0%</c:formatCode>
                <c:ptCount val="18"/>
                <c:pt idx="0">
                  <c:v>0.17334905660377359</c:v>
                </c:pt>
                <c:pt idx="1">
                  <c:v>0.21527777777777779</c:v>
                </c:pt>
                <c:pt idx="3">
                  <c:v>0.20884146341463414</c:v>
                </c:pt>
                <c:pt idx="4">
                  <c:v>0.17587209302325582</c:v>
                </c:pt>
                <c:pt idx="6">
                  <c:v>0.20416666666666666</c:v>
                </c:pt>
                <c:pt idx="7">
                  <c:v>0.17151162790697674</c:v>
                </c:pt>
                <c:pt idx="8">
                  <c:v>0.2857142857142857</c:v>
                </c:pt>
                <c:pt idx="10">
                  <c:v>0.18541666666666667</c:v>
                </c:pt>
                <c:pt idx="11">
                  <c:v>0.16964285714285715</c:v>
                </c:pt>
                <c:pt idx="12">
                  <c:v>0.25</c:v>
                </c:pt>
                <c:pt idx="13">
                  <c:v>0.15625</c:v>
                </c:pt>
                <c:pt idx="14">
                  <c:v>0.19021739130434784</c:v>
                </c:pt>
                <c:pt idx="15">
                  <c:v>0.22198275862068967</c:v>
                </c:pt>
                <c:pt idx="16">
                  <c:v>0.18303571428571427</c:v>
                </c:pt>
                <c:pt idx="17">
                  <c:v>0.3125</c:v>
                </c:pt>
              </c:numCache>
            </c:numRef>
          </c:val>
          <c:extLst>
            <c:ext xmlns:c16="http://schemas.microsoft.com/office/drawing/2014/chart" uri="{C3380CC4-5D6E-409C-BE32-E72D297353CC}">
              <c16:uniqueId val="{00000000-12CB-48F1-B16D-CC858EED68F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1EA-4A29-A563-86A5ECC015F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Sí</c:v>
                </c:pt>
                <c:pt idx="1">
                  <c:v>No</c:v>
                </c:pt>
                <c:pt idx="2">
                  <c:v>Prefiero no responder</c:v>
                </c:pt>
              </c:strCache>
            </c:strRef>
          </c:cat>
          <c:val>
            <c:numRef>
              <c:f>Hoja1!$B$2:$B$4</c:f>
              <c:numCache>
                <c:formatCode>0%</c:formatCode>
                <c:ptCount val="3"/>
                <c:pt idx="0">
                  <c:v>0.44581308622443216</c:v>
                </c:pt>
                <c:pt idx="1">
                  <c:v>0.5</c:v>
                </c:pt>
                <c:pt idx="2">
                  <c:v>0.05</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2ED-4C51-BC82-04D8E4E3896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2ED-4C51-BC82-04D8E4E3896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Sí, en tratamiento médico regular</c:v>
                </c:pt>
                <c:pt idx="1">
                  <c:v>No, pero la condición está diagnosticada</c:v>
                </c:pt>
                <c:pt idx="2">
                  <c:v>No estoy seguro/a </c:v>
                </c:pt>
                <c:pt idx="3">
                  <c:v>Prefiero no responder</c:v>
                </c:pt>
              </c:strCache>
            </c:strRef>
          </c:cat>
          <c:val>
            <c:numRef>
              <c:f>Hoja1!$B$2:$B$5</c:f>
              <c:numCache>
                <c:formatCode>0%</c:formatCode>
                <c:ptCount val="4"/>
                <c:pt idx="0">
                  <c:v>0.45</c:v>
                </c:pt>
                <c:pt idx="1">
                  <c:v>0.25</c:v>
                </c:pt>
                <c:pt idx="2">
                  <c:v>0.2</c:v>
                </c:pt>
                <c:pt idx="3">
                  <c:v>0.1</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7181850106691046"/>
          <c:y val="9.5580515670835253E-2"/>
          <c:w val="0.37281891897910296"/>
          <c:h val="0.64956384325428818"/>
        </c:manualLayout>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595959"/>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Me hago cargo de solucionar el problema tomando acciones concretas.</c:v>
                </c:pt>
                <c:pt idx="1">
                  <c:v>Intento verlo con otros ojos, para hacer que parezca más positivo.</c:v>
                </c:pt>
                <c:pt idx="2">
                  <c:v>Aprendo a vivir con ello.</c:v>
                </c:pt>
                <c:pt idx="3">
                  <c:v>Pienso detenidamente escenarios de cómo solucionarlo.</c:v>
                </c:pt>
              </c:strCache>
            </c:strRef>
          </c:cat>
          <c:val>
            <c:numRef>
              <c:f>Hoja1!$B$2:$B$5</c:f>
              <c:numCache>
                <c:formatCode>0%</c:formatCode>
                <c:ptCount val="4"/>
                <c:pt idx="0">
                  <c:v>0.18499265453723585</c:v>
                </c:pt>
                <c:pt idx="1">
                  <c:v>0.19527630240705166</c:v>
                </c:pt>
                <c:pt idx="2">
                  <c:v>0.2447734207255057</c:v>
                </c:pt>
                <c:pt idx="3">
                  <c:v>0.26387162391230645</c:v>
                </c:pt>
              </c:numCache>
            </c:numRef>
          </c:val>
          <c:extLst>
            <c:ext xmlns:c16="http://schemas.microsoft.com/office/drawing/2014/chart" uri="{C3380CC4-5D6E-409C-BE32-E72D297353CC}">
              <c16:uniqueId val="{00000000-78F6-44F1-89B2-5684F8CF25BD}"/>
            </c:ext>
          </c:extLst>
        </c:ser>
        <c:dLbls>
          <c:dLblPos val="inBase"/>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9832716274318798"/>
          <c:y val="6.3768115942028983E-2"/>
          <c:w val="0.37281891897910296"/>
          <c:h val="0.79100490699532122"/>
        </c:manualLayout>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595959"/>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Me rindo a intentar ocuparme del problema.</c:v>
                </c:pt>
                <c:pt idx="1">
                  <c:v>Me digo a mí mismo "esto no es real".</c:v>
                </c:pt>
                <c:pt idx="2">
                  <c:v>Busco distraerme haciendo otras cosas agradables para mí.</c:v>
                </c:pt>
              </c:strCache>
            </c:strRef>
          </c:cat>
          <c:val>
            <c:numRef>
              <c:f>Hoja1!$B$2:$B$4</c:f>
              <c:numCache>
                <c:formatCode>0%</c:formatCode>
                <c:ptCount val="3"/>
                <c:pt idx="0">
                  <c:v>5.175726070742457E-2</c:v>
                </c:pt>
                <c:pt idx="1">
                  <c:v>8.588541078087919E-2</c:v>
                </c:pt>
                <c:pt idx="2">
                  <c:v>0.1927901457791841</c:v>
                </c:pt>
              </c:numCache>
            </c:numRef>
          </c:val>
          <c:extLst>
            <c:ext xmlns:c16="http://schemas.microsoft.com/office/drawing/2014/chart" uri="{C3380CC4-5D6E-409C-BE32-E72D297353CC}">
              <c16:uniqueId val="{00000000-CF15-4AE2-9D88-BF0102BDDE1D}"/>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dirty="0">
                <a:effectLst/>
                <a:latin typeface="Calibri Light" panose="020F0302020204030204" pitchFamily="34" charset="0"/>
                <a:cs typeface="Calibri Light" panose="020F0302020204030204" pitchFamily="34" charset="0"/>
              </a:rPr>
              <a:t>¿Con qué frecuencia dejas para después tareas que te parecen desagradables?</a:t>
            </a:r>
            <a:endParaRPr lang="es-CL" sz="1400" dirty="0">
              <a:effectLst/>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Pt>
            <c:idx val="0"/>
            <c:invertIfNegative val="0"/>
            <c:bubble3D val="0"/>
            <c:extLst>
              <c:ext xmlns:c16="http://schemas.microsoft.com/office/drawing/2014/chart" uri="{C3380CC4-5D6E-409C-BE32-E72D297353CC}">
                <c16:uniqueId val="{00000001-D17E-466C-8388-09CC44045D5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c:f>
              <c:strCache>
                <c:ptCount val="1"/>
                <c:pt idx="0">
                  <c:v>A menudo + Muy a menudo</c:v>
                </c:pt>
              </c:strCache>
            </c:strRef>
          </c:cat>
          <c:val>
            <c:numRef>
              <c:f>Hoja1!$B$2</c:f>
              <c:numCache>
                <c:formatCode>0%</c:formatCode>
                <c:ptCount val="1"/>
                <c:pt idx="0">
                  <c:v>0.26375861679285795</c:v>
                </c:pt>
              </c:numCache>
            </c:numRef>
          </c:val>
          <c:extLst>
            <c:ext xmlns:c16="http://schemas.microsoft.com/office/drawing/2014/chart" uri="{C3380CC4-5D6E-409C-BE32-E72D297353CC}">
              <c16:uniqueId val="{00000002-D17E-466C-8388-09CC44045D52}"/>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1"/>
        <c:axPos val="b"/>
        <c:numFmt formatCode="0%" sourceLinked="1"/>
        <c:majorTickMark val="none"/>
        <c:minorTickMark val="none"/>
        <c:tickLblPos val="nextTo"/>
        <c:crossAx val="1168497199"/>
        <c:crosses val="autoZero"/>
        <c:crossBetween val="between"/>
        <c:majorUnit val="0.2"/>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c:v>
                </c:pt>
              </c:strCache>
            </c:strRef>
          </c:tx>
          <c:spPr>
            <a:solidFill>
              <a:srgbClr val="F8961E"/>
            </a:solidFill>
            <a:ln>
              <a:solidFill>
                <a:srgbClr val="F8961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Hoja1!$A$2:$A$10</c:f>
              <c:strCache>
                <c:ptCount val="9"/>
                <c:pt idx="0">
                  <c:v>Rabia</c:v>
                </c:pt>
                <c:pt idx="1">
                  <c:v>Manía</c:v>
                </c:pt>
                <c:pt idx="2">
                  <c:v>Conductas y pensamientos obsesivos</c:v>
                </c:pt>
                <c:pt idx="3">
                  <c:v>Trastornos de conducta alimentaria</c:v>
                </c:pt>
                <c:pt idx="4">
                  <c:v>Problemas de sueño</c:v>
                </c:pt>
                <c:pt idx="5">
                  <c:v>Síntomas somáticos</c:v>
                </c:pt>
                <c:pt idx="6">
                  <c:v>Abuso de sustancias</c:v>
                </c:pt>
                <c:pt idx="7">
                  <c:v>Depresión</c:v>
                </c:pt>
                <c:pt idx="8">
                  <c:v>Ansiedad</c:v>
                </c:pt>
              </c:strCache>
            </c:strRef>
          </c:cat>
          <c:val>
            <c:numRef>
              <c:f>Hoja1!$B$2:$B$10</c:f>
              <c:numCache>
                <c:formatCode>0%</c:formatCode>
                <c:ptCount val="9"/>
                <c:pt idx="0">
                  <c:v>0.04</c:v>
                </c:pt>
                <c:pt idx="1">
                  <c:v>7.0000000000000007E-2</c:v>
                </c:pt>
                <c:pt idx="2">
                  <c:v>0.12</c:v>
                </c:pt>
                <c:pt idx="3">
                  <c:v>0.19</c:v>
                </c:pt>
                <c:pt idx="4">
                  <c:v>0.25</c:v>
                </c:pt>
                <c:pt idx="5">
                  <c:v>0.27</c:v>
                </c:pt>
                <c:pt idx="6">
                  <c:v>0.31</c:v>
                </c:pt>
                <c:pt idx="7">
                  <c:v>0.35</c:v>
                </c:pt>
                <c:pt idx="8">
                  <c:v>0.42</c:v>
                </c:pt>
              </c:numCache>
            </c:numRef>
          </c:val>
          <c:extLst>
            <c:ext xmlns:c16="http://schemas.microsoft.com/office/drawing/2014/chart" uri="{C3380CC4-5D6E-409C-BE32-E72D297353CC}">
              <c16:uniqueId val="{00000000-9DDD-44CE-B899-3B6D1EAEE351}"/>
            </c:ext>
          </c:extLst>
        </c:ser>
        <c:dLbls>
          <c:showLegendKey val="0"/>
          <c:showVal val="0"/>
          <c:showCatName val="0"/>
          <c:showSerName val="0"/>
          <c:showPercent val="0"/>
          <c:showBubbleSize val="0"/>
        </c:dLbls>
        <c:gapWidth val="182"/>
        <c:axId val="1139916351"/>
        <c:axId val="1139913855"/>
      </c:barChart>
      <c:catAx>
        <c:axId val="1139916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139913855"/>
        <c:crosses val="autoZero"/>
        <c:auto val="1"/>
        <c:lblAlgn val="ctr"/>
        <c:lblOffset val="100"/>
        <c:noMultiLvlLbl val="0"/>
      </c:catAx>
      <c:valAx>
        <c:axId val="1139913855"/>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1399163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0.19112627986348124</c:v>
                </c:pt>
                <c:pt idx="1">
                  <c:v>0.20471014492753623</c:v>
                </c:pt>
                <c:pt idx="2">
                  <c:v>0.38461538461538464</c:v>
                </c:pt>
                <c:pt idx="3">
                  <c:v>0.16129032258064516</c:v>
                </c:pt>
                <c:pt idx="4">
                  <c:v>0.21938775510204081</c:v>
                </c:pt>
                <c:pt idx="5">
                  <c:v>0.22486772486772486</c:v>
                </c:pt>
                <c:pt idx="6">
                  <c:v>0.26807760141093473</c:v>
                </c:pt>
                <c:pt idx="7">
                  <c:v>0.22799097065462753</c:v>
                </c:pt>
                <c:pt idx="8">
                  <c:v>0.1893491124260355</c:v>
                </c:pt>
                <c:pt idx="9">
                  <c:v>0.21730382293762576</c:v>
                </c:pt>
                <c:pt idx="10">
                  <c:v>0.15030674846625766</c:v>
                </c:pt>
                <c:pt idx="11">
                  <c:v>0.21573033707865169</c:v>
                </c:pt>
                <c:pt idx="12">
                  <c:v>0.16363636363636364</c:v>
                </c:pt>
                <c:pt idx="13">
                  <c:v>0.20491803278688525</c:v>
                </c:pt>
                <c:pt idx="14">
                  <c:v>0.16611295681063123</c:v>
                </c:pt>
                <c:pt idx="15">
                  <c:v>0.23795180722891565</c:v>
                </c:pt>
                <c:pt idx="16">
                  <c:v>0.22138964577656675</c:v>
                </c:pt>
                <c:pt idx="17">
                  <c:v>0.21583850931677018</c:v>
                </c:pt>
              </c:numCache>
            </c:numRef>
          </c:val>
          <c:extLst>
            <c:ext xmlns:c16="http://schemas.microsoft.com/office/drawing/2014/chart" uri="{C3380CC4-5D6E-409C-BE32-E72D297353CC}">
              <c16:uniqueId val="{00000000-C7E7-4452-80E1-E20429A4E323}"/>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4"/>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0.18645467685319017</c:v>
                </c:pt>
                <c:pt idx="1">
                  <c:v>0.25350701402805609</c:v>
                </c:pt>
                <c:pt idx="3">
                  <c:v>0.21504383940932165</c:v>
                </c:pt>
                <c:pt idx="4">
                  <c:v>0.22193768672641911</c:v>
                </c:pt>
                <c:pt idx="6">
                  <c:v>0.22005383580080753</c:v>
                </c:pt>
                <c:pt idx="7">
                  <c:v>0.21797810033104151</c:v>
                </c:pt>
                <c:pt idx="8">
                  <c:v>0.17672413793103448</c:v>
                </c:pt>
              </c:numCache>
            </c:numRef>
          </c:val>
          <c:extLst>
            <c:ext xmlns:c16="http://schemas.microsoft.com/office/drawing/2014/chart" uri="{C3380CC4-5D6E-409C-BE32-E72D297353CC}">
              <c16:uniqueId val="{00000000-242E-4E42-93C1-E1F389557D27}"/>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0.32764505119453924</c:v>
                </c:pt>
                <c:pt idx="1">
                  <c:v>0.30253623188405798</c:v>
                </c:pt>
                <c:pt idx="2">
                  <c:v>0.34615384615384615</c:v>
                </c:pt>
                <c:pt idx="3">
                  <c:v>0.32258064516129031</c:v>
                </c:pt>
                <c:pt idx="4">
                  <c:v>0.30612244897959184</c:v>
                </c:pt>
                <c:pt idx="5">
                  <c:v>0.36596119929453264</c:v>
                </c:pt>
                <c:pt idx="6">
                  <c:v>0.37918871252204583</c:v>
                </c:pt>
                <c:pt idx="7">
                  <c:v>0.36230248306997742</c:v>
                </c:pt>
                <c:pt idx="8">
                  <c:v>0.28994082840236685</c:v>
                </c:pt>
                <c:pt idx="9">
                  <c:v>0.33601609657947684</c:v>
                </c:pt>
                <c:pt idx="10">
                  <c:v>0.26993865030674846</c:v>
                </c:pt>
                <c:pt idx="11">
                  <c:v>0.33932584269662919</c:v>
                </c:pt>
                <c:pt idx="12">
                  <c:v>0.31818181818181818</c:v>
                </c:pt>
                <c:pt idx="13">
                  <c:v>0.25409836065573771</c:v>
                </c:pt>
                <c:pt idx="14">
                  <c:v>0.29568106312292358</c:v>
                </c:pt>
                <c:pt idx="15">
                  <c:v>0.36445783132530118</c:v>
                </c:pt>
                <c:pt idx="16">
                  <c:v>0.3474114441416894</c:v>
                </c:pt>
                <c:pt idx="17">
                  <c:v>0.3245341614906832</c:v>
                </c:pt>
              </c:numCache>
            </c:numRef>
          </c:val>
          <c:extLst>
            <c:ext xmlns:c16="http://schemas.microsoft.com/office/drawing/2014/chart" uri="{C3380CC4-5D6E-409C-BE32-E72D297353CC}">
              <c16:uniqueId val="{00000000-F6DB-4660-904B-725A31C792E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0.311170761924427</c:v>
                </c:pt>
                <c:pt idx="1">
                  <c:v>0.36748496993987978</c:v>
                </c:pt>
                <c:pt idx="3">
                  <c:v>0.33625596062144286</c:v>
                </c:pt>
                <c:pt idx="4">
                  <c:v>0.33674775928297057</c:v>
                </c:pt>
                <c:pt idx="6">
                  <c:v>0.35307312696276355</c:v>
                </c:pt>
                <c:pt idx="7">
                  <c:v>0.32543926661573719</c:v>
                </c:pt>
                <c:pt idx="8">
                  <c:v>0.27155172413793105</c:v>
                </c:pt>
              </c:numCache>
            </c:numRef>
          </c:val>
          <c:extLst>
            <c:ext xmlns:c16="http://schemas.microsoft.com/office/drawing/2014/chart" uri="{C3380CC4-5D6E-409C-BE32-E72D297353CC}">
              <c16:uniqueId val="{00000000-435B-4254-B72D-39B3489FE63D}"/>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CL" sz="1800" dirty="0">
                <a:latin typeface="Calibri Light" panose="020F0302020204030204" pitchFamily="34" charset="0"/>
                <a:cs typeface="Calibri Light" panose="020F0302020204030204" pitchFamily="34" charset="0"/>
              </a:rPr>
              <a:t>Sede*</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Hoja1!$B$2:$B$17</c:f>
              <c:strCache>
                <c:ptCount val="16"/>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San Bernardo</c:v>
                </c:pt>
                <c:pt idx="13">
                  <c:v>San Joaquín</c:v>
                </c:pt>
                <c:pt idx="14">
                  <c:v>Valparaíso</c:v>
                </c:pt>
                <c:pt idx="15">
                  <c:v>Viña Del Mar</c:v>
                </c:pt>
              </c:strCache>
            </c:strRef>
          </c:cat>
          <c:val>
            <c:numRef>
              <c:f>Hoja1!$C$2:$C$17</c:f>
              <c:numCache>
                <c:formatCode>0%</c:formatCode>
                <c:ptCount val="16"/>
                <c:pt idx="0">
                  <c:v>3.125E-2</c:v>
                </c:pt>
                <c:pt idx="1">
                  <c:v>0.171875</c:v>
                </c:pt>
                <c:pt idx="2">
                  <c:v>0</c:v>
                </c:pt>
                <c:pt idx="3">
                  <c:v>0.25</c:v>
                </c:pt>
                <c:pt idx="4">
                  <c:v>0</c:v>
                </c:pt>
                <c:pt idx="5">
                  <c:v>0.26190476190476192</c:v>
                </c:pt>
                <c:pt idx="6">
                  <c:v>0.25892857142857145</c:v>
                </c:pt>
                <c:pt idx="7">
                  <c:v>0.15909090909090909</c:v>
                </c:pt>
                <c:pt idx="8">
                  <c:v>0.28125</c:v>
                </c:pt>
                <c:pt idx="9">
                  <c:v>0.125</c:v>
                </c:pt>
                <c:pt idx="10">
                  <c:v>8.3333333333333329E-2</c:v>
                </c:pt>
                <c:pt idx="11">
                  <c:v>0.21249999999999999</c:v>
                </c:pt>
                <c:pt idx="12">
                  <c:v>0.22916666666666666</c:v>
                </c:pt>
                <c:pt idx="13">
                  <c:v>0.15625</c:v>
                </c:pt>
                <c:pt idx="14">
                  <c:v>0.20535714285714285</c:v>
                </c:pt>
                <c:pt idx="15">
                  <c:v>0.16145833333333334</c:v>
                </c:pt>
              </c:numCache>
            </c:numRef>
          </c:val>
          <c:extLst>
            <c:ext xmlns:c16="http://schemas.microsoft.com/office/drawing/2014/chart" uri="{C3380CC4-5D6E-409C-BE32-E72D297353CC}">
              <c16:uniqueId val="{00000000-065C-422B-932E-773831900C6B}"/>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0.38907849829351537</c:v>
                </c:pt>
                <c:pt idx="1">
                  <c:v>0.41485507246376813</c:v>
                </c:pt>
                <c:pt idx="2">
                  <c:v>0.19230769230769232</c:v>
                </c:pt>
                <c:pt idx="3">
                  <c:v>0.45161290322580644</c:v>
                </c:pt>
                <c:pt idx="4">
                  <c:v>0.46938775510204084</c:v>
                </c:pt>
                <c:pt idx="5">
                  <c:v>0.40388007054673719</c:v>
                </c:pt>
                <c:pt idx="6">
                  <c:v>0.38271604938271603</c:v>
                </c:pt>
                <c:pt idx="7">
                  <c:v>0.43115124153498874</c:v>
                </c:pt>
                <c:pt idx="8">
                  <c:v>0.49408284023668642</c:v>
                </c:pt>
                <c:pt idx="9">
                  <c:v>0.44668008048289737</c:v>
                </c:pt>
                <c:pt idx="10">
                  <c:v>0.3834355828220859</c:v>
                </c:pt>
                <c:pt idx="11">
                  <c:v>0.38651685393258428</c:v>
                </c:pt>
                <c:pt idx="12">
                  <c:v>0.42727272727272725</c:v>
                </c:pt>
                <c:pt idx="13">
                  <c:v>0.40710382513661203</c:v>
                </c:pt>
                <c:pt idx="14">
                  <c:v>0.4850498338870432</c:v>
                </c:pt>
                <c:pt idx="15">
                  <c:v>0.39457831325301207</c:v>
                </c:pt>
                <c:pt idx="16">
                  <c:v>0.35831062670299729</c:v>
                </c:pt>
                <c:pt idx="17">
                  <c:v>0.40372670807453415</c:v>
                </c:pt>
              </c:numCache>
            </c:numRef>
          </c:val>
          <c:extLst>
            <c:ext xmlns:c16="http://schemas.microsoft.com/office/drawing/2014/chart" uri="{C3380CC4-5D6E-409C-BE32-E72D297353CC}">
              <c16:uniqueId val="{00000000-5C6E-425A-98EF-74EABCB8E872}"/>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0.41874870947759651</c:v>
                </c:pt>
                <c:pt idx="1">
                  <c:v>0.39053106212424848</c:v>
                </c:pt>
                <c:pt idx="3">
                  <c:v>0.42485771419781571</c:v>
                </c:pt>
                <c:pt idx="4">
                  <c:v>0.352112676056338</c:v>
                </c:pt>
                <c:pt idx="6">
                  <c:v>0.38784208165096457</c:v>
                </c:pt>
                <c:pt idx="7">
                  <c:v>0.41914947797300739</c:v>
                </c:pt>
                <c:pt idx="8">
                  <c:v>0.46336206896551724</c:v>
                </c:pt>
              </c:numCache>
            </c:numRef>
          </c:val>
          <c:extLst>
            <c:ext xmlns:c16="http://schemas.microsoft.com/office/drawing/2014/chart" uri="{C3380CC4-5D6E-409C-BE32-E72D297353CC}">
              <c16:uniqueId val="{00000000-4729-44D9-9B13-349A9059488D}"/>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1.7064846416382253E-2</c:v>
                </c:pt>
                <c:pt idx="1">
                  <c:v>9.057971014492754E-3</c:v>
                </c:pt>
                <c:pt idx="2">
                  <c:v>0</c:v>
                </c:pt>
                <c:pt idx="3">
                  <c:v>3.2258064516129031E-2</c:v>
                </c:pt>
                <c:pt idx="4">
                  <c:v>2.5510204081632654E-2</c:v>
                </c:pt>
                <c:pt idx="5">
                  <c:v>2.3809523809523808E-2</c:v>
                </c:pt>
                <c:pt idx="6">
                  <c:v>5.2910052910052907E-3</c:v>
                </c:pt>
                <c:pt idx="7">
                  <c:v>2.0316027088036117E-2</c:v>
                </c:pt>
                <c:pt idx="8">
                  <c:v>1.1834319526627219E-2</c:v>
                </c:pt>
                <c:pt idx="9">
                  <c:v>1.8108651911468814E-2</c:v>
                </c:pt>
                <c:pt idx="10">
                  <c:v>1.5337423312883436E-2</c:v>
                </c:pt>
                <c:pt idx="11">
                  <c:v>2.6966292134831461E-2</c:v>
                </c:pt>
                <c:pt idx="12">
                  <c:v>1.8181818181818181E-2</c:v>
                </c:pt>
                <c:pt idx="13">
                  <c:v>8.1967213114754103E-3</c:v>
                </c:pt>
                <c:pt idx="14">
                  <c:v>1.6611295681063124E-2</c:v>
                </c:pt>
                <c:pt idx="15">
                  <c:v>1.2048192771084338E-2</c:v>
                </c:pt>
                <c:pt idx="16">
                  <c:v>1.6348773841961851E-2</c:v>
                </c:pt>
                <c:pt idx="17">
                  <c:v>1.2422360248447204E-2</c:v>
                </c:pt>
              </c:numCache>
            </c:numRef>
          </c:val>
          <c:extLst>
            <c:ext xmlns:c16="http://schemas.microsoft.com/office/drawing/2014/chart" uri="{C3380CC4-5D6E-409C-BE32-E72D297353CC}">
              <c16:uniqueId val="{00000000-9B2B-4EE7-8739-DCC7D076C08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1"/>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1.7138137518067312E-2</c:v>
                </c:pt>
                <c:pt idx="1">
                  <c:v>1.5280561122244489E-2</c:v>
                </c:pt>
                <c:pt idx="3">
                  <c:v>1.6151361329026302E-2</c:v>
                </c:pt>
                <c:pt idx="4">
                  <c:v>1.6645326504481434E-2</c:v>
                </c:pt>
                <c:pt idx="6">
                  <c:v>1.7720951099147599E-2</c:v>
                </c:pt>
                <c:pt idx="7">
                  <c:v>1.4260249554367201E-2</c:v>
                </c:pt>
                <c:pt idx="8">
                  <c:v>1.9396551724137932E-2</c:v>
                </c:pt>
              </c:numCache>
            </c:numRef>
          </c:val>
          <c:extLst>
            <c:ext xmlns:c16="http://schemas.microsoft.com/office/drawing/2014/chart" uri="{C3380CC4-5D6E-409C-BE32-E72D297353CC}">
              <c16:uniqueId val="{00000000-D1B5-4001-94E5-151DB6C206E9}"/>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0.3174061433447099</c:v>
                </c:pt>
                <c:pt idx="1">
                  <c:v>0.38405797101449274</c:v>
                </c:pt>
                <c:pt idx="2">
                  <c:v>0.19230769230769232</c:v>
                </c:pt>
                <c:pt idx="3">
                  <c:v>0.35483870967741937</c:v>
                </c:pt>
                <c:pt idx="4">
                  <c:v>0.42857142857142855</c:v>
                </c:pt>
                <c:pt idx="5">
                  <c:v>0.39065255731922399</c:v>
                </c:pt>
                <c:pt idx="6">
                  <c:v>0.33333333333333331</c:v>
                </c:pt>
                <c:pt idx="7">
                  <c:v>0.39503386004514673</c:v>
                </c:pt>
                <c:pt idx="8">
                  <c:v>0.34911242603550297</c:v>
                </c:pt>
                <c:pt idx="9">
                  <c:v>0.39839034205231388</c:v>
                </c:pt>
                <c:pt idx="10">
                  <c:v>0.31288343558282211</c:v>
                </c:pt>
                <c:pt idx="11">
                  <c:v>0.34606741573033706</c:v>
                </c:pt>
                <c:pt idx="12">
                  <c:v>0.42727272727272725</c:v>
                </c:pt>
                <c:pt idx="13">
                  <c:v>0.35792349726775957</c:v>
                </c:pt>
                <c:pt idx="14">
                  <c:v>0.43189368770764119</c:v>
                </c:pt>
                <c:pt idx="15">
                  <c:v>0.39457831325301207</c:v>
                </c:pt>
                <c:pt idx="16">
                  <c:v>0.39713896457765668</c:v>
                </c:pt>
                <c:pt idx="17">
                  <c:v>0.38664596273291924</c:v>
                </c:pt>
              </c:numCache>
            </c:numRef>
          </c:val>
          <c:extLst>
            <c:ext xmlns:c16="http://schemas.microsoft.com/office/drawing/2014/chart" uri="{C3380CC4-5D6E-409C-BE32-E72D297353CC}">
              <c16:uniqueId val="{00000000-BC3B-4882-BC41-37D9F80174D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9"/>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0.38880858971711751</c:v>
                </c:pt>
                <c:pt idx="1">
                  <c:v>0.36973947895791581</c:v>
                </c:pt>
                <c:pt idx="3">
                  <c:v>0.36794339332410397</c:v>
                </c:pt>
                <c:pt idx="4">
                  <c:v>0.41357234314980795</c:v>
                </c:pt>
                <c:pt idx="6">
                  <c:v>0.36742934051144011</c:v>
                </c:pt>
                <c:pt idx="7">
                  <c:v>0.39623121976063153</c:v>
                </c:pt>
                <c:pt idx="8">
                  <c:v>0.36637931034482757</c:v>
                </c:pt>
              </c:numCache>
            </c:numRef>
          </c:val>
          <c:extLst>
            <c:ext xmlns:c16="http://schemas.microsoft.com/office/drawing/2014/chart" uri="{C3380CC4-5D6E-409C-BE32-E72D297353CC}">
              <c16:uniqueId val="{00000000-8114-4C52-9F64-81B4188B4AC8}"/>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Puerto Montt</c:v>
                </c:pt>
                <c:pt idx="13">
                  <c:v>San Bernardo</c:v>
                </c:pt>
                <c:pt idx="14">
                  <c:v>San Carlos De Apoquindo</c:v>
                </c:pt>
                <c:pt idx="15">
                  <c:v>San Joaquín</c:v>
                </c:pt>
                <c:pt idx="16">
                  <c:v>Valparaíso</c:v>
                </c:pt>
                <c:pt idx="17">
                  <c:v>Viña Del Mar</c:v>
                </c:pt>
              </c:strCache>
            </c:strRef>
          </c:cat>
          <c:val>
            <c:numRef>
              <c:f>Hoja1!$C$2:$C$19</c:f>
              <c:numCache>
                <c:formatCode>0%</c:formatCode>
                <c:ptCount val="18"/>
                <c:pt idx="0">
                  <c:v>0.45733788395904434</c:v>
                </c:pt>
                <c:pt idx="1">
                  <c:v>0.48369565217391303</c:v>
                </c:pt>
                <c:pt idx="2">
                  <c:v>0.38461538461538464</c:v>
                </c:pt>
                <c:pt idx="3">
                  <c:v>0.35483870967741937</c:v>
                </c:pt>
                <c:pt idx="4">
                  <c:v>0.52040816326530615</c:v>
                </c:pt>
                <c:pt idx="5">
                  <c:v>0.46031746031746029</c:v>
                </c:pt>
                <c:pt idx="6">
                  <c:v>0.40388007054673719</c:v>
                </c:pt>
                <c:pt idx="7">
                  <c:v>0.45033860045146729</c:v>
                </c:pt>
                <c:pt idx="8">
                  <c:v>0.48816568047337278</c:v>
                </c:pt>
                <c:pt idx="9">
                  <c:v>0.48490945674044267</c:v>
                </c:pt>
                <c:pt idx="10">
                  <c:v>0.46319018404907975</c:v>
                </c:pt>
                <c:pt idx="11">
                  <c:v>0.49213483146067416</c:v>
                </c:pt>
                <c:pt idx="12">
                  <c:v>0.57272727272727275</c:v>
                </c:pt>
                <c:pt idx="13">
                  <c:v>0.48087431693989069</c:v>
                </c:pt>
                <c:pt idx="14">
                  <c:v>0.59468438538205981</c:v>
                </c:pt>
                <c:pt idx="15">
                  <c:v>0.45331325301204817</c:v>
                </c:pt>
                <c:pt idx="16">
                  <c:v>0.42983651226158037</c:v>
                </c:pt>
                <c:pt idx="17">
                  <c:v>0.50931677018633537</c:v>
                </c:pt>
              </c:numCache>
            </c:numRef>
          </c:val>
          <c:extLst>
            <c:ext xmlns:c16="http://schemas.microsoft.com/office/drawing/2014/chart" uri="{C3380CC4-5D6E-409C-BE32-E72D297353CC}">
              <c16:uniqueId val="{00000000-607F-4244-A036-D829C6D50007}"/>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max val="0.70000000000000007"/>
        </c:scaling>
        <c:delete val="1"/>
        <c:axPos val="l"/>
        <c:numFmt formatCode="0%" sourceLinked="1"/>
        <c:majorTickMark val="out"/>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Hoja1!$B$2:$B$10</c:f>
              <c:strCache>
                <c:ptCount val="9"/>
                <c:pt idx="0">
                  <c:v>Mujer</c:v>
                </c:pt>
                <c:pt idx="1">
                  <c:v>Hombre</c:v>
                </c:pt>
                <c:pt idx="3">
                  <c:v>Diurna</c:v>
                </c:pt>
                <c:pt idx="4">
                  <c:v>Vespertina</c:v>
                </c:pt>
                <c:pt idx="6">
                  <c:v>Inicio</c:v>
                </c:pt>
                <c:pt idx="7">
                  <c:v>Continuidad</c:v>
                </c:pt>
                <c:pt idx="8">
                  <c:v>Admisión especial</c:v>
                </c:pt>
              </c:strCache>
            </c:strRef>
          </c:cat>
          <c:val>
            <c:numRef>
              <c:f>Hoja1!$C$2:$C$10</c:f>
              <c:numCache>
                <c:formatCode>0%</c:formatCode>
                <c:ptCount val="9"/>
                <c:pt idx="0">
                  <c:v>0.50485236423704316</c:v>
                </c:pt>
                <c:pt idx="1">
                  <c:v>0.4220941883767535</c:v>
                </c:pt>
                <c:pt idx="3">
                  <c:v>0.49084756191355178</c:v>
                </c:pt>
                <c:pt idx="4">
                  <c:v>0.39991463935125909</c:v>
                </c:pt>
                <c:pt idx="6">
                  <c:v>0.46141767608793183</c:v>
                </c:pt>
                <c:pt idx="7">
                  <c:v>0.47033358798064678</c:v>
                </c:pt>
                <c:pt idx="8">
                  <c:v>0.48922413793103448</c:v>
                </c:pt>
              </c:numCache>
            </c:numRef>
          </c:val>
          <c:extLst>
            <c:ext xmlns:c16="http://schemas.microsoft.com/office/drawing/2014/chart" uri="{C3380CC4-5D6E-409C-BE32-E72D297353CC}">
              <c16:uniqueId val="{00000000-63B5-48D2-A2DA-018007FC96D2}"/>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0.41039290240811155</c:v>
                </c:pt>
                <c:pt idx="1">
                  <c:v>0.58960709759188845</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Masculino</c:v>
                </c:pt>
              </c:strCache>
            </c:strRef>
          </c:tx>
          <c:spPr>
            <a:solidFill>
              <a:srgbClr val="00223A"/>
            </a:solidFill>
            <a:ln>
              <a:solidFill>
                <a:srgbClr val="00223A"/>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0.02</c:v>
                </c:pt>
                <c:pt idx="1">
                  <c:v>0.05</c:v>
                </c:pt>
                <c:pt idx="2">
                  <c:v>0.09</c:v>
                </c:pt>
                <c:pt idx="3">
                  <c:v>0.09</c:v>
                </c:pt>
                <c:pt idx="4">
                  <c:v>0.09</c:v>
                </c:pt>
                <c:pt idx="5">
                  <c:v>9.3985540686048294E-2</c:v>
                </c:pt>
                <c:pt idx="6">
                  <c:v>0.1333640978311029</c:v>
                </c:pt>
                <c:pt idx="7">
                  <c:v>0.15597600369173972</c:v>
                </c:pt>
                <c:pt idx="8">
                  <c:v>0.18566374403937855</c:v>
                </c:pt>
                <c:pt idx="9">
                  <c:v>0.16766651284417783</c:v>
                </c:pt>
                <c:pt idx="10">
                  <c:v>0.18335640670666051</c:v>
                </c:pt>
                <c:pt idx="11">
                  <c:v>0.18581756652822642</c:v>
                </c:pt>
                <c:pt idx="12">
                  <c:v>0.20996769727734194</c:v>
                </c:pt>
                <c:pt idx="13">
                  <c:v>0.24334717735732964</c:v>
                </c:pt>
                <c:pt idx="14">
                  <c:v>0.20243039532379634</c:v>
                </c:pt>
                <c:pt idx="15">
                  <c:v>0.26149823104137826</c:v>
                </c:pt>
                <c:pt idx="16">
                  <c:v>0.28164897708044917</c:v>
                </c:pt>
                <c:pt idx="17">
                  <c:v>0.31441316720504536</c:v>
                </c:pt>
                <c:pt idx="18">
                  <c:v>0.34425473004153206</c:v>
                </c:pt>
                <c:pt idx="19">
                  <c:v>0.39855406860483</c:v>
                </c:pt>
                <c:pt idx="20">
                  <c:v>0.51099830795262269</c:v>
                </c:pt>
              </c:numCache>
            </c:numRef>
          </c:val>
          <c:extLst>
            <c:ext xmlns:c16="http://schemas.microsoft.com/office/drawing/2014/chart" uri="{C3380CC4-5D6E-409C-BE32-E72D297353CC}">
              <c16:uniqueId val="{00000000-91F0-4F67-B5F6-64488193F498}"/>
            </c:ext>
          </c:extLst>
        </c:ser>
        <c:ser>
          <c:idx val="1"/>
          <c:order val="1"/>
          <c:tx>
            <c:strRef>
              <c:f>Hoja1!$C$1</c:f>
              <c:strCache>
                <c:ptCount val="1"/>
                <c:pt idx="0">
                  <c:v>Femenino</c:v>
                </c:pt>
              </c:strCache>
            </c:strRef>
          </c:tx>
          <c:spPr>
            <a:solidFill>
              <a:srgbClr val="F8961E"/>
            </a:solidFill>
            <a:ln>
              <a:solidFill>
                <a:srgbClr val="F8961E"/>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Hoja1!$C$2:$C$22</c:f>
              <c:numCache>
                <c:formatCode>0%</c:formatCode>
                <c:ptCount val="21"/>
                <c:pt idx="0">
                  <c:v>0</c:v>
                </c:pt>
                <c:pt idx="1">
                  <c:v>3.0000000000000002E-2</c:v>
                </c:pt>
                <c:pt idx="2">
                  <c:v>6.9999999999999993E-2</c:v>
                </c:pt>
                <c:pt idx="3">
                  <c:v>3.9999999999999994E-2</c:v>
                </c:pt>
                <c:pt idx="4">
                  <c:v>3.9999999999999994E-2</c:v>
                </c:pt>
                <c:pt idx="5">
                  <c:v>4.3985540686048291E-2</c:v>
                </c:pt>
                <c:pt idx="6">
                  <c:v>8.3364097831102893E-2</c:v>
                </c:pt>
                <c:pt idx="7">
                  <c:v>0.10597600369173972</c:v>
                </c:pt>
                <c:pt idx="8">
                  <c:v>0.13566374403937853</c:v>
                </c:pt>
                <c:pt idx="9">
                  <c:v>0.11766651284417783</c:v>
                </c:pt>
                <c:pt idx="10">
                  <c:v>8.3356406706660502E-2</c:v>
                </c:pt>
                <c:pt idx="11">
                  <c:v>8.5817566528226419E-2</c:v>
                </c:pt>
                <c:pt idx="12">
                  <c:v>0.10996769727734193</c:v>
                </c:pt>
                <c:pt idx="13">
                  <c:v>0.14334717735732963</c:v>
                </c:pt>
                <c:pt idx="14">
                  <c:v>0.10243039532379633</c:v>
                </c:pt>
                <c:pt idx="15">
                  <c:v>0.16149823104137825</c:v>
                </c:pt>
                <c:pt idx="16">
                  <c:v>0.18164897708044916</c:v>
                </c:pt>
                <c:pt idx="17">
                  <c:v>0.21441316720504536</c:v>
                </c:pt>
                <c:pt idx="18">
                  <c:v>0.24425473004153206</c:v>
                </c:pt>
                <c:pt idx="19">
                  <c:v>0.29855406860483003</c:v>
                </c:pt>
                <c:pt idx="20">
                  <c:v>0.41099830795262271</c:v>
                </c:pt>
              </c:numCache>
            </c:numRef>
          </c:val>
          <c:extLst>
            <c:ext xmlns:c16="http://schemas.microsoft.com/office/drawing/2014/chart" uri="{C3380CC4-5D6E-409C-BE32-E72D297353CC}">
              <c16:uniqueId val="{00000001-91F0-4F67-B5F6-64488193F498}"/>
            </c:ext>
          </c:extLst>
        </c:ser>
        <c:dLbls>
          <c:showLegendKey val="0"/>
          <c:showVal val="0"/>
          <c:showCatName val="0"/>
          <c:showSerName val="0"/>
          <c:showPercent val="0"/>
          <c:showBubbleSize val="0"/>
        </c:dLbls>
        <c:gapWidth val="150"/>
        <c:axId val="1429858015"/>
        <c:axId val="1429862591"/>
      </c:barChart>
      <c:catAx>
        <c:axId val="14298580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429862591"/>
        <c:crosses val="autoZero"/>
        <c:auto val="1"/>
        <c:lblAlgn val="ctr"/>
        <c:lblOffset val="100"/>
        <c:noMultiLvlLbl val="0"/>
      </c:catAx>
      <c:valAx>
        <c:axId val="14298625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4298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Dentro de Duoc UC</c:v>
                </c:pt>
                <c:pt idx="1">
                  <c:v>Fuera de Duoc UC</c:v>
                </c:pt>
              </c:strCache>
            </c:strRef>
          </c:cat>
          <c:val>
            <c:numRef>
              <c:f>Hoja1!$B$2:$B$3</c:f>
              <c:numCache>
                <c:formatCode>0%</c:formatCode>
                <c:ptCount val="2"/>
                <c:pt idx="0">
                  <c:v>0.72</c:v>
                </c:pt>
                <c:pt idx="1">
                  <c:v>0.28000000000000003</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21-4616-B0FC-616CC97A5B6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Psicológico</c:v>
                </c:pt>
                <c:pt idx="1">
                  <c:v>Médico/psiquiátrico</c:v>
                </c:pt>
                <c:pt idx="2">
                  <c:v>Ambos</c:v>
                </c:pt>
              </c:strCache>
            </c:strRef>
          </c:cat>
          <c:val>
            <c:numRef>
              <c:f>Hoja1!$B$2:$B$4</c:f>
              <c:numCache>
                <c:formatCode>0%</c:formatCode>
                <c:ptCount val="3"/>
                <c:pt idx="0">
                  <c:v>0.7</c:v>
                </c:pt>
                <c:pt idx="1">
                  <c:v>0.25</c:v>
                </c:pt>
                <c:pt idx="2">
                  <c:v>0.05</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Si crees haber necesitado apoyo o tratamiento en salud mental pero no has accedido a él, ¿qué tan importantes fueron las siguientes razones para no buscar ayuda?* (Importante + Muy importante)</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Importante + Muy importante</c:v>
                </c:pt>
              </c:strCache>
            </c:strRef>
          </c:tx>
          <c:spPr>
            <a:solidFill>
              <a:srgbClr val="CC0000"/>
            </a:solidFill>
            <a:ln>
              <a:noFill/>
            </a:ln>
            <a:effectLst/>
          </c:spPr>
          <c:invertIfNegative val="0"/>
          <c:dPt>
            <c:idx val="5"/>
            <c:invertIfNegative val="0"/>
            <c:bubble3D val="0"/>
            <c:spPr>
              <a:solidFill>
                <a:srgbClr val="740000"/>
              </a:solidFill>
              <a:ln>
                <a:noFill/>
              </a:ln>
              <a:effectLst/>
            </c:spPr>
            <c:extLst>
              <c:ext xmlns:c16="http://schemas.microsoft.com/office/drawing/2014/chart" uri="{C3380CC4-5D6E-409C-BE32-E72D297353CC}">
                <c16:uniqueId val="{00000004-FAFB-4D12-9DE7-7B8A9AF6AB9A}"/>
              </c:ext>
            </c:extLst>
          </c:dPt>
          <c:dPt>
            <c:idx val="6"/>
            <c:invertIfNegative val="0"/>
            <c:bubble3D val="0"/>
            <c:extLst>
              <c:ext xmlns:c16="http://schemas.microsoft.com/office/drawing/2014/chart" uri="{C3380CC4-5D6E-409C-BE32-E72D297353CC}">
                <c16:uniqueId val="{0000000A-FAFB-4D12-9DE7-7B8A9AF6AB9A}"/>
              </c:ext>
            </c:extLst>
          </c:dPt>
          <c:dPt>
            <c:idx val="7"/>
            <c:invertIfNegative val="0"/>
            <c:bubble3D val="0"/>
            <c:spPr>
              <a:solidFill>
                <a:srgbClr val="740000"/>
              </a:solidFill>
              <a:ln>
                <a:noFill/>
              </a:ln>
              <a:effectLst/>
            </c:spPr>
            <c:extLst>
              <c:ext xmlns:c16="http://schemas.microsoft.com/office/drawing/2014/chart" uri="{C3380CC4-5D6E-409C-BE32-E72D297353CC}">
                <c16:uniqueId val="{00000003-FAFB-4D12-9DE7-7B8A9AF6AB9A}"/>
              </c:ext>
            </c:extLst>
          </c:dPt>
          <c:dPt>
            <c:idx val="8"/>
            <c:invertIfNegative val="0"/>
            <c:bubble3D val="0"/>
            <c:spPr>
              <a:solidFill>
                <a:srgbClr val="740000"/>
              </a:solidFill>
              <a:ln>
                <a:noFill/>
              </a:ln>
              <a:effectLst/>
            </c:spPr>
            <c:extLst>
              <c:ext xmlns:c16="http://schemas.microsoft.com/office/drawing/2014/chart" uri="{C3380CC4-5D6E-409C-BE32-E72D297353CC}">
                <c16:uniqueId val="{00000006-87FF-46DC-AA1D-CCCF1222E391}"/>
              </c:ext>
            </c:extLst>
          </c:dPt>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Hoja1!$A$2:$A$10</c:f>
              <c:strCache>
                <c:ptCount val="9"/>
                <c:pt idx="0">
                  <c:v>Preferiste hablarlo con amigos o parientes. </c:v>
                </c:pt>
                <c:pt idx="1">
                  <c:v>No estabas seguro de que los tratamientos disponibles fueran muy eficaces. </c:v>
                </c:pt>
                <c:pt idx="2">
                  <c:v>Te preocupaba que la gente te tratara diferente si supiera que estabas en tratamiento.</c:v>
                </c:pt>
                <c:pt idx="3">
                  <c:v>Te daba demasiada vergüenza. </c:v>
                </c:pt>
                <c:pt idx="4">
                  <c:v>Temías que pudiese perjudicar tu carrera académica. </c:v>
                </c:pt>
                <c:pt idx="5">
                  <c:v>Tuviste problemas de tiempo, desplazamientos o de horario. </c:v>
                </c:pt>
                <c:pt idx="6">
                  <c:v>Querías afrontar el problema por tu cuenta. </c:v>
                </c:pt>
                <c:pt idx="7">
                  <c:v>No estabas seguro de a dónde ir o a quién consultar. </c:v>
                </c:pt>
                <c:pt idx="8">
                  <c:v>Costaba demasiado dinero. </c:v>
                </c:pt>
              </c:strCache>
            </c:strRef>
          </c:cat>
          <c:val>
            <c:numRef>
              <c:f>Hoja1!$B$2:$B$10</c:f>
              <c:numCache>
                <c:formatCode>0%</c:formatCode>
                <c:ptCount val="9"/>
                <c:pt idx="0">
                  <c:v>0.24247635425623387</c:v>
                </c:pt>
                <c:pt idx="1">
                  <c:v>0.27687016337059328</c:v>
                </c:pt>
                <c:pt idx="2">
                  <c:v>0.2936371453138435</c:v>
                </c:pt>
                <c:pt idx="3">
                  <c:v>0.34307824591573521</c:v>
                </c:pt>
                <c:pt idx="4">
                  <c:v>0.39036973344797932</c:v>
                </c:pt>
                <c:pt idx="5">
                  <c:v>0.48753224419604474</c:v>
                </c:pt>
                <c:pt idx="6">
                  <c:v>0.5438521066208083</c:v>
                </c:pt>
                <c:pt idx="7">
                  <c:v>0.64531384350816845</c:v>
                </c:pt>
                <c:pt idx="8">
                  <c:v>0.71066208082545146</c:v>
                </c:pt>
              </c:numCache>
            </c:numRef>
          </c:val>
          <c:extLst>
            <c:ext xmlns:c16="http://schemas.microsoft.com/office/drawing/2014/chart" uri="{C3380CC4-5D6E-409C-BE32-E72D297353CC}">
              <c16:uniqueId val="{00000000-E6C7-43BC-9E2C-F8AC3E6A7284}"/>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max val="1"/>
        </c:scaling>
        <c:delete val="1"/>
        <c:axPos val="b"/>
        <c:numFmt formatCode="0%" sourceLinked="1"/>
        <c:majorTickMark val="none"/>
        <c:minorTickMark val="none"/>
        <c:tickLblPos val="nextTo"/>
        <c:crossAx val="34873604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Hoja1!$B$2:$B$18</c:f>
              <c:strCache>
                <c:ptCount val="17"/>
                <c:pt idx="0">
                  <c:v>Alameda</c:v>
                </c:pt>
                <c:pt idx="1">
                  <c:v>Antonio Varas</c:v>
                </c:pt>
                <c:pt idx="2">
                  <c:v>Campus Arauco</c:v>
                </c:pt>
                <c:pt idx="3">
                  <c:v>Campus Villarrica</c:v>
                </c:pt>
                <c:pt idx="4">
                  <c:v>Concepción</c:v>
                </c:pt>
                <c:pt idx="5">
                  <c:v>Maipú</c:v>
                </c:pt>
                <c:pt idx="6">
                  <c:v>Melipilla</c:v>
                </c:pt>
                <c:pt idx="7">
                  <c:v>Padre Alonso De Ovalle</c:v>
                </c:pt>
                <c:pt idx="8">
                  <c:v>Plaza Norte</c:v>
                </c:pt>
                <c:pt idx="9">
                  <c:v>Plaza Oeste</c:v>
                </c:pt>
                <c:pt idx="10">
                  <c:v>Plaza Vespucio</c:v>
                </c:pt>
                <c:pt idx="11">
                  <c:v>Puente Alto</c:v>
                </c:pt>
                <c:pt idx="12">
                  <c:v>San Bernardo</c:v>
                </c:pt>
                <c:pt idx="13">
                  <c:v>San Carlos De Apoquindo</c:v>
                </c:pt>
                <c:pt idx="14">
                  <c:v>San Joaquín</c:v>
                </c:pt>
                <c:pt idx="15">
                  <c:v>Valparaíso</c:v>
                </c:pt>
                <c:pt idx="16">
                  <c:v>Viña Del Mar</c:v>
                </c:pt>
              </c:strCache>
            </c:strRef>
          </c:cat>
          <c:val>
            <c:numRef>
              <c:f>Hoja1!$C$2:$C$18</c:f>
              <c:numCache>
                <c:formatCode>0.0</c:formatCode>
                <c:ptCount val="17"/>
                <c:pt idx="0">
                  <c:v>6.625</c:v>
                </c:pt>
                <c:pt idx="1">
                  <c:v>6.34375</c:v>
                </c:pt>
                <c:pt idx="2">
                  <c:v>6.875</c:v>
                </c:pt>
                <c:pt idx="3">
                  <c:v>4.625</c:v>
                </c:pt>
                <c:pt idx="4">
                  <c:v>6.875</c:v>
                </c:pt>
                <c:pt idx="5">
                  <c:v>5.0625</c:v>
                </c:pt>
                <c:pt idx="6">
                  <c:v>4.65625</c:v>
                </c:pt>
                <c:pt idx="7">
                  <c:v>6</c:v>
                </c:pt>
                <c:pt idx="8">
                  <c:v>4.15625</c:v>
                </c:pt>
                <c:pt idx="9">
                  <c:v>5.59375</c:v>
                </c:pt>
                <c:pt idx="10">
                  <c:v>6.5625</c:v>
                </c:pt>
                <c:pt idx="11">
                  <c:v>6</c:v>
                </c:pt>
                <c:pt idx="12">
                  <c:v>4.6875</c:v>
                </c:pt>
                <c:pt idx="13">
                  <c:v>4.6875</c:v>
                </c:pt>
                <c:pt idx="14">
                  <c:v>6.0625</c:v>
                </c:pt>
                <c:pt idx="15">
                  <c:v>5.375</c:v>
                </c:pt>
                <c:pt idx="16">
                  <c:v>5.875</c:v>
                </c:pt>
              </c:numCache>
            </c:numRef>
          </c:val>
          <c:extLst>
            <c:ext xmlns:c16="http://schemas.microsoft.com/office/drawing/2014/chart" uri="{C3380CC4-5D6E-409C-BE32-E72D297353CC}">
              <c16:uniqueId val="{00000000-57D2-49DB-81BA-194213ECDD46}"/>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Mujer</c:v>
                </c:pt>
                <c:pt idx="1">
                  <c:v>Hombre</c:v>
                </c:pt>
                <c:pt idx="3">
                  <c:v>Diurna</c:v>
                </c:pt>
                <c:pt idx="4">
                  <c:v>Vespertina</c:v>
                </c:pt>
                <c:pt idx="6">
                  <c:v>Inicio</c:v>
                </c:pt>
                <c:pt idx="7">
                  <c:v>Continuidad</c:v>
                </c:pt>
                <c:pt idx="8">
                  <c:v>Admisión especial</c:v>
                </c:pt>
                <c:pt idx="10">
                  <c:v>Administración y Negocios</c:v>
                </c:pt>
                <c:pt idx="11">
                  <c:v>Construcción</c:v>
                </c:pt>
                <c:pt idx="12">
                  <c:v>Diseño</c:v>
                </c:pt>
                <c:pt idx="13">
                  <c:v>Gastronomía</c:v>
                </c:pt>
                <c:pt idx="14">
                  <c:v>Informática y Telecomunicaciones</c:v>
                </c:pt>
                <c:pt idx="15">
                  <c:v>Ingeniería, Medio Ambiente y Recursos Naturales</c:v>
                </c:pt>
                <c:pt idx="16">
                  <c:v>Salud</c:v>
                </c:pt>
                <c:pt idx="17">
                  <c:v>Turismo y Hotelería</c:v>
                </c:pt>
              </c:strCache>
            </c:strRef>
          </c:cat>
          <c:val>
            <c:numRef>
              <c:f>Hoja1!$C$2:$C$19</c:f>
              <c:numCache>
                <c:formatCode>0.0</c:formatCode>
                <c:ptCount val="18"/>
                <c:pt idx="0">
                  <c:v>5.90625</c:v>
                </c:pt>
                <c:pt idx="1">
                  <c:v>5.5</c:v>
                </c:pt>
                <c:pt idx="3">
                  <c:v>5.6875</c:v>
                </c:pt>
                <c:pt idx="4">
                  <c:v>5.5625</c:v>
                </c:pt>
                <c:pt idx="6">
                  <c:v>5.625</c:v>
                </c:pt>
                <c:pt idx="7">
                  <c:v>5.9375</c:v>
                </c:pt>
                <c:pt idx="8">
                  <c:v>5.0625</c:v>
                </c:pt>
                <c:pt idx="10">
                  <c:v>5.96875</c:v>
                </c:pt>
                <c:pt idx="11">
                  <c:v>5.5</c:v>
                </c:pt>
                <c:pt idx="12">
                  <c:v>6</c:v>
                </c:pt>
                <c:pt idx="13">
                  <c:v>5.4375</c:v>
                </c:pt>
                <c:pt idx="14">
                  <c:v>5.53125</c:v>
                </c:pt>
                <c:pt idx="15">
                  <c:v>4.75</c:v>
                </c:pt>
                <c:pt idx="16">
                  <c:v>5.875</c:v>
                </c:pt>
                <c:pt idx="17">
                  <c:v>6.03125</c:v>
                </c:pt>
              </c:numCache>
            </c:numRef>
          </c:val>
          <c:extLst>
            <c:ext xmlns:c16="http://schemas.microsoft.com/office/drawing/2014/chart" uri="{C3380CC4-5D6E-409C-BE32-E72D297353CC}">
              <c16:uniqueId val="{00000000-DD90-4690-B858-EC10BFB34D6F}"/>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Hoja1!$B$2</c:f>
              <c:strCache>
                <c:ptCount val="1"/>
                <c:pt idx="0">
                  <c:v>2022</c:v>
                </c:pt>
              </c:strCache>
            </c:strRef>
          </c:tx>
          <c:spPr>
            <a:solidFill>
              <a:srgbClr val="00223A"/>
            </a:solidFill>
            <a:ln>
              <a:solidFill>
                <a:srgbClr val="00223A"/>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Hoja1!$A$3:$A$7</c:f>
              <c:strCache>
                <c:ptCount val="5"/>
                <c:pt idx="0">
                  <c:v>P</c:v>
                </c:pt>
                <c:pt idx="1">
                  <c:v>E</c:v>
                </c:pt>
                <c:pt idx="2">
                  <c:v>R</c:v>
                </c:pt>
                <c:pt idx="3">
                  <c:v>M</c:v>
                </c:pt>
                <c:pt idx="4">
                  <c:v>A</c:v>
                </c:pt>
              </c:strCache>
            </c:strRef>
          </c:cat>
          <c:val>
            <c:numRef>
              <c:f>Hoja1!$B$3:$B$7</c:f>
              <c:numCache>
                <c:formatCode>General</c:formatCode>
                <c:ptCount val="5"/>
                <c:pt idx="0">
                  <c:v>5.7</c:v>
                </c:pt>
                <c:pt idx="1">
                  <c:v>5.3</c:v>
                </c:pt>
                <c:pt idx="2">
                  <c:v>5.7</c:v>
                </c:pt>
                <c:pt idx="3" formatCode="0.00">
                  <c:v>6</c:v>
                </c:pt>
                <c:pt idx="4">
                  <c:v>5.7</c:v>
                </c:pt>
              </c:numCache>
            </c:numRef>
          </c:val>
          <c:extLst>
            <c:ext xmlns:c16="http://schemas.microsoft.com/office/drawing/2014/chart" uri="{C3380CC4-5D6E-409C-BE32-E72D297353CC}">
              <c16:uniqueId val="{00000000-81C8-4D31-A3EF-70FFE360D91A}"/>
            </c:ext>
          </c:extLst>
        </c:ser>
        <c:ser>
          <c:idx val="1"/>
          <c:order val="1"/>
          <c:tx>
            <c:strRef>
              <c:f>Hoja1!$C$2</c:f>
              <c:strCache>
                <c:ptCount val="1"/>
                <c:pt idx="0">
                  <c:v>2025</c:v>
                </c:pt>
              </c:strCache>
            </c:strRef>
          </c:tx>
          <c:spPr>
            <a:solidFill>
              <a:srgbClr val="ED7D31"/>
            </a:solidFill>
            <a:ln>
              <a:solidFill>
                <a:srgbClr val="ED7D3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Hoja1!$A$3:$A$7</c:f>
              <c:strCache>
                <c:ptCount val="5"/>
                <c:pt idx="0">
                  <c:v>P</c:v>
                </c:pt>
                <c:pt idx="1">
                  <c:v>E</c:v>
                </c:pt>
                <c:pt idx="2">
                  <c:v>R</c:v>
                </c:pt>
                <c:pt idx="3">
                  <c:v>M</c:v>
                </c:pt>
                <c:pt idx="4">
                  <c:v>A</c:v>
                </c:pt>
              </c:strCache>
            </c:strRef>
          </c:cat>
          <c:val>
            <c:numRef>
              <c:f>Hoja1!$C$3:$C$7</c:f>
              <c:numCache>
                <c:formatCode>General</c:formatCode>
                <c:ptCount val="5"/>
                <c:pt idx="0" formatCode="0.0">
                  <c:v>6</c:v>
                </c:pt>
                <c:pt idx="1">
                  <c:v>5.4</c:v>
                </c:pt>
                <c:pt idx="2">
                  <c:v>5.9</c:v>
                </c:pt>
                <c:pt idx="3">
                  <c:v>5.4</c:v>
                </c:pt>
                <c:pt idx="4">
                  <c:v>5.8</c:v>
                </c:pt>
              </c:numCache>
            </c:numRef>
          </c:val>
          <c:extLst>
            <c:ext xmlns:c16="http://schemas.microsoft.com/office/drawing/2014/chart" uri="{C3380CC4-5D6E-409C-BE32-E72D297353CC}">
              <c16:uniqueId val="{00000001-81C8-4D31-A3EF-70FFE360D91A}"/>
            </c:ext>
          </c:extLst>
        </c:ser>
        <c:dLbls>
          <c:showLegendKey val="0"/>
          <c:showVal val="0"/>
          <c:showCatName val="0"/>
          <c:showSerName val="0"/>
          <c:showPercent val="0"/>
          <c:showBubbleSize val="0"/>
        </c:dLbls>
        <c:gapWidth val="219"/>
        <c:overlap val="-27"/>
        <c:axId val="932697903"/>
        <c:axId val="932698319"/>
      </c:barChart>
      <c:catAx>
        <c:axId val="93269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32698319"/>
        <c:crosses val="autoZero"/>
        <c:auto val="1"/>
        <c:lblAlgn val="ctr"/>
        <c:lblOffset val="100"/>
        <c:noMultiLvlLbl val="0"/>
      </c:catAx>
      <c:valAx>
        <c:axId val="93269831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2697903"/>
        <c:crosses val="autoZero"/>
        <c:crossBetween val="between"/>
      </c:valAx>
      <c:spPr>
        <a:noFill/>
        <a:ln>
          <a:noFill/>
        </a:ln>
        <a:effectLst/>
      </c:spPr>
    </c:plotArea>
    <c:legend>
      <c:legendPos val="b"/>
      <c:layout>
        <c:manualLayout>
          <c:xMode val="edge"/>
          <c:yMode val="edge"/>
          <c:x val="0.41033579762717293"/>
          <c:y val="0.94622929684249979"/>
          <c:w val="0.17932823920496768"/>
          <c:h val="5.377070315750025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Hoja1!$B$2</c:f>
              <c:strCache>
                <c:ptCount val="1"/>
                <c:pt idx="0">
                  <c:v>2022</c:v>
                </c:pt>
              </c:strCache>
            </c:strRef>
          </c:tx>
          <c:spPr>
            <a:solidFill>
              <a:srgbClr val="00223A"/>
            </a:solidFill>
            <a:ln>
              <a:solidFill>
                <a:srgbClr val="00223A"/>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Hoja1!$A$3:$A$5</c:f>
              <c:strCache>
                <c:ptCount val="3"/>
                <c:pt idx="0">
                  <c:v>N</c:v>
                </c:pt>
                <c:pt idx="1">
                  <c:v>H</c:v>
                </c:pt>
                <c:pt idx="2">
                  <c:v>L</c:v>
                </c:pt>
              </c:strCache>
            </c:strRef>
          </c:cat>
          <c:val>
            <c:numRef>
              <c:f>Hoja1!$B$3:$B$5</c:f>
              <c:numCache>
                <c:formatCode>General</c:formatCode>
                <c:ptCount val="3"/>
                <c:pt idx="0" formatCode="0.0">
                  <c:v>3</c:v>
                </c:pt>
                <c:pt idx="1">
                  <c:v>5.3</c:v>
                </c:pt>
                <c:pt idx="2" formatCode="0.0">
                  <c:v>3</c:v>
                </c:pt>
              </c:numCache>
            </c:numRef>
          </c:val>
          <c:extLst>
            <c:ext xmlns:c16="http://schemas.microsoft.com/office/drawing/2014/chart" uri="{C3380CC4-5D6E-409C-BE32-E72D297353CC}">
              <c16:uniqueId val="{00000000-81C8-4D31-A3EF-70FFE360D91A}"/>
            </c:ext>
          </c:extLst>
        </c:ser>
        <c:ser>
          <c:idx val="1"/>
          <c:order val="1"/>
          <c:tx>
            <c:strRef>
              <c:f>Hoja1!$C$2</c:f>
              <c:strCache>
                <c:ptCount val="1"/>
                <c:pt idx="0">
                  <c:v>2025</c:v>
                </c:pt>
              </c:strCache>
            </c:strRef>
          </c:tx>
          <c:spPr>
            <a:solidFill>
              <a:srgbClr val="ED7D31"/>
            </a:solidFill>
            <a:ln>
              <a:solidFill>
                <a:srgbClr val="ED7D3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Hoja1!$A$3:$A$5</c:f>
              <c:strCache>
                <c:ptCount val="3"/>
                <c:pt idx="0">
                  <c:v>N</c:v>
                </c:pt>
                <c:pt idx="1">
                  <c:v>H</c:v>
                </c:pt>
                <c:pt idx="2">
                  <c:v>L</c:v>
                </c:pt>
              </c:strCache>
            </c:strRef>
          </c:cat>
          <c:val>
            <c:numRef>
              <c:f>Hoja1!$C$3:$C$5</c:f>
              <c:numCache>
                <c:formatCode>General</c:formatCode>
                <c:ptCount val="3"/>
                <c:pt idx="0" formatCode="0.0">
                  <c:v>2.7</c:v>
                </c:pt>
                <c:pt idx="1">
                  <c:v>5.8</c:v>
                </c:pt>
                <c:pt idx="2">
                  <c:v>2.7</c:v>
                </c:pt>
              </c:numCache>
            </c:numRef>
          </c:val>
          <c:extLst>
            <c:ext xmlns:c16="http://schemas.microsoft.com/office/drawing/2014/chart" uri="{C3380CC4-5D6E-409C-BE32-E72D297353CC}">
              <c16:uniqueId val="{00000001-81C8-4D31-A3EF-70FFE360D91A}"/>
            </c:ext>
          </c:extLst>
        </c:ser>
        <c:dLbls>
          <c:showLegendKey val="0"/>
          <c:showVal val="0"/>
          <c:showCatName val="0"/>
          <c:showSerName val="0"/>
          <c:showPercent val="0"/>
          <c:showBubbleSize val="0"/>
        </c:dLbls>
        <c:gapWidth val="219"/>
        <c:overlap val="-27"/>
        <c:axId val="932697903"/>
        <c:axId val="932698319"/>
      </c:barChart>
      <c:catAx>
        <c:axId val="932697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crossAx val="932698319"/>
        <c:crosses val="autoZero"/>
        <c:auto val="1"/>
        <c:lblAlgn val="ctr"/>
        <c:lblOffset val="100"/>
        <c:noMultiLvlLbl val="0"/>
      </c:catAx>
      <c:valAx>
        <c:axId val="932698319"/>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crossAx val="932697903"/>
        <c:crosses val="autoZero"/>
        <c:crossBetween val="between"/>
      </c:valAx>
      <c:spPr>
        <a:noFill/>
        <a:ln>
          <a:noFill/>
        </a:ln>
        <a:effectLst/>
      </c:spPr>
    </c:plotArea>
    <c:legend>
      <c:legendPos val="b"/>
      <c:layout>
        <c:manualLayout>
          <c:xMode val="edge"/>
          <c:yMode val="edge"/>
          <c:x val="0.41033579762717293"/>
          <c:y val="0.94622929684249979"/>
          <c:w val="0.17932823920496768"/>
          <c:h val="5.377070315750025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Durante el último año, ¿cuán satisfecho/a te has sentido con el apoyo que has recibido por parte de…</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Muy insatisfecho</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Hoja1!$B$2:$B$7</c:f>
              <c:numCache>
                <c:formatCode>0%</c:formatCode>
                <c:ptCount val="6"/>
                <c:pt idx="0">
                  <c:v>5.6051531246468528E-2</c:v>
                </c:pt>
                <c:pt idx="1">
                  <c:v>5.6051531246468528E-2</c:v>
                </c:pt>
                <c:pt idx="2">
                  <c:v>5.0966210871284889E-2</c:v>
                </c:pt>
                <c:pt idx="3">
                  <c:v>9.0744716917165777E-2</c:v>
                </c:pt>
                <c:pt idx="4">
                  <c:v>6.6900214713526945E-2</c:v>
                </c:pt>
                <c:pt idx="5">
                  <c:v>3.2320036162278222E-2</c:v>
                </c:pt>
              </c:numCache>
            </c:numRef>
          </c:val>
          <c:extLst>
            <c:ext xmlns:c16="http://schemas.microsoft.com/office/drawing/2014/chart" uri="{C3380CC4-5D6E-409C-BE32-E72D297353CC}">
              <c16:uniqueId val="{00000000-88BF-4212-9B4D-168CAC2258B7}"/>
            </c:ext>
          </c:extLst>
        </c:ser>
        <c:ser>
          <c:idx val="1"/>
          <c:order val="1"/>
          <c:tx>
            <c:strRef>
              <c:f>Hoja1!$C$1</c:f>
              <c:strCache>
                <c:ptCount val="1"/>
                <c:pt idx="0">
                  <c:v>Insatisfecho</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Hoja1!$C$2:$C$7</c:f>
              <c:numCache>
                <c:formatCode>0%</c:formatCode>
                <c:ptCount val="6"/>
                <c:pt idx="0">
                  <c:v>5.8989716352130184E-2</c:v>
                </c:pt>
                <c:pt idx="1">
                  <c:v>5.8989716352130184E-2</c:v>
                </c:pt>
                <c:pt idx="2">
                  <c:v>6.7804271669115151E-2</c:v>
                </c:pt>
                <c:pt idx="3">
                  <c:v>0.11639733303198102</c:v>
                </c:pt>
                <c:pt idx="4">
                  <c:v>9.481297321731269E-2</c:v>
                </c:pt>
                <c:pt idx="5">
                  <c:v>4.0682563001469094E-2</c:v>
                </c:pt>
              </c:numCache>
            </c:numRef>
          </c:val>
          <c:extLst>
            <c:ext xmlns:c16="http://schemas.microsoft.com/office/drawing/2014/chart" uri="{C3380CC4-5D6E-409C-BE32-E72D297353CC}">
              <c16:uniqueId val="{00000001-88BF-4212-9B4D-168CAC2258B7}"/>
            </c:ext>
          </c:extLst>
        </c:ser>
        <c:ser>
          <c:idx val="2"/>
          <c:order val="2"/>
          <c:tx>
            <c:strRef>
              <c:f>Hoja1!$D$1</c:f>
              <c:strCache>
                <c:ptCount val="1"/>
                <c:pt idx="0">
                  <c:v>Ni satisfecho ni insatisfecho</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Hoja1!$D$2:$D$7</c:f>
              <c:numCache>
                <c:formatCode>0%</c:formatCode>
                <c:ptCount val="6"/>
                <c:pt idx="0">
                  <c:v>0.13</c:v>
                </c:pt>
                <c:pt idx="1">
                  <c:v>0.23302068030285908</c:v>
                </c:pt>
                <c:pt idx="2">
                  <c:v>0.1785512487286699</c:v>
                </c:pt>
                <c:pt idx="3">
                  <c:v>0.47519493728104872</c:v>
                </c:pt>
                <c:pt idx="4">
                  <c:v>0.41665724940671262</c:v>
                </c:pt>
                <c:pt idx="5">
                  <c:v>0.27200813651260031</c:v>
                </c:pt>
              </c:numCache>
            </c:numRef>
          </c:val>
          <c:extLst>
            <c:ext xmlns:c16="http://schemas.microsoft.com/office/drawing/2014/chart" uri="{C3380CC4-5D6E-409C-BE32-E72D297353CC}">
              <c16:uniqueId val="{00000002-88BF-4212-9B4D-168CAC2258B7}"/>
            </c:ext>
          </c:extLst>
        </c:ser>
        <c:ser>
          <c:idx val="3"/>
          <c:order val="3"/>
          <c:tx>
            <c:strRef>
              <c:f>Hoja1!$E$1</c:f>
              <c:strCache>
                <c:ptCount val="1"/>
                <c:pt idx="0">
                  <c:v>Satisfecho</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Hoja1!$E$2:$E$7</c:f>
              <c:numCache>
                <c:formatCode>0%</c:formatCode>
                <c:ptCount val="6"/>
                <c:pt idx="0">
                  <c:v>0.18</c:v>
                </c:pt>
                <c:pt idx="1">
                  <c:v>0.37518363656910386</c:v>
                </c:pt>
                <c:pt idx="2">
                  <c:v>0.34455870719855353</c:v>
                </c:pt>
                <c:pt idx="3">
                  <c:v>0.23686292236410894</c:v>
                </c:pt>
                <c:pt idx="4">
                  <c:v>0.31370776358910613</c:v>
                </c:pt>
                <c:pt idx="5">
                  <c:v>0.43790258786303538</c:v>
                </c:pt>
              </c:numCache>
            </c:numRef>
          </c:val>
          <c:extLst>
            <c:ext xmlns:c16="http://schemas.microsoft.com/office/drawing/2014/chart" uri="{C3380CC4-5D6E-409C-BE32-E72D297353CC}">
              <c16:uniqueId val="{00000003-88BF-4212-9B4D-168CAC2258B7}"/>
            </c:ext>
          </c:extLst>
        </c:ser>
        <c:ser>
          <c:idx val="4"/>
          <c:order val="4"/>
          <c:tx>
            <c:strRef>
              <c:f>Hoja1!$F$1</c:f>
              <c:strCache>
                <c:ptCount val="1"/>
                <c:pt idx="0">
                  <c:v>Muy satisfecho</c:v>
                </c:pt>
              </c:strCache>
            </c:strRef>
          </c:tx>
          <c:spPr>
            <a:solidFill>
              <a:srgbClr val="43AA8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Amistades fuera de Duoc UC</c:v>
                </c:pt>
                <c:pt idx="1">
                  <c:v>Amistades dentro de Duoc UC</c:v>
                </c:pt>
                <c:pt idx="2">
                  <c:v>Familia</c:v>
                </c:pt>
                <c:pt idx="3">
                  <c:v>Autoridades de Duoc UC</c:v>
                </c:pt>
                <c:pt idx="4">
                  <c:v>Administrativos/as</c:v>
                </c:pt>
                <c:pt idx="5">
                  <c:v>Profesores/as</c:v>
                </c:pt>
              </c:strCache>
            </c:strRef>
          </c:cat>
          <c:val>
            <c:numRef>
              <c:f>Hoja1!$F$2:$F$7</c:f>
              <c:numCache>
                <c:formatCode>0%</c:formatCode>
                <c:ptCount val="6"/>
                <c:pt idx="0">
                  <c:v>0.38</c:v>
                </c:pt>
                <c:pt idx="1">
                  <c:v>0.27675443552943835</c:v>
                </c:pt>
                <c:pt idx="2">
                  <c:v>0.35811956153237656</c:v>
                </c:pt>
                <c:pt idx="3">
                  <c:v>8.0800090405695565E-2</c:v>
                </c:pt>
                <c:pt idx="4">
                  <c:v>0.10792179907334162</c:v>
                </c:pt>
                <c:pt idx="5">
                  <c:v>0.21708667646061702</c:v>
                </c:pt>
              </c:numCache>
            </c:numRef>
          </c:val>
          <c:extLst>
            <c:ext xmlns:c16="http://schemas.microsoft.com/office/drawing/2014/chart" uri="{C3380CC4-5D6E-409C-BE32-E72D297353CC}">
              <c16:uniqueId val="{00000005-88BF-4212-9B4D-168CAC2258B7}"/>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3522976889398519"/>
          <c:y val="8.7589237262095474E-3"/>
          <c:w val="0.34693910847549336"/>
          <c:h val="0.85236668634009305"/>
        </c:manualLayout>
      </c:layout>
      <c:barChart>
        <c:barDir val="bar"/>
        <c:grouping val="percentStacked"/>
        <c:varyColors val="0"/>
        <c:ser>
          <c:idx val="0"/>
          <c:order val="0"/>
          <c:tx>
            <c:strRef>
              <c:f>Sheet1!$B$1</c:f>
              <c:strCache>
                <c:ptCount val="1"/>
                <c:pt idx="0">
                  <c:v>Apreciación negativa</c:v>
                </c:pt>
              </c:strCache>
            </c:strRef>
          </c:tx>
          <c:spPr>
            <a:solidFill>
              <a:srgbClr val="ED7D31"/>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Sheet1!$B$2:$B$13</c:f>
              <c:numCache>
                <c:formatCode>0%</c:formatCode>
                <c:ptCount val="12"/>
                <c:pt idx="0">
                  <c:v>5.6234845860755098E-2</c:v>
                </c:pt>
                <c:pt idx="1">
                  <c:v>0.22099064773120891</c:v>
                </c:pt>
                <c:pt idx="2">
                  <c:v>0.10350883269830199</c:v>
                </c:pt>
                <c:pt idx="3">
                  <c:v>0.123900242466227</c:v>
                </c:pt>
                <c:pt idx="4">
                  <c:v>0.21939729823345999</c:v>
                </c:pt>
                <c:pt idx="5">
                  <c:v>0.13775545549012799</c:v>
                </c:pt>
                <c:pt idx="6">
                  <c:v>0.1905091790786283</c:v>
                </c:pt>
                <c:pt idx="7">
                  <c:v>0.2105992379632837</c:v>
                </c:pt>
                <c:pt idx="8">
                  <c:v>0.13775545549012799</c:v>
                </c:pt>
                <c:pt idx="9">
                  <c:v>0.22099064773120891</c:v>
                </c:pt>
                <c:pt idx="10">
                  <c:v>0.13775545549012799</c:v>
                </c:pt>
                <c:pt idx="11">
                  <c:v>0.24260478004849301</c:v>
                </c:pt>
              </c:numCache>
            </c:numRef>
          </c:val>
          <c:extLst>
            <c:ext xmlns:c16="http://schemas.microsoft.com/office/drawing/2014/chart" uri="{C3380CC4-5D6E-409C-BE32-E72D297353CC}">
              <c16:uniqueId val="{00000000-D239-4A59-BD93-ACABDE7B54A1}"/>
            </c:ext>
          </c:extLst>
        </c:ser>
        <c:ser>
          <c:idx val="1"/>
          <c:order val="1"/>
          <c:tx>
            <c:strRef>
              <c:f>Sheet1!$C$1</c:f>
              <c:strCache>
                <c:ptCount val="1"/>
                <c:pt idx="0">
                  <c:v>Apreciación neutra</c:v>
                </c:pt>
              </c:strCache>
            </c:strRef>
          </c:tx>
          <c:spPr>
            <a:solidFill>
              <a:srgbClr val="FFC000"/>
            </a:solidFill>
            <a:ln>
              <a:noFill/>
            </a:ln>
            <a:effectLst/>
          </c:spPr>
          <c:invertIfNegative val="0"/>
          <c:dLbls>
            <c:dLbl>
              <c:idx val="0"/>
              <c:layout>
                <c:manualLayout>
                  <c:x val="9.2090799788292679E-3"/>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239-4A59-BD93-ACABDE7B54A1}"/>
                </c:ext>
              </c:extLst>
            </c:dLbl>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Sheet1!$C$2:$C$13</c:f>
              <c:numCache>
                <c:formatCode>0%</c:formatCode>
                <c:ptCount val="12"/>
                <c:pt idx="0">
                  <c:v>4.6414963630065822E-2</c:v>
                </c:pt>
                <c:pt idx="1">
                  <c:v>0.32455836508486319</c:v>
                </c:pt>
                <c:pt idx="2">
                  <c:v>9.0751645306546586E-2</c:v>
                </c:pt>
                <c:pt idx="3">
                  <c:v>0.14409421544856249</c:v>
                </c:pt>
                <c:pt idx="4">
                  <c:v>0.1236577762383097</c:v>
                </c:pt>
                <c:pt idx="5">
                  <c:v>9.9168687218566004E-2</c:v>
                </c:pt>
                <c:pt idx="6">
                  <c:v>0.31763075857291312</c:v>
                </c:pt>
                <c:pt idx="7">
                  <c:v>0.35885001731901628</c:v>
                </c:pt>
                <c:pt idx="8">
                  <c:v>0.19916868721856601</c:v>
                </c:pt>
                <c:pt idx="9">
                  <c:v>0.32455836508486319</c:v>
                </c:pt>
                <c:pt idx="10">
                  <c:v>9.9168687218566004E-2</c:v>
                </c:pt>
                <c:pt idx="11">
                  <c:v>0.16522341531001039</c:v>
                </c:pt>
              </c:numCache>
            </c:numRef>
          </c:val>
          <c:extLst>
            <c:ext xmlns:c16="http://schemas.microsoft.com/office/drawing/2014/chart" uri="{C3380CC4-5D6E-409C-BE32-E72D297353CC}">
              <c16:uniqueId val="{00000002-D239-4A59-BD93-ACABDE7B54A1}"/>
            </c:ext>
          </c:extLst>
        </c:ser>
        <c:ser>
          <c:idx val="2"/>
          <c:order val="2"/>
          <c:tx>
            <c:strRef>
              <c:f>Sheet1!$D$1</c:f>
              <c:strCache>
                <c:ptCount val="1"/>
                <c:pt idx="0">
                  <c:v>Apreciación positiva</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Confío en mi capacidad para afrontar las altas exigencias de la situación.</c:v>
                </c:pt>
                <c:pt idx="1">
                  <c:v>Me siento completamente en control de mis acciones.</c:v>
                </c:pt>
                <c:pt idx="2">
                  <c:v>En cada paso, sé exactamente lo que tengo que hacer.</c:v>
                </c:pt>
                <c:pt idx="3">
                  <c:v>Estoy totalmente absorto/a en lo que estoy haciendo.</c:v>
                </c:pt>
                <c:pt idx="4">
                  <c:v>Estoy profundamente concentrado/a en lo que estoy haciendo.</c:v>
                </c:pt>
                <c:pt idx="5">
                  <c:v>Estoy perdiendo la noción del tiempo.</c:v>
                </c:pt>
                <c:pt idx="6">
                  <c:v>No me importa lo que los demás puedan pensar de mí.</c:v>
                </c:pt>
                <c:pt idx="7">
                  <c:v>No me preocupa el juicio de los demás.</c:v>
                </c:pt>
                <c:pt idx="8">
                  <c:v>No me preocupa lo que los demás puedan pensar de mí.</c:v>
                </c:pt>
                <c:pt idx="9">
                  <c:v>Tengo la sensación de que estoy viviendo una experiencia muy emocionante.</c:v>
                </c:pt>
                <c:pt idx="10">
                  <c:v>Esta actividad me produce una sensación de bienestar.</c:v>
                </c:pt>
                <c:pt idx="11">
                  <c:v>Cuando hablo de esta actividad, siento una emoción tan profunda que quiero compartirla.</c:v>
                </c:pt>
              </c:strCache>
            </c:strRef>
          </c:cat>
          <c:val>
            <c:numRef>
              <c:f>Sheet1!$D$2:$D$13</c:f>
              <c:numCache>
                <c:formatCode>0%</c:formatCode>
                <c:ptCount val="12"/>
                <c:pt idx="0">
                  <c:v>0.89735019050917897</c:v>
                </c:pt>
                <c:pt idx="1">
                  <c:v>0.45445098718392801</c:v>
                </c:pt>
                <c:pt idx="2">
                  <c:v>0.79573952199515097</c:v>
                </c:pt>
                <c:pt idx="3">
                  <c:v>0.73200554208520996</c:v>
                </c:pt>
                <c:pt idx="4">
                  <c:v>0.65694492552823003</c:v>
                </c:pt>
                <c:pt idx="5">
                  <c:v>0.76307585729130589</c:v>
                </c:pt>
                <c:pt idx="6">
                  <c:v>0.49186006234845858</c:v>
                </c:pt>
                <c:pt idx="7">
                  <c:v>0.43055074471770011</c:v>
                </c:pt>
                <c:pt idx="8">
                  <c:v>0.66307585729130603</c:v>
                </c:pt>
                <c:pt idx="9">
                  <c:v>0.45445098718392801</c:v>
                </c:pt>
                <c:pt idx="10">
                  <c:v>0.76307585729130589</c:v>
                </c:pt>
                <c:pt idx="11">
                  <c:v>0.59217180464149599</c:v>
                </c:pt>
              </c:numCache>
            </c:numRef>
          </c:val>
          <c:extLst>
            <c:ext xmlns:c16="http://schemas.microsoft.com/office/drawing/2014/chart" uri="{C3380CC4-5D6E-409C-BE32-E72D297353CC}">
              <c16:uniqueId val="{00000003-D239-4A59-BD93-ACABDE7B54A1}"/>
            </c:ext>
          </c:extLst>
        </c:ser>
        <c:dLbls>
          <c:dLblPos val="ctr"/>
          <c:showLegendKey val="0"/>
          <c:showVal val="1"/>
          <c:showCatName val="0"/>
          <c:showSerName val="0"/>
          <c:showPercent val="0"/>
          <c:showBubbleSize val="0"/>
        </c:dLbls>
        <c:gapWidth val="80"/>
        <c:overlap val="100"/>
        <c:axId val="348736048"/>
        <c:axId val="171021936"/>
      </c:barChart>
      <c:catAx>
        <c:axId val="348736048"/>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chemeClr val="tx1"/>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ctr"/>
        <c:lblOffset val="100"/>
        <c:noMultiLvlLbl val="0"/>
      </c:catAx>
      <c:valAx>
        <c:axId val="171021936"/>
        <c:scaling>
          <c:orientation val="minMax"/>
        </c:scaling>
        <c:delete val="1"/>
        <c:axPos val="t"/>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crossAx val="348736048"/>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dirty="0">
                <a:latin typeface="Calibri Light" panose="020F0302020204030204" pitchFamily="34" charset="0"/>
                <a:cs typeface="Calibri Light" panose="020F0302020204030204" pitchFamily="34" charset="0"/>
              </a:rPr>
              <a:t>Típicamente, ¿con qué frecuencia realizas ejercicio o actividad física durante al menos 30 minutos?</a:t>
            </a:r>
            <a:endParaRPr lang="es-CL" sz="14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manualLayout>
          <c:layoutTarget val="inner"/>
          <c:xMode val="edge"/>
          <c:yMode val="edge"/>
          <c:x val="0.2437250291630213"/>
          <c:y val="0.22276104584733825"/>
          <c:w val="0.46393883056284629"/>
          <c:h val="0.56471185951834224"/>
        </c:manualLayout>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63B7-4F7D-BBC4-5086159EAB57}"/>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63B7-4F7D-BBC4-5086159EAB5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3B7-4F7D-BBC4-5086159EAB5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3B7-4F7D-BBC4-5086159EAB57}"/>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Hoja1!$A$2:$A$5</c:f>
              <c:strCache>
                <c:ptCount val="4"/>
                <c:pt idx="0">
                  <c:v>Nunca</c:v>
                </c:pt>
                <c:pt idx="1">
                  <c:v>1 vez por semana</c:v>
                </c:pt>
                <c:pt idx="2">
                  <c:v>2 veces por semana</c:v>
                </c:pt>
                <c:pt idx="3">
                  <c:v>3 o más veces por semana</c:v>
                </c:pt>
              </c:strCache>
            </c:strRef>
          </c:cat>
          <c:val>
            <c:numRef>
              <c:f>Hoja1!$B$2:$B$5</c:f>
              <c:numCache>
                <c:formatCode>0%</c:formatCode>
                <c:ptCount val="4"/>
                <c:pt idx="0">
                  <c:v>0.375893697083725</c:v>
                </c:pt>
                <c:pt idx="1">
                  <c:v>0.25119002822201297</c:v>
                </c:pt>
                <c:pt idx="2">
                  <c:v>0.111933207902164</c:v>
                </c:pt>
                <c:pt idx="3">
                  <c:v>0.26098306679209798</c:v>
                </c:pt>
              </c:numCache>
            </c:numRef>
          </c:val>
          <c:extLst>
            <c:ext xmlns:c16="http://schemas.microsoft.com/office/drawing/2014/chart" uri="{C3380CC4-5D6E-409C-BE32-E72D297353CC}">
              <c16:uniqueId val="{00000008-63B7-4F7D-BBC4-5086159EAB57}"/>
            </c:ext>
          </c:extLst>
        </c:ser>
        <c:dLbls>
          <c:showLegendKey val="0"/>
          <c:showVal val="0"/>
          <c:showCatName val="0"/>
          <c:showSerName val="0"/>
          <c:showPercent val="0"/>
          <c:showBubbleSize val="0"/>
          <c:showLeaderLines val="1"/>
        </c:dLbls>
        <c:firstSliceAng val="246"/>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Hoja1!$B$1</c:f>
              <c:strCache>
                <c:ptCount val="1"/>
                <c:pt idx="0">
                  <c:v>Diurno</c:v>
                </c:pt>
              </c:strCache>
            </c:strRef>
          </c:tx>
          <c:spPr>
            <a:solidFill>
              <a:srgbClr val="00223A"/>
            </a:solidFill>
            <a:ln>
              <a:solidFill>
                <a:srgbClr val="00223A"/>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0.02</c:v>
                </c:pt>
                <c:pt idx="1">
                  <c:v>0.05</c:v>
                </c:pt>
                <c:pt idx="2">
                  <c:v>0.09</c:v>
                </c:pt>
                <c:pt idx="3">
                  <c:v>0.09</c:v>
                </c:pt>
                <c:pt idx="4">
                  <c:v>0.09</c:v>
                </c:pt>
                <c:pt idx="5">
                  <c:v>0.25</c:v>
                </c:pt>
                <c:pt idx="6">
                  <c:v>0.1333640978311029</c:v>
                </c:pt>
                <c:pt idx="7">
                  <c:v>0.15597600369173972</c:v>
                </c:pt>
                <c:pt idx="8">
                  <c:v>0.18566374403937855</c:v>
                </c:pt>
                <c:pt idx="9">
                  <c:v>0.08</c:v>
                </c:pt>
                <c:pt idx="10">
                  <c:v>0.18335640670666051</c:v>
                </c:pt>
                <c:pt idx="11">
                  <c:v>0.18581756652822642</c:v>
                </c:pt>
                <c:pt idx="12">
                  <c:v>0.20996769727734194</c:v>
                </c:pt>
                <c:pt idx="13">
                  <c:v>0.24334717735732964</c:v>
                </c:pt>
                <c:pt idx="14">
                  <c:v>0.20243039532379634</c:v>
                </c:pt>
                <c:pt idx="15">
                  <c:v>0.26149823104137826</c:v>
                </c:pt>
                <c:pt idx="16">
                  <c:v>0.28164897708044917</c:v>
                </c:pt>
                <c:pt idx="17">
                  <c:v>0.2</c:v>
                </c:pt>
                <c:pt idx="18">
                  <c:v>0.48</c:v>
                </c:pt>
                <c:pt idx="19">
                  <c:v>0.55000000000000004</c:v>
                </c:pt>
                <c:pt idx="20">
                  <c:v>0.62</c:v>
                </c:pt>
              </c:numCache>
            </c:numRef>
          </c:val>
          <c:extLst>
            <c:ext xmlns:c16="http://schemas.microsoft.com/office/drawing/2014/chart" uri="{C3380CC4-5D6E-409C-BE32-E72D297353CC}">
              <c16:uniqueId val="{00000000-91F0-4F67-B5F6-64488193F498}"/>
            </c:ext>
          </c:extLst>
        </c:ser>
        <c:ser>
          <c:idx val="1"/>
          <c:order val="1"/>
          <c:tx>
            <c:strRef>
              <c:f>Hoja1!$C$1</c:f>
              <c:strCache>
                <c:ptCount val="1"/>
                <c:pt idx="0">
                  <c:v>Vespertino</c:v>
                </c:pt>
              </c:strCache>
            </c:strRef>
          </c:tx>
          <c:spPr>
            <a:solidFill>
              <a:srgbClr val="F8961E"/>
            </a:solidFill>
            <a:ln>
              <a:solidFill>
                <a:srgbClr val="F8961E"/>
              </a:solidFill>
            </a:ln>
            <a:effectLst/>
          </c:spPr>
          <c:invertIfNegative val="0"/>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 </c:v>
                </c:pt>
                <c:pt idx="16">
                  <c:v>Problemas de salud personales</c:v>
                </c:pt>
                <c:pt idx="17">
                  <c:v>Futuro laboral</c:v>
                </c:pt>
                <c:pt idx="18">
                  <c:v>Problemas en relaciones familiares</c:v>
                </c:pt>
                <c:pt idx="19">
                  <c:v>Situación económica compleja</c:v>
                </c:pt>
                <c:pt idx="20">
                  <c:v>Problemas de autoestima</c:v>
                </c:pt>
              </c:strCache>
            </c:strRef>
          </c:cat>
          <c:val>
            <c:numRef>
              <c:f>Hoja1!$C$2:$C$22</c:f>
              <c:numCache>
                <c:formatCode>0%</c:formatCode>
                <c:ptCount val="21"/>
                <c:pt idx="0">
                  <c:v>7.0000000000000007E-2</c:v>
                </c:pt>
                <c:pt idx="1">
                  <c:v>3.0000000000000002E-2</c:v>
                </c:pt>
                <c:pt idx="2">
                  <c:v>6.9999999999999993E-2</c:v>
                </c:pt>
                <c:pt idx="3">
                  <c:v>3.9999999999999994E-2</c:v>
                </c:pt>
                <c:pt idx="4">
                  <c:v>3.9999999999999994E-2</c:v>
                </c:pt>
                <c:pt idx="5">
                  <c:v>0.2</c:v>
                </c:pt>
                <c:pt idx="6">
                  <c:v>0.2</c:v>
                </c:pt>
                <c:pt idx="7">
                  <c:v>0.10597600369173972</c:v>
                </c:pt>
                <c:pt idx="8">
                  <c:v>0.13566374403937853</c:v>
                </c:pt>
                <c:pt idx="9">
                  <c:v>0.03</c:v>
                </c:pt>
                <c:pt idx="10">
                  <c:v>0.32</c:v>
                </c:pt>
                <c:pt idx="11">
                  <c:v>8.5817566528226419E-2</c:v>
                </c:pt>
                <c:pt idx="12">
                  <c:v>0.10996769727734193</c:v>
                </c:pt>
                <c:pt idx="13">
                  <c:v>0.14334717735732963</c:v>
                </c:pt>
                <c:pt idx="14">
                  <c:v>0.10243039532379633</c:v>
                </c:pt>
                <c:pt idx="15">
                  <c:v>0.16149823104137825</c:v>
                </c:pt>
                <c:pt idx="16">
                  <c:v>0.35</c:v>
                </c:pt>
                <c:pt idx="17">
                  <c:v>0.1</c:v>
                </c:pt>
                <c:pt idx="18">
                  <c:v>0.38</c:v>
                </c:pt>
                <c:pt idx="19">
                  <c:v>0.45000000000000007</c:v>
                </c:pt>
                <c:pt idx="20">
                  <c:v>0.52</c:v>
                </c:pt>
              </c:numCache>
            </c:numRef>
          </c:val>
          <c:extLst>
            <c:ext xmlns:c16="http://schemas.microsoft.com/office/drawing/2014/chart" uri="{C3380CC4-5D6E-409C-BE32-E72D297353CC}">
              <c16:uniqueId val="{00000001-91F0-4F67-B5F6-64488193F498}"/>
            </c:ext>
          </c:extLst>
        </c:ser>
        <c:dLbls>
          <c:showLegendKey val="0"/>
          <c:showVal val="0"/>
          <c:showCatName val="0"/>
          <c:showSerName val="0"/>
          <c:showPercent val="0"/>
          <c:showBubbleSize val="0"/>
        </c:dLbls>
        <c:gapWidth val="150"/>
        <c:axId val="1429858015"/>
        <c:axId val="1429862591"/>
      </c:barChart>
      <c:catAx>
        <c:axId val="14298580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300" b="0" i="0" u="none" strike="noStrike" kern="1200" baseline="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defRPr>
            </a:pPr>
            <a:endParaRPr lang="es-CL"/>
          </a:p>
        </c:txPr>
        <c:crossAx val="1429862591"/>
        <c:crosses val="autoZero"/>
        <c:auto val="1"/>
        <c:lblAlgn val="ctr"/>
        <c:lblOffset val="100"/>
        <c:noMultiLvlLbl val="0"/>
      </c:catAx>
      <c:valAx>
        <c:axId val="1429862591"/>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142985801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800" b="0" i="0" u="none" strike="noStrike" baseline="0" dirty="0">
                <a:effectLst/>
              </a:rPr>
              <a:t>En una semana habitual, con qué frecuencia:</a:t>
            </a:r>
            <a:endParaRPr lang="es-CL"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Ningún día</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Hoja1!$B$2:$B$2</c:f>
              <c:numCache>
                <c:formatCode>0%</c:formatCode>
                <c:ptCount val="1"/>
                <c:pt idx="0">
                  <c:v>0.15666901905434016</c:v>
                </c:pt>
              </c:numCache>
            </c:numRef>
          </c:val>
          <c:extLst>
            <c:ext xmlns:c16="http://schemas.microsoft.com/office/drawing/2014/chart" uri="{C3380CC4-5D6E-409C-BE32-E72D297353CC}">
              <c16:uniqueId val="{00000000-A486-48AD-9110-AB5F9FC58C83}"/>
            </c:ext>
          </c:extLst>
        </c:ser>
        <c:ser>
          <c:idx val="1"/>
          <c:order val="1"/>
          <c:tx>
            <c:strRef>
              <c:f>Hoja1!$C$1</c:f>
              <c:strCache>
                <c:ptCount val="1"/>
                <c:pt idx="0">
                  <c:v>Algunos días</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Hoja1!$C$2:$C$2</c:f>
              <c:numCache>
                <c:formatCode>0%</c:formatCode>
                <c:ptCount val="1"/>
                <c:pt idx="0">
                  <c:v>0.41766643142789933</c:v>
                </c:pt>
              </c:numCache>
            </c:numRef>
          </c:val>
          <c:extLst>
            <c:ext xmlns:c16="http://schemas.microsoft.com/office/drawing/2014/chart" uri="{C3380CC4-5D6E-409C-BE32-E72D297353CC}">
              <c16:uniqueId val="{00000001-A486-48AD-9110-AB5F9FC58C83}"/>
            </c:ext>
          </c:extLst>
        </c:ser>
        <c:ser>
          <c:idx val="2"/>
          <c:order val="2"/>
          <c:tx>
            <c:strRef>
              <c:f>Hoja1!$D$1</c:f>
              <c:strCache>
                <c:ptCount val="1"/>
                <c:pt idx="0">
                  <c:v>La mayoría de los días</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Hoja1!$D$2:$D$2</c:f>
              <c:numCache>
                <c:formatCode>0%</c:formatCode>
                <c:ptCount val="1"/>
                <c:pt idx="0">
                  <c:v>0.27205363443895553</c:v>
                </c:pt>
              </c:numCache>
            </c:numRef>
          </c:val>
          <c:extLst>
            <c:ext xmlns:c16="http://schemas.microsoft.com/office/drawing/2014/chart" uri="{C3380CC4-5D6E-409C-BE32-E72D297353CC}">
              <c16:uniqueId val="{00000002-A486-48AD-9110-AB5F9FC58C83}"/>
            </c:ext>
          </c:extLst>
        </c:ser>
        <c:ser>
          <c:idx val="3"/>
          <c:order val="3"/>
          <c:tx>
            <c:strRef>
              <c:f>Hoja1!$E$1</c:f>
              <c:strCache>
                <c:ptCount val="1"/>
                <c:pt idx="0">
                  <c:v>Todos los días</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c:f>
              <c:strCache>
                <c:ptCount val="1"/>
                <c:pt idx="0">
                  <c:v>Desayunas, almuerzas y comes en horarios habituales</c:v>
                </c:pt>
              </c:strCache>
            </c:strRef>
          </c:cat>
          <c:val>
            <c:numRef>
              <c:f>Hoja1!$E$2:$E$2</c:f>
              <c:numCache>
                <c:formatCode>0%</c:formatCode>
                <c:ptCount val="1"/>
                <c:pt idx="0">
                  <c:v>0.15361091507880498</c:v>
                </c:pt>
              </c:numCache>
            </c:numRef>
          </c:val>
          <c:extLst>
            <c:ext xmlns:c16="http://schemas.microsoft.com/office/drawing/2014/chart" uri="{C3380CC4-5D6E-409C-BE32-E72D297353CC}">
              <c16:uniqueId val="{00000003-A486-48AD-9110-AB5F9FC58C83}"/>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4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Hoja1!$B$1</c:f>
              <c:strCache>
                <c:ptCount val="1"/>
                <c:pt idx="0">
                  <c:v>Ningún día</c:v>
                </c:pt>
              </c:strCache>
            </c:strRef>
          </c:tx>
          <c:spPr>
            <a:solidFill>
              <a:srgbClr val="4DBD9B"/>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Hoja1!$B$2:$B$4</c:f>
              <c:numCache>
                <c:formatCode>0%</c:formatCode>
                <c:ptCount val="3"/>
                <c:pt idx="0">
                  <c:v>6.5741502998941548E-2</c:v>
                </c:pt>
                <c:pt idx="1">
                  <c:v>0.19204986475361638</c:v>
                </c:pt>
                <c:pt idx="2">
                  <c:v>0.19760056457304165</c:v>
                </c:pt>
              </c:numCache>
            </c:numRef>
          </c:val>
          <c:extLst>
            <c:ext xmlns:c16="http://schemas.microsoft.com/office/drawing/2014/chart" uri="{C3380CC4-5D6E-409C-BE32-E72D297353CC}">
              <c16:uniqueId val="{00000000-E6C0-4C34-8869-54A49A9EFCAF}"/>
            </c:ext>
          </c:extLst>
        </c:ser>
        <c:ser>
          <c:idx val="1"/>
          <c:order val="1"/>
          <c:tx>
            <c:strRef>
              <c:f>Hoja1!$C$1</c:f>
              <c:strCache>
                <c:ptCount val="1"/>
                <c:pt idx="0">
                  <c:v>Algunos días</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Hoja1!$C$2:$C$4</c:f>
              <c:numCache>
                <c:formatCode>0%</c:formatCode>
                <c:ptCount val="3"/>
                <c:pt idx="0">
                  <c:v>0.69163824532517937</c:v>
                </c:pt>
                <c:pt idx="1">
                  <c:v>0.50076443608138299</c:v>
                </c:pt>
                <c:pt idx="2">
                  <c:v>0.42695836273817928</c:v>
                </c:pt>
              </c:numCache>
            </c:numRef>
          </c:val>
          <c:extLst>
            <c:ext xmlns:c16="http://schemas.microsoft.com/office/drawing/2014/chart" uri="{C3380CC4-5D6E-409C-BE32-E72D297353CC}">
              <c16:uniqueId val="{00000001-E6C0-4C34-8869-54A49A9EFCAF}"/>
            </c:ext>
          </c:extLst>
        </c:ser>
        <c:ser>
          <c:idx val="2"/>
          <c:order val="2"/>
          <c:tx>
            <c:strRef>
              <c:f>Hoja1!$D$1</c:f>
              <c:strCache>
                <c:ptCount val="1"/>
                <c:pt idx="0">
                  <c:v>La mayoría de los días</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Hoja1!$D$2:$D$4</c:f>
              <c:numCache>
                <c:formatCode>0%</c:formatCode>
                <c:ptCount val="3"/>
                <c:pt idx="0">
                  <c:v>0.20122309773021288</c:v>
                </c:pt>
                <c:pt idx="1">
                  <c:v>0.20686816417734918</c:v>
                </c:pt>
                <c:pt idx="2">
                  <c:v>0.23147494707127736</c:v>
                </c:pt>
              </c:numCache>
            </c:numRef>
          </c:val>
          <c:extLst>
            <c:ext xmlns:c16="http://schemas.microsoft.com/office/drawing/2014/chart" uri="{C3380CC4-5D6E-409C-BE32-E72D297353CC}">
              <c16:uniqueId val="{00000002-E6C0-4C34-8869-54A49A9EFCAF}"/>
            </c:ext>
          </c:extLst>
        </c:ser>
        <c:ser>
          <c:idx val="3"/>
          <c:order val="3"/>
          <c:tx>
            <c:strRef>
              <c:f>Hoja1!$E$1</c:f>
              <c:strCache>
                <c:ptCount val="1"/>
                <c:pt idx="0">
                  <c:v>Todos los días</c:v>
                </c:pt>
              </c:strCache>
            </c:strRef>
          </c:tx>
          <c:spPr>
            <a:solidFill>
              <a:srgbClr val="E63C3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Consumes comidas rápidas, fritas, snacks o dulces</c:v>
                </c:pt>
                <c:pt idx="1">
                  <c:v>Consumes gaseosas o bebidas artificiales</c:v>
                </c:pt>
                <c:pt idx="2">
                  <c:v>Omites alguna de las comidas principales (desayuno, almuerzo y comida)</c:v>
                </c:pt>
              </c:strCache>
            </c:strRef>
          </c:cat>
          <c:val>
            <c:numRef>
              <c:f>Hoja1!$E$2:$E$4</c:f>
              <c:numCache>
                <c:formatCode>0%</c:formatCode>
                <c:ptCount val="3"/>
                <c:pt idx="0">
                  <c:v>4.1397153945666239E-2</c:v>
                </c:pt>
                <c:pt idx="1">
                  <c:v>0.10031753498765142</c:v>
                </c:pt>
                <c:pt idx="2">
                  <c:v>0.14396612561750177</c:v>
                </c:pt>
              </c:numCache>
            </c:numRef>
          </c:val>
          <c:extLst>
            <c:ext xmlns:c16="http://schemas.microsoft.com/office/drawing/2014/chart" uri="{C3380CC4-5D6E-409C-BE32-E72D297353CC}">
              <c16:uniqueId val="{00000003-E6C0-4C34-8869-54A49A9EFCAF}"/>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4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En un día habitual, ¿cuántos vasos de agua, té o juegos no azucarados ingieres?</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col"/>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Ninguno</c:v>
                </c:pt>
                <c:pt idx="1">
                  <c:v>Entre 1 y 3</c:v>
                </c:pt>
                <c:pt idx="2">
                  <c:v>Entre 4 y 8</c:v>
                </c:pt>
                <c:pt idx="3">
                  <c:v>Entre 9 y 12</c:v>
                </c:pt>
                <c:pt idx="4">
                  <c:v>Más de 12</c:v>
                </c:pt>
              </c:strCache>
            </c:strRef>
          </c:cat>
          <c:val>
            <c:numRef>
              <c:f>Hoja1!$B$2:$B$6</c:f>
              <c:numCache>
                <c:formatCode>0%</c:formatCode>
                <c:ptCount val="5"/>
                <c:pt idx="0">
                  <c:v>7.9684557438794726E-2</c:v>
                </c:pt>
                <c:pt idx="1">
                  <c:v>0.48999529190207158</c:v>
                </c:pt>
                <c:pt idx="2">
                  <c:v>0.314030131826742</c:v>
                </c:pt>
                <c:pt idx="3">
                  <c:v>8.9218455743879474E-2</c:v>
                </c:pt>
                <c:pt idx="4">
                  <c:v>2.7071563088512243E-2</c:v>
                </c:pt>
              </c:numCache>
            </c:numRef>
          </c:val>
          <c:extLst>
            <c:ext xmlns:c16="http://schemas.microsoft.com/office/drawing/2014/chart" uri="{C3380CC4-5D6E-409C-BE32-E72D297353CC}">
              <c16:uniqueId val="{00000000-2C3B-407A-ACC9-436A3ACF929A}"/>
            </c:ext>
          </c:extLst>
        </c:ser>
        <c:dLbls>
          <c:dLblPos val="outEnd"/>
          <c:showLegendKey val="0"/>
          <c:showVal val="1"/>
          <c:showCatName val="0"/>
          <c:showSerName val="0"/>
          <c:showPercent val="0"/>
          <c:showBubbleSize val="0"/>
        </c:dLbls>
        <c:gapWidth val="219"/>
        <c:overlap val="-27"/>
        <c:axId val="1168497199"/>
        <c:axId val="1168496367"/>
      </c:barChart>
      <c:catAx>
        <c:axId val="116849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F227-4A4E-A6E9-33F796530005}"/>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F227-4A4E-A6E9-33F79653000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A27-4FBD-B015-90E80FB2EA7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Reserva de hora psicológica</c:v>
                </c:pt>
                <c:pt idx="1">
                  <c:v>Inscripción en charlas de salud mental</c:v>
                </c:pt>
                <c:pt idx="2">
                  <c:v>Contenidos en salud mental</c:v>
                </c:pt>
              </c:strCache>
            </c:strRef>
          </c:cat>
          <c:val>
            <c:numRef>
              <c:f>Hoja1!$B$2:$B$4</c:f>
              <c:numCache>
                <c:formatCode>0%</c:formatCode>
                <c:ptCount val="3"/>
                <c:pt idx="0">
                  <c:v>0.41039290240811155</c:v>
                </c:pt>
                <c:pt idx="1">
                  <c:v>0.3</c:v>
                </c:pt>
                <c:pt idx="2">
                  <c:v>0.28999999999999998</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64A8-48EF-B7C4-459A9335C2F6}"/>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64A8-48EF-B7C4-459A9335C2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A8-48EF-B7C4-459A9335C2F6}"/>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64A8-48EF-B7C4-459A9335C2F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B1BA-46E6-83E3-4EED6412BEEC}"/>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B1BA-46E6-83E3-4EED6412BEE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0.15</c:v>
                </c:pt>
                <c:pt idx="1">
                  <c:v>0.85</c:v>
                </c:pt>
              </c:numCache>
            </c:numRef>
          </c:val>
          <c:extLst>
            <c:ext xmlns:c16="http://schemas.microsoft.com/office/drawing/2014/chart" uri="{C3380CC4-5D6E-409C-BE32-E72D297353CC}">
              <c16:uniqueId val="{00000004-B1BA-46E6-83E3-4EED6412BE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22A8-43CD-8471-ACB30C339F59}"/>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22A8-43CD-8471-ACB30C339F5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2A8-43CD-8471-ACB30C339F5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Hoja1!$A$2:$A$4</c:f>
              <c:strCache>
                <c:ptCount val="3"/>
                <c:pt idx="0">
                  <c:v>Mucho / Bastante</c:v>
                </c:pt>
                <c:pt idx="1">
                  <c:v>Algo</c:v>
                </c:pt>
                <c:pt idx="2">
                  <c:v>Poco / Nada</c:v>
                </c:pt>
              </c:strCache>
            </c:strRef>
          </c:cat>
          <c:val>
            <c:numRef>
              <c:f>Hoja1!$B$2:$B$4</c:f>
              <c:numCache>
                <c:formatCode>0%</c:formatCode>
                <c:ptCount val="3"/>
                <c:pt idx="0">
                  <c:v>0.41039290240811155</c:v>
                </c:pt>
                <c:pt idx="1">
                  <c:v>0.3</c:v>
                </c:pt>
                <c:pt idx="2">
                  <c:v>0.28999999999999998</c:v>
                </c:pt>
              </c:numCache>
            </c:numRef>
          </c:val>
          <c:extLst>
            <c:ext xmlns:c16="http://schemas.microsoft.com/office/drawing/2014/chart" uri="{C3380CC4-5D6E-409C-BE32-E72D297353CC}">
              <c16:uniqueId val="{00000006-22A8-43CD-8471-ACB30C339F5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F8961E"/>
            </a:solidFill>
            <a:ln w="19050">
              <a:solidFill>
                <a:srgbClr val="F8961E"/>
              </a:solidFill>
            </a:ln>
            <a:effectLst/>
          </c:spPr>
          <c:invertIfNegative val="0"/>
          <c:dPt>
            <c:idx val="0"/>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1-CA1A-4574-B37D-5284DC7AFB9E}"/>
              </c:ext>
            </c:extLst>
          </c:dPt>
          <c:dPt>
            <c:idx val="1"/>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3-ECAA-4E0A-B33A-396F6E997B3A}"/>
              </c:ext>
            </c:extLst>
          </c:dPt>
          <c:dPt>
            <c:idx val="2"/>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5-064D-4A87-8D3A-6B57251F2291}"/>
              </c:ext>
            </c:extLst>
          </c:dPt>
          <c:dPt>
            <c:idx val="3"/>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7-064D-4A87-8D3A-6B57251F2291}"/>
              </c:ext>
            </c:extLst>
          </c:dPt>
          <c:dPt>
            <c:idx val="4"/>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9-064D-4A87-8D3A-6B57251F2291}"/>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0</c:v>
                </c:pt>
                <c:pt idx="1">
                  <c:v>Entre 1 y 3</c:v>
                </c:pt>
                <c:pt idx="2">
                  <c:v>Entre 4 y 6</c:v>
                </c:pt>
                <c:pt idx="3">
                  <c:v>Entre 7 y 9</c:v>
                </c:pt>
                <c:pt idx="4">
                  <c:v>10 o más</c:v>
                </c:pt>
              </c:strCache>
            </c:strRef>
          </c:cat>
          <c:val>
            <c:numRef>
              <c:f>Hoja1!$B$2:$B$6</c:f>
              <c:numCache>
                <c:formatCode>0%</c:formatCode>
                <c:ptCount val="5"/>
                <c:pt idx="0">
                  <c:v>0.14581308622443201</c:v>
                </c:pt>
                <c:pt idx="1">
                  <c:v>0.1</c:v>
                </c:pt>
                <c:pt idx="2">
                  <c:v>0.2</c:v>
                </c:pt>
                <c:pt idx="3">
                  <c:v>0.2</c:v>
                </c:pt>
                <c:pt idx="4">
                  <c:v>0.35418691377556799</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dLbls>
        <c:gapWidth val="100"/>
        <c:axId val="1721395472"/>
        <c:axId val="1721401296"/>
      </c:barChart>
      <c:catAx>
        <c:axId val="172139547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721401296"/>
        <c:crossesAt val="0"/>
        <c:auto val="1"/>
        <c:lblAlgn val="ctr"/>
        <c:lblOffset val="100"/>
        <c:noMultiLvlLbl val="0"/>
      </c:catAx>
      <c:valAx>
        <c:axId val="1721401296"/>
        <c:scaling>
          <c:orientation val="minMax"/>
          <c:max val="0.30000000000000004"/>
        </c:scaling>
        <c:delete val="1"/>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crossAx val="17213954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F227-4A4E-A6E9-33F796530005}"/>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F227-4A4E-A6E9-33F796530005}"/>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ABD3-4286-BAA3-0777F2FDFF11}"/>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8F26-498F-AC27-E91068B6FEC9}"/>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8-8F26-498F-AC27-E91068B6FEC9}"/>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Muy insatisfecho/a</c:v>
                </c:pt>
                <c:pt idx="1">
                  <c:v>Insatisfecho/a</c:v>
                </c:pt>
                <c:pt idx="2">
                  <c:v>Neutro</c:v>
                </c:pt>
                <c:pt idx="3">
                  <c:v>Satisfecho/a</c:v>
                </c:pt>
                <c:pt idx="4">
                  <c:v>Muy satisfecho/a</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4-F227-4A4E-A6E9-33F796530005}"/>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¿Cuáles de las siguientes razones explican que la carga académica </a:t>
            </a:r>
          </a:p>
          <a:p>
            <a:pPr>
              <a:defRPr sz="1600">
                <a:latin typeface="Calibri Light" panose="020F0302020204030204" pitchFamily="34" charset="0"/>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te resulte exigente?</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Mi trabajo me quita más tiempo del que desearía</c:v>
                </c:pt>
                <c:pt idx="2">
                  <c:v>Me faltan hábitos de estudio</c:v>
                </c:pt>
                <c:pt idx="3">
                  <c:v>Tengo dificultades para entender la materia</c:v>
                </c:pt>
                <c:pt idx="4">
                  <c:v>Tengo muchas responsabilidades en el hogar</c:v>
                </c:pt>
                <c:pt idx="5">
                  <c:v>Tengo dificultades para concentrarme</c:v>
                </c:pt>
              </c:strCache>
            </c:strRef>
          </c:cat>
          <c:val>
            <c:numRef>
              <c:f>Hoja1!$B$2:$B$7</c:f>
              <c:numCache>
                <c:formatCode>0%</c:formatCode>
                <c:ptCount val="6"/>
                <c:pt idx="0">
                  <c:v>0.20489296636085627</c:v>
                </c:pt>
                <c:pt idx="1">
                  <c:v>0.28728606356968217</c:v>
                </c:pt>
                <c:pt idx="2">
                  <c:v>0.36552567237163813</c:v>
                </c:pt>
                <c:pt idx="3">
                  <c:v>0.38630806845965771</c:v>
                </c:pt>
                <c:pt idx="4">
                  <c:v>0.41136919315403425</c:v>
                </c:pt>
                <c:pt idx="5">
                  <c:v>0.55317848410757942</c:v>
                </c:pt>
              </c:numCache>
            </c:numRef>
          </c:val>
          <c:extLst>
            <c:ext xmlns:c16="http://schemas.microsoft.com/office/drawing/2014/chart" uri="{C3380CC4-5D6E-409C-BE32-E72D297353CC}">
              <c16:uniqueId val="{00000000-1043-4A2B-87BC-A89F99D0E1C3}"/>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8A8E-4E6B-A275-AFE965DF1784}"/>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8A8E-4E6B-A275-AFE965DF17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8E-4E6B-A275-AFE965DF178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8A8E-4E6B-A275-AFE965DF17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8A8E-4E6B-A275-AFE965DF1784}"/>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8A8E-4E6B-A275-AFE965DF178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A8E-4E6B-A275-AFE965DF178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0.3</c:v>
                </c:pt>
                <c:pt idx="1">
                  <c:v>0.7</c:v>
                </c:pt>
              </c:numCache>
            </c:numRef>
          </c:val>
          <c:extLst>
            <c:ext xmlns:c16="http://schemas.microsoft.com/office/drawing/2014/chart" uri="{C3380CC4-5D6E-409C-BE32-E72D297353CC}">
              <c16:uniqueId val="{00000006-8A8E-4E6B-A275-AFE965DF178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00223A"/>
            </a:solidFill>
            <a:ln w="19050">
              <a:solidFill>
                <a:srgbClr val="00223A"/>
              </a:solidFill>
            </a:ln>
            <a:effectLst/>
          </c:spPr>
          <c:invertIfNegative val="0"/>
          <c:dPt>
            <c:idx val="0"/>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1-9939-4F2A-95CB-0F8DDB7132DB}"/>
              </c:ext>
            </c:extLst>
          </c:dPt>
          <c:dPt>
            <c:idx val="1"/>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3-9939-4F2A-95CB-0F8DDB7132DB}"/>
              </c:ext>
            </c:extLst>
          </c:dPt>
          <c:dPt>
            <c:idx val="2"/>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5-9939-4F2A-95CB-0F8DDB7132DB}"/>
              </c:ext>
            </c:extLst>
          </c:dPt>
          <c:dPt>
            <c:idx val="3"/>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7-9939-4F2A-95CB-0F8DDB7132DB}"/>
              </c:ext>
            </c:extLst>
          </c:dPt>
          <c:dPt>
            <c:idx val="4"/>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9-9939-4F2A-95CB-0F8DDB7132DB}"/>
              </c:ext>
            </c:extLst>
          </c:dPt>
          <c:dPt>
            <c:idx val="5"/>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C-9939-4F2A-95CB-0F8DDB7132DB}"/>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Poco tiempo</c:v>
                </c:pt>
                <c:pt idx="1">
                  <c:v>No creo ser bueno/a</c:v>
                </c:pt>
                <c:pt idx="2">
                  <c:v>Es para profesionales</c:v>
                </c:pt>
                <c:pt idx="3">
                  <c:v>No es importante</c:v>
                </c:pt>
                <c:pt idx="4">
                  <c:v>Falta información</c:v>
                </c:pt>
                <c:pt idx="5">
                  <c:v>Otra razón</c:v>
                </c:pt>
              </c:strCache>
            </c:strRef>
          </c:cat>
          <c:val>
            <c:numRef>
              <c:f>Hoja1!$B$2:$B$7</c:f>
              <c:numCache>
                <c:formatCode>0%</c:formatCode>
                <c:ptCount val="6"/>
                <c:pt idx="0">
                  <c:v>0.05</c:v>
                </c:pt>
                <c:pt idx="1">
                  <c:v>0.15</c:v>
                </c:pt>
                <c:pt idx="2">
                  <c:v>0.1</c:v>
                </c:pt>
                <c:pt idx="3">
                  <c:v>0.2</c:v>
                </c:pt>
                <c:pt idx="4">
                  <c:v>0.2</c:v>
                </c:pt>
                <c:pt idx="5">
                  <c:v>0.3</c:v>
                </c:pt>
              </c:numCache>
            </c:numRef>
          </c:val>
          <c:extLst>
            <c:ext xmlns:c16="http://schemas.microsoft.com/office/drawing/2014/chart" uri="{C3380CC4-5D6E-409C-BE32-E72D297353CC}">
              <c16:uniqueId val="{0000000A-9939-4F2A-95CB-0F8DDB7132DB}"/>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B1BA-46E6-83E3-4EED6412BEEC}"/>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B1BA-46E6-83E3-4EED6412BEEC}"/>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0.15</c:v>
                </c:pt>
                <c:pt idx="1">
                  <c:v>0.85</c:v>
                </c:pt>
              </c:numCache>
            </c:numRef>
          </c:val>
          <c:extLst>
            <c:ext xmlns:c16="http://schemas.microsoft.com/office/drawing/2014/chart" uri="{C3380CC4-5D6E-409C-BE32-E72D297353CC}">
              <c16:uniqueId val="{00000004-B1BA-46E6-83E3-4EED6412BEE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rgbClr val="00223A"/>
            </a:solidFill>
            <a:ln w="19050">
              <a:solidFill>
                <a:srgbClr val="00223A"/>
              </a:solidFill>
            </a:ln>
            <a:effectLst/>
          </c:spPr>
          <c:invertIfNegative val="0"/>
          <c:dPt>
            <c:idx val="0"/>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1-2DB0-4353-887C-C9753F839E53}"/>
              </c:ext>
            </c:extLst>
          </c:dPt>
          <c:dPt>
            <c:idx val="1"/>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3-2DB0-4353-887C-C9753F839E53}"/>
              </c:ext>
            </c:extLst>
          </c:dPt>
          <c:dPt>
            <c:idx val="2"/>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5-2DB0-4353-887C-C9753F839E53}"/>
              </c:ext>
            </c:extLst>
          </c:dPt>
          <c:dPt>
            <c:idx val="3"/>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7-2DB0-4353-887C-C9753F839E53}"/>
              </c:ext>
            </c:extLst>
          </c:dPt>
          <c:dPt>
            <c:idx val="4"/>
            <c:invertIfNegative val="0"/>
            <c:bubble3D val="0"/>
            <c:spPr>
              <a:solidFill>
                <a:srgbClr val="00223A"/>
              </a:solidFill>
              <a:ln w="19050">
                <a:solidFill>
                  <a:srgbClr val="00223A"/>
                </a:solidFill>
              </a:ln>
              <a:effectLst/>
            </c:spPr>
            <c:extLst>
              <c:ext xmlns:c16="http://schemas.microsoft.com/office/drawing/2014/chart" uri="{C3380CC4-5D6E-409C-BE32-E72D297353CC}">
                <c16:uniqueId val="{00000009-2DB0-4353-887C-C9753F839E53}"/>
              </c:ext>
            </c:extLst>
          </c:dPt>
          <c:dPt>
            <c:idx val="5"/>
            <c:invertIfNegative val="0"/>
            <c:bubble3D val="0"/>
            <c:spPr>
              <a:solidFill>
                <a:srgbClr val="F8961E"/>
              </a:solidFill>
              <a:ln w="19050">
                <a:solidFill>
                  <a:srgbClr val="F8961E"/>
                </a:solidFill>
              </a:ln>
              <a:effectLst/>
            </c:spPr>
            <c:extLst>
              <c:ext xmlns:c16="http://schemas.microsoft.com/office/drawing/2014/chart" uri="{C3380CC4-5D6E-409C-BE32-E72D297353CC}">
                <c16:uniqueId val="{0000000B-2DB0-4353-887C-C9753F839E53}"/>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Sí</c:v>
                </c:pt>
                <c:pt idx="1">
                  <c:v>No</c:v>
                </c:pt>
                <c:pt idx="2">
                  <c:v>No lo recuerdo</c:v>
                </c:pt>
              </c:strCache>
            </c:strRef>
          </c:cat>
          <c:val>
            <c:numRef>
              <c:f>Hoja1!$B$2:$B$4</c:f>
              <c:numCache>
                <c:formatCode>0%</c:formatCode>
                <c:ptCount val="3"/>
                <c:pt idx="0">
                  <c:v>0.3</c:v>
                </c:pt>
                <c:pt idx="1">
                  <c:v>0.1</c:v>
                </c:pt>
                <c:pt idx="2">
                  <c:v>0.6</c:v>
                </c:pt>
              </c:numCache>
            </c:numRef>
          </c:val>
          <c:extLst>
            <c:ext xmlns:c16="http://schemas.microsoft.com/office/drawing/2014/chart" uri="{C3380CC4-5D6E-409C-BE32-E72D297353CC}">
              <c16:uniqueId val="{0000000C-2DB0-4353-887C-C9753F839E53}"/>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7A29-42DF-8843-B4B247B6A00A}"/>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7A29-42DF-8843-B4B247B6A00A}"/>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7A29-42DF-8843-B4B247B6A00A}"/>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7A29-42DF-8843-B4B247B6A00A}"/>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9-7A29-42DF-8843-B4B247B6A00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Muy insatisfecho/a</c:v>
                </c:pt>
                <c:pt idx="1">
                  <c:v>Insatisfecho/a</c:v>
                </c:pt>
                <c:pt idx="2">
                  <c:v>Neutro</c:v>
                </c:pt>
                <c:pt idx="3">
                  <c:v>Satisfecho/a</c:v>
                </c:pt>
                <c:pt idx="4">
                  <c:v>Muy satisfecho/a</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A-7A29-42DF-8843-B4B247B6A00A}"/>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52F6-4377-80DE-CCB974E0DABA}"/>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52F6-4377-80DE-CCB974E0DAB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2F6-4377-80DE-CCB974E0DAB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52F6-4377-80DE-CCB974E0DAB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CA1A-4574-B37D-5284DC7AFB9E}"/>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ECAA-4E0A-B33A-396F6E997B3A}"/>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0.44581308622443216</c:v>
                </c:pt>
                <c:pt idx="1">
                  <c:v>0.55418691377556784</c:v>
                </c:pt>
              </c:numCache>
            </c:numRef>
          </c:val>
          <c:extLst>
            <c:ext xmlns:c16="http://schemas.microsoft.com/office/drawing/2014/chart" uri="{C3380CC4-5D6E-409C-BE32-E72D297353CC}">
              <c16:uniqueId val="{00000000-ECAA-4E0A-B33A-396F6E997B3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Ventas</c:v>
                </c:pt>
              </c:strCache>
            </c:strRef>
          </c:tx>
          <c:spPr>
            <a:solidFill>
              <a:schemeClr val="accent1"/>
            </a:solidFill>
            <a:ln w="19050">
              <a:solidFill>
                <a:srgbClr val="ED7D31"/>
              </a:solidFill>
            </a:ln>
            <a:effectLst/>
          </c:spPr>
          <c:invertIfNegative val="0"/>
          <c:dPt>
            <c:idx val="0"/>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1-A204-4B8C-BC80-5AE178D3274D}"/>
              </c:ext>
            </c:extLst>
          </c:dPt>
          <c:dPt>
            <c:idx val="1"/>
            <c:invertIfNegative val="0"/>
            <c:bubble3D val="0"/>
            <c:spPr>
              <a:solidFill>
                <a:srgbClr val="ED7D31"/>
              </a:solidFill>
              <a:ln w="19050">
                <a:solidFill>
                  <a:srgbClr val="ED7D31"/>
                </a:solidFill>
              </a:ln>
              <a:effectLst/>
            </c:spPr>
            <c:extLst>
              <c:ext xmlns:c16="http://schemas.microsoft.com/office/drawing/2014/chart" uri="{C3380CC4-5D6E-409C-BE32-E72D297353CC}">
                <c16:uniqueId val="{00000003-A204-4B8C-BC80-5AE178D3274D}"/>
              </c:ext>
            </c:extLst>
          </c:dPt>
          <c:dPt>
            <c:idx val="2"/>
            <c:invertIfNegative val="0"/>
            <c:bubble3D val="0"/>
            <c:spPr>
              <a:solidFill>
                <a:srgbClr val="FFC000"/>
              </a:solidFill>
              <a:ln w="19050">
                <a:solidFill>
                  <a:srgbClr val="FFC000"/>
                </a:solidFill>
              </a:ln>
              <a:effectLst/>
            </c:spPr>
            <c:extLst>
              <c:ext xmlns:c16="http://schemas.microsoft.com/office/drawing/2014/chart" uri="{C3380CC4-5D6E-409C-BE32-E72D297353CC}">
                <c16:uniqueId val="{00000005-A204-4B8C-BC80-5AE178D3274D}"/>
              </c:ext>
            </c:extLst>
          </c:dPt>
          <c:dPt>
            <c:idx val="3"/>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7-A204-4B8C-BC80-5AE178D3274D}"/>
              </c:ext>
            </c:extLst>
          </c:dPt>
          <c:dPt>
            <c:idx val="4"/>
            <c:invertIfNegative val="0"/>
            <c:bubble3D val="0"/>
            <c:spPr>
              <a:solidFill>
                <a:srgbClr val="92D050"/>
              </a:solidFill>
              <a:ln w="19050">
                <a:solidFill>
                  <a:srgbClr val="92D050"/>
                </a:solidFill>
              </a:ln>
              <a:effectLst/>
            </c:spPr>
            <c:extLst>
              <c:ext xmlns:c16="http://schemas.microsoft.com/office/drawing/2014/chart" uri="{C3380CC4-5D6E-409C-BE32-E72D297353CC}">
                <c16:uniqueId val="{00000009-A204-4B8C-BC80-5AE178D3274D}"/>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Nada</c:v>
                </c:pt>
                <c:pt idx="1">
                  <c:v>Poco</c:v>
                </c:pt>
                <c:pt idx="2">
                  <c:v>Algo</c:v>
                </c:pt>
                <c:pt idx="3">
                  <c:v>Bastante</c:v>
                </c:pt>
                <c:pt idx="4">
                  <c:v>Mucho</c:v>
                </c:pt>
              </c:strCache>
            </c:strRef>
          </c:cat>
          <c:val>
            <c:numRef>
              <c:f>Hoja1!$B$2:$B$6</c:f>
              <c:numCache>
                <c:formatCode>0%</c:formatCode>
                <c:ptCount val="5"/>
                <c:pt idx="0">
                  <c:v>0.05</c:v>
                </c:pt>
                <c:pt idx="1">
                  <c:v>0.15</c:v>
                </c:pt>
                <c:pt idx="2">
                  <c:v>0.1</c:v>
                </c:pt>
                <c:pt idx="3">
                  <c:v>0.4</c:v>
                </c:pt>
                <c:pt idx="4">
                  <c:v>0.3</c:v>
                </c:pt>
              </c:numCache>
            </c:numRef>
          </c:val>
          <c:extLst>
            <c:ext xmlns:c16="http://schemas.microsoft.com/office/drawing/2014/chart" uri="{C3380CC4-5D6E-409C-BE32-E72D297353CC}">
              <c16:uniqueId val="{0000000A-A204-4B8C-BC80-5AE178D3274D}"/>
            </c:ext>
          </c:extLst>
        </c:ser>
        <c:dLbls>
          <c:showLegendKey val="0"/>
          <c:showVal val="0"/>
          <c:showCatName val="0"/>
          <c:showSerName val="0"/>
          <c:showPercent val="0"/>
          <c:showBubbleSize val="0"/>
        </c:dLbls>
        <c:gapWidth val="100"/>
        <c:axId val="121237856"/>
        <c:axId val="121251584"/>
      </c:barChart>
      <c:valAx>
        <c:axId val="121251584"/>
        <c:scaling>
          <c:orientation val="minMax"/>
          <c:max val="0.5"/>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37856"/>
        <c:crosses val="autoZero"/>
        <c:crossBetween val="between"/>
        <c:majorUnit val="0.1"/>
      </c:valAx>
      <c:catAx>
        <c:axId val="12123785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CL"/>
          </a:p>
        </c:txPr>
        <c:crossAx val="121251584"/>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Inicio</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0.14453781512605043</c:v>
                </c:pt>
                <c:pt idx="1">
                  <c:v>0.46386554621848741</c:v>
                </c:pt>
                <c:pt idx="2">
                  <c:v>0.59663865546218486</c:v>
                </c:pt>
                <c:pt idx="3">
                  <c:v>0.49411764705882355</c:v>
                </c:pt>
                <c:pt idx="4">
                  <c:v>0.35798319327731093</c:v>
                </c:pt>
                <c:pt idx="5">
                  <c:v>0.25714285714285712</c:v>
                </c:pt>
              </c:numCache>
            </c:numRef>
          </c:val>
          <c:extLst>
            <c:ext xmlns:c16="http://schemas.microsoft.com/office/drawing/2014/chart" uri="{C3380CC4-5D6E-409C-BE32-E72D297353CC}">
              <c16:uniqueId val="{00000000-1043-4A2B-87BC-A89F99D0E1C3}"/>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Hoja1!$B$1</c:f>
              <c:strCache>
                <c:ptCount val="1"/>
                <c:pt idx="0">
                  <c:v>Ventas</c:v>
                </c:pt>
              </c:strCache>
            </c:strRef>
          </c:tx>
          <c:dPt>
            <c:idx val="0"/>
            <c:bubble3D val="0"/>
            <c:spPr>
              <a:solidFill>
                <a:srgbClr val="F8961E"/>
              </a:solidFill>
              <a:ln w="19050">
                <a:solidFill>
                  <a:schemeClr val="lt1"/>
                </a:solidFill>
              </a:ln>
              <a:effectLst/>
            </c:spPr>
            <c:extLst>
              <c:ext xmlns:c16="http://schemas.microsoft.com/office/drawing/2014/chart" uri="{C3380CC4-5D6E-409C-BE32-E72D297353CC}">
                <c16:uniqueId val="{00000001-2AE9-480B-8A33-449EDF440EB2}"/>
              </c:ext>
            </c:extLst>
          </c:dPt>
          <c:dPt>
            <c:idx val="1"/>
            <c:bubble3D val="0"/>
            <c:spPr>
              <a:solidFill>
                <a:srgbClr val="00223A"/>
              </a:solidFill>
              <a:ln w="19050">
                <a:solidFill>
                  <a:schemeClr val="lt1"/>
                </a:solidFill>
              </a:ln>
              <a:effectLst/>
            </c:spPr>
            <c:extLst>
              <c:ext xmlns:c16="http://schemas.microsoft.com/office/drawing/2014/chart" uri="{C3380CC4-5D6E-409C-BE32-E72D297353CC}">
                <c16:uniqueId val="{00000003-2AE9-480B-8A33-449EDF440E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AE9-480B-8A33-449EDF440EB2}"/>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Sí</c:v>
                </c:pt>
                <c:pt idx="1">
                  <c:v>No</c:v>
                </c:pt>
              </c:strCache>
            </c:strRef>
          </c:cat>
          <c:val>
            <c:numRef>
              <c:f>Hoja1!$B$2:$B$3</c:f>
              <c:numCache>
                <c:formatCode>0%</c:formatCode>
                <c:ptCount val="2"/>
                <c:pt idx="0">
                  <c:v>0.8</c:v>
                </c:pt>
                <c:pt idx="1">
                  <c:v>0.2</c:v>
                </c:pt>
              </c:numCache>
            </c:numRef>
          </c:val>
          <c:extLst>
            <c:ext xmlns:c16="http://schemas.microsoft.com/office/drawing/2014/chart" uri="{C3380CC4-5D6E-409C-BE32-E72D297353CC}">
              <c16:uniqueId val="{00000006-2AE9-480B-8A33-449EDF440EB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a:pPr>
      <a:endParaRPr lang="es-CL"/>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Hoja1!$B$2:$B$19</c:f>
              <c:strCache>
                <c:ptCount val="18"/>
                <c:pt idx="0">
                  <c:v>San Carlos De Apoquindo</c:v>
                </c:pt>
                <c:pt idx="1">
                  <c:v>Concepción</c:v>
                </c:pt>
                <c:pt idx="2">
                  <c:v>Puerto Montt</c:v>
                </c:pt>
                <c:pt idx="3">
                  <c:v>San Bernardo</c:v>
                </c:pt>
                <c:pt idx="4">
                  <c:v>Plaza Vespucio</c:v>
                </c:pt>
                <c:pt idx="5">
                  <c:v>Plaza Norte</c:v>
                </c:pt>
                <c:pt idx="6">
                  <c:v>Viña Del Mar</c:v>
                </c:pt>
                <c:pt idx="7">
                  <c:v>Padre Alonso De Ovalle</c:v>
                </c:pt>
                <c:pt idx="8">
                  <c:v>Puente Alto</c:v>
                </c:pt>
                <c:pt idx="9">
                  <c:v>Alameda</c:v>
                </c:pt>
                <c:pt idx="10">
                  <c:v>Maipú</c:v>
                </c:pt>
                <c:pt idx="11">
                  <c:v>Plaza Oeste</c:v>
                </c:pt>
                <c:pt idx="12">
                  <c:v>Antonio Varas</c:v>
                </c:pt>
                <c:pt idx="13">
                  <c:v>San Joaquín</c:v>
                </c:pt>
                <c:pt idx="14">
                  <c:v>Valparaíso</c:v>
                </c:pt>
                <c:pt idx="15">
                  <c:v>Melipilla</c:v>
                </c:pt>
                <c:pt idx="16">
                  <c:v>Campus Villarrica</c:v>
                </c:pt>
                <c:pt idx="17">
                  <c:v>Campus Arauco</c:v>
                </c:pt>
              </c:strCache>
            </c:strRef>
          </c:cat>
          <c:val>
            <c:numRef>
              <c:f>Hoja1!$C$2:$C$19</c:f>
              <c:numCache>
                <c:formatCode>0%</c:formatCode>
                <c:ptCount val="18"/>
                <c:pt idx="0">
                  <c:v>0.87043189368770768</c:v>
                </c:pt>
                <c:pt idx="1">
                  <c:v>0.83673469387755106</c:v>
                </c:pt>
                <c:pt idx="2">
                  <c:v>0.81818181818181823</c:v>
                </c:pt>
                <c:pt idx="3">
                  <c:v>0.80874316939890711</c:v>
                </c:pt>
                <c:pt idx="4">
                  <c:v>0.80674846625766872</c:v>
                </c:pt>
                <c:pt idx="5">
                  <c:v>0.80473372781065089</c:v>
                </c:pt>
                <c:pt idx="6">
                  <c:v>0.79813664596273293</c:v>
                </c:pt>
                <c:pt idx="7">
                  <c:v>0.7934537246049661</c:v>
                </c:pt>
                <c:pt idx="8">
                  <c:v>0.79325842696629212</c:v>
                </c:pt>
                <c:pt idx="9">
                  <c:v>0.78839590443686003</c:v>
                </c:pt>
                <c:pt idx="10">
                  <c:v>0.78659611992945322</c:v>
                </c:pt>
                <c:pt idx="11">
                  <c:v>0.78470824949698192</c:v>
                </c:pt>
                <c:pt idx="12">
                  <c:v>0.78442028985507251</c:v>
                </c:pt>
                <c:pt idx="13">
                  <c:v>0.77108433734939763</c:v>
                </c:pt>
                <c:pt idx="14">
                  <c:v>0.73910081743869205</c:v>
                </c:pt>
                <c:pt idx="15">
                  <c:v>0.73368606701940031</c:v>
                </c:pt>
                <c:pt idx="16">
                  <c:v>0.67741935483870963</c:v>
                </c:pt>
                <c:pt idx="17">
                  <c:v>0.65384615384615385</c:v>
                </c:pt>
              </c:numCache>
            </c:numRef>
          </c:val>
          <c:extLst>
            <c:ext xmlns:c16="http://schemas.microsoft.com/office/drawing/2014/chart" uri="{C3380CC4-5D6E-409C-BE32-E72D297353CC}">
              <c16:uniqueId val="{00000000-C3DD-4B42-AC35-0C068A09D5A0}"/>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Hoja1!$B$2</c:f>
              <c:numCache>
                <c:formatCode>General</c:formatCode>
                <c:ptCount val="1"/>
              </c:numCache>
            </c:numRef>
          </c:cat>
          <c:val>
            <c:numRef>
              <c:f>Hoja1!$C$2</c:f>
              <c:numCache>
                <c:formatCode>0%</c:formatCode>
                <c:ptCount val="1"/>
              </c:numCache>
            </c:numRef>
          </c:val>
          <c:extLst>
            <c:ext xmlns:c16="http://schemas.microsoft.com/office/drawing/2014/chart" uri="{C3380CC4-5D6E-409C-BE32-E72D297353CC}">
              <c16:uniqueId val="{00000000-474F-4BA2-84AE-B28AA3B8C12A}"/>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440036444459114E-2"/>
          <c:y val="5.4153202394395923E-2"/>
          <c:w val="0.95155996355554084"/>
          <c:h val="0.47402671700119181"/>
        </c:manualLayout>
      </c:layout>
      <c:barChart>
        <c:barDir val="col"/>
        <c:grouping val="clustered"/>
        <c:varyColors val="0"/>
        <c:ser>
          <c:idx val="0"/>
          <c:order val="0"/>
          <c:tx>
            <c:strRef>
              <c:f>Hoja1!$C$1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Hoja1!$B$2:$B$20</c:f>
              <c:strCache>
                <c:ptCount val="10"/>
                <c:pt idx="1">
                  <c:v>Comunicación</c:v>
                </c:pt>
                <c:pt idx="2">
                  <c:v>Diseño</c:v>
                </c:pt>
                <c:pt idx="3">
                  <c:v>Turismo y Hotelería</c:v>
                </c:pt>
                <c:pt idx="4">
                  <c:v>Gastronomía</c:v>
                </c:pt>
                <c:pt idx="5">
                  <c:v>Informática y Telecomunicaciones</c:v>
                </c:pt>
                <c:pt idx="6">
                  <c:v>Administración y Negocios</c:v>
                </c:pt>
                <c:pt idx="7">
                  <c:v>Salud</c:v>
                </c:pt>
                <c:pt idx="8">
                  <c:v>Construcción</c:v>
                </c:pt>
                <c:pt idx="9">
                  <c:v>Ingeniería, Medio Ambiente y Recursos Naturales</c:v>
                </c:pt>
              </c:strCache>
            </c:strRef>
          </c:cat>
          <c:val>
            <c:numRef>
              <c:f>Hoja1!$C$2:$C$20</c:f>
              <c:numCache>
                <c:formatCode>0%</c:formatCode>
                <c:ptCount val="19"/>
                <c:pt idx="1">
                  <c:v>0.87687687687687688</c:v>
                </c:pt>
                <c:pt idx="2">
                  <c:v>0.86896551724137927</c:v>
                </c:pt>
                <c:pt idx="3">
                  <c:v>0.82964601769911506</c:v>
                </c:pt>
                <c:pt idx="4">
                  <c:v>0.80316742081447967</c:v>
                </c:pt>
                <c:pt idx="5">
                  <c:v>0.79096868171886381</c:v>
                </c:pt>
                <c:pt idx="6">
                  <c:v>0.77685325264750382</c:v>
                </c:pt>
                <c:pt idx="7">
                  <c:v>0.77047522750252784</c:v>
                </c:pt>
                <c:pt idx="8">
                  <c:v>0.74758620689655175</c:v>
                </c:pt>
                <c:pt idx="9">
                  <c:v>0.73763736263736268</c:v>
                </c:pt>
              </c:numCache>
            </c:numRef>
          </c:val>
          <c:extLst>
            <c:ext xmlns:c16="http://schemas.microsoft.com/office/drawing/2014/chart" uri="{C3380CC4-5D6E-409C-BE32-E72D297353CC}">
              <c16:uniqueId val="{00000000-BB9D-47E5-AE47-0C0722889CB1}"/>
            </c:ext>
          </c:extLst>
        </c:ser>
        <c:dLbls>
          <c:dLblPos val="outEnd"/>
          <c:showLegendKey val="0"/>
          <c:showVal val="1"/>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Hoja1!$C$1</c:f>
              <c:strCache>
                <c:ptCount val="1"/>
                <c:pt idx="0">
                  <c:v>Serie 1</c:v>
                </c:pt>
              </c:strCache>
            </c:strRef>
          </c:tx>
          <c:spPr>
            <a:solidFill>
              <a:srgbClr val="F8B31C"/>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Hoja1!$B$2:$B$6</c:f>
              <c:strCache>
                <c:ptCount val="5"/>
                <c:pt idx="0">
                  <c:v>Sí, de algún familiar</c:v>
                </c:pt>
                <c:pt idx="1">
                  <c:v>Sí, de su padre/madre</c:v>
                </c:pt>
                <c:pt idx="2">
                  <c:v>Sí, una institución de cuidados (sala cuna, jardín, guardería, escuela, etc.)</c:v>
                </c:pt>
                <c:pt idx="3">
                  <c:v>Sí, pago para servicios de cuidado en casa (servicio doméstico, enfermera, etc.)</c:v>
                </c:pt>
                <c:pt idx="4">
                  <c:v>No cuento con apoyo</c:v>
                </c:pt>
              </c:strCache>
            </c:strRef>
          </c:cat>
          <c:val>
            <c:numRef>
              <c:f>Hoja1!$C$2:$C$6</c:f>
              <c:numCache>
                <c:formatCode>0%</c:formatCode>
                <c:ptCount val="5"/>
                <c:pt idx="0">
                  <c:v>0.40291852452371302</c:v>
                </c:pt>
                <c:pt idx="1">
                  <c:v>0.28820429671665992</c:v>
                </c:pt>
                <c:pt idx="2">
                  <c:v>9.0393190109444674E-2</c:v>
                </c:pt>
                <c:pt idx="3">
                  <c:v>2.3510336441021483E-2</c:v>
                </c:pt>
                <c:pt idx="4">
                  <c:v>0.19497365220916094</c:v>
                </c:pt>
              </c:numCache>
            </c:numRef>
          </c:val>
          <c:extLst>
            <c:ext xmlns:c16="http://schemas.microsoft.com/office/drawing/2014/chart" uri="{C3380CC4-5D6E-409C-BE32-E72D297353CC}">
              <c16:uniqueId val="{00000000-558C-4BEA-B37D-8CA8E97BE8A0}"/>
            </c:ext>
          </c:extLst>
        </c:ser>
        <c:dLbls>
          <c:showLegendKey val="0"/>
          <c:showVal val="0"/>
          <c:showCatName val="0"/>
          <c:showSerName val="0"/>
          <c:showPercent val="0"/>
          <c:showBubbleSize val="0"/>
        </c:dLbls>
        <c:gapWidth val="219"/>
        <c:overlap val="-27"/>
        <c:axId val="620259648"/>
        <c:axId val="620260896"/>
      </c:barChart>
      <c:catAx>
        <c:axId val="62025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620260896"/>
        <c:crosses val="autoZero"/>
        <c:auto val="1"/>
        <c:lblAlgn val="ctr"/>
        <c:lblOffset val="100"/>
        <c:noMultiLvlLbl val="0"/>
      </c:catAx>
      <c:valAx>
        <c:axId val="620260896"/>
        <c:scaling>
          <c:orientation val="minMax"/>
        </c:scaling>
        <c:delete val="1"/>
        <c:axPos val="l"/>
        <c:numFmt formatCode="0%" sourceLinked="1"/>
        <c:majorTickMark val="none"/>
        <c:minorTickMark val="none"/>
        <c:tickLblPos val="nextTo"/>
        <c:crossAx val="6202596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400" b="0" i="0" u="none" strike="noStrike" baseline="0" dirty="0">
                <a:effectLst/>
                <a:latin typeface="Calibri Light" panose="020F0302020204030204" pitchFamily="34" charset="0"/>
                <a:cs typeface="Calibri Light" panose="020F0302020204030204" pitchFamily="34" charset="0"/>
              </a:rPr>
              <a:t>¿Tienes a alguna persona a tu cuidado?</a:t>
            </a:r>
            <a:endParaRPr lang="en-US" sz="14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No, ninguna.</c:v>
                </c:pt>
                <c:pt idx="1">
                  <c:v>Sí, hijo/a(s).</c:v>
                </c:pt>
                <c:pt idx="2">
                  <c:v>Sí, hermano/a ó sobrino/a.</c:v>
                </c:pt>
                <c:pt idx="3">
                  <c:v>Sí, adulto/a mayor.</c:v>
                </c:pt>
                <c:pt idx="4">
                  <c:v>Sí, persona enferma o con alguna discapacidad.</c:v>
                </c:pt>
              </c:strCache>
            </c:strRef>
          </c:cat>
          <c:val>
            <c:numRef>
              <c:f>Hoja1!$B$2:$B$6</c:f>
              <c:numCache>
                <c:formatCode>0%</c:formatCode>
                <c:ptCount val="5"/>
                <c:pt idx="0">
                  <c:v>0.72121143632048823</c:v>
                </c:pt>
                <c:pt idx="1">
                  <c:v>0.17312690699514069</c:v>
                </c:pt>
                <c:pt idx="2">
                  <c:v>4.9610125437902587E-2</c:v>
                </c:pt>
                <c:pt idx="3">
                  <c:v>3.4806192790145782E-2</c:v>
                </c:pt>
                <c:pt idx="4">
                  <c:v>2.1245338456322749E-2</c:v>
                </c:pt>
              </c:numCache>
            </c:numRef>
          </c:val>
          <c:extLst>
            <c:ext xmlns:c16="http://schemas.microsoft.com/office/drawing/2014/chart" uri="{C3380CC4-5D6E-409C-BE32-E72D297353CC}">
              <c16:uniqueId val="{00000000-EADB-48C4-AAF6-D226B4BCE267}"/>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 de estas situaciones refleja de mejor forma tu trabajo actual?</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Trabajo de jornada completa todos los días</c:v>
                </c:pt>
                <c:pt idx="1">
                  <c:v>Media jornada todos los días</c:v>
                </c:pt>
                <c:pt idx="2">
                  <c:v>Trabajo solo algunos días a la semana</c:v>
                </c:pt>
                <c:pt idx="3">
                  <c:v>Solo fines de semana</c:v>
                </c:pt>
                <c:pt idx="4">
                  <c:v>No trabajo ningún día</c:v>
                </c:pt>
              </c:strCache>
            </c:strRef>
          </c:cat>
          <c:val>
            <c:numRef>
              <c:f>Hoja1!$B$2:$B$6</c:f>
              <c:numCache>
                <c:formatCode>0%</c:formatCode>
                <c:ptCount val="5"/>
                <c:pt idx="0">
                  <c:v>0.16770256526161148</c:v>
                </c:pt>
                <c:pt idx="1">
                  <c:v>5.3678381738049494E-2</c:v>
                </c:pt>
                <c:pt idx="2">
                  <c:v>0.15640185331675896</c:v>
                </c:pt>
                <c:pt idx="3">
                  <c:v>0.15459373940558255</c:v>
                </c:pt>
                <c:pt idx="4">
                  <c:v>0.4676234602779975</c:v>
                </c:pt>
              </c:numCache>
            </c:numRef>
          </c:val>
          <c:extLst>
            <c:ext xmlns:c16="http://schemas.microsoft.com/office/drawing/2014/chart" uri="{C3380CC4-5D6E-409C-BE32-E72D297353CC}">
              <c16:uniqueId val="{00000000-D10A-4BAA-AB20-E40A7BF1AF65}"/>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r>
              <a:rPr lang="es-ES" sz="1600" b="0" i="0" u="none" strike="noStrike" baseline="0" dirty="0">
                <a:effectLst/>
              </a:rPr>
              <a:t>De acuerdo a las condiciones que tienes para desarrollar tus actividades académicas, ¿Cuán de acuerdo estás con las siguientes afirmaciones? </a:t>
            </a:r>
            <a:endParaRPr lang="es-CL" sz="1600" dirty="0"/>
          </a:p>
        </c:rich>
      </c:tx>
      <c:overlay val="0"/>
      <c:spPr>
        <a:noFill/>
        <a:ln>
          <a:noFill/>
        </a:ln>
        <a:effectLst/>
      </c:spPr>
      <c:txPr>
        <a:bodyPr rot="0" spcFirstLastPara="1" vertOverflow="ellipsis" vert="horz" wrap="square" anchor="ctr" anchorCtr="1"/>
        <a:lstStyle/>
        <a:p>
          <a:pPr>
            <a:defRPr sz="1600" b="0" i="0" u="none" strike="noStrike" kern="1200" spc="0" baseline="0">
              <a:solidFill>
                <a:srgbClr val="56565A"/>
              </a:solidFill>
              <a:latin typeface="Calibri Light" panose="020F0302020204030204" pitchFamily="34" charset="0"/>
              <a:ea typeface="+mn-ea"/>
              <a:cs typeface="Calibri Light" panose="020F0302020204030204" pitchFamily="34" charset="0"/>
            </a:defRPr>
          </a:pPr>
          <a:endParaRPr lang="es-CL"/>
        </a:p>
      </c:txPr>
    </c:title>
    <c:autoTitleDeleted val="0"/>
    <c:plotArea>
      <c:layout/>
      <c:barChart>
        <c:barDir val="bar"/>
        <c:grouping val="percentStacked"/>
        <c:varyColors val="0"/>
        <c:ser>
          <c:idx val="0"/>
          <c:order val="0"/>
          <c:tx>
            <c:strRef>
              <c:f>Hoja1!$B$1</c:f>
              <c:strCache>
                <c:ptCount val="1"/>
                <c:pt idx="0">
                  <c:v>Muy en desacuerdo</c:v>
                </c:pt>
              </c:strCache>
            </c:strRef>
          </c:tx>
          <c:spPr>
            <a:solidFill>
              <a:srgbClr val="E63C3F"/>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Hoja1!$B$2:$B$4</c:f>
              <c:numCache>
                <c:formatCode>0%</c:formatCode>
                <c:ptCount val="3"/>
                <c:pt idx="0">
                  <c:v>0.21403548423550683</c:v>
                </c:pt>
                <c:pt idx="1">
                  <c:v>8.4190303989151311E-2</c:v>
                </c:pt>
                <c:pt idx="2">
                  <c:v>7.2437563566504687E-2</c:v>
                </c:pt>
              </c:numCache>
            </c:numRef>
          </c:val>
          <c:extLst>
            <c:ext xmlns:c16="http://schemas.microsoft.com/office/drawing/2014/chart" uri="{C3380CC4-5D6E-409C-BE32-E72D297353CC}">
              <c16:uniqueId val="{00000000-52C8-4668-84B5-748FA07A9DC8}"/>
            </c:ext>
          </c:extLst>
        </c:ser>
        <c:ser>
          <c:idx val="1"/>
          <c:order val="1"/>
          <c:tx>
            <c:strRef>
              <c:f>Hoja1!$C$1</c:f>
              <c:strCache>
                <c:ptCount val="1"/>
                <c:pt idx="0">
                  <c:v>En desacuerdo</c:v>
                </c:pt>
              </c:strCache>
            </c:strRef>
          </c:tx>
          <c:spPr>
            <a:solidFill>
              <a:srgbClr val="F94144"/>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Hoja1!$C$2:$C$4</c:f>
              <c:numCache>
                <c:formatCode>0%</c:formatCode>
                <c:ptCount val="3"/>
                <c:pt idx="0">
                  <c:v>0.36975929483557463</c:v>
                </c:pt>
                <c:pt idx="1">
                  <c:v>0.22443213922477115</c:v>
                </c:pt>
                <c:pt idx="2">
                  <c:v>0.16340829472256752</c:v>
                </c:pt>
              </c:numCache>
            </c:numRef>
          </c:val>
          <c:extLst>
            <c:ext xmlns:c16="http://schemas.microsoft.com/office/drawing/2014/chart" uri="{C3380CC4-5D6E-409C-BE32-E72D297353CC}">
              <c16:uniqueId val="{00000001-52C8-4668-84B5-748FA07A9DC8}"/>
            </c:ext>
          </c:extLst>
        </c:ser>
        <c:ser>
          <c:idx val="2"/>
          <c:order val="2"/>
          <c:tx>
            <c:strRef>
              <c:f>Hoja1!$D$1</c:f>
              <c:strCache>
                <c:ptCount val="1"/>
                <c:pt idx="0">
                  <c:v>De acuerdo</c:v>
                </c:pt>
              </c:strCache>
            </c:strRef>
          </c:tx>
          <c:spPr>
            <a:solidFill>
              <a:srgbClr val="F8961E"/>
            </a:solidFill>
            <a:ln>
              <a:noFill/>
            </a:ln>
            <a:effectLst/>
          </c:spPr>
          <c:invertIfNegative val="0"/>
          <c:dLbls>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Hoja1!$D$2:$D$4</c:f>
              <c:numCache>
                <c:formatCode>0%</c:formatCode>
                <c:ptCount val="3"/>
                <c:pt idx="0">
                  <c:v>0.30794440049723132</c:v>
                </c:pt>
                <c:pt idx="1">
                  <c:v>0.50265566730704037</c:v>
                </c:pt>
                <c:pt idx="2">
                  <c:v>0.51090518702678267</c:v>
                </c:pt>
              </c:numCache>
            </c:numRef>
          </c:val>
          <c:extLst>
            <c:ext xmlns:c16="http://schemas.microsoft.com/office/drawing/2014/chart" uri="{C3380CC4-5D6E-409C-BE32-E72D297353CC}">
              <c16:uniqueId val="{00000002-52C8-4668-84B5-748FA07A9DC8}"/>
            </c:ext>
          </c:extLst>
        </c:ser>
        <c:ser>
          <c:idx val="3"/>
          <c:order val="3"/>
          <c:tx>
            <c:strRef>
              <c:f>Hoja1!$E$1</c:f>
              <c:strCache>
                <c:ptCount val="1"/>
                <c:pt idx="0">
                  <c:v>Muy de acuerdo</c:v>
                </c:pt>
              </c:strCache>
            </c:strRef>
          </c:tx>
          <c:spPr>
            <a:solidFill>
              <a:srgbClr val="4DBD9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Calibri Light" panose="020F0302020204030204" pitchFamily="34" charset="0"/>
                    <a:ea typeface="+mn-ea"/>
                    <a:cs typeface="Calibri Light" panose="020F0302020204030204" pitchFamily="34" charset="0"/>
                  </a:defRPr>
                </a:pPr>
                <a:endParaRPr lang="es-CL"/>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Hoja1!$A$2:$A$4</c:f>
              <c:strCache>
                <c:ptCount val="3"/>
                <c:pt idx="0">
                  <c:v>Necesito apoyo y/o capacitación para utilizar las plataformas o herramientas tecnológicas requeridas en mi carrera (softwares, plataforma estudiantil, programas, etc.)</c:v>
                </c:pt>
                <c:pt idx="1">
                  <c:v>En Duoc UC, cuento con un espacio adecuado para estudiar o hacer mis trabajos</c:v>
                </c:pt>
                <c:pt idx="2">
                  <c:v>En mi casa, cuento con un espacio adecuado para estudiar o hacer mis trabajos</c:v>
                </c:pt>
              </c:strCache>
            </c:strRef>
          </c:cat>
          <c:val>
            <c:numRef>
              <c:f>Hoja1!$E$2:$E$4</c:f>
              <c:numCache>
                <c:formatCode>0%</c:formatCode>
                <c:ptCount val="3"/>
                <c:pt idx="0">
                  <c:v>0.10826082043168719</c:v>
                </c:pt>
                <c:pt idx="1">
                  <c:v>0.18872188947903717</c:v>
                </c:pt>
                <c:pt idx="2">
                  <c:v>0.2532489546841451</c:v>
                </c:pt>
              </c:numCache>
            </c:numRef>
          </c:val>
          <c:extLst>
            <c:ext xmlns:c16="http://schemas.microsoft.com/office/drawing/2014/chart" uri="{C3380CC4-5D6E-409C-BE32-E72D297353CC}">
              <c16:uniqueId val="{00000003-52C8-4668-84B5-748FA07A9DC8}"/>
            </c:ext>
          </c:extLst>
        </c:ser>
        <c:dLbls>
          <c:dLblPos val="ctr"/>
          <c:showLegendKey val="0"/>
          <c:showVal val="1"/>
          <c:showCatName val="0"/>
          <c:showSerName val="0"/>
          <c:showPercent val="0"/>
          <c:showBubbleSize val="0"/>
        </c:dLbls>
        <c:gapWidth val="150"/>
        <c:overlap val="100"/>
        <c:axId val="348736048"/>
        <c:axId val="171021936"/>
      </c:barChart>
      <c:catAx>
        <c:axId val="3487360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t"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171021936"/>
        <c:crosses val="autoZero"/>
        <c:auto val="1"/>
        <c:lblAlgn val="l"/>
        <c:lblOffset val="100"/>
        <c:noMultiLvlLbl val="0"/>
      </c:catAx>
      <c:valAx>
        <c:axId val="171021936"/>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crossAx val="348736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rgbClr val="56565A"/>
              </a:solidFill>
              <a:latin typeface="Calibri Light" panose="020F0302020204030204" pitchFamily="34" charset="0"/>
              <a:ea typeface="+mn-ea"/>
              <a:cs typeface="Calibri Light" panose="020F0302020204030204" pitchFamily="34" charset="0"/>
            </a:defRPr>
          </a:pPr>
          <a:endParaRPr lang="es-CL"/>
        </a:p>
      </c:txPr>
    </c:legend>
    <c:plotVisOnly val="1"/>
    <c:dispBlanksAs val="gap"/>
    <c:showDLblsOverMax val="0"/>
  </c:chart>
  <c:spPr>
    <a:noFill/>
    <a:ln>
      <a:noFill/>
    </a:ln>
    <a:effectLst/>
  </c:spPr>
  <c:txPr>
    <a:bodyPr/>
    <a:lstStyle/>
    <a:p>
      <a:pPr>
        <a:defRPr sz="1200">
          <a:solidFill>
            <a:srgbClr val="56565A"/>
          </a:solidFill>
          <a:latin typeface="Calibri Light" panose="020F0302020204030204" pitchFamily="34" charset="0"/>
          <a:cs typeface="Calibri Light" panose="020F0302020204030204" pitchFamily="34" charset="0"/>
        </a:defRPr>
      </a:pPr>
      <a:endParaRPr lang="es-CL"/>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¿Espacios que más utilizas en tu sede de Duoc UC?</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Hoja1!$A$2:$A$6</c:f>
              <c:strCache>
                <c:ptCount val="5"/>
                <c:pt idx="0">
                  <c:v>Áreas verdes</c:v>
                </c:pt>
                <c:pt idx="1">
                  <c:v>Otros espacios cercanos externos</c:v>
                </c:pt>
                <c:pt idx="2">
                  <c:v>Punto estudiantil</c:v>
                </c:pt>
                <c:pt idx="3">
                  <c:v>Biblioteca</c:v>
                </c:pt>
                <c:pt idx="4">
                  <c:v>Casino</c:v>
                </c:pt>
              </c:strCache>
            </c:strRef>
          </c:cat>
          <c:val>
            <c:numRef>
              <c:f>Hoja1!$B$2:$B$6</c:f>
              <c:numCache>
                <c:formatCode>0%</c:formatCode>
                <c:ptCount val="5"/>
                <c:pt idx="0">
                  <c:v>0.16770256526161148</c:v>
                </c:pt>
                <c:pt idx="1">
                  <c:v>5.3678381738049494E-2</c:v>
                </c:pt>
                <c:pt idx="2">
                  <c:v>0.15640185331675896</c:v>
                </c:pt>
                <c:pt idx="3">
                  <c:v>0.15459373940558255</c:v>
                </c:pt>
                <c:pt idx="4">
                  <c:v>0.4676234602779975</c:v>
                </c:pt>
              </c:numCache>
            </c:numRef>
          </c:val>
          <c:extLst>
            <c:ext xmlns:c16="http://schemas.microsoft.com/office/drawing/2014/chart" uri="{C3380CC4-5D6E-409C-BE32-E72D297353CC}">
              <c16:uniqueId val="{00000000-D10A-4BAA-AB20-E40A7BF1AF65}"/>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¿Espacios que más utilizas en tu sede de Duoc UC?</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F8961E"/>
            </a:solidFill>
            <a:ln>
              <a:solidFill>
                <a:srgbClr val="F8961E"/>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Hoja1!$A$2:$A$5</c:f>
              <c:strCache>
                <c:ptCount val="4"/>
                <c:pt idx="0">
                  <c:v>Portal VIVO Duoc</c:v>
                </c:pt>
                <c:pt idx="1">
                  <c:v>AVA</c:v>
                </c:pt>
                <c:pt idx="2">
                  <c:v>Portal de acceso a clases</c:v>
                </c:pt>
                <c:pt idx="3">
                  <c:v>No utilizo los espacios Duoc UC</c:v>
                </c:pt>
              </c:strCache>
            </c:strRef>
          </c:cat>
          <c:val>
            <c:numRef>
              <c:f>Hoja1!$B$2:$B$5</c:f>
              <c:numCache>
                <c:formatCode>0%</c:formatCode>
                <c:ptCount val="4"/>
                <c:pt idx="0">
                  <c:v>6.7702565261611003E-2</c:v>
                </c:pt>
                <c:pt idx="1">
                  <c:v>5.3678381738049494E-2</c:v>
                </c:pt>
                <c:pt idx="2">
                  <c:v>5.6401853316759003E-2</c:v>
                </c:pt>
                <c:pt idx="3">
                  <c:v>0.66762346027799802</c:v>
                </c:pt>
              </c:numCache>
            </c:numRef>
          </c:val>
          <c:extLst>
            <c:ext xmlns:c16="http://schemas.microsoft.com/office/drawing/2014/chart" uri="{C3380CC4-5D6E-409C-BE32-E72D297353CC}">
              <c16:uniqueId val="{00000000-47CD-4592-85F3-89A7F47A3D2C}"/>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Continuidad</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0.24574468085106382</c:v>
                </c:pt>
                <c:pt idx="1">
                  <c:v>0.30531914893617024</c:v>
                </c:pt>
                <c:pt idx="2">
                  <c:v>0.51702127659574471</c:v>
                </c:pt>
                <c:pt idx="3">
                  <c:v>0.3202127659574468</c:v>
                </c:pt>
                <c:pt idx="4">
                  <c:v>0.43829787234042555</c:v>
                </c:pt>
                <c:pt idx="5">
                  <c:v>0.30106382978723406</c:v>
                </c:pt>
              </c:numCache>
            </c:numRef>
          </c:val>
          <c:extLst>
            <c:ext xmlns:c16="http://schemas.microsoft.com/office/drawing/2014/chart" uri="{C3380CC4-5D6E-409C-BE32-E72D297353CC}">
              <c16:uniqueId val="{00000000-DD40-452D-8DBF-0EDCDE95018F}"/>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s-ES" sz="1400" dirty="0">
                <a:latin typeface="Calibri Light" panose="020F0302020204030204" pitchFamily="34" charset="0"/>
                <a:cs typeface="Calibri Light" panose="020F0302020204030204" pitchFamily="34" charset="0"/>
              </a:rPr>
              <a:t>Admisión especial</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CL"/>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Hoja1!$A$2:$A$7</c:f>
              <c:strCache>
                <c:ptCount val="6"/>
                <c:pt idx="0">
                  <c:v>Otro</c:v>
                </c:pt>
                <c:pt idx="1">
                  <c:v>Me faltan hábitos de estudio</c:v>
                </c:pt>
                <c:pt idx="2">
                  <c:v>Tengo dificultades para concentrarme</c:v>
                </c:pt>
                <c:pt idx="3">
                  <c:v>Tengo dificultades para entender la materia</c:v>
                </c:pt>
                <c:pt idx="4">
                  <c:v>Tengo muchas responsabilidades en el hogar</c:v>
                </c:pt>
                <c:pt idx="5">
                  <c:v>Mi trabajo me quita más tiempo del que desearía</c:v>
                </c:pt>
              </c:strCache>
            </c:strRef>
          </c:cat>
          <c:val>
            <c:numRef>
              <c:f>Hoja1!$B$2:$B$7</c:f>
              <c:numCache>
                <c:formatCode>0%</c:formatCode>
                <c:ptCount val="6"/>
                <c:pt idx="0">
                  <c:v>0.17821782178217821</c:v>
                </c:pt>
                <c:pt idx="1">
                  <c:v>0.34653465346534651</c:v>
                </c:pt>
                <c:pt idx="2">
                  <c:v>0.63366336633663367</c:v>
                </c:pt>
                <c:pt idx="3">
                  <c:v>0.36633663366336633</c:v>
                </c:pt>
                <c:pt idx="4">
                  <c:v>0.47524752475247523</c:v>
                </c:pt>
                <c:pt idx="5">
                  <c:v>0.33663366336633666</c:v>
                </c:pt>
              </c:numCache>
            </c:numRef>
          </c:val>
          <c:extLst>
            <c:ext xmlns:c16="http://schemas.microsoft.com/office/drawing/2014/chart" uri="{C3380CC4-5D6E-409C-BE32-E72D297353CC}">
              <c16:uniqueId val="{00000000-ABEF-4BB7-B3BC-20A7CF2829FC}"/>
            </c:ext>
          </c:extLst>
        </c:ser>
        <c:dLbls>
          <c:dLblPos val="outEnd"/>
          <c:showLegendKey val="0"/>
          <c:showVal val="1"/>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r>
              <a:rPr lang="es-ES" sz="1600" b="0" i="0" u="none" strike="noStrike" baseline="0" dirty="0">
                <a:effectLst/>
                <a:latin typeface="Calibri Light" panose="020F0302020204030204" pitchFamily="34" charset="0"/>
                <a:cs typeface="Calibri Light" panose="020F0302020204030204" pitchFamily="34" charset="0"/>
              </a:rPr>
              <a:t>¿Cuáles de las siguientes situaciones presentan un problema que te afecte actualmente? (marca todas las que apliquen)</a:t>
            </a:r>
            <a:endParaRPr lang="en-US" sz="1600" dirty="0">
              <a:latin typeface="Calibri Light" panose="020F0302020204030204" pitchFamily="34" charset="0"/>
              <a:cs typeface="Calibri Light" panose="020F0302020204030204" pitchFamily="34" charset="0"/>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n-US"/>
        </a:p>
      </c:txPr>
    </c:title>
    <c:autoTitleDeleted val="0"/>
    <c:plotArea>
      <c:layout/>
      <c:barChart>
        <c:barDir val="bar"/>
        <c:grouping val="clustered"/>
        <c:varyColors val="0"/>
        <c:ser>
          <c:idx val="0"/>
          <c:order val="0"/>
          <c:tx>
            <c:strRef>
              <c:f>Hoja1!$B$1</c:f>
              <c:strCache>
                <c:ptCount val="1"/>
                <c:pt idx="0">
                  <c:v>Serie 1</c:v>
                </c:pt>
              </c:strCache>
            </c:strRef>
          </c:tx>
          <c:spPr>
            <a:solidFill>
              <a:srgbClr val="00223A">
                <a:alpha val="74902"/>
              </a:srgbClr>
            </a:solidFill>
            <a:ln>
              <a:noFill/>
            </a:ln>
            <a:effectLst/>
          </c:spPr>
          <c:invertIfNegative val="0"/>
          <c:dPt>
            <c:idx val="0"/>
            <c:invertIfNegative val="0"/>
            <c:bubble3D val="0"/>
            <c:extLst>
              <c:ext xmlns:c16="http://schemas.microsoft.com/office/drawing/2014/chart" uri="{C3380CC4-5D6E-409C-BE32-E72D297353CC}">
                <c16:uniqueId val="{00000001-A2FF-4693-967B-B77EDD100121}"/>
              </c:ext>
            </c:extLst>
          </c:dPt>
          <c:dPt>
            <c:idx val="1"/>
            <c:invertIfNegative val="0"/>
            <c:bubble3D val="0"/>
            <c:extLst>
              <c:ext xmlns:c16="http://schemas.microsoft.com/office/drawing/2014/chart" uri="{C3380CC4-5D6E-409C-BE32-E72D297353CC}">
                <c16:uniqueId val="{00000003-A2FF-4693-967B-B77EDD100121}"/>
              </c:ext>
            </c:extLst>
          </c:dPt>
          <c:dPt>
            <c:idx val="2"/>
            <c:invertIfNegative val="0"/>
            <c:bubble3D val="0"/>
            <c:extLst>
              <c:ext xmlns:c16="http://schemas.microsoft.com/office/drawing/2014/chart" uri="{C3380CC4-5D6E-409C-BE32-E72D297353CC}">
                <c16:uniqueId val="{00000005-A2FF-4693-967B-B77EDD100121}"/>
              </c:ext>
            </c:extLst>
          </c:dPt>
          <c:dPt>
            <c:idx val="3"/>
            <c:invertIfNegative val="0"/>
            <c:bubble3D val="0"/>
            <c:extLst>
              <c:ext xmlns:c16="http://schemas.microsoft.com/office/drawing/2014/chart" uri="{C3380CC4-5D6E-409C-BE32-E72D297353CC}">
                <c16:uniqueId val="{00000007-A2FF-4693-967B-B77EDD100121}"/>
              </c:ext>
            </c:extLst>
          </c:dPt>
          <c:dPt>
            <c:idx val="4"/>
            <c:invertIfNegative val="0"/>
            <c:bubble3D val="0"/>
            <c:extLst>
              <c:ext xmlns:c16="http://schemas.microsoft.com/office/drawing/2014/chart" uri="{C3380CC4-5D6E-409C-BE32-E72D297353CC}">
                <c16:uniqueId val="{00000009-A2FF-4693-967B-B77EDD100121}"/>
              </c:ext>
            </c:extLst>
          </c:dPt>
          <c:dPt>
            <c:idx val="5"/>
            <c:invertIfNegative val="0"/>
            <c:bubble3D val="0"/>
            <c:extLst>
              <c:ext xmlns:c16="http://schemas.microsoft.com/office/drawing/2014/chart" uri="{C3380CC4-5D6E-409C-BE32-E72D297353CC}">
                <c16:uniqueId val="{0000000B-A2FF-4693-967B-B77EDD100121}"/>
              </c:ext>
            </c:extLst>
          </c:dPt>
          <c:dPt>
            <c:idx val="6"/>
            <c:invertIfNegative val="0"/>
            <c:bubble3D val="0"/>
            <c:extLst>
              <c:ext xmlns:c16="http://schemas.microsoft.com/office/drawing/2014/chart" uri="{C3380CC4-5D6E-409C-BE32-E72D297353CC}">
                <c16:uniqueId val="{0000000D-A2FF-4693-967B-B77EDD100121}"/>
              </c:ext>
            </c:extLst>
          </c:dPt>
          <c:dPt>
            <c:idx val="14"/>
            <c:invertIfNegative val="0"/>
            <c:bubble3D val="0"/>
            <c:spPr>
              <a:solidFill>
                <a:srgbClr val="00223A">
                  <a:alpha val="74902"/>
                </a:srgbClr>
              </a:solidFill>
              <a:ln>
                <a:noFill/>
              </a:ln>
              <a:effectLst/>
            </c:spPr>
            <c:extLst>
              <c:ext xmlns:c16="http://schemas.microsoft.com/office/drawing/2014/chart" uri="{C3380CC4-5D6E-409C-BE32-E72D297353CC}">
                <c16:uniqueId val="{00000006-0E04-4ABE-8F43-686DF35E780A}"/>
              </c:ext>
            </c:extLst>
          </c:dPt>
          <c:dPt>
            <c:idx val="15"/>
            <c:invertIfNegative val="0"/>
            <c:bubble3D val="0"/>
            <c:spPr>
              <a:solidFill>
                <a:srgbClr val="00223A">
                  <a:alpha val="74902"/>
                </a:srgbClr>
              </a:solidFill>
              <a:ln>
                <a:noFill/>
              </a:ln>
              <a:effectLst/>
            </c:spPr>
            <c:extLst>
              <c:ext xmlns:c16="http://schemas.microsoft.com/office/drawing/2014/chart" uri="{C3380CC4-5D6E-409C-BE32-E72D297353CC}">
                <c16:uniqueId val="{00000005-0E04-4ABE-8F43-686DF35E780A}"/>
              </c:ext>
            </c:extLst>
          </c:dPt>
          <c:dPt>
            <c:idx val="16"/>
            <c:invertIfNegative val="0"/>
            <c:bubble3D val="0"/>
            <c:spPr>
              <a:solidFill>
                <a:srgbClr val="00223A">
                  <a:alpha val="74902"/>
                </a:srgbClr>
              </a:solidFill>
              <a:ln>
                <a:noFill/>
              </a:ln>
              <a:effectLst/>
            </c:spPr>
            <c:extLst>
              <c:ext xmlns:c16="http://schemas.microsoft.com/office/drawing/2014/chart" uri="{C3380CC4-5D6E-409C-BE32-E72D297353CC}">
                <c16:uniqueId val="{00000004-0E04-4ABE-8F43-686DF35E780A}"/>
              </c:ext>
            </c:extLst>
          </c:dPt>
          <c:dPt>
            <c:idx val="17"/>
            <c:invertIfNegative val="0"/>
            <c:bubble3D val="0"/>
            <c:spPr>
              <a:solidFill>
                <a:srgbClr val="00223A">
                  <a:alpha val="74902"/>
                </a:srgbClr>
              </a:solidFill>
              <a:ln>
                <a:noFill/>
              </a:ln>
              <a:effectLst/>
            </c:spPr>
            <c:extLst>
              <c:ext xmlns:c16="http://schemas.microsoft.com/office/drawing/2014/chart" uri="{C3380CC4-5D6E-409C-BE32-E72D297353CC}">
                <c16:uniqueId val="{00000003-0E04-4ABE-8F43-686DF35E780A}"/>
              </c:ext>
            </c:extLst>
          </c:dPt>
          <c:dPt>
            <c:idx val="18"/>
            <c:invertIfNegative val="0"/>
            <c:bubble3D val="0"/>
            <c:spPr>
              <a:solidFill>
                <a:srgbClr val="00223A">
                  <a:alpha val="74902"/>
                </a:srgbClr>
              </a:solidFill>
              <a:ln>
                <a:noFill/>
              </a:ln>
              <a:effectLst/>
            </c:spPr>
            <c:extLst>
              <c:ext xmlns:c16="http://schemas.microsoft.com/office/drawing/2014/chart" uri="{C3380CC4-5D6E-409C-BE32-E72D297353CC}">
                <c16:uniqueId val="{00000002-0E04-4ABE-8F43-686DF35E780A}"/>
              </c:ext>
            </c:extLst>
          </c:dPt>
          <c:dPt>
            <c:idx val="19"/>
            <c:invertIfNegative val="0"/>
            <c:bubble3D val="0"/>
            <c:spPr>
              <a:solidFill>
                <a:srgbClr val="00223A">
                  <a:alpha val="74902"/>
                </a:srgbClr>
              </a:solidFill>
              <a:ln>
                <a:noFill/>
              </a:ln>
              <a:effectLst/>
            </c:spPr>
            <c:extLst>
              <c:ext xmlns:c16="http://schemas.microsoft.com/office/drawing/2014/chart" uri="{C3380CC4-5D6E-409C-BE32-E72D297353CC}">
                <c16:uniqueId val="{00000001-0E04-4ABE-8F43-686DF35E780A}"/>
              </c:ext>
            </c:extLst>
          </c:dPt>
          <c:dPt>
            <c:idx val="20"/>
            <c:invertIfNegative val="0"/>
            <c:bubble3D val="0"/>
            <c:spPr>
              <a:solidFill>
                <a:srgbClr val="00223A">
                  <a:alpha val="74902"/>
                </a:srgbClr>
              </a:solidFill>
              <a:ln>
                <a:noFill/>
              </a:ln>
              <a:effectLst/>
            </c:spPr>
            <c:extLst>
              <c:ext xmlns:c16="http://schemas.microsoft.com/office/drawing/2014/chart" uri="{C3380CC4-5D6E-409C-BE32-E72D297353CC}">
                <c16:uniqueId val="{00000000-0E04-4ABE-8F43-686DF35E780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Calibri Light" panose="020F0302020204030204" pitchFamily="34" charset="0"/>
                    <a:ea typeface="+mn-ea"/>
                    <a:cs typeface="Calibri Light" panose="020F0302020204030204" pitchFamily="34" charset="0"/>
                  </a:defRPr>
                </a:pPr>
                <a:endParaRPr lang="es-CL"/>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Hoja1!$A$2:$A$22</c:f>
              <c:strCache>
                <c:ptCount val="21"/>
                <c:pt idx="0">
                  <c:v>Experiencias de discriminación en Duoc UC</c:v>
                </c:pt>
                <c:pt idx="1">
                  <c:v>Problemas en la relación con profesores</c:v>
                </c:pt>
                <c:pt idx="2">
                  <c:v>Espacios de clase no adecuados en Duoc UC</c:v>
                </c:pt>
                <c:pt idx="3">
                  <c:v>Problemas relacionados con la pandemia (COVID)</c:v>
                </c:pt>
                <c:pt idx="4">
                  <c:v>Recursos de la universidad poco actualizados</c:v>
                </c:pt>
                <c:pt idx="5">
                  <c:v>Problemas en la relación con compañeros</c:v>
                </c:pt>
                <c:pt idx="6">
                  <c:v>Duelos/pérdidas</c:v>
                </c:pt>
                <c:pt idx="7">
                  <c:v>Problemas de salud de un ser querido</c:v>
                </c:pt>
                <c:pt idx="8">
                  <c:v>Aislamiento</c:v>
                </c:pt>
                <c:pt idx="9">
                  <c:v>Problemas de inseguridad en tu barrio</c:v>
                </c:pt>
                <c:pt idx="10">
                  <c:v>Carga académica exigente</c:v>
                </c:pt>
                <c:pt idx="11">
                  <c:v>Panorama político y social del país</c:v>
                </c:pt>
                <c:pt idx="12">
                  <c:v>Problemas de inseguridad al entrar y salir de la sede (delincuencia)</c:v>
                </c:pt>
                <c:pt idx="13">
                  <c:v>Problemas en relación sentimental</c:v>
                </c:pt>
                <c:pt idx="14">
                  <c:v>Dificultad para compatibilizar trabajo y estudios</c:v>
                </c:pt>
                <c:pt idx="15">
                  <c:v>Dificultades de transporte y desplazamiento</c:v>
                </c:pt>
                <c:pt idx="16">
                  <c:v>Problemas de salud personales</c:v>
                </c:pt>
                <c:pt idx="17">
                  <c:v>Futuro laboral</c:v>
                </c:pt>
                <c:pt idx="18">
                  <c:v>Problemas en relaciones familiares</c:v>
                </c:pt>
                <c:pt idx="19">
                  <c:v>Situación económica compleja</c:v>
                </c:pt>
                <c:pt idx="20">
                  <c:v>Problemas de autoestima</c:v>
                </c:pt>
              </c:strCache>
            </c:strRef>
          </c:cat>
          <c:val>
            <c:numRef>
              <c:f>Hoja1!$B$2:$B$22</c:f>
              <c:numCache>
                <c:formatCode>0%</c:formatCode>
                <c:ptCount val="21"/>
                <c:pt idx="0">
                  <c:v>1.0170640750367273E-2</c:v>
                </c:pt>
                <c:pt idx="1">
                  <c:v>3.3676121595660524E-2</c:v>
                </c:pt>
                <c:pt idx="2">
                  <c:v>3.9778506045880888E-2</c:v>
                </c:pt>
                <c:pt idx="3">
                  <c:v>6.8482314385806306E-2</c:v>
                </c:pt>
                <c:pt idx="4">
                  <c:v>7.3115606283195841E-2</c:v>
                </c:pt>
                <c:pt idx="5">
                  <c:v>8.4981353825290998E-2</c:v>
                </c:pt>
                <c:pt idx="6">
                  <c:v>0.12837608769352468</c:v>
                </c:pt>
                <c:pt idx="7">
                  <c:v>0.15493276076392812</c:v>
                </c:pt>
                <c:pt idx="8">
                  <c:v>0.16917165781444232</c:v>
                </c:pt>
                <c:pt idx="9">
                  <c:v>0.17866425584811843</c:v>
                </c:pt>
                <c:pt idx="10">
                  <c:v>0.18487964741778731</c:v>
                </c:pt>
                <c:pt idx="11">
                  <c:v>0.18804384676234603</c:v>
                </c:pt>
                <c:pt idx="12">
                  <c:v>0.22443213922477115</c:v>
                </c:pt>
                <c:pt idx="13">
                  <c:v>0.23403774437789582</c:v>
                </c:pt>
                <c:pt idx="14">
                  <c:v>0.257317210984292</c:v>
                </c:pt>
                <c:pt idx="15">
                  <c:v>0.27336422194598259</c:v>
                </c:pt>
                <c:pt idx="16">
                  <c:v>0.27698044976833541</c:v>
                </c:pt>
                <c:pt idx="17">
                  <c:v>0.30263306588315064</c:v>
                </c:pt>
                <c:pt idx="18">
                  <c:v>0.331110859984179</c:v>
                </c:pt>
                <c:pt idx="19">
                  <c:v>0.42682789015707989</c:v>
                </c:pt>
                <c:pt idx="20">
                  <c:v>0.46197310430557126</c:v>
                </c:pt>
              </c:numCache>
            </c:numRef>
          </c:val>
          <c:extLst>
            <c:ext xmlns:c16="http://schemas.microsoft.com/office/drawing/2014/chart" uri="{C3380CC4-5D6E-409C-BE32-E72D297353CC}">
              <c16:uniqueId val="{00000000-ADD8-49D9-A8E1-E35B4B82450B}"/>
            </c:ext>
          </c:extLst>
        </c:ser>
        <c:dLbls>
          <c:showLegendKey val="0"/>
          <c:showVal val="0"/>
          <c:showCatName val="0"/>
          <c:showSerName val="0"/>
          <c:showPercent val="0"/>
          <c:showBubbleSize val="0"/>
        </c:dLbls>
        <c:gapWidth val="219"/>
        <c:axId val="1168497199"/>
        <c:axId val="1168496367"/>
      </c:barChart>
      <c:catAx>
        <c:axId val="11684971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6367"/>
        <c:crosses val="autoZero"/>
        <c:auto val="1"/>
        <c:lblAlgn val="ctr"/>
        <c:lblOffset val="100"/>
        <c:noMultiLvlLbl val="0"/>
      </c:catAx>
      <c:valAx>
        <c:axId val="1168496367"/>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Calibri Light" panose="020F0302020204030204" pitchFamily="34" charset="0"/>
                <a:ea typeface="+mn-ea"/>
                <a:cs typeface="Calibri Light" panose="020F0302020204030204" pitchFamily="34" charset="0"/>
              </a:defRPr>
            </a:pPr>
            <a:endParaRPr lang="es-CL"/>
          </a:p>
        </c:txPr>
        <c:crossAx val="116849719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s-C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L"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5" name="Google Shape;1045;p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102</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6" name="Google Shape;1066;p9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67" name="Google Shape;1067;p9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103</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77" name="Google Shape;1077;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104</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9" name="Google Shape;1089;p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90" name="Google Shape;1090;p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105</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6" name="Google Shape;1076;p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077" name="Google Shape;1077;p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106</a:t>
            </a:fld>
            <a:endParaRPr/>
          </a:p>
        </p:txBody>
      </p:sp>
    </p:spTree>
    <p:extLst>
      <p:ext uri="{BB962C8B-B14F-4D97-AF65-F5344CB8AC3E}">
        <p14:creationId xmlns:p14="http://schemas.microsoft.com/office/powerpoint/2010/main" val="205198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68" name="Google Shape;16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88" name="Google Shape;2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298" name="Google Shape;2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17</a:t>
            </a:fld>
            <a:endParaRPr/>
          </a:p>
        </p:txBody>
      </p:sp>
    </p:spTree>
    <p:extLst>
      <p:ext uri="{BB962C8B-B14F-4D97-AF65-F5344CB8AC3E}">
        <p14:creationId xmlns:p14="http://schemas.microsoft.com/office/powerpoint/2010/main" val="1107610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18</a:t>
            </a:fld>
            <a:endParaRPr/>
          </a:p>
        </p:txBody>
      </p:sp>
    </p:spTree>
    <p:extLst>
      <p:ext uri="{BB962C8B-B14F-4D97-AF65-F5344CB8AC3E}">
        <p14:creationId xmlns:p14="http://schemas.microsoft.com/office/powerpoint/2010/main" val="23286336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19</a:t>
            </a:fld>
            <a:endParaRPr/>
          </a:p>
        </p:txBody>
      </p:sp>
    </p:spTree>
    <p:extLst>
      <p:ext uri="{BB962C8B-B14F-4D97-AF65-F5344CB8AC3E}">
        <p14:creationId xmlns:p14="http://schemas.microsoft.com/office/powerpoint/2010/main" val="58383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8057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23</a:t>
            </a:fld>
            <a:endParaRPr/>
          </a:p>
        </p:txBody>
      </p:sp>
    </p:spTree>
    <p:extLst>
      <p:ext uri="{BB962C8B-B14F-4D97-AF65-F5344CB8AC3E}">
        <p14:creationId xmlns:p14="http://schemas.microsoft.com/office/powerpoint/2010/main" val="1835938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27" name="Google Shape;327;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25</a:t>
            </a:fld>
            <a:endParaRPr/>
          </a:p>
        </p:txBody>
      </p:sp>
    </p:spTree>
    <p:extLst>
      <p:ext uri="{BB962C8B-B14F-4D97-AF65-F5344CB8AC3E}">
        <p14:creationId xmlns:p14="http://schemas.microsoft.com/office/powerpoint/2010/main" val="1174826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0" name="Google Shape;4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26</a:t>
            </a:fld>
            <a:endParaRPr/>
          </a:p>
        </p:txBody>
      </p:sp>
    </p:spTree>
    <p:extLst>
      <p:ext uri="{BB962C8B-B14F-4D97-AF65-F5344CB8AC3E}">
        <p14:creationId xmlns:p14="http://schemas.microsoft.com/office/powerpoint/2010/main" val="19119017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9" name="Google Shape;399;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0" name="Google Shape;400;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28</a:t>
            </a:fld>
            <a:endParaRPr/>
          </a:p>
        </p:txBody>
      </p:sp>
    </p:spTree>
    <p:extLst>
      <p:ext uri="{BB962C8B-B14F-4D97-AF65-F5344CB8AC3E}">
        <p14:creationId xmlns:p14="http://schemas.microsoft.com/office/powerpoint/2010/main" val="3587640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13" name="Google Shape;51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29</a:t>
            </a:fld>
            <a:endParaRPr/>
          </a:p>
        </p:txBody>
      </p:sp>
    </p:spTree>
    <p:extLst>
      <p:ext uri="{BB962C8B-B14F-4D97-AF65-F5344CB8AC3E}">
        <p14:creationId xmlns:p14="http://schemas.microsoft.com/office/powerpoint/2010/main" val="3055743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7254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40" name="Google Shape;540;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30</a:t>
            </a:fld>
            <a:endParaRPr/>
          </a:p>
        </p:txBody>
      </p:sp>
    </p:spTree>
    <p:extLst>
      <p:ext uri="{BB962C8B-B14F-4D97-AF65-F5344CB8AC3E}">
        <p14:creationId xmlns:p14="http://schemas.microsoft.com/office/powerpoint/2010/main" val="22417221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9530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9" name="Google Shape;589;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32</a:t>
            </a:fld>
            <a:endParaRPr/>
          </a:p>
        </p:txBody>
      </p:sp>
    </p:spTree>
    <p:extLst>
      <p:ext uri="{BB962C8B-B14F-4D97-AF65-F5344CB8AC3E}">
        <p14:creationId xmlns:p14="http://schemas.microsoft.com/office/powerpoint/2010/main" val="3864569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89" name="Google Shape;589;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33</a:t>
            </a:fld>
            <a:endParaRPr/>
          </a:p>
        </p:txBody>
      </p:sp>
    </p:spTree>
    <p:extLst>
      <p:ext uri="{BB962C8B-B14F-4D97-AF65-F5344CB8AC3E}">
        <p14:creationId xmlns:p14="http://schemas.microsoft.com/office/powerpoint/2010/main" val="2830498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4" name="Google Shape;60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05" name="Google Shape;605;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34</a:t>
            </a:fld>
            <a:endParaRPr/>
          </a:p>
        </p:txBody>
      </p:sp>
    </p:spTree>
    <p:extLst>
      <p:ext uri="{BB962C8B-B14F-4D97-AF65-F5344CB8AC3E}">
        <p14:creationId xmlns:p14="http://schemas.microsoft.com/office/powerpoint/2010/main" val="4087518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36</a:t>
            </a:fld>
            <a:endParaRPr/>
          </a:p>
        </p:txBody>
      </p:sp>
    </p:spTree>
    <p:extLst>
      <p:ext uri="{BB962C8B-B14F-4D97-AF65-F5344CB8AC3E}">
        <p14:creationId xmlns:p14="http://schemas.microsoft.com/office/powerpoint/2010/main" val="2278689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8" name="Google Shape;788;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9" name="Google Shape;789;p6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37</a:t>
            </a:fld>
            <a:endParaRPr/>
          </a:p>
        </p:txBody>
      </p:sp>
    </p:spTree>
    <p:extLst>
      <p:ext uri="{BB962C8B-B14F-4D97-AF65-F5344CB8AC3E}">
        <p14:creationId xmlns:p14="http://schemas.microsoft.com/office/powerpoint/2010/main" val="3617760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55457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1940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0039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40</a:t>
            </a:fld>
            <a:endParaRPr/>
          </a:p>
        </p:txBody>
      </p:sp>
    </p:spTree>
    <p:extLst>
      <p:ext uri="{BB962C8B-B14F-4D97-AF65-F5344CB8AC3E}">
        <p14:creationId xmlns:p14="http://schemas.microsoft.com/office/powerpoint/2010/main" val="3873944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42</a:t>
            </a:fld>
            <a:endParaRPr/>
          </a:p>
        </p:txBody>
      </p:sp>
    </p:spTree>
    <p:extLst>
      <p:ext uri="{BB962C8B-B14F-4D97-AF65-F5344CB8AC3E}">
        <p14:creationId xmlns:p14="http://schemas.microsoft.com/office/powerpoint/2010/main" val="36672262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370" name="Google Shape;37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44</a:t>
            </a:fld>
            <a:endParaRPr/>
          </a:p>
        </p:txBody>
      </p:sp>
    </p:spTree>
    <p:extLst>
      <p:ext uri="{BB962C8B-B14F-4D97-AF65-F5344CB8AC3E}">
        <p14:creationId xmlns:p14="http://schemas.microsoft.com/office/powerpoint/2010/main" val="3291489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2607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965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70141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p10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5" name="Google Shape;1125;p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10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8" name="Google Shape;1138;p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762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p10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4" name="Google Shape;1164;p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66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8520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3873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89070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434342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3241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7303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432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02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1056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45419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8672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68588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74482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646697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057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7</a:t>
            </a:fld>
            <a:endParaRPr/>
          </a:p>
        </p:txBody>
      </p:sp>
    </p:spTree>
    <p:extLst>
      <p:ext uri="{BB962C8B-B14F-4D97-AF65-F5344CB8AC3E}">
        <p14:creationId xmlns:p14="http://schemas.microsoft.com/office/powerpoint/2010/main" val="21387849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9152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7508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5992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3280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99776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3355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631083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43882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17146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60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a:t>
            </a:fld>
            <a:endParaRPr/>
          </a:p>
        </p:txBody>
      </p:sp>
    </p:spTree>
    <p:extLst>
      <p:ext uri="{BB962C8B-B14F-4D97-AF65-F5344CB8AC3E}">
        <p14:creationId xmlns:p14="http://schemas.microsoft.com/office/powerpoint/2010/main" val="137860885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03408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10798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7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9" name="Google Shape;899;p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41162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83</a:t>
            </a:fld>
            <a:endParaRPr/>
          </a:p>
        </p:txBody>
      </p:sp>
    </p:spTree>
    <p:extLst>
      <p:ext uri="{BB962C8B-B14F-4D97-AF65-F5344CB8AC3E}">
        <p14:creationId xmlns:p14="http://schemas.microsoft.com/office/powerpoint/2010/main" val="1254974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84</a:t>
            </a:fld>
            <a:endParaRPr/>
          </a:p>
        </p:txBody>
      </p:sp>
    </p:spTree>
    <p:extLst>
      <p:ext uri="{BB962C8B-B14F-4D97-AF65-F5344CB8AC3E}">
        <p14:creationId xmlns:p14="http://schemas.microsoft.com/office/powerpoint/2010/main" val="5282489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86</a:t>
            </a:fld>
            <a:endParaRPr/>
          </a:p>
        </p:txBody>
      </p:sp>
    </p:spTree>
    <p:extLst>
      <p:ext uri="{BB962C8B-B14F-4D97-AF65-F5344CB8AC3E}">
        <p14:creationId xmlns:p14="http://schemas.microsoft.com/office/powerpoint/2010/main" val="15198168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87</a:t>
            </a:fld>
            <a:endParaRPr/>
          </a:p>
        </p:txBody>
      </p:sp>
    </p:spTree>
    <p:extLst>
      <p:ext uri="{BB962C8B-B14F-4D97-AF65-F5344CB8AC3E}">
        <p14:creationId xmlns:p14="http://schemas.microsoft.com/office/powerpoint/2010/main" val="40625978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89</a:t>
            </a:fld>
            <a:endParaRPr/>
          </a:p>
        </p:txBody>
      </p:sp>
    </p:spTree>
    <p:extLst>
      <p:ext uri="{BB962C8B-B14F-4D97-AF65-F5344CB8AC3E}">
        <p14:creationId xmlns:p14="http://schemas.microsoft.com/office/powerpoint/2010/main" val="27734018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348" name="Google Shape;34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90</a:t>
            </a:fld>
            <a:endParaRPr/>
          </a:p>
        </p:txBody>
      </p:sp>
    </p:spTree>
    <p:extLst>
      <p:ext uri="{BB962C8B-B14F-4D97-AF65-F5344CB8AC3E}">
        <p14:creationId xmlns:p14="http://schemas.microsoft.com/office/powerpoint/2010/main" val="12553187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7" name="Google Shape;937;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3" name="Google Shape;943;p8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4" name="Google Shape;944;p8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92</a:t>
            </a:fld>
            <a:endParaRPr/>
          </a:p>
        </p:txBody>
      </p:sp>
    </p:spTree>
    <p:extLst>
      <p:ext uri="{BB962C8B-B14F-4D97-AF65-F5344CB8AC3E}">
        <p14:creationId xmlns:p14="http://schemas.microsoft.com/office/powerpoint/2010/main" val="43302018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3" name="Google Shape;663;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00525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94</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95</a:t>
            </a:fld>
            <a:endParaRPr/>
          </a:p>
        </p:txBody>
      </p:sp>
    </p:spTree>
    <p:extLst>
      <p:ext uri="{BB962C8B-B14F-4D97-AF65-F5344CB8AC3E}">
        <p14:creationId xmlns:p14="http://schemas.microsoft.com/office/powerpoint/2010/main" val="19447632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96</a:t>
            </a:fld>
            <a:endParaRPr/>
          </a:p>
        </p:txBody>
      </p:sp>
    </p:spTree>
    <p:extLst>
      <p:ext uri="{BB962C8B-B14F-4D97-AF65-F5344CB8AC3E}">
        <p14:creationId xmlns:p14="http://schemas.microsoft.com/office/powerpoint/2010/main" val="26732428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97</a:t>
            </a:fld>
            <a:endParaRPr/>
          </a:p>
        </p:txBody>
      </p:sp>
    </p:spTree>
    <p:extLst>
      <p:ext uri="{BB962C8B-B14F-4D97-AF65-F5344CB8AC3E}">
        <p14:creationId xmlns:p14="http://schemas.microsoft.com/office/powerpoint/2010/main" val="5726057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p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p8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9" name="Google Shape;1029;p8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98</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7" name="Google Shape;937;p8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8" name="Google Shape;938;p8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99</a:t>
            </a:fld>
            <a:endParaRPr/>
          </a:p>
        </p:txBody>
      </p:sp>
    </p:spTree>
    <p:extLst>
      <p:ext uri="{BB962C8B-B14F-4D97-AF65-F5344CB8AC3E}">
        <p14:creationId xmlns:p14="http://schemas.microsoft.com/office/powerpoint/2010/main" val="413280040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8" name="Google Shape;978;p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100</a:t>
            </a:fld>
            <a:endParaRPr/>
          </a:p>
        </p:txBody>
      </p:sp>
    </p:spTree>
    <p:extLst>
      <p:ext uri="{BB962C8B-B14F-4D97-AF65-F5344CB8AC3E}">
        <p14:creationId xmlns:p14="http://schemas.microsoft.com/office/powerpoint/2010/main" val="34477390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L"/>
              <a:t>101</a:t>
            </a:fld>
            <a:endParaRPr/>
          </a:p>
        </p:txBody>
      </p:sp>
    </p:spTree>
    <p:extLst>
      <p:ext uri="{BB962C8B-B14F-4D97-AF65-F5344CB8AC3E}">
        <p14:creationId xmlns:p14="http://schemas.microsoft.com/office/powerpoint/2010/main" val="34315287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5"/>
        <p:cNvGrpSpPr/>
        <p:nvPr/>
      </p:nvGrpSpPr>
      <p:grpSpPr>
        <a:xfrm>
          <a:off x="0" y="0"/>
          <a:ext cx="0" cy="0"/>
          <a:chOff x="0" y="0"/>
          <a:chExt cx="0" cy="0"/>
        </a:xfrm>
      </p:grpSpPr>
      <p:sp>
        <p:nvSpPr>
          <p:cNvPr id="16" name="Google Shape;16;p1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1"/>
          <p:cNvSpPr/>
          <p:nvPr/>
        </p:nvSpPr>
        <p:spPr>
          <a:xfrm>
            <a:off x="336644" y="1265614"/>
            <a:ext cx="11518711" cy="3944202"/>
          </a:xfrm>
          <a:prstGeom prst="rect">
            <a:avLst/>
          </a:prstGeom>
          <a:solidFill>
            <a:srgbClr val="00223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 name="Google Shape;19;p111" descr="Tesorería General de la República (Chile) - Wikipedia, la enciclopedia libre"/>
          <p:cNvSpPr/>
          <p:nvPr/>
        </p:nvSpPr>
        <p:spPr>
          <a:xfrm flipH="1">
            <a:off x="460375" y="-180665"/>
            <a:ext cx="341002" cy="3410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 name="Google Shape;20;p111" descr="Logotipo&#10;&#10;Descripción generada automáticamente"/>
          <p:cNvPicPr preferRelativeResize="0"/>
          <p:nvPr/>
        </p:nvPicPr>
        <p:blipFill rotWithShape="1">
          <a:blip r:embed="rId2">
            <a:alphaModFix/>
          </a:blip>
          <a:srcRect/>
          <a:stretch/>
        </p:blipFill>
        <p:spPr>
          <a:xfrm>
            <a:off x="10140977" y="368941"/>
            <a:ext cx="1714378" cy="421898"/>
          </a:xfrm>
          <a:prstGeom prst="rect">
            <a:avLst/>
          </a:prstGeom>
          <a:noFill/>
          <a:ln>
            <a:noFill/>
          </a:ln>
        </p:spPr>
      </p:pic>
      <p:pic>
        <p:nvPicPr>
          <p:cNvPr id="1026" name="Picture 2">
            <a:extLst>
              <a:ext uri="{FF2B5EF4-FFF2-40B4-BE49-F238E27FC236}">
                <a16:creationId xmlns:a16="http://schemas.microsoft.com/office/drawing/2014/main" id="{72D9C4BF-0687-46AD-B39A-6837DF05B3B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1365" y="95795"/>
            <a:ext cx="2904565" cy="968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3" name="Google Shape;23;p11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434C"/>
              </a:buClr>
              <a:buSzPts val="3400"/>
              <a:buFont typeface="Calibri"/>
              <a:buNone/>
              <a:defRPr sz="3400" b="1"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12"/>
          <p:cNvSpPr txBox="1">
            <a:spLocks noGrp="1"/>
          </p:cNvSpPr>
          <p:nvPr>
            <p:ph type="body" idx="1"/>
          </p:nvPr>
        </p:nvSpPr>
        <p:spPr>
          <a:xfrm>
            <a:off x="491319" y="1825625"/>
            <a:ext cx="11250112"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rgbClr val="3A434C"/>
              </a:buClr>
              <a:buSzPts val="2000"/>
              <a:buChar char="•"/>
              <a:defRPr sz="2000">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lvl="1"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2pPr>
            <a:lvl3pPr marL="1371600" lvl="2"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3pPr>
            <a:lvl4pPr marL="1828800" lvl="3"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4pPr>
            <a:lvl5pPr marL="2286000" lvl="4"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5" name="Google Shape;25;p112" descr="Logotipo&#10;&#10;Descripción generada automáticamente"/>
          <p:cNvPicPr preferRelativeResize="0"/>
          <p:nvPr/>
        </p:nvPicPr>
        <p:blipFill rotWithShape="1">
          <a:blip r:embed="rId2">
            <a:alphaModFix/>
          </a:blip>
          <a:srcRect/>
          <a:stretch/>
        </p:blipFill>
        <p:spPr>
          <a:xfrm>
            <a:off x="491319" y="6492874"/>
            <a:ext cx="808563" cy="188259"/>
          </a:xfrm>
          <a:prstGeom prst="rect">
            <a:avLst/>
          </a:prstGeom>
          <a:noFill/>
          <a:ln>
            <a:noFill/>
          </a:ln>
        </p:spPr>
      </p:pic>
      <p:pic>
        <p:nvPicPr>
          <p:cNvPr id="2" name="Imagen 1">
            <a:extLst>
              <a:ext uri="{FF2B5EF4-FFF2-40B4-BE49-F238E27FC236}">
                <a16:creationId xmlns:a16="http://schemas.microsoft.com/office/drawing/2014/main" id="{7C4655F7-05A0-442D-A5FC-983F51D08A4B}"/>
              </a:ext>
            </a:extLst>
          </p:cNvPr>
          <p:cNvPicPr>
            <a:picLocks noChangeAspect="1"/>
          </p:cNvPicPr>
          <p:nvPr userDrawn="1"/>
        </p:nvPicPr>
        <p:blipFill>
          <a:blip r:embed="rId3"/>
          <a:stretch>
            <a:fillRect/>
          </a:stretch>
        </p:blipFill>
        <p:spPr>
          <a:xfrm>
            <a:off x="1228165" y="6410387"/>
            <a:ext cx="1156447" cy="3862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26"/>
        <p:cNvGrpSpPr/>
        <p:nvPr/>
      </p:nvGrpSpPr>
      <p:grpSpPr>
        <a:xfrm>
          <a:off x="0" y="0"/>
          <a:ext cx="0" cy="0"/>
          <a:chOff x="0" y="0"/>
          <a:chExt cx="0" cy="0"/>
        </a:xfrm>
      </p:grpSpPr>
      <p:sp>
        <p:nvSpPr>
          <p:cNvPr id="27" name="Google Shape;27;p113"/>
          <p:cNvSpPr/>
          <p:nvPr/>
        </p:nvSpPr>
        <p:spPr>
          <a:xfrm>
            <a:off x="341193" y="2006221"/>
            <a:ext cx="11518711" cy="2879678"/>
          </a:xfrm>
          <a:prstGeom prst="rect">
            <a:avLst/>
          </a:prstGeom>
          <a:solidFill>
            <a:srgbClr val="00223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Light" panose="020F0302020204030204" pitchFamily="34" charset="0"/>
              <a:ea typeface="Calibri"/>
              <a:cs typeface="Calibri Light" panose="020F0302020204030204" pitchFamily="34" charset="0"/>
              <a:sym typeface="Calibri"/>
            </a:endParaRPr>
          </a:p>
        </p:txBody>
      </p:sp>
      <p:pic>
        <p:nvPicPr>
          <p:cNvPr id="3" name="Google Shape;25;p112" descr="Logotipo&#10;&#10;Descripción generada automáticamente">
            <a:extLst>
              <a:ext uri="{FF2B5EF4-FFF2-40B4-BE49-F238E27FC236}">
                <a16:creationId xmlns:a16="http://schemas.microsoft.com/office/drawing/2014/main" id="{F7800445-CEF5-4F97-A48B-9608A8DFD04E}"/>
              </a:ext>
            </a:extLst>
          </p:cNvPr>
          <p:cNvPicPr preferRelativeResize="0"/>
          <p:nvPr userDrawn="1"/>
        </p:nvPicPr>
        <p:blipFill rotWithShape="1">
          <a:blip r:embed="rId2">
            <a:alphaModFix/>
          </a:blip>
          <a:srcRect/>
          <a:stretch/>
        </p:blipFill>
        <p:spPr>
          <a:xfrm>
            <a:off x="491319" y="6378858"/>
            <a:ext cx="926601" cy="228031"/>
          </a:xfrm>
          <a:prstGeom prst="rect">
            <a:avLst/>
          </a:prstGeom>
          <a:noFill/>
          <a:ln>
            <a:noFill/>
          </a:ln>
        </p:spPr>
      </p:pic>
      <p:pic>
        <p:nvPicPr>
          <p:cNvPr id="4" name="Imagen 3">
            <a:extLst>
              <a:ext uri="{FF2B5EF4-FFF2-40B4-BE49-F238E27FC236}">
                <a16:creationId xmlns:a16="http://schemas.microsoft.com/office/drawing/2014/main" id="{554E2D06-B1BD-4EB9-A44D-B8D10B152C7D}"/>
              </a:ext>
            </a:extLst>
          </p:cNvPr>
          <p:cNvPicPr>
            <a:picLocks noChangeAspect="1"/>
          </p:cNvPicPr>
          <p:nvPr userDrawn="1"/>
        </p:nvPicPr>
        <p:blipFill>
          <a:blip r:embed="rId3"/>
          <a:stretch>
            <a:fillRect/>
          </a:stretch>
        </p:blipFill>
        <p:spPr>
          <a:xfrm>
            <a:off x="10481238" y="6230240"/>
            <a:ext cx="1572495" cy="52526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34"/>
        <p:cNvGrpSpPr/>
        <p:nvPr/>
      </p:nvGrpSpPr>
      <p:grpSpPr>
        <a:xfrm>
          <a:off x="0" y="0"/>
          <a:ext cx="0" cy="0"/>
          <a:chOff x="0" y="0"/>
          <a:chExt cx="0" cy="0"/>
        </a:xfrm>
      </p:grpSpPr>
      <p:sp>
        <p:nvSpPr>
          <p:cNvPr id="35" name="Google Shape;35;p115"/>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4000"/>
              <a:buFont typeface="Calibri"/>
              <a:buNone/>
              <a:defRPr sz="4000">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15"/>
          <p:cNvSpPr/>
          <p:nvPr/>
        </p:nvSpPr>
        <p:spPr>
          <a:xfrm>
            <a:off x="336644" y="2543175"/>
            <a:ext cx="11518711" cy="1685926"/>
          </a:xfrm>
          <a:prstGeom prst="rect">
            <a:avLst/>
          </a:prstGeom>
          <a:solidFill>
            <a:srgbClr val="F8B3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38" name="Google Shape;38;p115" descr="Tesorería General de la República (Chile) - Wikipedia, la enciclopedia libre"/>
          <p:cNvSpPr/>
          <p:nvPr/>
        </p:nvSpPr>
        <p:spPr>
          <a:xfrm flipH="1">
            <a:off x="460375" y="-180665"/>
            <a:ext cx="341002" cy="3410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 name="Google Shape;39;p115" descr="Logotipo&#10;&#10;Descripción generada automáticamente"/>
          <p:cNvPicPr preferRelativeResize="0"/>
          <p:nvPr/>
        </p:nvPicPr>
        <p:blipFill rotWithShape="1">
          <a:blip r:embed="rId2">
            <a:alphaModFix/>
          </a:blip>
          <a:srcRect/>
          <a:stretch/>
        </p:blipFill>
        <p:spPr>
          <a:xfrm>
            <a:off x="10140977" y="368941"/>
            <a:ext cx="1714378" cy="421898"/>
          </a:xfrm>
          <a:prstGeom prst="rect">
            <a:avLst/>
          </a:prstGeom>
          <a:noFill/>
          <a:ln>
            <a:noFill/>
          </a:ln>
        </p:spPr>
      </p:pic>
      <p:pic>
        <p:nvPicPr>
          <p:cNvPr id="7" name="Picture 2">
            <a:extLst>
              <a:ext uri="{FF2B5EF4-FFF2-40B4-BE49-F238E27FC236}">
                <a16:creationId xmlns:a16="http://schemas.microsoft.com/office/drawing/2014/main" id="{1CC69DE7-6545-4CBA-9723-11EC6CE393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61365" y="95795"/>
            <a:ext cx="2904565" cy="9681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40"/>
        <p:cNvGrpSpPr/>
        <p:nvPr/>
      </p:nvGrpSpPr>
      <p:grpSpPr>
        <a:xfrm>
          <a:off x="0" y="0"/>
          <a:ext cx="0" cy="0"/>
          <a:chOff x="0" y="0"/>
          <a:chExt cx="0" cy="0"/>
        </a:xfrm>
      </p:grpSpPr>
      <p:sp>
        <p:nvSpPr>
          <p:cNvPr id="41" name="Google Shape;41;p116"/>
          <p:cNvSpPr txBox="1">
            <a:spLocks noGrp="1"/>
          </p:cNvSpPr>
          <p:nvPr>
            <p:ph type="title"/>
          </p:nvPr>
        </p:nvSpPr>
        <p:spPr>
          <a:xfrm>
            <a:off x="491319" y="365125"/>
            <a:ext cx="11639289" cy="864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3A434C"/>
              </a:buClr>
              <a:buSzPts val="3400"/>
              <a:buFont typeface="Calibri"/>
              <a:buNone/>
              <a:defRPr sz="3400" b="1"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6"/>
          <p:cNvSpPr txBox="1">
            <a:spLocks noGrp="1"/>
          </p:cNvSpPr>
          <p:nvPr>
            <p:ph type="body" idx="1"/>
          </p:nvPr>
        </p:nvSpPr>
        <p:spPr>
          <a:xfrm>
            <a:off x="491319" y="1825625"/>
            <a:ext cx="11250112"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rgbClr val="3A434C"/>
              </a:buClr>
              <a:buSzPts val="2000"/>
              <a:buChar char="•"/>
              <a:defRPr sz="2000">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lvl="1"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2pPr>
            <a:lvl3pPr marL="1371600" lvl="2"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3pPr>
            <a:lvl4pPr marL="1828800" lvl="3"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4pPr>
            <a:lvl5pPr marL="2286000" lvl="4" indent="-355600" algn="l">
              <a:lnSpc>
                <a:spcPct val="90000"/>
              </a:lnSpc>
              <a:spcBef>
                <a:spcPts val="500"/>
              </a:spcBef>
              <a:spcAft>
                <a:spcPts val="0"/>
              </a:spcAft>
              <a:buClr>
                <a:srgbClr val="3A434C"/>
              </a:buClr>
              <a:buSzPts val="2000"/>
              <a:buChar char="•"/>
              <a:defRPr sz="2000">
                <a:solidFill>
                  <a:srgbClr val="3A434C"/>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28"/>
        <p:cNvGrpSpPr/>
        <p:nvPr/>
      </p:nvGrpSpPr>
      <p:grpSpPr>
        <a:xfrm>
          <a:off x="0" y="0"/>
          <a:ext cx="0" cy="0"/>
          <a:chOff x="0" y="0"/>
          <a:chExt cx="0" cy="0"/>
        </a:xfrm>
      </p:grpSpPr>
      <p:sp>
        <p:nvSpPr>
          <p:cNvPr id="29" name="Google Shape;29;p1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atin typeface="Calibri Light" panose="020F0302020204030204" pitchFamily="34" charset="0"/>
                <a:cs typeface="Calibri Light" panose="020F03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0" name="Google Shape;30;p1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Calibri Light" panose="020F0302020204030204" pitchFamily="34" charset="0"/>
                <a:cs typeface="Calibri Light" panose="020F0302020204030204" pitchFamily="34"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31" name="Google Shape;31;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extLst>
      <p:ext uri="{BB962C8B-B14F-4D97-AF65-F5344CB8AC3E}">
        <p14:creationId xmlns:p14="http://schemas.microsoft.com/office/powerpoint/2010/main" val="3765354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Light" panose="020F0302020204030204" pitchFamily="34" charset="0"/>
          <a:ea typeface="Calibri Light" panose="020F0302020204030204" pitchFamily="34" charset="0"/>
          <a:cs typeface="Calibri Light" panose="020F03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chart" Target="../charts/chart64.xml"/><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chart" Target="../charts/chart65.xml"/></Relationships>
</file>

<file path=ppt/slides/_rels/slide104.xml.rels><?xml version="1.0" encoding="UTF-8" standalone="yes"?>
<Relationships xmlns="http://schemas.openxmlformats.org/package/2006/relationships"><Relationship Id="rId3" Type="http://schemas.openxmlformats.org/officeDocument/2006/relationships/chart" Target="../charts/chart66.xm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chart" Target="../charts/chart67.xml"/><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chart" Target="../charts/chart68.xml"/><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chart" Target="../charts/chart6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chart" Target="../charts/chart14.xml"/><Relationship Id="rId4" Type="http://schemas.openxmlformats.org/officeDocument/2006/relationships/chart" Target="../charts/char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3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3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25.xml"/></Relationships>
</file>

<file path=ppt/slides/_rels/slide35.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2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29.xml"/></Relationships>
</file>

<file path=ppt/slides/_rels/slide42.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hart" Target="../charts/chart31.xml"/></Relationships>
</file>

<file path=ppt/slides/_rels/slide43.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hart" Target="../charts/chart34.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35.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chart" Target="../charts/chart36.xml"/></Relationships>
</file>

<file path=ppt/slides/_rels/slide4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chart" Target="../charts/chart38.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chart" Target="../charts/chart39.xml"/></Relationships>
</file>

<file path=ppt/slides/_rels/slide52.xml.rels><?xml version="1.0" encoding="UTF-8" standalone="yes"?>
<Relationships xmlns="http://schemas.openxmlformats.org/package/2006/relationships"><Relationship Id="rId3" Type="http://schemas.openxmlformats.org/officeDocument/2006/relationships/chart" Target="../charts/chart40.xm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chart" Target="../charts/chart41.xml"/><Relationship Id="rId4" Type="http://schemas.openxmlformats.org/officeDocument/2006/relationships/image" Target="../media/image38.png"/></Relationships>
</file>

<file path=ppt/slides/_rels/slide53.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chart" Target="../charts/chart43.xml"/><Relationship Id="rId7" Type="http://schemas.openxmlformats.org/officeDocument/2006/relationships/chart" Target="../charts/chart45.xm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chart" Target="../charts/chart44.xml"/></Relationships>
</file>

<file path=ppt/slides/_rels/slide85.xml.rels><?xml version="1.0" encoding="UTF-8" standalone="yes"?>
<Relationships xmlns="http://schemas.openxmlformats.org/package/2006/relationships"><Relationship Id="rId3" Type="http://schemas.openxmlformats.org/officeDocument/2006/relationships/chart" Target="../charts/chart47.xml"/><Relationship Id="rId2" Type="http://schemas.openxmlformats.org/officeDocument/2006/relationships/chart" Target="../charts/chart46.xml"/><Relationship Id="rId1" Type="http://schemas.openxmlformats.org/officeDocument/2006/relationships/slideLayout" Target="../slideLayouts/slideLayout2.xml"/><Relationship Id="rId5" Type="http://schemas.openxmlformats.org/officeDocument/2006/relationships/image" Target="../media/image60.svg"/><Relationship Id="rId4" Type="http://schemas.openxmlformats.org/officeDocument/2006/relationships/image" Target="../media/image59.png"/></Relationships>
</file>

<file path=ppt/slides/_rels/slide86.xml.rels><?xml version="1.0" encoding="UTF-8" standalone="yes"?>
<Relationships xmlns="http://schemas.openxmlformats.org/package/2006/relationships"><Relationship Id="rId3" Type="http://schemas.openxmlformats.org/officeDocument/2006/relationships/chart" Target="../charts/chart48.xml"/><Relationship Id="rId7" Type="http://schemas.openxmlformats.org/officeDocument/2006/relationships/image" Target="../media/image60.sv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chart" Target="../charts/chart50.xml"/><Relationship Id="rId4" Type="http://schemas.openxmlformats.org/officeDocument/2006/relationships/chart" Target="../charts/chart49.xml"/></Relationships>
</file>

<file path=ppt/slides/_rels/slide87.xml.rels><?xml version="1.0" encoding="UTF-8" standalone="yes"?>
<Relationships xmlns="http://schemas.openxmlformats.org/package/2006/relationships"><Relationship Id="rId3" Type="http://schemas.openxmlformats.org/officeDocument/2006/relationships/chart" Target="../charts/chart51.xm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chart" Target="../charts/chart52.xml"/><Relationship Id="rId5" Type="http://schemas.openxmlformats.org/officeDocument/2006/relationships/image" Target="../media/image60.svg"/><Relationship Id="rId4" Type="http://schemas.openxmlformats.org/officeDocument/2006/relationships/image" Target="../media/image59.png"/></Relationships>
</file>

<file path=ppt/slides/_rels/slide8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chart" Target="../charts/chart53.xml"/><Relationship Id="rId1" Type="http://schemas.openxmlformats.org/officeDocument/2006/relationships/slideLayout" Target="../slideLayouts/slideLayout2.xml"/><Relationship Id="rId5" Type="http://schemas.openxmlformats.org/officeDocument/2006/relationships/chart" Target="../charts/chart54.xml"/><Relationship Id="rId4" Type="http://schemas.openxmlformats.org/officeDocument/2006/relationships/image" Target="../media/image60.svg"/></Relationships>
</file>

<file path=ppt/slides/_rels/slide89.xml.rels><?xml version="1.0" encoding="UTF-8" standalone="yes"?>
<Relationships xmlns="http://schemas.openxmlformats.org/package/2006/relationships"><Relationship Id="rId3" Type="http://schemas.openxmlformats.org/officeDocument/2006/relationships/chart" Target="../charts/chart55.xml"/><Relationship Id="rId7" Type="http://schemas.openxmlformats.org/officeDocument/2006/relationships/chart" Target="../charts/chart57.xm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chart" Target="../charts/chart56.xml"/><Relationship Id="rId5" Type="http://schemas.openxmlformats.org/officeDocument/2006/relationships/image" Target="../media/image62.svg"/><Relationship Id="rId4" Type="http://schemas.openxmlformats.org/officeDocument/2006/relationships/image" Target="../media/image6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chart" Target="../charts/chart58.xml"/><Relationship Id="rId7" Type="http://schemas.openxmlformats.org/officeDocument/2006/relationships/chart" Target="../charts/chart60.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chart" Target="../charts/chart59.xml"/><Relationship Id="rId5" Type="http://schemas.openxmlformats.org/officeDocument/2006/relationships/image" Target="../media/image64.svg"/><Relationship Id="rId4" Type="http://schemas.openxmlformats.org/officeDocument/2006/relationships/image" Target="../media/image63.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0.xml"/><Relationship Id="rId1" Type="http://schemas.openxmlformats.org/officeDocument/2006/relationships/slideLayout" Target="../slideLayouts/slideLayout5.xml"/><Relationship Id="rId4" Type="http://schemas.openxmlformats.org/officeDocument/2006/relationships/image" Target="../media/image66.png"/></Relationships>
</file>

<file path=ppt/slides/_rels/slide93.xml.rels><?xml version="1.0" encoding="UTF-8" standalone="yes"?>
<Relationships xmlns="http://schemas.openxmlformats.org/package/2006/relationships"><Relationship Id="rId3" Type="http://schemas.openxmlformats.org/officeDocument/2006/relationships/chart" Target="../charts/chart61.xml"/><Relationship Id="rId2" Type="http://schemas.openxmlformats.org/officeDocument/2006/relationships/notesSlide" Target="../notesSlides/notesSlide91.xml"/><Relationship Id="rId1" Type="http://schemas.openxmlformats.org/officeDocument/2006/relationships/slideLayout" Target="../slideLayouts/slideLayout2.xml"/><Relationship Id="rId5" Type="http://schemas.openxmlformats.org/officeDocument/2006/relationships/chart" Target="../charts/chart63.xml"/><Relationship Id="rId4" Type="http://schemas.openxmlformats.org/officeDocument/2006/relationships/chart" Target="../charts/chart6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336645" y="2377934"/>
            <a:ext cx="11518709" cy="210213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libri"/>
              <a:buNone/>
            </a:pPr>
            <a:br>
              <a:rPr lang="es-CL" sz="5400" b="1" cap="small" dirty="0">
                <a:solidFill>
                  <a:schemeClr val="lt1"/>
                </a:solidFill>
                <a:sym typeface="Calibri"/>
              </a:rPr>
            </a:br>
            <a:r>
              <a:rPr lang="es-CL" sz="4400" b="1" cap="small" dirty="0">
                <a:solidFill>
                  <a:schemeClr val="lt1"/>
                </a:solidFill>
                <a:sym typeface="Calibri"/>
              </a:rPr>
              <a:t>Radiografía del Bienestar y la Salud Mental </a:t>
            </a:r>
            <a:br>
              <a:rPr lang="es-CL" sz="4400" b="1" cap="small" dirty="0">
                <a:solidFill>
                  <a:schemeClr val="lt1"/>
                </a:solidFill>
                <a:sym typeface="Calibri"/>
              </a:rPr>
            </a:br>
            <a:r>
              <a:rPr lang="es-CL" sz="4400" b="1" cap="small" dirty="0">
                <a:solidFill>
                  <a:schemeClr val="lt1"/>
                </a:solidFill>
                <a:sym typeface="Calibri"/>
              </a:rPr>
              <a:t>2025</a:t>
            </a:r>
            <a:br>
              <a:rPr lang="es-CL" sz="4400" b="1" cap="small" dirty="0">
                <a:solidFill>
                  <a:schemeClr val="lt1"/>
                </a:solidFill>
                <a:sym typeface="Calibri"/>
              </a:rPr>
            </a:br>
            <a:br>
              <a:rPr lang="es-CL" sz="4400" b="1" cap="small" dirty="0">
                <a:solidFill>
                  <a:schemeClr val="lt1"/>
                </a:solidFill>
                <a:sym typeface="Calibri"/>
              </a:rPr>
            </a:br>
            <a:r>
              <a:rPr lang="es-CL" sz="4400" b="1" cap="small" dirty="0">
                <a:solidFill>
                  <a:schemeClr val="lt1"/>
                </a:solidFill>
                <a:sym typeface="Calibri"/>
              </a:rPr>
              <a:t>Duoc UC</a:t>
            </a:r>
            <a:endParaRPr sz="4400" dirty="0"/>
          </a:p>
        </p:txBody>
      </p:sp>
      <p:sp>
        <p:nvSpPr>
          <p:cNvPr id="50" name="Google Shape;50;p1" descr="Francisco Urdinez @ PUC Chile - Portfolio de curso de master China-Am.Latina"/>
          <p:cNvSpPr/>
          <p:nvPr/>
        </p:nvSpPr>
        <p:spPr>
          <a:xfrm>
            <a:off x="155574" y="-144463"/>
            <a:ext cx="1836779" cy="18367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descr="Francisco Urdinez @ PUC Chile - Portfolio de curso de master China-Am.Latin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AE343CB-8787-4608-975F-885D0F5E7B20}"/>
              </a:ext>
            </a:extLst>
          </p:cNvPr>
          <p:cNvPicPr>
            <a:picLocks noChangeAspect="1"/>
          </p:cNvPicPr>
          <p:nvPr/>
        </p:nvPicPr>
        <p:blipFill>
          <a:blip r:embed="rId3"/>
          <a:stretch>
            <a:fillRect/>
          </a:stretch>
        </p:blipFill>
        <p:spPr>
          <a:xfrm>
            <a:off x="336645" y="5116057"/>
            <a:ext cx="2008093" cy="1128293"/>
          </a:xfrm>
          <a:prstGeom prst="rect">
            <a:avLst/>
          </a:prstGeom>
        </p:spPr>
      </p:pic>
      <p:pic>
        <p:nvPicPr>
          <p:cNvPr id="4" name="Imagen 3">
            <a:extLst>
              <a:ext uri="{FF2B5EF4-FFF2-40B4-BE49-F238E27FC236}">
                <a16:creationId xmlns:a16="http://schemas.microsoft.com/office/drawing/2014/main" id="{775435ED-B307-42EA-9874-9FCE3BFE7F72}"/>
              </a:ext>
            </a:extLst>
          </p:cNvPr>
          <p:cNvPicPr>
            <a:picLocks noChangeAspect="1"/>
          </p:cNvPicPr>
          <p:nvPr/>
        </p:nvPicPr>
        <p:blipFill>
          <a:blip r:embed="rId4"/>
          <a:stretch>
            <a:fillRect/>
          </a:stretch>
        </p:blipFill>
        <p:spPr>
          <a:xfrm>
            <a:off x="2344738" y="5116056"/>
            <a:ext cx="1922034" cy="1128293"/>
          </a:xfrm>
          <a:prstGeom prst="rect">
            <a:avLst/>
          </a:prstGeom>
        </p:spPr>
      </p:pic>
      <p:pic>
        <p:nvPicPr>
          <p:cNvPr id="5" name="Imagen 4">
            <a:extLst>
              <a:ext uri="{FF2B5EF4-FFF2-40B4-BE49-F238E27FC236}">
                <a16:creationId xmlns:a16="http://schemas.microsoft.com/office/drawing/2014/main" id="{29D393B4-F575-4F80-BEE5-ADDE360BD8E5}"/>
              </a:ext>
            </a:extLst>
          </p:cNvPr>
          <p:cNvPicPr>
            <a:picLocks noChangeAspect="1"/>
          </p:cNvPicPr>
          <p:nvPr/>
        </p:nvPicPr>
        <p:blipFill>
          <a:blip r:embed="rId5"/>
          <a:stretch>
            <a:fillRect/>
          </a:stretch>
        </p:blipFill>
        <p:spPr>
          <a:xfrm>
            <a:off x="8231027" y="5107231"/>
            <a:ext cx="1824526" cy="1137117"/>
          </a:xfrm>
          <a:prstGeom prst="rect">
            <a:avLst/>
          </a:prstGeom>
        </p:spPr>
      </p:pic>
      <p:pic>
        <p:nvPicPr>
          <p:cNvPr id="6" name="Imagen 5">
            <a:extLst>
              <a:ext uri="{FF2B5EF4-FFF2-40B4-BE49-F238E27FC236}">
                <a16:creationId xmlns:a16="http://schemas.microsoft.com/office/drawing/2014/main" id="{939009F9-0C94-40D2-AFFE-9A5B3B21D649}"/>
              </a:ext>
            </a:extLst>
          </p:cNvPr>
          <p:cNvPicPr>
            <a:picLocks noChangeAspect="1"/>
          </p:cNvPicPr>
          <p:nvPr/>
        </p:nvPicPr>
        <p:blipFill>
          <a:blip r:embed="rId6"/>
          <a:stretch>
            <a:fillRect/>
          </a:stretch>
        </p:blipFill>
        <p:spPr>
          <a:xfrm>
            <a:off x="4266773" y="5116054"/>
            <a:ext cx="2014813" cy="1128295"/>
          </a:xfrm>
          <a:prstGeom prst="rect">
            <a:avLst/>
          </a:prstGeom>
        </p:spPr>
      </p:pic>
      <p:pic>
        <p:nvPicPr>
          <p:cNvPr id="7" name="Imagen 6">
            <a:extLst>
              <a:ext uri="{FF2B5EF4-FFF2-40B4-BE49-F238E27FC236}">
                <a16:creationId xmlns:a16="http://schemas.microsoft.com/office/drawing/2014/main" id="{32562DBC-C7EE-421E-915C-CB124164BB84}"/>
              </a:ext>
            </a:extLst>
          </p:cNvPr>
          <p:cNvPicPr>
            <a:picLocks noChangeAspect="1"/>
          </p:cNvPicPr>
          <p:nvPr/>
        </p:nvPicPr>
        <p:blipFill>
          <a:blip r:embed="rId7"/>
          <a:stretch>
            <a:fillRect/>
          </a:stretch>
        </p:blipFill>
        <p:spPr>
          <a:xfrm>
            <a:off x="6198724" y="5116055"/>
            <a:ext cx="2033630" cy="1128293"/>
          </a:xfrm>
          <a:prstGeom prst="rect">
            <a:avLst/>
          </a:prstGeom>
        </p:spPr>
      </p:pic>
      <p:pic>
        <p:nvPicPr>
          <p:cNvPr id="9" name="Imagen 8">
            <a:extLst>
              <a:ext uri="{FF2B5EF4-FFF2-40B4-BE49-F238E27FC236}">
                <a16:creationId xmlns:a16="http://schemas.microsoft.com/office/drawing/2014/main" id="{B1B5CE52-3FF0-47FC-BB74-A93CAF11E464}"/>
              </a:ext>
            </a:extLst>
          </p:cNvPr>
          <p:cNvPicPr>
            <a:picLocks noChangeAspect="1"/>
          </p:cNvPicPr>
          <p:nvPr/>
        </p:nvPicPr>
        <p:blipFill rotWithShape="1">
          <a:blip r:embed="rId8"/>
          <a:srcRect l="5026"/>
          <a:stretch/>
        </p:blipFill>
        <p:spPr>
          <a:xfrm>
            <a:off x="9923929" y="5096181"/>
            <a:ext cx="1931425" cy="1142642"/>
          </a:xfrm>
          <a:prstGeom prst="rect">
            <a:avLst/>
          </a:prstGeom>
        </p:spPr>
      </p:pic>
      <p:sp>
        <p:nvSpPr>
          <p:cNvPr id="11" name="CuadroTexto 10">
            <a:extLst>
              <a:ext uri="{FF2B5EF4-FFF2-40B4-BE49-F238E27FC236}">
                <a16:creationId xmlns:a16="http://schemas.microsoft.com/office/drawing/2014/main" id="{F03E15F7-57DB-49A3-9459-A5C73E4C3525}"/>
              </a:ext>
            </a:extLst>
          </p:cNvPr>
          <p:cNvSpPr txBox="1"/>
          <p:nvPr/>
        </p:nvSpPr>
        <p:spPr>
          <a:xfrm>
            <a:off x="7031421" y="365125"/>
            <a:ext cx="3780014" cy="2246769"/>
          </a:xfrm>
          <a:prstGeom prst="rect">
            <a:avLst/>
          </a:prstGeom>
          <a:solidFill>
            <a:srgbClr val="FFC000"/>
          </a:solidFill>
        </p:spPr>
        <p:txBody>
          <a:bodyPr wrap="square" rtlCol="0">
            <a:spAutoFit/>
          </a:bodyPr>
          <a:lstStyle/>
          <a:p>
            <a:pPr algn="ctr"/>
            <a:endParaRPr lang="es-CL" dirty="0"/>
          </a:p>
          <a:p>
            <a:pPr algn="ctr"/>
            <a:r>
              <a:rPr lang="es-CL" dirty="0"/>
              <a:t>Esta versión del </a:t>
            </a:r>
            <a:r>
              <a:rPr lang="es-CL" dirty="0" err="1"/>
              <a:t>template</a:t>
            </a:r>
            <a:r>
              <a:rPr lang="es-CL" dirty="0"/>
              <a:t> del reporte está en proceso al 10-sept</a:t>
            </a:r>
          </a:p>
          <a:p>
            <a:pPr algn="ctr"/>
            <a:endParaRPr lang="es-CL" dirty="0"/>
          </a:p>
          <a:p>
            <a:pPr algn="ctr"/>
            <a:r>
              <a:rPr lang="es-CL" dirty="0"/>
              <a:t>Láminas que no se programan, se han dejado pero se señala ello.</a:t>
            </a:r>
          </a:p>
          <a:p>
            <a:pPr algn="ctr"/>
            <a:endParaRPr lang="es-CL" dirty="0"/>
          </a:p>
          <a:p>
            <a:pPr algn="ctr"/>
            <a:r>
              <a:rPr lang="es-CL" dirty="0"/>
              <a:t>Gráficos aún en desarrollo, se dejaron en blanco</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Ficha técnica</a:t>
            </a:r>
            <a:endParaRPr dirty="0"/>
          </a:p>
        </p:txBody>
      </p:sp>
      <p:sp>
        <p:nvSpPr>
          <p:cNvPr id="90" name="Google Shape;90;p6"/>
          <p:cNvSpPr txBox="1">
            <a:spLocks noGrp="1"/>
          </p:cNvSpPr>
          <p:nvPr>
            <p:ph type="body" idx="1"/>
          </p:nvPr>
        </p:nvSpPr>
        <p:spPr>
          <a:xfrm>
            <a:off x="491319" y="1270002"/>
            <a:ext cx="11250112" cy="4906961"/>
          </a:xfrm>
          <a:prstGeom prst="rect">
            <a:avLst/>
          </a:prstGeom>
          <a:noFill/>
          <a:ln>
            <a:noFill/>
          </a:ln>
        </p:spPr>
        <p:txBody>
          <a:bodyPr spcFirstLastPara="1" wrap="square" lIns="91425" tIns="45700" rIns="91425" bIns="45700" anchor="t" anchorCtr="0">
            <a:normAutofit fontScale="77500" lnSpcReduction="20000"/>
          </a:bodyPr>
          <a:lstStyle/>
          <a:p>
            <a:pPr marL="228600" lvl="0" indent="-190500" algn="l" rtl="0">
              <a:lnSpc>
                <a:spcPct val="90000"/>
              </a:lnSpc>
              <a:spcBef>
                <a:spcPts val="0"/>
              </a:spcBef>
              <a:spcAft>
                <a:spcPts val="0"/>
              </a:spcAft>
              <a:buClr>
                <a:srgbClr val="3A434C"/>
              </a:buClr>
              <a:buSzPct val="100000"/>
              <a:buChar char="•"/>
            </a:pPr>
            <a:r>
              <a:rPr lang="es-CL" dirty="0">
                <a:solidFill>
                  <a:srgbClr val="3F3F3F"/>
                </a:solidFill>
              </a:rPr>
              <a:t>Estudio de carácter censal. Toda la población de estudiantes fue invitada a participar. </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Universo total: 98.458 estudiantes.</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que ingresaron a la plataforma: 19.632</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con respuestas parciales: 12.231</a:t>
            </a:r>
            <a:endParaRPr dirty="0">
              <a:solidFill>
                <a:srgbClr val="3F3F3F"/>
              </a:solidFill>
            </a:endParaRPr>
          </a:p>
          <a:p>
            <a:pPr marL="228600" lvl="0" indent="-10160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Estudiantes con respuestas completas que se consideraron como casos válidos para análisis: 8.849 (corresponden a un 9% del universo total de estudiantes).</a:t>
            </a:r>
            <a:endParaRPr dirty="0">
              <a:solidFill>
                <a:srgbClr val="3F3F3F"/>
              </a:solidFill>
            </a:endParaRPr>
          </a:p>
          <a:p>
            <a:pPr marL="0" lvl="0" indent="0" algn="l" rtl="0">
              <a:lnSpc>
                <a:spcPct val="90000"/>
              </a:lnSpc>
              <a:spcBef>
                <a:spcPts val="1000"/>
              </a:spcBef>
              <a:spcAft>
                <a:spcPts val="0"/>
              </a:spcAft>
              <a:buClr>
                <a:srgbClr val="3A434C"/>
              </a:buClr>
              <a:buSzPct val="100000"/>
              <a:buNone/>
            </a:pPr>
            <a:endParaRPr dirty="0">
              <a:solidFill>
                <a:srgbClr val="3F3F3F"/>
              </a:solidFill>
            </a:endParaRPr>
          </a:p>
          <a:p>
            <a:pPr marL="228600" lvl="0" indent="-190500" algn="l" rtl="0">
              <a:lnSpc>
                <a:spcPct val="90000"/>
              </a:lnSpc>
              <a:spcBef>
                <a:spcPts val="1000"/>
              </a:spcBef>
              <a:spcAft>
                <a:spcPts val="0"/>
              </a:spcAft>
              <a:buClr>
                <a:srgbClr val="3A434C"/>
              </a:buClr>
              <a:buSzPct val="100000"/>
              <a:buChar char="•"/>
            </a:pPr>
            <a:r>
              <a:rPr lang="es-CL" dirty="0">
                <a:solidFill>
                  <a:srgbClr val="3F3F3F"/>
                </a:solidFill>
              </a:rPr>
              <a:t>Trabajo de campo: encuestas aplicadas entre 29 de septiembre y el lunes 13 de octubre, modalidad online.</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228600" lvl="0" indent="-190500" algn="l" rtl="0">
              <a:lnSpc>
                <a:spcPct val="90000"/>
              </a:lnSpc>
              <a:spcBef>
                <a:spcPts val="1000"/>
              </a:spcBef>
              <a:spcAft>
                <a:spcPts val="0"/>
              </a:spcAft>
              <a:buSzPct val="100000"/>
              <a:buChar char="•"/>
            </a:pPr>
            <a:r>
              <a:rPr lang="es-CL" dirty="0">
                <a:solidFill>
                  <a:srgbClr val="3F3F3F"/>
                </a:solidFill>
              </a:rPr>
              <a:t>Todas las evaluaciones se realizaron mediante </a:t>
            </a:r>
            <a:r>
              <a:rPr lang="es-CL" dirty="0" err="1">
                <a:solidFill>
                  <a:srgbClr val="3F3F3F"/>
                </a:solidFill>
              </a:rPr>
              <a:t>auto-reportes</a:t>
            </a:r>
            <a:r>
              <a:rPr lang="es-CL" dirty="0">
                <a:solidFill>
                  <a:srgbClr val="3F3F3F"/>
                </a:solidFill>
              </a:rPr>
              <a:t>. Se prefirieron instrumentos con propiedades psicométricas conocidas para la población chilena. </a:t>
            </a:r>
            <a:endParaRPr dirty="0">
              <a:solidFill>
                <a:srgbClr val="3F3F3F"/>
              </a:solidFill>
            </a:endParaRPr>
          </a:p>
          <a:p>
            <a:pPr marL="228600" lvl="0" indent="0" algn="l" rtl="0">
              <a:lnSpc>
                <a:spcPct val="90000"/>
              </a:lnSpc>
              <a:spcBef>
                <a:spcPts val="1000"/>
              </a:spcBef>
              <a:spcAft>
                <a:spcPts val="0"/>
              </a:spcAft>
              <a:buNone/>
            </a:pPr>
            <a:endParaRPr dirty="0">
              <a:solidFill>
                <a:srgbClr val="3F3F3F"/>
              </a:solidFill>
            </a:endParaRPr>
          </a:p>
          <a:p>
            <a:pPr marL="228600" lvl="0" indent="-190500" algn="l" rtl="0">
              <a:lnSpc>
                <a:spcPct val="90000"/>
              </a:lnSpc>
              <a:spcBef>
                <a:spcPts val="1000"/>
              </a:spcBef>
              <a:spcAft>
                <a:spcPts val="0"/>
              </a:spcAft>
              <a:buSzPct val="100000"/>
              <a:buChar char="•"/>
            </a:pPr>
            <a:r>
              <a:rPr lang="es-CL" dirty="0">
                <a:solidFill>
                  <a:srgbClr val="3F3F3F"/>
                </a:solidFill>
              </a:rPr>
              <a:t>La estructura de medición de trastornos mentales fue adaptativa y personalizada.</a:t>
            </a:r>
            <a:endParaRPr dirty="0">
              <a:solidFill>
                <a:srgbClr val="3F3F3F"/>
              </a:solidFill>
            </a:endParaRPr>
          </a:p>
          <a:p>
            <a:pPr marL="0" lvl="0" indent="0" algn="l" rtl="0">
              <a:lnSpc>
                <a:spcPct val="90000"/>
              </a:lnSpc>
              <a:spcBef>
                <a:spcPts val="1000"/>
              </a:spcBef>
              <a:spcAft>
                <a:spcPts val="0"/>
              </a:spcAft>
              <a:buClr>
                <a:srgbClr val="3A434C"/>
              </a:buClr>
              <a:buSzPct val="100000"/>
              <a:buNone/>
            </a:pPr>
            <a:endParaRPr dirty="0"/>
          </a:p>
          <a:p>
            <a:pPr marL="228600" lvl="0" indent="-101600" algn="l" rtl="0">
              <a:lnSpc>
                <a:spcPct val="90000"/>
              </a:lnSpc>
              <a:spcBef>
                <a:spcPts val="1000"/>
              </a:spcBef>
              <a:spcAft>
                <a:spcPts val="0"/>
              </a:spcAft>
              <a:buClr>
                <a:srgbClr val="3A434C"/>
              </a:buClr>
              <a:buSzPct val="100000"/>
              <a:buNone/>
            </a:pPr>
            <a:endParaRPr dirty="0"/>
          </a:p>
        </p:txBody>
      </p:sp>
      <p:sp>
        <p:nvSpPr>
          <p:cNvPr id="4" name="CuadroTexto 3">
            <a:extLst>
              <a:ext uri="{FF2B5EF4-FFF2-40B4-BE49-F238E27FC236}">
                <a16:creationId xmlns:a16="http://schemas.microsoft.com/office/drawing/2014/main" id="{A0253567-89C3-42D8-8A4A-F7A5FFFC98C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noFill/>
          </a:ln>
        </p:spPr>
        <p:txBody>
          <a:bodyPr spcFirstLastPara="1" wrap="square" lIns="91425" tIns="45700" rIns="91425" bIns="45700" anchor="t" anchorCtr="0">
            <a:normAutofit/>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XXX </a:t>
            </a:r>
            <a:endParaRPr lang="es-ES" sz="1800" dirty="0">
              <a:solidFill>
                <a:srgbClr val="3F3F3F"/>
              </a:solidFill>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F8DFDE75-0730-4E6D-8B54-A767E363A9EA}"/>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2479681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a:spLocks noGrp="1"/>
          </p:cNvSpPr>
          <p:nvPr>
            <p:ph type="ctrTitle"/>
          </p:nvPr>
        </p:nvSpPr>
        <p:spPr>
          <a:xfrm>
            <a:off x="336645" y="2377934"/>
            <a:ext cx="11518709" cy="2102131"/>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lt1"/>
              </a:buClr>
              <a:buSzPct val="100000"/>
              <a:buFont typeface="Calibri"/>
              <a:buNone/>
            </a:pPr>
            <a:br>
              <a:rPr lang="es-CL" sz="5400" b="1" cap="small" dirty="0">
                <a:solidFill>
                  <a:schemeClr val="lt1"/>
                </a:solidFill>
                <a:sym typeface="Calibri"/>
              </a:rPr>
            </a:br>
            <a:r>
              <a:rPr lang="es-CL" sz="4400" b="1" cap="small" dirty="0">
                <a:solidFill>
                  <a:schemeClr val="lt1"/>
                </a:solidFill>
                <a:sym typeface="Calibri"/>
              </a:rPr>
              <a:t>Radiografía del Bienestar y la Salud Mental </a:t>
            </a:r>
            <a:br>
              <a:rPr lang="es-CL" sz="4400" b="1" cap="small" dirty="0">
                <a:solidFill>
                  <a:schemeClr val="lt1"/>
                </a:solidFill>
                <a:sym typeface="Calibri"/>
              </a:rPr>
            </a:br>
            <a:r>
              <a:rPr lang="es-CL" sz="4400" b="1" cap="small" dirty="0">
                <a:solidFill>
                  <a:schemeClr val="lt1"/>
                </a:solidFill>
                <a:sym typeface="Calibri"/>
              </a:rPr>
              <a:t>2025</a:t>
            </a:r>
            <a:br>
              <a:rPr lang="es-CL" sz="4400" b="1" cap="small" dirty="0">
                <a:solidFill>
                  <a:schemeClr val="lt1"/>
                </a:solidFill>
                <a:sym typeface="Calibri"/>
              </a:rPr>
            </a:br>
            <a:br>
              <a:rPr lang="es-CL" sz="4400" b="1" cap="small" dirty="0">
                <a:solidFill>
                  <a:schemeClr val="lt1"/>
                </a:solidFill>
                <a:sym typeface="Calibri"/>
              </a:rPr>
            </a:br>
            <a:r>
              <a:rPr lang="es-CL" sz="4400" b="1" cap="small" dirty="0">
                <a:solidFill>
                  <a:schemeClr val="lt1"/>
                </a:solidFill>
                <a:sym typeface="Calibri"/>
              </a:rPr>
              <a:t>Duoc UC</a:t>
            </a:r>
            <a:endParaRPr sz="4400" dirty="0"/>
          </a:p>
        </p:txBody>
      </p:sp>
      <p:sp>
        <p:nvSpPr>
          <p:cNvPr id="50" name="Google Shape;50;p1" descr="Francisco Urdinez @ PUC Chile - Portfolio de curso de master China-Am.Latina"/>
          <p:cNvSpPr/>
          <p:nvPr/>
        </p:nvSpPr>
        <p:spPr>
          <a:xfrm>
            <a:off x="155574" y="-144463"/>
            <a:ext cx="1836779" cy="183678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1" descr="Francisco Urdinez @ PUC Chile - Portfolio de curso de master China-Am.Latina"/>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 name="Imagen 2">
            <a:extLst>
              <a:ext uri="{FF2B5EF4-FFF2-40B4-BE49-F238E27FC236}">
                <a16:creationId xmlns:a16="http://schemas.microsoft.com/office/drawing/2014/main" id="{6AE343CB-8787-4608-975F-885D0F5E7B20}"/>
              </a:ext>
            </a:extLst>
          </p:cNvPr>
          <p:cNvPicPr>
            <a:picLocks noChangeAspect="1"/>
          </p:cNvPicPr>
          <p:nvPr/>
        </p:nvPicPr>
        <p:blipFill>
          <a:blip r:embed="rId3"/>
          <a:stretch>
            <a:fillRect/>
          </a:stretch>
        </p:blipFill>
        <p:spPr>
          <a:xfrm>
            <a:off x="336645" y="5116057"/>
            <a:ext cx="2008093" cy="1128293"/>
          </a:xfrm>
          <a:prstGeom prst="rect">
            <a:avLst/>
          </a:prstGeom>
        </p:spPr>
      </p:pic>
      <p:pic>
        <p:nvPicPr>
          <p:cNvPr id="4" name="Imagen 3">
            <a:extLst>
              <a:ext uri="{FF2B5EF4-FFF2-40B4-BE49-F238E27FC236}">
                <a16:creationId xmlns:a16="http://schemas.microsoft.com/office/drawing/2014/main" id="{775435ED-B307-42EA-9874-9FCE3BFE7F72}"/>
              </a:ext>
            </a:extLst>
          </p:cNvPr>
          <p:cNvPicPr>
            <a:picLocks noChangeAspect="1"/>
          </p:cNvPicPr>
          <p:nvPr/>
        </p:nvPicPr>
        <p:blipFill>
          <a:blip r:embed="rId4"/>
          <a:stretch>
            <a:fillRect/>
          </a:stretch>
        </p:blipFill>
        <p:spPr>
          <a:xfrm>
            <a:off x="2344738" y="5116056"/>
            <a:ext cx="1922034" cy="1128293"/>
          </a:xfrm>
          <a:prstGeom prst="rect">
            <a:avLst/>
          </a:prstGeom>
        </p:spPr>
      </p:pic>
      <p:pic>
        <p:nvPicPr>
          <p:cNvPr id="5" name="Imagen 4">
            <a:extLst>
              <a:ext uri="{FF2B5EF4-FFF2-40B4-BE49-F238E27FC236}">
                <a16:creationId xmlns:a16="http://schemas.microsoft.com/office/drawing/2014/main" id="{29D393B4-F575-4F80-BEE5-ADDE360BD8E5}"/>
              </a:ext>
            </a:extLst>
          </p:cNvPr>
          <p:cNvPicPr>
            <a:picLocks noChangeAspect="1"/>
          </p:cNvPicPr>
          <p:nvPr/>
        </p:nvPicPr>
        <p:blipFill>
          <a:blip r:embed="rId5"/>
          <a:stretch>
            <a:fillRect/>
          </a:stretch>
        </p:blipFill>
        <p:spPr>
          <a:xfrm>
            <a:off x="8231027" y="5107231"/>
            <a:ext cx="1824526" cy="1137117"/>
          </a:xfrm>
          <a:prstGeom prst="rect">
            <a:avLst/>
          </a:prstGeom>
        </p:spPr>
      </p:pic>
      <p:pic>
        <p:nvPicPr>
          <p:cNvPr id="6" name="Imagen 5">
            <a:extLst>
              <a:ext uri="{FF2B5EF4-FFF2-40B4-BE49-F238E27FC236}">
                <a16:creationId xmlns:a16="http://schemas.microsoft.com/office/drawing/2014/main" id="{939009F9-0C94-40D2-AFFE-9A5B3B21D649}"/>
              </a:ext>
            </a:extLst>
          </p:cNvPr>
          <p:cNvPicPr>
            <a:picLocks noChangeAspect="1"/>
          </p:cNvPicPr>
          <p:nvPr/>
        </p:nvPicPr>
        <p:blipFill>
          <a:blip r:embed="rId6"/>
          <a:stretch>
            <a:fillRect/>
          </a:stretch>
        </p:blipFill>
        <p:spPr>
          <a:xfrm>
            <a:off x="4266773" y="5116054"/>
            <a:ext cx="2014813" cy="1128295"/>
          </a:xfrm>
          <a:prstGeom prst="rect">
            <a:avLst/>
          </a:prstGeom>
        </p:spPr>
      </p:pic>
      <p:pic>
        <p:nvPicPr>
          <p:cNvPr id="7" name="Imagen 6">
            <a:extLst>
              <a:ext uri="{FF2B5EF4-FFF2-40B4-BE49-F238E27FC236}">
                <a16:creationId xmlns:a16="http://schemas.microsoft.com/office/drawing/2014/main" id="{32562DBC-C7EE-421E-915C-CB124164BB84}"/>
              </a:ext>
            </a:extLst>
          </p:cNvPr>
          <p:cNvPicPr>
            <a:picLocks noChangeAspect="1"/>
          </p:cNvPicPr>
          <p:nvPr/>
        </p:nvPicPr>
        <p:blipFill>
          <a:blip r:embed="rId7"/>
          <a:stretch>
            <a:fillRect/>
          </a:stretch>
        </p:blipFill>
        <p:spPr>
          <a:xfrm>
            <a:off x="6198724" y="5116055"/>
            <a:ext cx="2033630" cy="1128293"/>
          </a:xfrm>
          <a:prstGeom prst="rect">
            <a:avLst/>
          </a:prstGeom>
        </p:spPr>
      </p:pic>
      <p:pic>
        <p:nvPicPr>
          <p:cNvPr id="9" name="Imagen 8">
            <a:extLst>
              <a:ext uri="{FF2B5EF4-FFF2-40B4-BE49-F238E27FC236}">
                <a16:creationId xmlns:a16="http://schemas.microsoft.com/office/drawing/2014/main" id="{B1B5CE52-3FF0-47FC-BB74-A93CAF11E464}"/>
              </a:ext>
            </a:extLst>
          </p:cNvPr>
          <p:cNvPicPr>
            <a:picLocks noChangeAspect="1"/>
          </p:cNvPicPr>
          <p:nvPr/>
        </p:nvPicPr>
        <p:blipFill rotWithShape="1">
          <a:blip r:embed="rId8"/>
          <a:srcRect l="5026"/>
          <a:stretch/>
        </p:blipFill>
        <p:spPr>
          <a:xfrm>
            <a:off x="9923929" y="5096181"/>
            <a:ext cx="1931425" cy="1142642"/>
          </a:xfrm>
          <a:prstGeom prst="rect">
            <a:avLst/>
          </a:prstGeom>
        </p:spPr>
      </p:pic>
    </p:spTree>
    <p:extLst>
      <p:ext uri="{BB962C8B-B14F-4D97-AF65-F5344CB8AC3E}">
        <p14:creationId xmlns:p14="http://schemas.microsoft.com/office/powerpoint/2010/main" val="225496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9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Anexos: Otros datos de interés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046BC794-36A7-4A1B-8BF9-7D6B953082A7}"/>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graphicFrame>
        <p:nvGraphicFramePr>
          <p:cNvPr id="1069" name="Google Shape;1069;p93"/>
          <p:cNvGraphicFramePr/>
          <p:nvPr>
            <p:extLst>
              <p:ext uri="{D42A27DB-BD31-4B8C-83A1-F6EECF244321}">
                <p14:modId xmlns:p14="http://schemas.microsoft.com/office/powerpoint/2010/main" val="1767397548"/>
              </p:ext>
            </p:extLst>
          </p:nvPr>
        </p:nvGraphicFramePr>
        <p:xfrm>
          <a:off x="6096000" y="1774682"/>
          <a:ext cx="5872973" cy="34652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70" name="Google Shape;1070;p93"/>
          <p:cNvGraphicFramePr/>
          <p:nvPr>
            <p:extLst>
              <p:ext uri="{D42A27DB-BD31-4B8C-83A1-F6EECF244321}">
                <p14:modId xmlns:p14="http://schemas.microsoft.com/office/powerpoint/2010/main" val="1127330587"/>
              </p:ext>
            </p:extLst>
          </p:nvPr>
        </p:nvGraphicFramePr>
        <p:xfrm>
          <a:off x="491318" y="1228726"/>
          <a:ext cx="4998357" cy="4557183"/>
        </p:xfrm>
        <a:graphic>
          <a:graphicData uri="http://schemas.openxmlformats.org/drawingml/2006/chart">
            <c:chart xmlns:c="http://schemas.openxmlformats.org/drawingml/2006/chart" xmlns:r="http://schemas.openxmlformats.org/officeDocument/2006/relationships" r:id="rId4"/>
          </a:graphicData>
        </a:graphic>
      </p:graphicFrame>
      <p:sp>
        <p:nvSpPr>
          <p:cNvPr id="1071" name="Google Shape;1071;p93"/>
          <p:cNvSpPr/>
          <p:nvPr/>
        </p:nvSpPr>
        <p:spPr>
          <a:xfrm>
            <a:off x="2650671" y="1774682"/>
            <a:ext cx="2324101" cy="2914650"/>
          </a:xfrm>
          <a:prstGeom prst="rightBracket">
            <a:avLst>
              <a:gd name="adj" fmla="val 8333"/>
            </a:avLst>
          </a:prstGeom>
          <a:noFill/>
          <a:ln w="571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1072" name="Google Shape;1072;p93"/>
          <p:cNvCxnSpPr/>
          <p:nvPr/>
        </p:nvCxnSpPr>
        <p:spPr>
          <a:xfrm>
            <a:off x="5127172" y="3212957"/>
            <a:ext cx="1142999" cy="0"/>
          </a:xfrm>
          <a:prstGeom prst="straightConnector1">
            <a:avLst/>
          </a:prstGeom>
          <a:noFill/>
          <a:ln w="57150" cap="flat" cmpd="sng">
            <a:solidFill>
              <a:schemeClr val="accent1"/>
            </a:solidFill>
            <a:prstDash val="solid"/>
            <a:miter lim="800000"/>
            <a:headEnd type="none" w="sm" len="sm"/>
            <a:tailEnd type="triangle" w="med" len="med"/>
          </a:ln>
        </p:spPr>
      </p:cxnSp>
      <p:sp>
        <p:nvSpPr>
          <p:cNvPr id="1073" name="Google Shape;1073;p93"/>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Personas al cuidado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aphicFrame>
        <p:nvGraphicFramePr>
          <p:cNvPr id="1079" name="Google Shape;1079;p94"/>
          <p:cNvGraphicFramePr/>
          <p:nvPr>
            <p:extLst>
              <p:ext uri="{D42A27DB-BD31-4B8C-83A1-F6EECF244321}">
                <p14:modId xmlns:p14="http://schemas.microsoft.com/office/powerpoint/2010/main" val="289917196"/>
              </p:ext>
            </p:extLst>
          </p:nvPr>
        </p:nvGraphicFramePr>
        <p:xfrm>
          <a:off x="2393949" y="1228725"/>
          <a:ext cx="7559676" cy="4557183"/>
        </p:xfrm>
        <a:graphic>
          <a:graphicData uri="http://schemas.openxmlformats.org/drawingml/2006/chart">
            <c:chart xmlns:c="http://schemas.openxmlformats.org/drawingml/2006/chart" xmlns:r="http://schemas.openxmlformats.org/officeDocument/2006/relationships" r:id="rId3"/>
          </a:graphicData>
        </a:graphic>
      </p:graphicFrame>
      <p:sp>
        <p:nvSpPr>
          <p:cNvPr id="1080" name="Google Shape;1080;p94"/>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Situación de empleo</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091"/>
        <p:cNvGrpSpPr/>
        <p:nvPr/>
      </p:nvGrpSpPr>
      <p:grpSpPr>
        <a:xfrm>
          <a:off x="0" y="0"/>
          <a:ext cx="0" cy="0"/>
          <a:chOff x="0" y="0"/>
          <a:chExt cx="0" cy="0"/>
        </a:xfrm>
      </p:grpSpPr>
      <p:graphicFrame>
        <p:nvGraphicFramePr>
          <p:cNvPr id="1092" name="Google Shape;1092;p96"/>
          <p:cNvGraphicFramePr/>
          <p:nvPr>
            <p:extLst>
              <p:ext uri="{D42A27DB-BD31-4B8C-83A1-F6EECF244321}">
                <p14:modId xmlns:p14="http://schemas.microsoft.com/office/powerpoint/2010/main" val="4037156662"/>
              </p:ext>
            </p:extLst>
          </p:nvPr>
        </p:nvGraphicFramePr>
        <p:xfrm>
          <a:off x="491319" y="1225868"/>
          <a:ext cx="11283329" cy="4557183"/>
        </p:xfrm>
        <a:graphic>
          <a:graphicData uri="http://schemas.openxmlformats.org/drawingml/2006/chart">
            <c:chart xmlns:c="http://schemas.openxmlformats.org/drawingml/2006/chart" xmlns:r="http://schemas.openxmlformats.org/officeDocument/2006/relationships" r:id="rId3"/>
          </a:graphicData>
        </a:graphic>
      </p:graphicFrame>
      <p:sp>
        <p:nvSpPr>
          <p:cNvPr id="1093" name="Google Shape;1093;p96"/>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Condiciones para la actividad académica</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graphicFrame>
        <p:nvGraphicFramePr>
          <p:cNvPr id="1079" name="Google Shape;1079;p94"/>
          <p:cNvGraphicFramePr/>
          <p:nvPr>
            <p:extLst>
              <p:ext uri="{D42A27DB-BD31-4B8C-83A1-F6EECF244321}">
                <p14:modId xmlns:p14="http://schemas.microsoft.com/office/powerpoint/2010/main" val="832067760"/>
              </p:ext>
            </p:extLst>
          </p:nvPr>
        </p:nvGraphicFramePr>
        <p:xfrm>
          <a:off x="394447" y="1703294"/>
          <a:ext cx="5371538" cy="4185957"/>
        </p:xfrm>
        <a:graphic>
          <a:graphicData uri="http://schemas.openxmlformats.org/drawingml/2006/chart">
            <c:chart xmlns:c="http://schemas.openxmlformats.org/drawingml/2006/chart" xmlns:r="http://schemas.openxmlformats.org/officeDocument/2006/relationships" r:id="rId3"/>
          </a:graphicData>
        </a:graphic>
      </p:graphicFrame>
      <p:sp>
        <p:nvSpPr>
          <p:cNvPr id="1080" name="Google Shape;1080;p94"/>
          <p:cNvSpPr txBox="1">
            <a:spLocks noGrp="1"/>
          </p:cNvSpPr>
          <p:nvPr>
            <p:ph type="title"/>
          </p:nvPr>
        </p:nvSpPr>
        <p:spPr>
          <a:xfrm>
            <a:off x="490538" y="365125"/>
            <a:ext cx="11639550"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de espacios sedes Duoc UC</a:t>
            </a:r>
            <a:endParaRPr dirty="0"/>
          </a:p>
        </p:txBody>
      </p:sp>
      <p:graphicFrame>
        <p:nvGraphicFramePr>
          <p:cNvPr id="4" name="Google Shape;1079;p94">
            <a:extLst>
              <a:ext uri="{FF2B5EF4-FFF2-40B4-BE49-F238E27FC236}">
                <a16:creationId xmlns:a16="http://schemas.microsoft.com/office/drawing/2014/main" id="{859778A9-F63C-449A-BA9D-FEBAB6339423}"/>
              </a:ext>
            </a:extLst>
          </p:cNvPr>
          <p:cNvGraphicFramePr/>
          <p:nvPr>
            <p:extLst>
              <p:ext uri="{D42A27DB-BD31-4B8C-83A1-F6EECF244321}">
                <p14:modId xmlns:p14="http://schemas.microsoft.com/office/powerpoint/2010/main" val="3924304576"/>
              </p:ext>
            </p:extLst>
          </p:nvPr>
        </p:nvGraphicFramePr>
        <p:xfrm>
          <a:off x="6310313" y="1650066"/>
          <a:ext cx="5371538" cy="4239185"/>
        </p:xfrm>
        <a:graphic>
          <a:graphicData uri="http://schemas.openxmlformats.org/drawingml/2006/chart">
            <c:chart xmlns:c="http://schemas.openxmlformats.org/drawingml/2006/chart" xmlns:r="http://schemas.openxmlformats.org/officeDocument/2006/relationships" r:id="rId4"/>
          </a:graphicData>
        </a:graphic>
      </p:graphicFrame>
      <p:sp>
        <p:nvSpPr>
          <p:cNvPr id="2" name="CuadroTexto 1">
            <a:extLst>
              <a:ext uri="{FF2B5EF4-FFF2-40B4-BE49-F238E27FC236}">
                <a16:creationId xmlns:a16="http://schemas.microsoft.com/office/drawing/2014/main" id="{7B6FDD2D-F84E-47DF-BF7B-8406A0B1C918}"/>
              </a:ext>
            </a:extLst>
          </p:cNvPr>
          <p:cNvSpPr txBox="1"/>
          <p:nvPr/>
        </p:nvSpPr>
        <p:spPr>
          <a:xfrm>
            <a:off x="1838604" y="1220321"/>
            <a:ext cx="2483223" cy="369332"/>
          </a:xfrm>
          <a:prstGeom prst="rect">
            <a:avLst/>
          </a:prstGeom>
          <a:noFill/>
        </p:spPr>
        <p:txBody>
          <a:bodyPr wrap="square" rtlCol="0">
            <a:spAutoFit/>
          </a:bodyPr>
          <a:lstStyle/>
          <a:p>
            <a:pPr algn="ct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Sedes</a:t>
            </a:r>
            <a:r>
              <a:rPr lang="es-CL" sz="1800" b="1" dirty="0">
                <a:latin typeface="Calibri Light" panose="020F0302020204030204" pitchFamily="34" charset="0"/>
                <a:ea typeface="Calibri Light" panose="020F0302020204030204" pitchFamily="34" charset="0"/>
                <a:cs typeface="Calibri Light" panose="020F0302020204030204" pitchFamily="34" charset="0"/>
              </a:rPr>
              <a:t> </a:t>
            </a: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presenciales</a:t>
            </a:r>
          </a:p>
        </p:txBody>
      </p:sp>
      <p:sp>
        <p:nvSpPr>
          <p:cNvPr id="6" name="CuadroTexto 5">
            <a:extLst>
              <a:ext uri="{FF2B5EF4-FFF2-40B4-BE49-F238E27FC236}">
                <a16:creationId xmlns:a16="http://schemas.microsoft.com/office/drawing/2014/main" id="{6D16981D-DBE7-4150-9841-99AC7262C74A}"/>
              </a:ext>
            </a:extLst>
          </p:cNvPr>
          <p:cNvSpPr txBox="1"/>
          <p:nvPr/>
        </p:nvSpPr>
        <p:spPr>
          <a:xfrm>
            <a:off x="7870173" y="1199491"/>
            <a:ext cx="2483223" cy="369332"/>
          </a:xfrm>
          <a:prstGeom prst="rect">
            <a:avLst/>
          </a:prstGeom>
          <a:noFill/>
        </p:spPr>
        <p:txBody>
          <a:bodyPr wrap="square" rtlCol="0">
            <a:spAutoFit/>
          </a:bodyPr>
          <a:lstStyle/>
          <a:p>
            <a:pPr algn="ct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Sedes</a:t>
            </a:r>
            <a:r>
              <a:rPr lang="es-CL" sz="1800" b="1" dirty="0">
                <a:latin typeface="Calibri Light" panose="020F0302020204030204" pitchFamily="34" charset="0"/>
                <a:ea typeface="Calibri Light" panose="020F0302020204030204" pitchFamily="34" charset="0"/>
                <a:cs typeface="Calibri Light" panose="020F0302020204030204" pitchFamily="34" charset="0"/>
              </a:rPr>
              <a:t> </a:t>
            </a:r>
            <a:r>
              <a:rPr lang="es-CL" sz="1800" b="1" kern="1200" dirty="0">
                <a:solidFill>
                  <a:srgbClr val="000000">
                    <a:lumMod val="65000"/>
                    <a:lumOff val="35000"/>
                  </a:srgbClr>
                </a:solidFill>
                <a:latin typeface="Calibri Light" panose="020F0302020204030204" pitchFamily="34" charset="0"/>
                <a:ea typeface="Calibri Light" panose="020F0302020204030204" pitchFamily="34" charset="0"/>
                <a:cs typeface="Calibri Light" panose="020F0302020204030204" pitchFamily="34" charset="0"/>
              </a:rPr>
              <a:t>online</a:t>
            </a:r>
          </a:p>
        </p:txBody>
      </p:sp>
    </p:spTree>
    <p:extLst>
      <p:ext uri="{BB962C8B-B14F-4D97-AF65-F5344CB8AC3E}">
        <p14:creationId xmlns:p14="http://schemas.microsoft.com/office/powerpoint/2010/main" val="113543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Batería de evaluación</a:t>
            </a:r>
            <a:endParaRPr dirty="0"/>
          </a:p>
        </p:txBody>
      </p:sp>
      <p:graphicFrame>
        <p:nvGraphicFramePr>
          <p:cNvPr id="171" name="Google Shape;171;p7"/>
          <p:cNvGraphicFramePr/>
          <p:nvPr>
            <p:extLst>
              <p:ext uri="{D42A27DB-BD31-4B8C-83A1-F6EECF244321}">
                <p14:modId xmlns:p14="http://schemas.microsoft.com/office/powerpoint/2010/main" val="3246087290"/>
              </p:ext>
            </p:extLst>
          </p:nvPr>
        </p:nvGraphicFramePr>
        <p:xfrm>
          <a:off x="491319" y="1320256"/>
          <a:ext cx="10998851" cy="4856530"/>
        </p:xfrm>
        <a:graphic>
          <a:graphicData uri="http://schemas.openxmlformats.org/drawingml/2006/table">
            <a:tbl>
              <a:tblPr firstRow="1" bandRow="1">
                <a:noFill/>
                <a:tableStyleId>{991015D7-D160-4A9F-BB4E-07FA0D646497}</a:tableStyleId>
              </a:tblPr>
              <a:tblGrid>
                <a:gridCol w="2770550">
                  <a:extLst>
                    <a:ext uri="{9D8B030D-6E8A-4147-A177-3AD203B41FA5}">
                      <a16:colId xmlns:a16="http://schemas.microsoft.com/office/drawing/2014/main" val="20000"/>
                    </a:ext>
                  </a:extLst>
                </a:gridCol>
                <a:gridCol w="8228301">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s-CL" sz="1800" u="none" strike="noStrike" cap="small" dirty="0">
                          <a:latin typeface="Calibri Light" panose="020F0302020204030204" pitchFamily="34" charset="0"/>
                          <a:cs typeface="Calibri Light" panose="020F0302020204030204" pitchFamily="34" charset="0"/>
                        </a:rPr>
                        <a:t>Eje</a:t>
                      </a:r>
                      <a:endParaRPr dirty="0">
                        <a:latin typeface="Calibri Light" panose="020F0302020204030204" pitchFamily="34" charset="0"/>
                        <a:cs typeface="Calibri Light" panose="020F0302020204030204" pitchFamily="34" charset="0"/>
                      </a:endParaRPr>
                    </a:p>
                  </a:txBody>
                  <a:tcPr marL="91450" marR="91450" marT="45725" marB="45725">
                    <a:solidFill>
                      <a:srgbClr val="0070C0"/>
                    </a:solidFill>
                  </a:tcPr>
                </a:tc>
                <a:tc>
                  <a:txBody>
                    <a:bodyPr/>
                    <a:lstStyle/>
                    <a:p>
                      <a:pPr marL="0" marR="0" lvl="0" indent="0" algn="ctr" rtl="0">
                        <a:spcBef>
                          <a:spcPts val="0"/>
                        </a:spcBef>
                        <a:spcAft>
                          <a:spcPts val="0"/>
                        </a:spcAft>
                        <a:buNone/>
                      </a:pPr>
                      <a:r>
                        <a:rPr lang="es-CL" sz="1800" u="none" strike="noStrike" cap="small">
                          <a:latin typeface="Calibri Light" panose="020F0302020204030204" pitchFamily="34" charset="0"/>
                          <a:cs typeface="Calibri Light" panose="020F0302020204030204" pitchFamily="34" charset="0"/>
                        </a:rPr>
                        <a:t>¿Qué evalúa?</a:t>
                      </a:r>
                      <a:endParaRPr>
                        <a:latin typeface="Calibri Light" panose="020F0302020204030204" pitchFamily="34" charset="0"/>
                        <a:cs typeface="Calibri Light" panose="020F0302020204030204" pitchFamily="34" charset="0"/>
                      </a:endParaRPr>
                    </a:p>
                  </a:txBody>
                  <a:tcPr marL="91450" marR="91450" marT="45725" marB="45725">
                    <a:solidFill>
                      <a:srgbClr val="0070C0"/>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riesgos</a:t>
                      </a:r>
                      <a:r>
                        <a:rPr lang="es-MX" sz="1600" dirty="0">
                          <a:latin typeface="Calibri Light" panose="020F0302020204030204" pitchFamily="34" charset="0"/>
                          <a:cs typeface="Calibri Light" panose="020F0302020204030204" pitchFamily="34" charset="0"/>
                        </a:rPr>
                        <a:t> de salud mental</a:t>
                      </a:r>
                      <a:endParaRPr sz="16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DSM-5	</a:t>
                      </a:r>
                      <a:r>
                        <a:rPr lang="es-CL" sz="1400" u="none" strike="noStrike" cap="none" dirty="0">
                          <a:solidFill>
                            <a:schemeClr val="dk1"/>
                          </a:solidFill>
                          <a:latin typeface="Calibri Light" panose="020F0302020204030204" pitchFamily="34" charset="0"/>
                          <a:ea typeface="Calibri"/>
                          <a:cs typeface="Calibri Light" panose="020F0302020204030204" pitchFamily="34" charset="0"/>
                          <a:sym typeface="Arial"/>
                        </a:rPr>
                        <a:t>(S</a:t>
                      </a: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creening de síntomas)</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ED-15	(Screening de síntomas asociados a trastornos de conducta alimentaria)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PSS4 	(</a:t>
                      </a: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a:t>
                      </a:r>
                      <a:r>
                        <a:rPr lang="es-MX" sz="1400" dirty="0">
                          <a:latin typeface="Calibri Light" panose="020F0302020204030204" pitchFamily="34" charset="0"/>
                          <a:cs typeface="Calibri Light" panose="020F0302020204030204" pitchFamily="34" charset="0"/>
                        </a:rPr>
                        <a:t>strés percibido</a:t>
                      </a: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ED-15 	(Trastornos de conducta alimentaria)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PHQ9	(Profundización en depresión)</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GAD7	(Profundización en ansiedad)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LPFS-BF 2.0	(Profundización en trastornos en el funcionamiento de la personalidad)</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CAST	(Profundización en consumo de marihuana)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CUPIT	(Profundización en consumo de marihuana)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AUDIT	(Profundización en consumo de alcohol)</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C-SSRS	(Profundización en ideación suicida)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dirty="0">
                          <a:latin typeface="Calibri Light" panose="020F0302020204030204" pitchFamily="34" charset="0"/>
                          <a:cs typeface="Calibri Light" panose="020F0302020204030204" pitchFamily="34" charset="0"/>
                        </a:rPr>
                        <a:t>Otros	Estresores / Exigencia carga académica / Estrategias de afrontamiento / Procrastinación</a:t>
                      </a:r>
                      <a:endParaRPr lang="es-CL"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recursos</a:t>
                      </a:r>
                      <a:r>
                        <a:rPr lang="es-MX" sz="1600" dirty="0">
                          <a:latin typeface="Calibri Light" panose="020F0302020204030204" pitchFamily="34" charset="0"/>
                          <a:cs typeface="Calibri Light" panose="020F0302020204030204" pitchFamily="34" charset="0"/>
                        </a:rPr>
                        <a:t> de salud mental</a:t>
                      </a:r>
                      <a:endParaRPr sz="16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PERMA</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Apoyo percibido</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Flow </a:t>
                      </a:r>
                      <a:r>
                        <a:rPr lang="es-CL" sz="1400" u="none" strike="noStrike" cap="none" dirty="0" err="1">
                          <a:solidFill>
                            <a:srgbClr val="3A434C"/>
                          </a:solidFill>
                          <a:latin typeface="Calibri Light" panose="020F0302020204030204" pitchFamily="34" charset="0"/>
                          <a:ea typeface="Calibri"/>
                          <a:cs typeface="Calibri Light" panose="020F0302020204030204" pitchFamily="34" charset="0"/>
                          <a:sym typeface="Calibri"/>
                        </a:rPr>
                        <a:t>states</a:t>
                      </a:r>
                      <a:endPar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CL"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Estilo de vida saludable (Actividad física, Alimentación, Ingesta de líquidos)</a:t>
                      </a:r>
                      <a:endParaRPr lang="es-CL"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159198228"/>
                  </a:ext>
                </a:extLst>
              </a:tr>
              <a:tr h="370850">
                <a:tc>
                  <a:txBody>
                    <a:bodyPr/>
                    <a:lstStyle/>
                    <a:p>
                      <a:pPr marL="0" marR="0" lvl="0" indent="0" algn="ctr" rtl="0">
                        <a:spcBef>
                          <a:spcPts val="0"/>
                        </a:spcBef>
                        <a:spcAft>
                          <a:spcPts val="0"/>
                        </a:spcAft>
                        <a:buNone/>
                      </a:pPr>
                      <a:r>
                        <a:rPr lang="es-MX" sz="1600" dirty="0">
                          <a:latin typeface="Calibri Light" panose="020F0302020204030204" pitchFamily="34" charset="0"/>
                          <a:cs typeface="Calibri Light" panose="020F0302020204030204" pitchFamily="34" charset="0"/>
                        </a:rPr>
                        <a:t>Eje variables </a:t>
                      </a:r>
                      <a:r>
                        <a:rPr lang="es-MX" sz="1600" b="1" dirty="0">
                          <a:latin typeface="Calibri Light" panose="020F0302020204030204" pitchFamily="34" charset="0"/>
                          <a:cs typeface="Calibri Light" panose="020F0302020204030204" pitchFamily="34" charset="0"/>
                        </a:rPr>
                        <a:t>contextuales</a:t>
                      </a:r>
                      <a:endParaRPr sz="1600" b="1"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Personas al cuidado / Situación de empleo / Condiciones para la actividad académica / Necesidad y acceso de tratamiento en salud mental / Lugar, tipo y barreras de acceso a tratamiento / Condición de salud física crónica </a:t>
                      </a:r>
                      <a:endParaRPr lang="es-MX" sz="1400" dirty="0">
                        <a:latin typeface="Calibri Light" panose="020F0302020204030204" pitchFamily="34" charset="0"/>
                        <a:cs typeface="Calibri Light" panose="020F0302020204030204" pitchFamily="34" charset="0"/>
                      </a:endParaRPr>
                    </a:p>
                  </a:txBody>
                  <a:tcPr marL="91450" marR="91450" marT="45725" marB="45725" anchor="ctr">
                    <a:solidFill>
                      <a:srgbClr val="D8D8D8"/>
                    </a:solidFill>
                  </a:tcPr>
                </a:tc>
                <a:extLst>
                  <a:ext uri="{0D108BD9-81ED-4DB2-BD59-A6C34878D82A}">
                    <a16:rowId xmlns:a16="http://schemas.microsoft.com/office/drawing/2014/main" val="10004"/>
                  </a:ext>
                </a:extLst>
              </a:tr>
              <a:tr h="3708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MX" sz="1600" dirty="0">
                          <a:latin typeface="Calibri Light" panose="020F0302020204030204" pitchFamily="34" charset="0"/>
                          <a:cs typeface="Calibri Light" panose="020F0302020204030204" pitchFamily="34" charset="0"/>
                        </a:rPr>
                        <a:t>Eje </a:t>
                      </a:r>
                      <a:r>
                        <a:rPr lang="es-MX" sz="1600" b="1" dirty="0">
                          <a:latin typeface="Calibri Light" panose="020F0302020204030204" pitchFamily="34" charset="0"/>
                          <a:cs typeface="Calibri Light" panose="020F0302020204030204" pitchFamily="34" charset="0"/>
                        </a:rPr>
                        <a:t>iniciativas</a:t>
                      </a:r>
                    </a:p>
                  </a:txBody>
                  <a:tcPr marL="91450" marR="91450" marT="45725" marB="45725" anchor="ctr">
                    <a:solidFill>
                      <a:srgbClr val="D8D8D8"/>
                    </a:solidFill>
                  </a:tcPr>
                </a:tc>
                <a:tc>
                  <a:txBody>
                    <a:bodyPr/>
                    <a:lstStyle/>
                    <a:p>
                      <a:pPr marL="0" marR="0" lvl="0" indent="0" algn="just" rtl="0">
                        <a:spcBef>
                          <a:spcPts val="0"/>
                        </a:spcBef>
                        <a:spcAft>
                          <a:spcPts val="0"/>
                        </a:spcAft>
                        <a:buNone/>
                      </a:pPr>
                      <a:r>
                        <a:rPr lang="es-MX"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rPr>
                        <a:t>APP Vivo / Embajadores de la Salud Mental / Atenciones psicológicas / Bienestar Integral en Movimiento</a:t>
                      </a:r>
                      <a:endParaRPr sz="140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txBody>
                  <a:tcPr marL="91450" marR="91450" marT="45725" marB="45725" anchor="ctr">
                    <a:solidFill>
                      <a:srgbClr val="D8D8D8"/>
                    </a:solidFill>
                  </a:tcPr>
                </a:tc>
                <a:extLst>
                  <a:ext uri="{0D108BD9-81ED-4DB2-BD59-A6C34878D82A}">
                    <a16:rowId xmlns:a16="http://schemas.microsoft.com/office/drawing/2014/main" val="10005"/>
                  </a:ext>
                </a:extLst>
              </a:tr>
            </a:tbl>
          </a:graphicData>
        </a:graphic>
      </p:graphicFrame>
      <p:sp>
        <p:nvSpPr>
          <p:cNvPr id="4" name="CuadroTexto 3">
            <a:extLst>
              <a:ext uri="{FF2B5EF4-FFF2-40B4-BE49-F238E27FC236}">
                <a16:creationId xmlns:a16="http://schemas.microsoft.com/office/drawing/2014/main" id="{C8554CA1-AD0C-4904-ADD6-0635EFAB739F}"/>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Caracterización de participantes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4DA9B7EA-B5E0-4DB4-992B-F0E55C0633B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Caracterización de participantes</a:t>
            </a:r>
            <a:br>
              <a:rPr lang="es-CL" dirty="0"/>
            </a:br>
            <a:r>
              <a:rPr lang="es-CL" sz="1600" dirty="0"/>
              <a:t>casos válidos </a:t>
            </a:r>
            <a:r>
              <a:rPr lang="es-CL" sz="1400" dirty="0"/>
              <a:t>(N=8.849)</a:t>
            </a:r>
            <a:endParaRPr sz="1400" dirty="0"/>
          </a:p>
        </p:txBody>
      </p:sp>
      <p:sp>
        <p:nvSpPr>
          <p:cNvPr id="2" name="CuadroTexto 1">
            <a:extLst>
              <a:ext uri="{FF2B5EF4-FFF2-40B4-BE49-F238E27FC236}">
                <a16:creationId xmlns:a16="http://schemas.microsoft.com/office/drawing/2014/main" id="{B66649FB-B04F-8453-E8A8-04D7899A7B06}"/>
              </a:ext>
            </a:extLst>
          </p:cNvPr>
          <p:cNvSpPr txBox="1"/>
          <p:nvPr/>
        </p:nvSpPr>
        <p:spPr>
          <a:xfrm>
            <a:off x="1031440" y="1631418"/>
            <a:ext cx="3181739" cy="4004272"/>
          </a:xfrm>
          <a:prstGeom prst="rect">
            <a:avLst/>
          </a:prstGeom>
          <a:noFill/>
        </p:spPr>
        <p:txBody>
          <a:bodyPr wrap="square" rtlCol="0">
            <a:noAutofit/>
          </a:bodyPr>
          <a:lstStyle/>
          <a:p>
            <a:r>
              <a:rPr lang="es-CL" dirty="0" err="1"/>
              <a:t>gender_pie_chart</a:t>
            </a:r>
            <a:endParaRPr lang="es-CL" dirty="0"/>
          </a:p>
        </p:txBody>
      </p:sp>
      <p:sp>
        <p:nvSpPr>
          <p:cNvPr id="5" name="CuadroTexto 4">
            <a:extLst>
              <a:ext uri="{FF2B5EF4-FFF2-40B4-BE49-F238E27FC236}">
                <a16:creationId xmlns:a16="http://schemas.microsoft.com/office/drawing/2014/main" id="{74F9B03C-A943-7A60-2F7F-8EFAF1185330}"/>
              </a:ext>
            </a:extLst>
          </p:cNvPr>
          <p:cNvSpPr txBox="1"/>
          <p:nvPr/>
        </p:nvSpPr>
        <p:spPr>
          <a:xfrm>
            <a:off x="4356248" y="1631417"/>
            <a:ext cx="3181739" cy="4004272"/>
          </a:xfrm>
          <a:prstGeom prst="rect">
            <a:avLst/>
          </a:prstGeom>
          <a:noFill/>
        </p:spPr>
        <p:txBody>
          <a:bodyPr wrap="square" rtlCol="0">
            <a:noAutofit/>
          </a:bodyPr>
          <a:lstStyle/>
          <a:p>
            <a:r>
              <a:rPr lang="es-CL" dirty="0" err="1"/>
              <a:t>student_day_pie_chart</a:t>
            </a:r>
            <a:endParaRPr lang="es-CL" dirty="0"/>
          </a:p>
        </p:txBody>
      </p:sp>
      <p:sp>
        <p:nvSpPr>
          <p:cNvPr id="6" name="CuadroTexto 5">
            <a:extLst>
              <a:ext uri="{FF2B5EF4-FFF2-40B4-BE49-F238E27FC236}">
                <a16:creationId xmlns:a16="http://schemas.microsoft.com/office/drawing/2014/main" id="{B18E2C2D-95AB-3E90-E6A9-1AED44410297}"/>
              </a:ext>
            </a:extLst>
          </p:cNvPr>
          <p:cNvSpPr txBox="1"/>
          <p:nvPr/>
        </p:nvSpPr>
        <p:spPr>
          <a:xfrm>
            <a:off x="7746370" y="1631416"/>
            <a:ext cx="3181739" cy="4004272"/>
          </a:xfrm>
          <a:prstGeom prst="rect">
            <a:avLst/>
          </a:prstGeom>
          <a:noFill/>
        </p:spPr>
        <p:txBody>
          <a:bodyPr wrap="square" rtlCol="0">
            <a:noAutofit/>
          </a:bodyPr>
          <a:lstStyle/>
          <a:p>
            <a:r>
              <a:rPr lang="es-CL" dirty="0" err="1"/>
              <a:t>student_type_pie_chart</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5" name="Google Shape;261;p14"/>
          <p:cNvSpPr txBox="1"/>
          <p:nvPr/>
        </p:nvSpPr>
        <p:spPr>
          <a:xfrm>
            <a:off x="2022553" y="6359262"/>
            <a:ext cx="949651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El segmento de estudiantes </a:t>
            </a:r>
            <a:r>
              <a:rPr lang="es-CL" sz="1200" dirty="0" err="1">
                <a:solidFill>
                  <a:srgbClr val="7F7F7F"/>
                </a:solidFill>
                <a:latin typeface="Calibri Light" panose="020F0302020204030204" pitchFamily="34" charset="0"/>
                <a:ea typeface="Calibri"/>
                <a:cs typeface="Calibri Light" panose="020F0302020204030204" pitchFamily="34" charset="0"/>
                <a:sym typeface="Calibri"/>
              </a:rPr>
              <a:t>On</a:t>
            </a:r>
            <a:r>
              <a:rPr lang="es-CL" sz="1200" dirty="0">
                <a:solidFill>
                  <a:srgbClr val="7F7F7F"/>
                </a:solidFill>
                <a:latin typeface="Calibri Light" panose="020F0302020204030204" pitchFamily="34" charset="0"/>
                <a:ea typeface="Calibri"/>
                <a:cs typeface="Calibri Light" panose="020F0302020204030204" pitchFamily="34" charset="0"/>
                <a:sym typeface="Calibri"/>
              </a:rPr>
              <a:t> line se omitió debido al bajo número de respuestas</a:t>
            </a:r>
            <a:endParaRPr dirty="0">
              <a:latin typeface="Calibri Light" panose="020F0302020204030204" pitchFamily="34" charset="0"/>
              <a:cs typeface="Calibri Light" panose="020F0302020204030204" pitchFamily="34" charset="0"/>
            </a:endParaRPr>
          </a:p>
        </p:txBody>
      </p:sp>
      <p:sp>
        <p:nvSpPr>
          <p:cNvPr id="8" name="Google Shape;290;p18">
            <a:extLst>
              <a:ext uri="{FF2B5EF4-FFF2-40B4-BE49-F238E27FC236}">
                <a16:creationId xmlns:a16="http://schemas.microsoft.com/office/drawing/2014/main" id="{A0121B43-BDE4-4EA8-B1D2-962DBEEA7B79}"/>
              </a:ext>
            </a:extLst>
          </p:cNvPr>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Caracterización de participantes</a:t>
            </a:r>
            <a:br>
              <a:rPr lang="es-CL" dirty="0"/>
            </a:br>
            <a:r>
              <a:rPr lang="es-CL" sz="1600" dirty="0"/>
              <a:t>casos válidos </a:t>
            </a:r>
            <a:r>
              <a:rPr lang="es-CL" sz="1400" dirty="0"/>
              <a:t>(N=8.849)</a:t>
            </a:r>
            <a:endParaRPr sz="1400" dirty="0"/>
          </a:p>
        </p:txBody>
      </p:sp>
      <p:sp>
        <p:nvSpPr>
          <p:cNvPr id="2" name="CuadroTexto 1">
            <a:extLst>
              <a:ext uri="{FF2B5EF4-FFF2-40B4-BE49-F238E27FC236}">
                <a16:creationId xmlns:a16="http://schemas.microsoft.com/office/drawing/2014/main" id="{AB61F991-DF96-3FB3-A840-3FBDD5B1F67D}"/>
              </a:ext>
            </a:extLst>
          </p:cNvPr>
          <p:cNvSpPr txBox="1"/>
          <p:nvPr/>
        </p:nvSpPr>
        <p:spPr>
          <a:xfrm>
            <a:off x="1427584" y="1595535"/>
            <a:ext cx="9750489" cy="1931436"/>
          </a:xfrm>
          <a:prstGeom prst="rect">
            <a:avLst/>
          </a:prstGeom>
          <a:noFill/>
        </p:spPr>
        <p:txBody>
          <a:bodyPr wrap="square" rtlCol="0">
            <a:noAutofit/>
          </a:bodyPr>
          <a:lstStyle/>
          <a:p>
            <a:r>
              <a:rPr lang="es-CL" dirty="0" err="1"/>
              <a:t>sedes_bar_chart</a:t>
            </a:r>
            <a:endParaRPr lang="es-CL" dirty="0"/>
          </a:p>
        </p:txBody>
      </p:sp>
      <p:sp>
        <p:nvSpPr>
          <p:cNvPr id="3" name="CuadroTexto 2">
            <a:extLst>
              <a:ext uri="{FF2B5EF4-FFF2-40B4-BE49-F238E27FC236}">
                <a16:creationId xmlns:a16="http://schemas.microsoft.com/office/drawing/2014/main" id="{235B1750-2A82-35C2-0725-EEC7378ED92D}"/>
              </a:ext>
            </a:extLst>
          </p:cNvPr>
          <p:cNvSpPr txBox="1"/>
          <p:nvPr/>
        </p:nvSpPr>
        <p:spPr>
          <a:xfrm>
            <a:off x="1579983" y="3977951"/>
            <a:ext cx="9750489" cy="1931436"/>
          </a:xfrm>
          <a:prstGeom prst="rect">
            <a:avLst/>
          </a:prstGeom>
          <a:noFill/>
        </p:spPr>
        <p:txBody>
          <a:bodyPr wrap="square" rtlCol="0">
            <a:noAutofit/>
          </a:bodyPr>
          <a:lstStyle/>
          <a:p>
            <a:r>
              <a:rPr lang="es-CL" dirty="0" err="1"/>
              <a:t>escuelas_bar_chart</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s-CL" cap="small" dirty="0"/>
              <a:t>Resultados descriptivos</a:t>
            </a:r>
            <a:endParaRPr cap="small" dirty="0"/>
          </a:p>
        </p:txBody>
      </p:sp>
      <p:sp>
        <p:nvSpPr>
          <p:cNvPr id="3" name="CuadroTexto 2">
            <a:extLst>
              <a:ext uri="{FF2B5EF4-FFF2-40B4-BE49-F238E27FC236}">
                <a16:creationId xmlns:a16="http://schemas.microsoft.com/office/drawing/2014/main" id="{D19832A5-5F12-4B31-90F2-0787DCBE362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Estrés y Afrontamiento</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41B4ED66-C108-412C-82F1-6E9107F235E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Nivel de Estrés Percibido</a:t>
            </a:r>
            <a:endParaRPr dirty="0"/>
          </a:p>
        </p:txBody>
      </p:sp>
      <p:graphicFrame>
        <p:nvGraphicFramePr>
          <p:cNvPr id="428" name="Google Shape;428;p32"/>
          <p:cNvGraphicFramePr/>
          <p:nvPr/>
        </p:nvGraphicFramePr>
        <p:xfrm>
          <a:off x="4132613" y="796926"/>
          <a:ext cx="8059387" cy="28142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29" name="Google Shape;429;p32"/>
          <p:cNvGraphicFramePr/>
          <p:nvPr/>
        </p:nvGraphicFramePr>
        <p:xfrm>
          <a:off x="3788229" y="3690256"/>
          <a:ext cx="8403771" cy="2926621"/>
        </p:xfrm>
        <a:graphic>
          <a:graphicData uri="http://schemas.openxmlformats.org/drawingml/2006/chart">
            <c:chart xmlns:c="http://schemas.openxmlformats.org/drawingml/2006/chart" xmlns:r="http://schemas.openxmlformats.org/officeDocument/2006/relationships" r:id="rId4"/>
          </a:graphicData>
        </a:graphic>
      </p:graphicFrame>
      <p:sp>
        <p:nvSpPr>
          <p:cNvPr id="430" name="Google Shape;430;p32"/>
          <p:cNvSpPr txBox="1"/>
          <p:nvPr/>
        </p:nvSpPr>
        <p:spPr>
          <a:xfrm>
            <a:off x="2069794" y="6516469"/>
            <a:ext cx="85050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La escuela de Comunicación y las sedes Puerto Montt y San Carlos de Apoquindo no registraron datos para este análisis.</a:t>
            </a:r>
            <a:endParaRPr dirty="0">
              <a:latin typeface="Calibri Light" panose="020F0302020204030204" pitchFamily="34" charset="0"/>
              <a:cs typeface="Calibri Light" panose="020F0302020204030204" pitchFamily="34" charset="0"/>
            </a:endParaRPr>
          </a:p>
        </p:txBody>
      </p:sp>
      <p:sp>
        <p:nvSpPr>
          <p:cNvPr id="7" name="Google Shape;437;p33">
            <a:extLst>
              <a:ext uri="{FF2B5EF4-FFF2-40B4-BE49-F238E27FC236}">
                <a16:creationId xmlns:a16="http://schemas.microsoft.com/office/drawing/2014/main" id="{0BFC570E-2A22-DF4E-8EBD-0FE30D76288A}"/>
              </a:ext>
            </a:extLst>
          </p:cNvPr>
          <p:cNvSpPr txBox="1"/>
          <p:nvPr/>
        </p:nvSpPr>
        <p:spPr>
          <a:xfrm>
            <a:off x="899794" y="3953316"/>
            <a:ext cx="2340000" cy="18158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Considerando un 100% de estrés percibido como un nivel de estrés extremo e intolerable, el promedio de estrés percibido para el grupo 2025 fue de un 25%.</a:t>
            </a:r>
          </a:p>
        </p:txBody>
      </p:sp>
      <p:sp>
        <p:nvSpPr>
          <p:cNvPr id="8" name="Google Shape;427;p32">
            <a:extLst>
              <a:ext uri="{FF2B5EF4-FFF2-40B4-BE49-F238E27FC236}">
                <a16:creationId xmlns:a16="http://schemas.microsoft.com/office/drawing/2014/main" id="{8F98F07F-704E-4675-B717-3F5937AE6D80}"/>
              </a:ext>
            </a:extLst>
          </p:cNvPr>
          <p:cNvSpPr/>
          <p:nvPr/>
        </p:nvSpPr>
        <p:spPr>
          <a:xfrm>
            <a:off x="283161" y="1413773"/>
            <a:ext cx="1021976" cy="863600"/>
          </a:xfrm>
          <a:prstGeom prst="roundRect">
            <a:avLst>
              <a:gd name="adj" fmla="val 16667"/>
            </a:avLst>
          </a:prstGeom>
          <a:solidFill>
            <a:srgbClr val="00223A">
              <a:alpha val="74902"/>
            </a:srgbClr>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427;p32">
            <a:extLst>
              <a:ext uri="{FF2B5EF4-FFF2-40B4-BE49-F238E27FC236}">
                <a16:creationId xmlns:a16="http://schemas.microsoft.com/office/drawing/2014/main" id="{D8D9B684-43FC-4917-AB1C-9B840D6C2274}"/>
              </a:ext>
            </a:extLst>
          </p:cNvPr>
          <p:cNvSpPr/>
          <p:nvPr/>
        </p:nvSpPr>
        <p:spPr>
          <a:xfrm>
            <a:off x="989794" y="2106829"/>
            <a:ext cx="2160000" cy="1585231"/>
          </a:xfrm>
          <a:prstGeom prst="roundRect">
            <a:avLst>
              <a:gd name="adj" fmla="val 16667"/>
            </a:avLst>
          </a:prstGeom>
          <a:solidFill>
            <a:srgbClr val="00223A"/>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p>
        </p:txBody>
      </p:sp>
    </p:spTree>
    <p:extLst>
      <p:ext uri="{BB962C8B-B14F-4D97-AF65-F5344CB8AC3E}">
        <p14:creationId xmlns:p14="http://schemas.microsoft.com/office/powerpoint/2010/main" val="3006985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14316" y="396587"/>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a:t>
            </a:r>
            <a:br>
              <a:rPr lang="es-CL" dirty="0"/>
            </a:br>
            <a:r>
              <a:rPr lang="es-ES" sz="2200" b="0" dirty="0"/>
              <a:t>¿Cuáles de las siguientes situaciones presentan un problema que te afecte actualmente? </a:t>
            </a:r>
            <a:br>
              <a:rPr lang="es-ES" sz="2200" b="0" dirty="0"/>
            </a:br>
            <a:r>
              <a:rPr lang="es-ES" sz="2200" i="1" dirty="0"/>
              <a:t>Resultados por sexo</a:t>
            </a:r>
            <a:br>
              <a:rPr lang="es-ES" sz="2200" b="0" dirty="0"/>
            </a:br>
            <a:endParaRPr sz="2200" b="0" dirty="0"/>
          </a:p>
        </p:txBody>
      </p:sp>
      <p:graphicFrame>
        <p:nvGraphicFramePr>
          <p:cNvPr id="4" name="Gráfico 3">
            <a:extLst>
              <a:ext uri="{FF2B5EF4-FFF2-40B4-BE49-F238E27FC236}">
                <a16:creationId xmlns:a16="http://schemas.microsoft.com/office/drawing/2014/main" id="{8103CFB3-65F2-4BDB-99D2-9B8B1658FE2D}"/>
              </a:ext>
            </a:extLst>
          </p:cNvPr>
          <p:cNvGraphicFramePr>
            <a:graphicFrameLocks/>
          </p:cNvGraphicFramePr>
          <p:nvPr>
            <p:extLst>
              <p:ext uri="{D42A27DB-BD31-4B8C-83A1-F6EECF244321}">
                <p14:modId xmlns:p14="http://schemas.microsoft.com/office/powerpoint/2010/main" val="2880369217"/>
              </p:ext>
            </p:extLst>
          </p:nvPr>
        </p:nvGraphicFramePr>
        <p:xfrm>
          <a:off x="1116106" y="1380199"/>
          <a:ext cx="9959788" cy="53322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Google Shape;316;p21">
            <a:extLst>
              <a:ext uri="{FF2B5EF4-FFF2-40B4-BE49-F238E27FC236}">
                <a16:creationId xmlns:a16="http://schemas.microsoft.com/office/drawing/2014/main" id="{A1290AF1-4DD3-4575-9164-E1B6CD070408}"/>
              </a:ext>
            </a:extLst>
          </p:cNvPr>
          <p:cNvPicPr preferRelativeResize="0"/>
          <p:nvPr/>
        </p:nvPicPr>
        <p:blipFill rotWithShape="1">
          <a:blip r:embed="rId4">
            <a:alphaModFix/>
          </a:blip>
          <a:srcRect/>
          <a:stretch/>
        </p:blipFill>
        <p:spPr>
          <a:xfrm>
            <a:off x="11001374" y="203202"/>
            <a:ext cx="916771" cy="900000"/>
          </a:xfrm>
          <a:prstGeom prst="rect">
            <a:avLst/>
          </a:prstGeom>
          <a:noFill/>
          <a:ln>
            <a:noFill/>
          </a:ln>
        </p:spPr>
      </p:pic>
    </p:spTree>
    <p:extLst>
      <p:ext uri="{BB962C8B-B14F-4D97-AF65-F5344CB8AC3E}">
        <p14:creationId xmlns:p14="http://schemas.microsoft.com/office/powerpoint/2010/main" val="39192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14316" y="396587"/>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a:t>
            </a:r>
            <a:br>
              <a:rPr lang="es-CL" dirty="0"/>
            </a:br>
            <a:r>
              <a:rPr lang="es-ES" sz="2200" b="0" dirty="0"/>
              <a:t>¿Cuáles de las siguientes situaciones presentan un problema que te afecte actualmente? </a:t>
            </a:r>
            <a:br>
              <a:rPr lang="es-ES" sz="2200" b="0" dirty="0"/>
            </a:br>
            <a:r>
              <a:rPr lang="es-ES" sz="2200" i="1" dirty="0"/>
              <a:t>Resultados por Jornada</a:t>
            </a:r>
            <a:br>
              <a:rPr lang="es-ES" sz="2200" b="0" dirty="0"/>
            </a:br>
            <a:endParaRPr sz="2200" b="0" dirty="0"/>
          </a:p>
        </p:txBody>
      </p:sp>
      <p:graphicFrame>
        <p:nvGraphicFramePr>
          <p:cNvPr id="4" name="Gráfico 3">
            <a:extLst>
              <a:ext uri="{FF2B5EF4-FFF2-40B4-BE49-F238E27FC236}">
                <a16:creationId xmlns:a16="http://schemas.microsoft.com/office/drawing/2014/main" id="{8103CFB3-65F2-4BDB-99D2-9B8B1658FE2D}"/>
              </a:ext>
            </a:extLst>
          </p:cNvPr>
          <p:cNvGraphicFramePr>
            <a:graphicFrameLocks/>
          </p:cNvGraphicFramePr>
          <p:nvPr>
            <p:extLst>
              <p:ext uri="{D42A27DB-BD31-4B8C-83A1-F6EECF244321}">
                <p14:modId xmlns:p14="http://schemas.microsoft.com/office/powerpoint/2010/main" val="61006306"/>
              </p:ext>
            </p:extLst>
          </p:nvPr>
        </p:nvGraphicFramePr>
        <p:xfrm>
          <a:off x="1116106" y="1380199"/>
          <a:ext cx="9959788" cy="5332225"/>
        </p:xfrm>
        <a:graphic>
          <a:graphicData uri="http://schemas.openxmlformats.org/drawingml/2006/chart">
            <c:chart xmlns:c="http://schemas.openxmlformats.org/drawingml/2006/chart" xmlns:r="http://schemas.openxmlformats.org/officeDocument/2006/relationships" r:id="rId3"/>
          </a:graphicData>
        </a:graphic>
      </p:graphicFrame>
      <p:pic>
        <p:nvPicPr>
          <p:cNvPr id="5" name="Google Shape;316;p21">
            <a:extLst>
              <a:ext uri="{FF2B5EF4-FFF2-40B4-BE49-F238E27FC236}">
                <a16:creationId xmlns:a16="http://schemas.microsoft.com/office/drawing/2014/main" id="{A1290AF1-4DD3-4575-9164-E1B6CD070408}"/>
              </a:ext>
            </a:extLst>
          </p:cNvPr>
          <p:cNvPicPr preferRelativeResize="0"/>
          <p:nvPr/>
        </p:nvPicPr>
        <p:blipFill rotWithShape="1">
          <a:blip r:embed="rId4">
            <a:alphaModFix/>
          </a:blip>
          <a:srcRect/>
          <a:stretch/>
        </p:blipFill>
        <p:spPr>
          <a:xfrm>
            <a:off x="11001374" y="203202"/>
            <a:ext cx="916771" cy="900000"/>
          </a:xfrm>
          <a:prstGeom prst="rect">
            <a:avLst/>
          </a:prstGeom>
          <a:noFill/>
          <a:ln>
            <a:noFill/>
          </a:ln>
        </p:spPr>
      </p:pic>
    </p:spTree>
    <p:extLst>
      <p:ext uri="{BB962C8B-B14F-4D97-AF65-F5344CB8AC3E}">
        <p14:creationId xmlns:p14="http://schemas.microsoft.com/office/powerpoint/2010/main" val="3091702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0" y="0"/>
            <a:ext cx="12192000" cy="6858000"/>
          </a:xfrm>
          <a:prstGeom prst="rect">
            <a:avLst/>
          </a:prstGeom>
          <a:solidFill>
            <a:srgbClr val="55B296"/>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0" name="Google Shape;190;p10"/>
          <p:cNvSpPr/>
          <p:nvPr/>
        </p:nvSpPr>
        <p:spPr>
          <a:xfrm>
            <a:off x="8796604" y="4882487"/>
            <a:ext cx="322766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hombres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indicadores</a:t>
            </a:r>
            <a:endParaRPr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de bienestar mayor que las mujeres. </a:t>
            </a:r>
            <a:endParaRPr dirty="0">
              <a:latin typeface="Calibri Light" panose="020F0302020204030204" pitchFamily="34" charset="0"/>
              <a:cs typeface="Calibri Light" panose="020F0302020204030204" pitchFamily="34" charset="0"/>
            </a:endParaRPr>
          </a:p>
        </p:txBody>
      </p:sp>
      <p:sp>
        <p:nvSpPr>
          <p:cNvPr id="191" name="Google Shape;191;p10"/>
          <p:cNvSpPr/>
          <p:nvPr/>
        </p:nvSpPr>
        <p:spPr>
          <a:xfrm>
            <a:off x="4657432" y="4882950"/>
            <a:ext cx="3307062" cy="923289"/>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altos de bienestar.</a:t>
            </a:r>
            <a:endParaRPr b="1" dirty="0">
              <a:solidFill>
                <a:schemeClr val="dk1"/>
              </a:solidFill>
              <a:latin typeface="Calibri Light" panose="020F0302020204030204" pitchFamily="34" charset="0"/>
              <a:cs typeface="Calibri Light" panose="020F0302020204030204" pitchFamily="34" charset="0"/>
            </a:endParaRPr>
          </a:p>
        </p:txBody>
      </p:sp>
      <p:sp>
        <p:nvSpPr>
          <p:cNvPr id="192" name="Google Shape;192;p10"/>
          <p:cNvSpPr/>
          <p:nvPr/>
        </p:nvSpPr>
        <p:spPr>
          <a:xfrm>
            <a:off x="483862" y="4861615"/>
            <a:ext cx="305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bajos de estrés.</a:t>
            </a:r>
            <a:endParaRPr b="1" dirty="0">
              <a:latin typeface="Calibri Light" panose="020F0302020204030204" pitchFamily="34" charset="0"/>
              <a:cs typeface="Calibri Light" panose="020F0302020204030204" pitchFamily="34" charset="0"/>
            </a:endParaRPr>
          </a:p>
        </p:txBody>
      </p:sp>
      <p:sp>
        <p:nvSpPr>
          <p:cNvPr id="196" name="Google Shape;196;p10"/>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Principales hallazgos</a:t>
            </a:r>
            <a:endParaRPr dirty="0">
              <a:latin typeface="Calibri Light" panose="020F0302020204030204" pitchFamily="34" charset="0"/>
              <a:cs typeface="Calibri Light" panose="020F0302020204030204" pitchFamily="34" charset="0"/>
            </a:endParaRPr>
          </a:p>
        </p:txBody>
      </p:sp>
      <p:sp>
        <p:nvSpPr>
          <p:cNvPr id="202" name="Google Shape;202;p10"/>
          <p:cNvSpPr/>
          <p:nvPr/>
        </p:nvSpPr>
        <p:spPr>
          <a:xfrm>
            <a:off x="6391729" y="1789881"/>
            <a:ext cx="2372779" cy="925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estudiantes que inician sus carreras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a:t>
            </a:r>
            <a:endParaRPr dirty="0">
              <a:solidFill>
                <a:schemeClr val="dk1"/>
              </a:solidFill>
              <a:latin typeface="Calibri Light" panose="020F0302020204030204" pitchFamily="34" charset="0"/>
              <a:cs typeface="Calibri Light" panose="020F0302020204030204" pitchFamily="34" charset="0"/>
            </a:endParaRPr>
          </a:p>
        </p:txBody>
      </p:sp>
      <p:sp>
        <p:nvSpPr>
          <p:cNvPr id="203" name="Google Shape;203;p10"/>
          <p:cNvSpPr/>
          <p:nvPr/>
        </p:nvSpPr>
        <p:spPr>
          <a:xfrm>
            <a:off x="2208329" y="1783754"/>
            <a:ext cx="2449103" cy="1200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estudiantes en esquema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diurno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a:t>
            </a:r>
            <a:endParaRPr dirty="0">
              <a:solidFill>
                <a:schemeClr val="dk1"/>
              </a:solidFill>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6100A3E5-955F-3CC1-516C-1D3434FCA770}"/>
              </a:ext>
            </a:extLst>
          </p:cNvPr>
          <p:cNvPicPr>
            <a:picLocks noChangeAspect="1"/>
          </p:cNvPicPr>
          <p:nvPr/>
        </p:nvPicPr>
        <p:blipFill>
          <a:blip r:embed="rId3"/>
          <a:stretch>
            <a:fillRect/>
          </a:stretch>
        </p:blipFill>
        <p:spPr>
          <a:xfrm>
            <a:off x="1428748" y="1872869"/>
            <a:ext cx="779581" cy="734388"/>
          </a:xfrm>
          <a:prstGeom prst="rect">
            <a:avLst/>
          </a:prstGeom>
        </p:spPr>
      </p:pic>
      <p:pic>
        <p:nvPicPr>
          <p:cNvPr id="5" name="Imagen 4">
            <a:extLst>
              <a:ext uri="{FF2B5EF4-FFF2-40B4-BE49-F238E27FC236}">
                <a16:creationId xmlns:a16="http://schemas.microsoft.com/office/drawing/2014/main" id="{7CFC49A5-F79E-0434-8679-358EF8735ED2}"/>
              </a:ext>
            </a:extLst>
          </p:cNvPr>
          <p:cNvPicPr>
            <a:picLocks noChangeAspect="1"/>
          </p:cNvPicPr>
          <p:nvPr/>
        </p:nvPicPr>
        <p:blipFill>
          <a:blip r:embed="rId4"/>
          <a:stretch>
            <a:fillRect/>
          </a:stretch>
        </p:blipFill>
        <p:spPr>
          <a:xfrm>
            <a:off x="1692463" y="4122545"/>
            <a:ext cx="637397" cy="618650"/>
          </a:xfrm>
          <a:prstGeom prst="rect">
            <a:avLst/>
          </a:prstGeom>
        </p:spPr>
      </p:pic>
      <p:pic>
        <p:nvPicPr>
          <p:cNvPr id="7" name="Imagen 6">
            <a:extLst>
              <a:ext uri="{FF2B5EF4-FFF2-40B4-BE49-F238E27FC236}">
                <a16:creationId xmlns:a16="http://schemas.microsoft.com/office/drawing/2014/main" id="{0A684C97-F342-C05A-2748-1D45C222AE38}"/>
              </a:ext>
            </a:extLst>
          </p:cNvPr>
          <p:cNvPicPr>
            <a:picLocks noChangeAspect="1"/>
          </p:cNvPicPr>
          <p:nvPr/>
        </p:nvPicPr>
        <p:blipFill>
          <a:blip r:embed="rId5"/>
          <a:stretch>
            <a:fillRect/>
          </a:stretch>
        </p:blipFill>
        <p:spPr>
          <a:xfrm>
            <a:off x="5761781" y="4001975"/>
            <a:ext cx="777311" cy="806331"/>
          </a:xfrm>
          <a:prstGeom prst="rect">
            <a:avLst/>
          </a:prstGeom>
        </p:spPr>
      </p:pic>
      <p:pic>
        <p:nvPicPr>
          <p:cNvPr id="9" name="Imagen 8">
            <a:extLst>
              <a:ext uri="{FF2B5EF4-FFF2-40B4-BE49-F238E27FC236}">
                <a16:creationId xmlns:a16="http://schemas.microsoft.com/office/drawing/2014/main" id="{37F8DF50-0CFD-D43A-64C4-7BA055DC1917}"/>
              </a:ext>
            </a:extLst>
          </p:cNvPr>
          <p:cNvPicPr>
            <a:picLocks noChangeAspect="1"/>
          </p:cNvPicPr>
          <p:nvPr/>
        </p:nvPicPr>
        <p:blipFill>
          <a:blip r:embed="rId6"/>
          <a:stretch>
            <a:fillRect/>
          </a:stretch>
        </p:blipFill>
        <p:spPr>
          <a:xfrm>
            <a:off x="8702226" y="1872869"/>
            <a:ext cx="1268787" cy="734388"/>
          </a:xfrm>
          <a:prstGeom prst="rect">
            <a:avLst/>
          </a:prstGeom>
        </p:spPr>
      </p:pic>
      <p:pic>
        <p:nvPicPr>
          <p:cNvPr id="11" name="Imagen 10">
            <a:extLst>
              <a:ext uri="{FF2B5EF4-FFF2-40B4-BE49-F238E27FC236}">
                <a16:creationId xmlns:a16="http://schemas.microsoft.com/office/drawing/2014/main" id="{6ADE7885-19BF-06E8-3FC0-ABD542D94A67}"/>
              </a:ext>
            </a:extLst>
          </p:cNvPr>
          <p:cNvPicPr>
            <a:picLocks noChangeAspect="1"/>
          </p:cNvPicPr>
          <p:nvPr/>
        </p:nvPicPr>
        <p:blipFill>
          <a:blip r:embed="rId7"/>
          <a:stretch>
            <a:fillRect/>
          </a:stretch>
        </p:blipFill>
        <p:spPr>
          <a:xfrm flipH="1">
            <a:off x="9971013" y="4001975"/>
            <a:ext cx="878845" cy="859791"/>
          </a:xfrm>
          <a:prstGeom prst="rect">
            <a:avLst/>
          </a:prstGeom>
        </p:spPr>
      </p:pic>
      <p:sp>
        <p:nvSpPr>
          <p:cNvPr id="14" name="CuadroTexto 13">
            <a:extLst>
              <a:ext uri="{FF2B5EF4-FFF2-40B4-BE49-F238E27FC236}">
                <a16:creationId xmlns:a16="http://schemas.microsoft.com/office/drawing/2014/main" id="{5C1F01B8-15C9-4B2B-8B82-C6D255306F3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244024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Estresores – Exigencia carga académica</a:t>
            </a:r>
            <a:br>
              <a:rPr lang="es-CL" dirty="0"/>
            </a:br>
            <a:r>
              <a:rPr lang="es-CL" sz="2000" b="0" dirty="0"/>
              <a:t>Entre quienes reportaron como estresor “Carga académica exigente”</a:t>
            </a:r>
            <a:endParaRPr sz="2900" b="0" dirty="0"/>
          </a:p>
        </p:txBody>
      </p:sp>
      <p:graphicFrame>
        <p:nvGraphicFramePr>
          <p:cNvPr id="322" name="Google Shape;322;p22"/>
          <p:cNvGraphicFramePr/>
          <p:nvPr>
            <p:extLst>
              <p:ext uri="{D42A27DB-BD31-4B8C-83A1-F6EECF244321}">
                <p14:modId xmlns:p14="http://schemas.microsoft.com/office/powerpoint/2010/main" val="2818473131"/>
              </p:ext>
            </p:extLst>
          </p:nvPr>
        </p:nvGraphicFramePr>
        <p:xfrm>
          <a:off x="2174875" y="1762125"/>
          <a:ext cx="8128000" cy="4185708"/>
        </p:xfrm>
        <a:graphic>
          <a:graphicData uri="http://schemas.openxmlformats.org/drawingml/2006/chart">
            <c:chart xmlns:c="http://schemas.openxmlformats.org/drawingml/2006/chart" xmlns:r="http://schemas.openxmlformats.org/officeDocument/2006/relationships" r:id="rId3"/>
          </a:graphicData>
        </a:graphic>
      </p:graphicFrame>
      <p:pic>
        <p:nvPicPr>
          <p:cNvPr id="323" name="Google Shape;323;p22"/>
          <p:cNvPicPr preferRelativeResize="0"/>
          <p:nvPr/>
        </p:nvPicPr>
        <p:blipFill rotWithShape="1">
          <a:blip r:embed="rId4">
            <a:alphaModFix/>
          </a:blip>
          <a:srcRect/>
          <a:stretch/>
        </p:blipFill>
        <p:spPr>
          <a:xfrm>
            <a:off x="11343601" y="119748"/>
            <a:ext cx="714159"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txBox="1">
            <a:spLocks noGrp="1"/>
          </p:cNvSpPr>
          <p:nvPr>
            <p:ph type="title"/>
          </p:nvPr>
        </p:nvSpPr>
        <p:spPr>
          <a:xfrm>
            <a:off x="491317" y="565436"/>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Estresores – Exigencia carga académica</a:t>
            </a:r>
            <a:br>
              <a:rPr lang="es-CL" dirty="0"/>
            </a:br>
            <a:r>
              <a:rPr lang="es-ES" sz="2000" b="0" i="1" dirty="0"/>
              <a:t>¿Cuáles de las siguientes razones explican que la carga académica te resulte exigente?</a:t>
            </a:r>
            <a:br>
              <a:rPr lang="es-ES" sz="2000" b="0" i="1" dirty="0"/>
            </a:br>
            <a:r>
              <a:rPr lang="es-CL" sz="2000" b="0" dirty="0"/>
              <a:t>Entre quienes reportaron como estresor “Carga académica exigente”</a:t>
            </a:r>
            <a:br>
              <a:rPr lang="es-CL" sz="2000" b="0" dirty="0"/>
            </a:br>
            <a:r>
              <a:rPr lang="es-ES" sz="2000" i="1" dirty="0"/>
              <a:t>Resultados por tipo de alumno</a:t>
            </a:r>
            <a:br>
              <a:rPr lang="es-ES" sz="2000" b="0" dirty="0"/>
            </a:br>
            <a:endParaRPr sz="2900" b="0" dirty="0"/>
          </a:p>
        </p:txBody>
      </p:sp>
      <p:graphicFrame>
        <p:nvGraphicFramePr>
          <p:cNvPr id="322" name="Google Shape;322;p22"/>
          <p:cNvGraphicFramePr/>
          <p:nvPr>
            <p:extLst>
              <p:ext uri="{D42A27DB-BD31-4B8C-83A1-F6EECF244321}">
                <p14:modId xmlns:p14="http://schemas.microsoft.com/office/powerpoint/2010/main" val="1007096276"/>
              </p:ext>
            </p:extLst>
          </p:nvPr>
        </p:nvGraphicFramePr>
        <p:xfrm>
          <a:off x="323679" y="1838324"/>
          <a:ext cx="3806361" cy="4227196"/>
        </p:xfrm>
        <a:graphic>
          <a:graphicData uri="http://schemas.openxmlformats.org/drawingml/2006/chart">
            <c:chart xmlns:c="http://schemas.openxmlformats.org/drawingml/2006/chart" xmlns:r="http://schemas.openxmlformats.org/officeDocument/2006/relationships" r:id="rId3"/>
          </a:graphicData>
        </a:graphic>
      </p:graphicFrame>
      <p:pic>
        <p:nvPicPr>
          <p:cNvPr id="323" name="Google Shape;323;p22"/>
          <p:cNvPicPr preferRelativeResize="0"/>
          <p:nvPr/>
        </p:nvPicPr>
        <p:blipFill rotWithShape="1">
          <a:blip r:embed="rId4">
            <a:alphaModFix/>
          </a:blip>
          <a:srcRect/>
          <a:stretch/>
        </p:blipFill>
        <p:spPr>
          <a:xfrm>
            <a:off x="11343601" y="119748"/>
            <a:ext cx="714159" cy="900000"/>
          </a:xfrm>
          <a:prstGeom prst="rect">
            <a:avLst/>
          </a:prstGeom>
          <a:noFill/>
          <a:ln>
            <a:noFill/>
          </a:ln>
        </p:spPr>
      </p:pic>
      <p:graphicFrame>
        <p:nvGraphicFramePr>
          <p:cNvPr id="5" name="Google Shape;322;p22"/>
          <p:cNvGraphicFramePr/>
          <p:nvPr>
            <p:extLst>
              <p:ext uri="{D42A27DB-BD31-4B8C-83A1-F6EECF244321}">
                <p14:modId xmlns:p14="http://schemas.microsoft.com/office/powerpoint/2010/main" val="1443918176"/>
              </p:ext>
            </p:extLst>
          </p:nvPr>
        </p:nvGraphicFramePr>
        <p:xfrm>
          <a:off x="4407782" y="1838324"/>
          <a:ext cx="3806361" cy="422719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Google Shape;322;p22"/>
          <p:cNvGraphicFramePr/>
          <p:nvPr>
            <p:extLst>
              <p:ext uri="{D42A27DB-BD31-4B8C-83A1-F6EECF244321}">
                <p14:modId xmlns:p14="http://schemas.microsoft.com/office/powerpoint/2010/main" val="563843658"/>
              </p:ext>
            </p:extLst>
          </p:nvPr>
        </p:nvGraphicFramePr>
        <p:xfrm>
          <a:off x="8202108" y="1838324"/>
          <a:ext cx="3806361" cy="422719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7377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Estresores 2022 - 2025</a:t>
            </a:r>
            <a:endParaRPr dirty="0"/>
          </a:p>
        </p:txBody>
      </p:sp>
      <p:graphicFrame>
        <p:nvGraphicFramePr>
          <p:cNvPr id="315" name="Google Shape;315;p21"/>
          <p:cNvGraphicFramePr/>
          <p:nvPr>
            <p:extLst>
              <p:ext uri="{D42A27DB-BD31-4B8C-83A1-F6EECF244321}">
                <p14:modId xmlns:p14="http://schemas.microsoft.com/office/powerpoint/2010/main" val="4089353357"/>
              </p:ext>
            </p:extLst>
          </p:nvPr>
        </p:nvGraphicFramePr>
        <p:xfrm>
          <a:off x="2320664" y="1390650"/>
          <a:ext cx="9597481" cy="4557183"/>
        </p:xfrm>
        <a:graphic>
          <a:graphicData uri="http://schemas.openxmlformats.org/drawingml/2006/chart">
            <c:chart xmlns:c="http://schemas.openxmlformats.org/drawingml/2006/chart" xmlns:r="http://schemas.openxmlformats.org/officeDocument/2006/relationships" r:id="rId3"/>
          </a:graphicData>
        </a:graphic>
      </p:graphicFrame>
      <p:pic>
        <p:nvPicPr>
          <p:cNvPr id="316" name="Google Shape;316;p21"/>
          <p:cNvPicPr preferRelativeResize="0"/>
          <p:nvPr/>
        </p:nvPicPr>
        <p:blipFill rotWithShape="1">
          <a:blip r:embed="rId4">
            <a:alphaModFix/>
          </a:blip>
          <a:srcRect/>
          <a:stretch/>
        </p:blipFill>
        <p:spPr>
          <a:xfrm>
            <a:off x="11001374" y="203202"/>
            <a:ext cx="916771" cy="900000"/>
          </a:xfrm>
          <a:prstGeom prst="rect">
            <a:avLst/>
          </a:prstGeom>
          <a:noFill/>
          <a:ln>
            <a:noFill/>
          </a:ln>
        </p:spPr>
      </p:pic>
      <p:sp>
        <p:nvSpPr>
          <p:cNvPr id="2" name="CuadroTexto 1">
            <a:extLst>
              <a:ext uri="{FF2B5EF4-FFF2-40B4-BE49-F238E27FC236}">
                <a16:creationId xmlns:a16="http://schemas.microsoft.com/office/drawing/2014/main" id="{A6720EBD-3262-4569-876E-EA876B9F3E16}"/>
              </a:ext>
            </a:extLst>
          </p:cNvPr>
          <p:cNvSpPr txBox="1"/>
          <p:nvPr/>
        </p:nvSpPr>
        <p:spPr>
          <a:xfrm>
            <a:off x="1290917" y="2931459"/>
            <a:ext cx="10703859" cy="3361765"/>
          </a:xfrm>
          <a:prstGeom prst="rect">
            <a:avLst/>
          </a:prstGeom>
          <a:solidFill>
            <a:schemeClr val="bg1"/>
          </a:solidFill>
        </p:spPr>
        <p:txBody>
          <a:bodyPr wrap="square" rtlCol="0">
            <a:spAutoFit/>
          </a:bodyPr>
          <a:lstStyle/>
          <a:p>
            <a:endParaRPr lang="es-CL" dirty="0"/>
          </a:p>
        </p:txBody>
      </p:sp>
      <p:sp>
        <p:nvSpPr>
          <p:cNvPr id="6" name="Google Shape;427;p32">
            <a:extLst>
              <a:ext uri="{FF2B5EF4-FFF2-40B4-BE49-F238E27FC236}">
                <a16:creationId xmlns:a16="http://schemas.microsoft.com/office/drawing/2014/main" id="{65A6203E-2A5D-4C3D-B26F-5319B49B28AB}"/>
              </a:ext>
            </a:extLst>
          </p:cNvPr>
          <p:cNvSpPr/>
          <p:nvPr/>
        </p:nvSpPr>
        <p:spPr>
          <a:xfrm>
            <a:off x="394097" y="1834804"/>
            <a:ext cx="2160000" cy="863601"/>
          </a:xfrm>
          <a:prstGeom prst="roundRect">
            <a:avLst>
              <a:gd name="adj" fmla="val 16667"/>
            </a:avLst>
          </a:prstGeom>
          <a:solidFill>
            <a:srgbClr val="00223A">
              <a:alpha val="74902"/>
            </a:srgbClr>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2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 name="Google Shape;427;p32">
            <a:extLst>
              <a:ext uri="{FF2B5EF4-FFF2-40B4-BE49-F238E27FC236}">
                <a16:creationId xmlns:a16="http://schemas.microsoft.com/office/drawing/2014/main" id="{7AEECA03-7141-449B-8B7C-8C9A8AFFCBEF}"/>
              </a:ext>
            </a:extLst>
          </p:cNvPr>
          <p:cNvSpPr/>
          <p:nvPr/>
        </p:nvSpPr>
        <p:spPr>
          <a:xfrm>
            <a:off x="394097" y="4401138"/>
            <a:ext cx="2160000" cy="863601"/>
          </a:xfrm>
          <a:prstGeom prst="roundRect">
            <a:avLst>
              <a:gd name="adj" fmla="val 16667"/>
            </a:avLst>
          </a:prstGeom>
          <a:solidFill>
            <a:srgbClr val="00223A"/>
          </a:solidFill>
          <a:ln>
            <a:solidFill>
              <a:srgbClr val="00223A"/>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000" b="1" dirty="0">
                <a:solidFill>
                  <a:schemeClr val="lt1"/>
                </a:solidFill>
                <a:latin typeface="Calibri Light" panose="020F0302020204030204" pitchFamily="34" charset="0"/>
                <a:ea typeface="Calibri"/>
                <a:cs typeface="Calibri Light" panose="020F0302020204030204" pitchFamily="34" charset="0"/>
                <a:sym typeface="Calibri"/>
              </a:rPr>
              <a:t>2025</a:t>
            </a:r>
            <a:endParaRPr sz="2000" b="1" dirty="0">
              <a:solidFill>
                <a:schemeClr val="lt1"/>
              </a:solidFill>
              <a:latin typeface="Calibri Light" panose="020F0302020204030204" pitchFamily="34" charset="0"/>
              <a:ea typeface="Calibri"/>
              <a:cs typeface="Calibri Light" panose="020F0302020204030204" pitchFamily="34" charset="0"/>
              <a:sym typeface="Calibri"/>
            </a:endParaRPr>
          </a:p>
        </p:txBody>
      </p:sp>
      <p:pic>
        <p:nvPicPr>
          <p:cNvPr id="5" name="Imagen 4">
            <a:extLst>
              <a:ext uri="{FF2B5EF4-FFF2-40B4-BE49-F238E27FC236}">
                <a16:creationId xmlns:a16="http://schemas.microsoft.com/office/drawing/2014/main" id="{1D8EEE69-1002-4E28-9FE3-4E7E621BD564}"/>
              </a:ext>
            </a:extLst>
          </p:cNvPr>
          <p:cNvPicPr>
            <a:picLocks noChangeAspect="1"/>
          </p:cNvPicPr>
          <p:nvPr/>
        </p:nvPicPr>
        <p:blipFill rotWithShape="1">
          <a:blip r:embed="rId5"/>
          <a:srcRect b="3533"/>
          <a:stretch/>
        </p:blipFill>
        <p:spPr>
          <a:xfrm>
            <a:off x="2984977" y="4053617"/>
            <a:ext cx="8268854" cy="16082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Condición de salud crónica</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¿Tienes actualmente alguna condición médica de </a:t>
            </a:r>
            <a:r>
              <a:rPr lang="es-MX" sz="1600" b="1" dirty="0">
                <a:solidFill>
                  <a:srgbClr val="595959"/>
                </a:solidFill>
                <a:latin typeface="Calibri Light" panose="020F0302020204030204" pitchFamily="34" charset="0"/>
                <a:ea typeface="Calibri"/>
                <a:cs typeface="Calibri Light" panose="020F0302020204030204" pitchFamily="34" charset="0"/>
                <a:sym typeface="Calibri"/>
              </a:rPr>
              <a:t>larga duración</a:t>
            </a:r>
            <a:r>
              <a:rPr lang="es-MX" sz="1600" dirty="0">
                <a:solidFill>
                  <a:srgbClr val="595959"/>
                </a:solidFill>
                <a:latin typeface="Calibri Light" panose="020F0302020204030204" pitchFamily="34" charset="0"/>
                <a:ea typeface="Calibri"/>
                <a:cs typeface="Calibri Light" panose="020F0302020204030204" pitchFamily="34" charset="0"/>
                <a:sym typeface="Calibri"/>
              </a:rPr>
              <a:t>, diagnosticada por un profesional de salud?</a:t>
            </a:r>
          </a:p>
        </p:txBody>
      </p:sp>
      <p:graphicFrame>
        <p:nvGraphicFramePr>
          <p:cNvPr id="353" name="Google Shape;353;p25"/>
          <p:cNvGraphicFramePr/>
          <p:nvPr>
            <p:extLst>
              <p:ext uri="{D42A27DB-BD31-4B8C-83A1-F6EECF244321}">
                <p14:modId xmlns:p14="http://schemas.microsoft.com/office/powerpoint/2010/main" val="1776323815"/>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¿Te encuentras actualmente en tratamiento médico o bajo control por esta(s) condición(es)?</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113838343"/>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4627349" y="4344588"/>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2712356" y="5081137"/>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extLst>
      <p:ext uri="{BB962C8B-B14F-4D97-AF65-F5344CB8AC3E}">
        <p14:creationId xmlns:p14="http://schemas.microsoft.com/office/powerpoint/2010/main" val="391977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graphicFrame>
        <p:nvGraphicFramePr>
          <p:cNvPr id="329" name="Google Shape;329;p23"/>
          <p:cNvGraphicFramePr/>
          <p:nvPr>
            <p:extLst>
              <p:ext uri="{D42A27DB-BD31-4B8C-83A1-F6EECF244321}">
                <p14:modId xmlns:p14="http://schemas.microsoft.com/office/powerpoint/2010/main" val="1553325090"/>
              </p:ext>
            </p:extLst>
          </p:nvPr>
        </p:nvGraphicFramePr>
        <p:xfrm>
          <a:off x="1171575" y="1797228"/>
          <a:ext cx="6572248" cy="2590800"/>
        </p:xfrm>
        <a:graphic>
          <a:graphicData uri="http://schemas.openxmlformats.org/drawingml/2006/chart">
            <c:chart xmlns:c="http://schemas.openxmlformats.org/drawingml/2006/chart" xmlns:r="http://schemas.openxmlformats.org/officeDocument/2006/relationships" r:id="rId3"/>
          </a:graphicData>
        </a:graphic>
      </p:graphicFrame>
      <p:sp>
        <p:nvSpPr>
          <p:cNvPr id="330" name="Google Shape;330;p2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2800"/>
              <a:buFont typeface="Calibri"/>
              <a:buNone/>
            </a:pPr>
            <a:r>
              <a:rPr lang="es-CL" sz="2800" dirty="0"/>
              <a:t>Estrategias de afrontamiento  </a:t>
            </a:r>
            <a:endParaRPr dirty="0"/>
          </a:p>
        </p:txBody>
      </p:sp>
      <p:graphicFrame>
        <p:nvGraphicFramePr>
          <p:cNvPr id="331" name="Google Shape;331;p23"/>
          <p:cNvGraphicFramePr/>
          <p:nvPr>
            <p:extLst>
              <p:ext uri="{D42A27DB-BD31-4B8C-83A1-F6EECF244321}">
                <p14:modId xmlns:p14="http://schemas.microsoft.com/office/powerpoint/2010/main" val="2539387835"/>
              </p:ext>
            </p:extLst>
          </p:nvPr>
        </p:nvGraphicFramePr>
        <p:xfrm>
          <a:off x="1016221" y="3643746"/>
          <a:ext cx="6572248" cy="2190750"/>
        </p:xfrm>
        <a:graphic>
          <a:graphicData uri="http://schemas.openxmlformats.org/drawingml/2006/chart">
            <c:chart xmlns:c="http://schemas.openxmlformats.org/drawingml/2006/chart" xmlns:r="http://schemas.openxmlformats.org/officeDocument/2006/relationships" r:id="rId4"/>
          </a:graphicData>
        </a:graphic>
      </p:graphicFrame>
      <p:sp>
        <p:nvSpPr>
          <p:cNvPr id="332" name="Google Shape;332;p23"/>
          <p:cNvSpPr txBox="1"/>
          <p:nvPr/>
        </p:nvSpPr>
        <p:spPr>
          <a:xfrm>
            <a:off x="866775" y="1150938"/>
            <a:ext cx="984885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0" i="0" dirty="0">
                <a:solidFill>
                  <a:srgbClr val="595959"/>
                </a:solidFill>
                <a:latin typeface="Calibri Light" panose="020F0302020204030204" pitchFamily="34" charset="0"/>
                <a:ea typeface="Calibri"/>
                <a:cs typeface="Calibri Light" panose="020F0302020204030204" pitchFamily="34" charset="0"/>
                <a:sym typeface="Calibri"/>
              </a:rPr>
              <a:t>Respecto a las situaciones que señalaste que representaban un problema para ti, y selecciona qué has hecho al respecto:</a:t>
            </a:r>
            <a:endParaRPr sz="18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335" name="Google Shape;335;p23"/>
          <p:cNvSpPr txBox="1"/>
          <p:nvPr/>
        </p:nvSpPr>
        <p:spPr>
          <a:xfrm>
            <a:off x="8284260" y="4307321"/>
            <a:ext cx="4156881" cy="8636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3A434C"/>
              </a:buClr>
              <a:buSzPts val="3400"/>
              <a:buFont typeface="Calibri"/>
              <a:buNone/>
            </a:pPr>
            <a:r>
              <a:rPr lang="es-CL" sz="3400" b="1" cap="small" dirty="0">
                <a:solidFill>
                  <a:srgbClr val="3A434C"/>
                </a:solidFill>
                <a:latin typeface="Calibri Light" panose="020F0302020204030204" pitchFamily="34" charset="0"/>
                <a:ea typeface="Calibri"/>
                <a:cs typeface="Calibri Light" panose="020F0302020204030204" pitchFamily="34" charset="0"/>
                <a:sym typeface="Calibri"/>
              </a:rPr>
              <a:t>Procrastinación</a:t>
            </a:r>
            <a:endParaRPr dirty="0">
              <a:latin typeface="Calibri Light" panose="020F0302020204030204" pitchFamily="34" charset="0"/>
              <a:cs typeface="Calibri Light" panose="020F0302020204030204" pitchFamily="34" charset="0"/>
            </a:endParaRPr>
          </a:p>
        </p:txBody>
      </p:sp>
      <p:graphicFrame>
        <p:nvGraphicFramePr>
          <p:cNvPr id="336" name="Google Shape;336;p23"/>
          <p:cNvGraphicFramePr/>
          <p:nvPr>
            <p:extLst>
              <p:ext uri="{D42A27DB-BD31-4B8C-83A1-F6EECF244321}">
                <p14:modId xmlns:p14="http://schemas.microsoft.com/office/powerpoint/2010/main" val="2186384913"/>
              </p:ext>
            </p:extLst>
          </p:nvPr>
        </p:nvGraphicFramePr>
        <p:xfrm>
          <a:off x="7266589" y="5211223"/>
          <a:ext cx="5542497" cy="1444777"/>
        </p:xfrm>
        <a:graphic>
          <a:graphicData uri="http://schemas.openxmlformats.org/drawingml/2006/chart">
            <c:chart xmlns:c="http://schemas.openxmlformats.org/drawingml/2006/chart" xmlns:r="http://schemas.openxmlformats.org/officeDocument/2006/relationships" r:id="rId5"/>
          </a:graphicData>
        </a:graphic>
      </p:graphicFrame>
      <p:pic>
        <p:nvPicPr>
          <p:cNvPr id="337" name="Google Shape;337;p23"/>
          <p:cNvPicPr preferRelativeResize="0"/>
          <p:nvPr/>
        </p:nvPicPr>
        <p:blipFill rotWithShape="1">
          <a:blip r:embed="rId6">
            <a:alphaModFix/>
          </a:blip>
          <a:srcRect/>
          <a:stretch/>
        </p:blipFill>
        <p:spPr>
          <a:xfrm>
            <a:off x="11291887" y="210455"/>
            <a:ext cx="579947"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Tamizaje en Salud Mental</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83B9B6CD-2F9D-4BCD-B7B7-BD806193DD67}"/>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072516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0"/>
          <p:cNvSpPr/>
          <p:nvPr/>
        </p:nvSpPr>
        <p:spPr>
          <a:xfrm>
            <a:off x="1000207" y="1534848"/>
            <a:ext cx="2160000" cy="1585231"/>
          </a:xfrm>
          <a:prstGeom prst="roundRect">
            <a:avLst>
              <a:gd name="adj" fmla="val 16667"/>
            </a:avLst>
          </a:prstGeom>
          <a:solidFill>
            <a:srgbClr val="55B2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403" name="Google Shape;403;p30"/>
          <p:cNvSpPr txBox="1"/>
          <p:nvPr/>
        </p:nvSpPr>
        <p:spPr>
          <a:xfrm>
            <a:off x="910207" y="3381335"/>
            <a:ext cx="23400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 sospecha</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(Promoción)</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409" name="Google Shape;409;p3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Salud mental</a:t>
            </a:r>
            <a:endParaRPr/>
          </a:p>
        </p:txBody>
      </p:sp>
      <p:cxnSp>
        <p:nvCxnSpPr>
          <p:cNvPr id="12" name="Conector recto 11">
            <a:extLst>
              <a:ext uri="{FF2B5EF4-FFF2-40B4-BE49-F238E27FC236}">
                <a16:creationId xmlns:a16="http://schemas.microsoft.com/office/drawing/2014/main" id="{8D964248-D28D-3787-5950-E0B0AC662034}"/>
              </a:ext>
            </a:extLst>
          </p:cNvPr>
          <p:cNvCxnSpPr>
            <a:cxnSpLocks/>
          </p:cNvCxnSpPr>
          <p:nvPr/>
        </p:nvCxnSpPr>
        <p:spPr>
          <a:xfrm>
            <a:off x="4034018" y="902523"/>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Google Shape;402;p30">
            <a:extLst>
              <a:ext uri="{FF2B5EF4-FFF2-40B4-BE49-F238E27FC236}">
                <a16:creationId xmlns:a16="http://schemas.microsoft.com/office/drawing/2014/main" id="{AB53DA2D-3C68-47E8-9690-479DEB943059}"/>
              </a:ext>
            </a:extLst>
          </p:cNvPr>
          <p:cNvSpPr/>
          <p:nvPr/>
        </p:nvSpPr>
        <p:spPr>
          <a:xfrm>
            <a:off x="4986175" y="153484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50%</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3;p30">
            <a:extLst>
              <a:ext uri="{FF2B5EF4-FFF2-40B4-BE49-F238E27FC236}">
                <a16:creationId xmlns:a16="http://schemas.microsoft.com/office/drawing/2014/main" id="{3CADC61E-B837-4622-B1A8-A9CA0F188F3D}"/>
              </a:ext>
            </a:extLst>
          </p:cNvPr>
          <p:cNvSpPr txBox="1"/>
          <p:nvPr/>
        </p:nvSpPr>
        <p:spPr>
          <a:xfrm>
            <a:off x="4896175" y="3381335"/>
            <a:ext cx="23400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(Prevención indicada)</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4" name="Google Shape;402;p30">
            <a:extLst>
              <a:ext uri="{FF2B5EF4-FFF2-40B4-BE49-F238E27FC236}">
                <a16:creationId xmlns:a16="http://schemas.microsoft.com/office/drawing/2014/main" id="{A19FAF1E-0939-450A-BBB7-A13B0053E6E9}"/>
              </a:ext>
            </a:extLst>
          </p:cNvPr>
          <p:cNvSpPr/>
          <p:nvPr/>
        </p:nvSpPr>
        <p:spPr>
          <a:xfrm>
            <a:off x="8972143" y="1534848"/>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25%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5" name="Google Shape;403;p30">
            <a:extLst>
              <a:ext uri="{FF2B5EF4-FFF2-40B4-BE49-F238E27FC236}">
                <a16:creationId xmlns:a16="http://schemas.microsoft.com/office/drawing/2014/main" id="{C1D92253-5D76-44AD-8A9F-32F07363DA4F}"/>
              </a:ext>
            </a:extLst>
          </p:cNvPr>
          <p:cNvSpPr txBox="1"/>
          <p:nvPr/>
        </p:nvSpPr>
        <p:spPr>
          <a:xfrm>
            <a:off x="8884851" y="3384440"/>
            <a:ext cx="2340000"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Sospecha clínica</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(Manejo clínico)</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cxnSp>
        <p:nvCxnSpPr>
          <p:cNvPr id="16" name="Conector recto 15">
            <a:extLst>
              <a:ext uri="{FF2B5EF4-FFF2-40B4-BE49-F238E27FC236}">
                <a16:creationId xmlns:a16="http://schemas.microsoft.com/office/drawing/2014/main" id="{3FC82B94-E2E9-4995-A9B7-10744F0F0732}"/>
              </a:ext>
            </a:extLst>
          </p:cNvPr>
          <p:cNvCxnSpPr>
            <a:cxnSpLocks/>
          </p:cNvCxnSpPr>
          <p:nvPr/>
        </p:nvCxnSpPr>
        <p:spPr>
          <a:xfrm>
            <a:off x="8157783" y="823121"/>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3;p4">
            <a:extLst>
              <a:ext uri="{FF2B5EF4-FFF2-40B4-BE49-F238E27FC236}">
                <a16:creationId xmlns:a16="http://schemas.microsoft.com/office/drawing/2014/main" id="{77C2DFC7-3377-4B6C-9E33-41F089C0521F}"/>
              </a:ext>
            </a:extLst>
          </p:cNvPr>
          <p:cNvSpPr txBox="1"/>
          <p:nvPr/>
        </p:nvSpPr>
        <p:spPr>
          <a:xfrm>
            <a:off x="640207" y="4419077"/>
            <a:ext cx="2880000" cy="1600398"/>
          </a:xfrm>
          <a:prstGeom prst="rect">
            <a:avLst/>
          </a:prstGeom>
          <a:solidFill>
            <a:srgbClr val="55B296"/>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rgbClr val="00233B"/>
                </a:solidFill>
                <a:latin typeface="Calibri Light" panose="020F0302020204030204" pitchFamily="34" charset="0"/>
                <a:ea typeface="Calibri"/>
                <a:cs typeface="Calibri Light" panose="020F0302020204030204" pitchFamily="34" charset="0"/>
                <a:sym typeface="Calibri"/>
              </a:rPr>
              <a:t>Estudiantes con hábitos saludables que protegen su salud mental e incrementan su bienestar.</a:t>
            </a:r>
          </a:p>
          <a:p>
            <a:pPr marL="0" marR="0" lvl="0" indent="0" algn="ctr" rtl="0">
              <a:spcBef>
                <a:spcPts val="0"/>
              </a:spcBef>
              <a:spcAft>
                <a:spcPts val="0"/>
              </a:spcAft>
              <a:buNone/>
            </a:pPr>
            <a:endParaRPr lang="es-MX" sz="1400"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sz="1400" dirty="0">
              <a:solidFill>
                <a:srgbClr val="00233B"/>
              </a:solidFill>
              <a:latin typeface="Calibri Light" panose="020F0302020204030204" pitchFamily="34" charset="0"/>
              <a:ea typeface="Calibri"/>
              <a:cs typeface="Calibri Light" panose="020F0302020204030204" pitchFamily="34" charset="0"/>
              <a:sym typeface="Calibri"/>
            </a:endParaRPr>
          </a:p>
        </p:txBody>
      </p:sp>
      <p:sp>
        <p:nvSpPr>
          <p:cNvPr id="13" name="Google Shape;74;p4">
            <a:extLst>
              <a:ext uri="{FF2B5EF4-FFF2-40B4-BE49-F238E27FC236}">
                <a16:creationId xmlns:a16="http://schemas.microsoft.com/office/drawing/2014/main" id="{F2D37AC4-D137-4709-BDD7-709B29A578BF}"/>
              </a:ext>
            </a:extLst>
          </p:cNvPr>
          <p:cNvSpPr txBox="1"/>
          <p:nvPr/>
        </p:nvSpPr>
        <p:spPr>
          <a:xfrm>
            <a:off x="4656000" y="4419077"/>
            <a:ext cx="2880000" cy="1600398"/>
          </a:xfrm>
          <a:prstGeom prst="rect">
            <a:avLst/>
          </a:prstGeom>
          <a:solidFill>
            <a:srgbClr val="F8961E"/>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rgbClr val="00233B"/>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rgbClr val="00233B"/>
                </a:solidFill>
                <a:latin typeface="Calibri Light" panose="020F0302020204030204" pitchFamily="34" charset="0"/>
                <a:ea typeface="Calibri"/>
                <a:cs typeface="Calibri Light" panose="020F0302020204030204" pitchFamily="34" charset="0"/>
                <a:sym typeface="Calibri"/>
              </a:rPr>
              <a:t>Estudiantes que están en riesgo de desarrollar enfermedades mentales, a quienes ofrecer herramientas y/o tratamiento temprano para evitar niveles mayores de malestar.</a:t>
            </a:r>
          </a:p>
          <a:p>
            <a:pPr marL="0" marR="0" lvl="0" indent="0" algn="ctr" rtl="0">
              <a:spcBef>
                <a:spcPts val="0"/>
              </a:spcBef>
              <a:spcAft>
                <a:spcPts val="0"/>
              </a:spcAft>
              <a:buNone/>
            </a:pPr>
            <a:endParaRPr sz="1400" dirty="0">
              <a:solidFill>
                <a:srgbClr val="00233B"/>
              </a:solidFill>
              <a:latin typeface="Calibri Light" panose="020F0302020204030204" pitchFamily="34" charset="0"/>
              <a:ea typeface="Calibri"/>
              <a:cs typeface="Calibri Light" panose="020F0302020204030204" pitchFamily="34" charset="0"/>
              <a:sym typeface="Calibri"/>
            </a:endParaRPr>
          </a:p>
        </p:txBody>
      </p:sp>
      <p:sp>
        <p:nvSpPr>
          <p:cNvPr id="17" name="Google Shape;75;p4">
            <a:extLst>
              <a:ext uri="{FF2B5EF4-FFF2-40B4-BE49-F238E27FC236}">
                <a16:creationId xmlns:a16="http://schemas.microsoft.com/office/drawing/2014/main" id="{67B75A04-E16B-4D29-B0AB-D56411377E48}"/>
              </a:ext>
            </a:extLst>
          </p:cNvPr>
          <p:cNvSpPr txBox="1"/>
          <p:nvPr/>
        </p:nvSpPr>
        <p:spPr>
          <a:xfrm>
            <a:off x="8612143" y="4419077"/>
            <a:ext cx="2880000" cy="1600398"/>
          </a:xfrm>
          <a:prstGeom prst="rect">
            <a:avLst/>
          </a:prstGeom>
          <a:solidFill>
            <a:srgbClr val="E53C3E"/>
          </a:solidFill>
          <a:ln>
            <a:solidFill>
              <a:srgbClr val="E53C3E"/>
            </a:solidFill>
          </a:ln>
        </p:spPr>
        <p:txBody>
          <a:bodyPr spcFirstLastPara="1" wrap="square" lIns="91425" tIns="45700" rIns="91425" bIns="45700" anchor="t" anchorCtr="0">
            <a:spAutoFit/>
          </a:bodyPr>
          <a:lstStyle/>
          <a:p>
            <a:pPr marL="0" marR="0" lvl="0" indent="0" algn="ctr" rtl="0">
              <a:spcBef>
                <a:spcPts val="0"/>
              </a:spcBef>
              <a:spcAft>
                <a:spcPts val="0"/>
              </a:spcAft>
              <a:buNone/>
            </a:pPr>
            <a:endParaRPr lang="es-CL"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lang="es-CL"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r>
              <a:rPr lang="es-CL" dirty="0">
                <a:solidFill>
                  <a:schemeClr val="bg1"/>
                </a:solidFill>
                <a:latin typeface="Calibri Light" panose="020F0302020204030204" pitchFamily="34" charset="0"/>
                <a:ea typeface="Calibri"/>
                <a:cs typeface="Calibri Light" panose="020F0302020204030204" pitchFamily="34" charset="0"/>
                <a:sym typeface="Calibri"/>
              </a:rPr>
              <a:t>Estudiantes con trastornos mentales consolidados, a quienes derivar a tratamientos específicos.</a:t>
            </a:r>
          </a:p>
          <a:p>
            <a:pPr marL="0" marR="0" lvl="0" indent="0" algn="ctr" rtl="0">
              <a:spcBef>
                <a:spcPts val="0"/>
              </a:spcBef>
              <a:spcAft>
                <a:spcPts val="0"/>
              </a:spcAft>
              <a:buNone/>
            </a:pPr>
            <a:endParaRPr lang="es-CL" sz="1400" dirty="0">
              <a:solidFill>
                <a:schemeClr val="bg1"/>
              </a:solidFill>
              <a:latin typeface="Calibri Light" panose="020F0302020204030204" pitchFamily="34" charset="0"/>
              <a:ea typeface="Calibri"/>
              <a:cs typeface="Calibri Light" panose="020F0302020204030204" pitchFamily="34" charset="0"/>
              <a:sym typeface="Calibri"/>
            </a:endParaRPr>
          </a:p>
          <a:p>
            <a:pPr marL="0" marR="0" lvl="0" indent="0" algn="ctr" rtl="0">
              <a:spcBef>
                <a:spcPts val="0"/>
              </a:spcBef>
              <a:spcAft>
                <a:spcPts val="0"/>
              </a:spcAft>
              <a:buNone/>
            </a:pPr>
            <a:endParaRPr sz="1400" dirty="0">
              <a:solidFill>
                <a:schemeClr val="bg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796557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6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Factor carga de enfermedad</a:t>
            </a:r>
            <a:endParaRPr dirty="0"/>
          </a:p>
        </p:txBody>
      </p:sp>
      <p:sp>
        <p:nvSpPr>
          <p:cNvPr id="708" name="Google Shape;708;p61"/>
          <p:cNvSpPr/>
          <p:nvPr/>
        </p:nvSpPr>
        <p:spPr>
          <a:xfrm>
            <a:off x="7007036" y="3035528"/>
            <a:ext cx="2373086" cy="1585231"/>
          </a:xfrm>
          <a:prstGeom prst="roundRect">
            <a:avLst>
              <a:gd name="adj" fmla="val 16667"/>
            </a:avLst>
          </a:prstGeom>
          <a:solidFill>
            <a:srgbClr val="E63C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MX" sz="6000" b="1" dirty="0">
                <a:solidFill>
                  <a:schemeClr val="lt1"/>
                </a:solidFill>
                <a:latin typeface="Calibri Light" panose="020F0302020204030204" pitchFamily="34" charset="0"/>
                <a:ea typeface="Calibri"/>
                <a:cs typeface="Calibri Light" panose="020F0302020204030204" pitchFamily="34" charset="0"/>
                <a:sym typeface="Calibri"/>
              </a:rPr>
              <a:t>78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09" name="Google Shape;709;p61"/>
          <p:cNvSpPr txBox="1"/>
          <p:nvPr/>
        </p:nvSpPr>
        <p:spPr>
          <a:xfrm>
            <a:off x="2308530" y="4854320"/>
            <a:ext cx="2643767" cy="369291"/>
          </a:xfrm>
          <a:prstGeom prst="rect">
            <a:avLst/>
          </a:prstGeom>
          <a:noFill/>
          <a:ln>
            <a:noFill/>
          </a:ln>
        </p:spPr>
        <p:txBody>
          <a:bodyPr spcFirstLastPara="1" wrap="square" lIns="91425" tIns="45700" rIns="91425" bIns="45700" anchor="t" anchorCtr="0">
            <a:spAutoFit/>
          </a:bodyPr>
          <a:lstStyle/>
          <a:p>
            <a:pPr algn="ctr"/>
            <a:r>
              <a:rPr lang="es-CL" sz="18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p:txBody>
      </p:sp>
      <p:sp>
        <p:nvSpPr>
          <p:cNvPr id="7" name="Google Shape;709;p61">
            <a:extLst>
              <a:ext uri="{FF2B5EF4-FFF2-40B4-BE49-F238E27FC236}">
                <a16:creationId xmlns:a16="http://schemas.microsoft.com/office/drawing/2014/main" id="{CFBB7022-5025-4774-9097-87E08A9ED1BC}"/>
              </a:ext>
            </a:extLst>
          </p:cNvPr>
          <p:cNvSpPr txBox="1"/>
          <p:nvPr/>
        </p:nvSpPr>
        <p:spPr>
          <a:xfrm>
            <a:off x="6871695" y="4848316"/>
            <a:ext cx="264376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dirty="0">
                <a:solidFill>
                  <a:schemeClr val="dk1"/>
                </a:solidFill>
                <a:latin typeface="Calibri Light" panose="020F0302020204030204" pitchFamily="34" charset="0"/>
                <a:ea typeface="Calibri"/>
                <a:cs typeface="Calibri Light" panose="020F0302020204030204" pitchFamily="34" charset="0"/>
                <a:sym typeface="Calibri"/>
              </a:rPr>
              <a:t>Sospecha clínica</a:t>
            </a:r>
          </a:p>
        </p:txBody>
      </p:sp>
      <p:sp>
        <p:nvSpPr>
          <p:cNvPr id="8" name="Google Shape;427;p32">
            <a:extLst>
              <a:ext uri="{FF2B5EF4-FFF2-40B4-BE49-F238E27FC236}">
                <a16:creationId xmlns:a16="http://schemas.microsoft.com/office/drawing/2014/main" id="{278DEE9B-EF82-4385-BBD8-F835392E6A43}"/>
              </a:ext>
            </a:extLst>
          </p:cNvPr>
          <p:cNvSpPr/>
          <p:nvPr/>
        </p:nvSpPr>
        <p:spPr>
          <a:xfrm>
            <a:off x="1797542" y="2370167"/>
            <a:ext cx="1021976" cy="863600"/>
          </a:xfrm>
          <a:prstGeom prst="roundRect">
            <a:avLst>
              <a:gd name="adj" fmla="val 16667"/>
            </a:avLst>
          </a:prstGeom>
          <a:solidFill>
            <a:srgbClr val="F99F33">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427;p32">
            <a:extLst>
              <a:ext uri="{FF2B5EF4-FFF2-40B4-BE49-F238E27FC236}">
                <a16:creationId xmlns:a16="http://schemas.microsoft.com/office/drawing/2014/main" id="{E4BBEDEC-DACD-4977-AEA8-4A383D6E5C04}"/>
              </a:ext>
            </a:extLst>
          </p:cNvPr>
          <p:cNvSpPr/>
          <p:nvPr/>
        </p:nvSpPr>
        <p:spPr>
          <a:xfrm>
            <a:off x="6248210" y="2370167"/>
            <a:ext cx="1021976" cy="863600"/>
          </a:xfrm>
          <a:prstGeom prst="roundRect">
            <a:avLst>
              <a:gd name="adj" fmla="val 16667"/>
            </a:avLst>
          </a:prstGeom>
          <a:solidFill>
            <a:srgbClr val="E53C3E">
              <a:alpha val="74902"/>
            </a:srgbClr>
          </a:solidFill>
          <a:ln>
            <a:solidFill>
              <a:srgbClr val="E53C3E">
                <a:alpha val="74902"/>
              </a:srgbClr>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2;p30">
            <a:extLst>
              <a:ext uri="{FF2B5EF4-FFF2-40B4-BE49-F238E27FC236}">
                <a16:creationId xmlns:a16="http://schemas.microsoft.com/office/drawing/2014/main" id="{B66A76CC-B2A0-4B92-8765-6AF575C3F7E1}"/>
              </a:ext>
            </a:extLst>
          </p:cNvPr>
          <p:cNvSpPr/>
          <p:nvPr/>
        </p:nvSpPr>
        <p:spPr>
          <a:xfrm>
            <a:off x="2550414" y="3035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9" name="Google Shape;409;p3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Patologías recurrentes sintomatología subumbral</a:t>
            </a:r>
            <a:endParaRPr dirty="0"/>
          </a:p>
        </p:txBody>
      </p:sp>
      <p:sp>
        <p:nvSpPr>
          <p:cNvPr id="9" name="Google Shape;402;p30">
            <a:extLst>
              <a:ext uri="{FF2B5EF4-FFF2-40B4-BE49-F238E27FC236}">
                <a16:creationId xmlns:a16="http://schemas.microsoft.com/office/drawing/2014/main" id="{AB53DA2D-3C68-47E8-9690-479DEB943059}"/>
              </a:ext>
            </a:extLst>
          </p:cNvPr>
          <p:cNvSpPr/>
          <p:nvPr/>
        </p:nvSpPr>
        <p:spPr>
          <a:xfrm>
            <a:off x="682189" y="1377193"/>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50%</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03;p30">
            <a:extLst>
              <a:ext uri="{FF2B5EF4-FFF2-40B4-BE49-F238E27FC236}">
                <a16:creationId xmlns:a16="http://schemas.microsoft.com/office/drawing/2014/main" id="{3CADC61E-B837-4622-B1A8-A9CA0F188F3D}"/>
              </a:ext>
            </a:extLst>
          </p:cNvPr>
          <p:cNvSpPr txBox="1"/>
          <p:nvPr/>
        </p:nvSpPr>
        <p:spPr>
          <a:xfrm>
            <a:off x="592189" y="3223680"/>
            <a:ext cx="23400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b="1" dirty="0">
                <a:solidFill>
                  <a:schemeClr val="dk1"/>
                </a:solidFill>
                <a:latin typeface="Calibri Light" panose="020F0302020204030204" pitchFamily="34" charset="0"/>
                <a:ea typeface="Calibri"/>
                <a:cs typeface="Calibri Light" panose="020F0302020204030204" pitchFamily="34" charset="0"/>
                <a:sym typeface="Calibri"/>
              </a:rPr>
              <a:t>Sintomatología subumbral</a:t>
            </a:r>
          </a:p>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(Prevención indicada)</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graphicFrame>
        <p:nvGraphicFramePr>
          <p:cNvPr id="6" name="Gráfico 5">
            <a:extLst>
              <a:ext uri="{FF2B5EF4-FFF2-40B4-BE49-F238E27FC236}">
                <a16:creationId xmlns:a16="http://schemas.microsoft.com/office/drawing/2014/main" id="{175773B8-ED6B-42F3-9707-57AEF3B27518}"/>
              </a:ext>
            </a:extLst>
          </p:cNvPr>
          <p:cNvGraphicFramePr>
            <a:graphicFrameLocks/>
          </p:cNvGraphicFramePr>
          <p:nvPr>
            <p:extLst>
              <p:ext uri="{D42A27DB-BD31-4B8C-83A1-F6EECF244321}">
                <p14:modId xmlns:p14="http://schemas.microsoft.com/office/powerpoint/2010/main" val="1301862357"/>
              </p:ext>
            </p:extLst>
          </p:nvPr>
        </p:nvGraphicFramePr>
        <p:xfrm>
          <a:off x="4554070" y="1377193"/>
          <a:ext cx="6069106" cy="48543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5619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Episodio Depresión – Sospecha clínica</a:t>
            </a:r>
            <a:endParaRPr dirty="0"/>
          </a:p>
        </p:txBody>
      </p:sp>
      <p:sp>
        <p:nvSpPr>
          <p:cNvPr id="516" name="Google Shape;516;p43"/>
          <p:cNvSpPr/>
          <p:nvPr/>
        </p:nvSpPr>
        <p:spPr>
          <a:xfrm>
            <a:off x="671559"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42%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graphicFrame>
        <p:nvGraphicFramePr>
          <p:cNvPr id="519" name="Google Shape;519;p43"/>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cxnSp>
        <p:nvCxnSpPr>
          <p:cNvPr id="3" name="Conector recto 2">
            <a:extLst>
              <a:ext uri="{FF2B5EF4-FFF2-40B4-BE49-F238E27FC236}">
                <a16:creationId xmlns:a16="http://schemas.microsoft.com/office/drawing/2014/main" id="{CBBB57DB-71A5-D147-88A9-C6E8887B06FF}"/>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Google Shape;261;p14">
            <a:extLst>
              <a:ext uri="{FF2B5EF4-FFF2-40B4-BE49-F238E27FC236}">
                <a16:creationId xmlns:a16="http://schemas.microsoft.com/office/drawing/2014/main" id="{C4376D5B-F88D-4949-8EC2-E9886A08F7F6}"/>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19% de las mujeres que participaron del estudio presentan síntomas clínicos de depresión.</a:t>
            </a:r>
          </a:p>
        </p:txBody>
      </p:sp>
      <p:graphicFrame>
        <p:nvGraphicFramePr>
          <p:cNvPr id="15" name="Google Shape;508;p42">
            <a:extLst>
              <a:ext uri="{FF2B5EF4-FFF2-40B4-BE49-F238E27FC236}">
                <a16:creationId xmlns:a16="http://schemas.microsoft.com/office/drawing/2014/main" id="{3E291FAC-2870-66F8-18A0-85A22E7FB8F3}"/>
              </a:ext>
            </a:extLst>
          </p:cNvPr>
          <p:cNvGraphicFramePr/>
          <p:nvPr/>
        </p:nvGraphicFramePr>
        <p:xfrm>
          <a:off x="3686635" y="2040224"/>
          <a:ext cx="8059387" cy="2188621"/>
        </p:xfrm>
        <a:graphic>
          <a:graphicData uri="http://schemas.openxmlformats.org/drawingml/2006/chart">
            <c:chart xmlns:c="http://schemas.openxmlformats.org/drawingml/2006/chart" xmlns:r="http://schemas.openxmlformats.org/officeDocument/2006/relationships" r:id="rId4"/>
          </a:graphicData>
        </a:graphic>
      </p:graphicFrame>
      <p:sp>
        <p:nvSpPr>
          <p:cNvPr id="9" name="Google Shape;517;p43"/>
          <p:cNvSpPr txBox="1"/>
          <p:nvPr/>
        </p:nvSpPr>
        <p:spPr>
          <a:xfrm>
            <a:off x="581559"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depresión.</a:t>
            </a:r>
          </a:p>
        </p:txBody>
      </p:sp>
      <p:sp>
        <p:nvSpPr>
          <p:cNvPr id="10" name="Google Shape;427;p32">
            <a:extLst>
              <a:ext uri="{FF2B5EF4-FFF2-40B4-BE49-F238E27FC236}">
                <a16:creationId xmlns:a16="http://schemas.microsoft.com/office/drawing/2014/main" id="{52FB3E6A-36DC-49F0-ADC1-9B11C595FF4C}"/>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0122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2"/>
          <p:cNvSpPr/>
          <p:nvPr/>
        </p:nvSpPr>
        <p:spPr>
          <a:xfrm>
            <a:off x="0" y="0"/>
            <a:ext cx="12192000" cy="6858000"/>
          </a:xfrm>
          <a:prstGeom prst="rect">
            <a:avLst/>
          </a:prstGeom>
          <a:solidFill>
            <a:srgbClr val="E53C3E"/>
          </a:solidFill>
          <a:ln w="12700" cap="flat" cmpd="sng">
            <a:solidFill>
              <a:srgbClr val="E53C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28" name="Google Shape;228;p12"/>
          <p:cNvSpPr/>
          <p:nvPr/>
        </p:nvSpPr>
        <p:spPr>
          <a:xfrm>
            <a:off x="584049" y="5436109"/>
            <a:ext cx="305452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a:solidFill>
                  <a:schemeClr val="lt1"/>
                </a:solidFill>
                <a:latin typeface="Calibri Light" panose="020F0302020204030204" pitchFamily="34" charset="0"/>
                <a:ea typeface="Verdana"/>
                <a:cs typeface="Calibri Light" panose="020F0302020204030204" pitchFamily="34" charset="0"/>
                <a:sym typeface="Verdana"/>
              </a:rPr>
              <a:t>Las </a:t>
            </a:r>
            <a:r>
              <a:rPr lang="es-CL" sz="1800" b="1">
                <a:solidFill>
                  <a:schemeClr val="lt1"/>
                </a:solidFill>
                <a:latin typeface="Calibri Light" panose="020F0302020204030204" pitchFamily="34" charset="0"/>
                <a:ea typeface="Verdana"/>
                <a:cs typeface="Calibri Light" panose="020F0302020204030204" pitchFamily="34" charset="0"/>
                <a:sym typeface="Verdana"/>
              </a:rPr>
              <a:t>mujeres</a:t>
            </a:r>
            <a:r>
              <a:rPr lang="es-CL" sz="1800">
                <a:solidFill>
                  <a:schemeClr val="lt1"/>
                </a:solidFill>
                <a:latin typeface="Calibri Light" panose="020F0302020204030204" pitchFamily="34" charset="0"/>
                <a:ea typeface="Verdana"/>
                <a:cs typeface="Calibri Light" panose="020F0302020204030204" pitchFamily="34" charset="0"/>
                <a:sym typeface="Verdana"/>
              </a:rPr>
              <a:t> representan una proporción mayor de estudiantes con alta sospecha de psicopatología</a:t>
            </a:r>
            <a:endParaRPr>
              <a:latin typeface="Calibri Light" panose="020F0302020204030204" pitchFamily="34" charset="0"/>
              <a:cs typeface="Calibri Light" panose="020F0302020204030204" pitchFamily="34" charset="0"/>
            </a:endParaRPr>
          </a:p>
        </p:txBody>
      </p:sp>
      <p:sp>
        <p:nvSpPr>
          <p:cNvPr id="229" name="Google Shape;229;p12"/>
          <p:cNvSpPr/>
          <p:nvPr/>
        </p:nvSpPr>
        <p:spPr>
          <a:xfrm>
            <a:off x="7576018" y="3080785"/>
            <a:ext cx="3494161"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Este grupo presenta 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niveles más bajos de bienestar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y 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mayores niveles de estrés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percibido</a:t>
            </a:r>
            <a:endParaRPr dirty="0">
              <a:latin typeface="Calibri Light" panose="020F0302020204030204" pitchFamily="34" charset="0"/>
              <a:cs typeface="Calibri Light" panose="020F0302020204030204" pitchFamily="34" charset="0"/>
            </a:endParaRPr>
          </a:p>
        </p:txBody>
      </p:sp>
      <p:sp>
        <p:nvSpPr>
          <p:cNvPr id="230" name="Google Shape;230;p12"/>
          <p:cNvSpPr/>
          <p:nvPr/>
        </p:nvSpPr>
        <p:spPr>
          <a:xfrm>
            <a:off x="2124373" y="3053024"/>
            <a:ext cx="3584567"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b="1" dirty="0">
                <a:solidFill>
                  <a:schemeClr val="lt1"/>
                </a:solidFill>
                <a:latin typeface="Calibri Light" panose="020F0302020204030204" pitchFamily="34" charset="0"/>
                <a:ea typeface="Verdana"/>
                <a:cs typeface="Calibri Light" panose="020F0302020204030204" pitchFamily="34" charset="0"/>
                <a:sym typeface="Verdana"/>
              </a:rPr>
              <a:t>8 de cada 10 estudiantes</a:t>
            </a:r>
            <a:endParaRPr b="1"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síntomas clínicos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en alguna dimensión de psicopatología</a:t>
            </a:r>
            <a:endParaRPr dirty="0">
              <a:latin typeface="Calibri Light" panose="020F0302020204030204" pitchFamily="34" charset="0"/>
              <a:cs typeface="Calibri Light" panose="020F0302020204030204" pitchFamily="34" charset="0"/>
            </a:endParaRPr>
          </a:p>
        </p:txBody>
      </p:sp>
      <p:sp>
        <p:nvSpPr>
          <p:cNvPr id="231" name="Google Shape;231;p12"/>
          <p:cNvSpPr/>
          <p:nvPr/>
        </p:nvSpPr>
        <p:spPr>
          <a:xfrm>
            <a:off x="8669221" y="5436109"/>
            <a:ext cx="3079815"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apoyo social percibido es el principal factor protector para personas con  niveles clínicos de psicopatología. </a:t>
            </a:r>
            <a:endParaRPr dirty="0">
              <a:latin typeface="Calibri Light" panose="020F0302020204030204" pitchFamily="34" charset="0"/>
              <a:cs typeface="Calibri Light" panose="020F0302020204030204" pitchFamily="34" charset="0"/>
            </a:endParaRPr>
          </a:p>
        </p:txBody>
      </p:sp>
      <p:sp>
        <p:nvSpPr>
          <p:cNvPr id="232" name="Google Shape;232;p12"/>
          <p:cNvSpPr/>
          <p:nvPr/>
        </p:nvSpPr>
        <p:spPr>
          <a:xfrm>
            <a:off x="4610332" y="5445362"/>
            <a:ext cx="3054528"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niveles de estrés , problemas de sueño y afrontamiento pasivo son algunos de los principales predictores de psicopatología. </a:t>
            </a:r>
            <a:endParaRPr dirty="0">
              <a:latin typeface="Calibri Light" panose="020F0302020204030204" pitchFamily="34" charset="0"/>
              <a:cs typeface="Calibri Light" panose="020F0302020204030204" pitchFamily="34" charset="0"/>
            </a:endParaRPr>
          </a:p>
        </p:txBody>
      </p:sp>
      <p:sp>
        <p:nvSpPr>
          <p:cNvPr id="234" name="Google Shape;234;p12"/>
          <p:cNvSpPr txBox="1"/>
          <p:nvPr/>
        </p:nvSpPr>
        <p:spPr>
          <a:xfrm>
            <a:off x="491319" y="410031"/>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Principales desafíos</a:t>
            </a:r>
            <a:endParaRPr dirty="0">
              <a:latin typeface="Calibri Light" panose="020F0302020204030204" pitchFamily="34" charset="0"/>
              <a:cs typeface="Calibri Light" panose="020F0302020204030204" pitchFamily="34" charset="0"/>
            </a:endParaRPr>
          </a:p>
        </p:txBody>
      </p:sp>
      <p:pic>
        <p:nvPicPr>
          <p:cNvPr id="235" name="Google Shape;235;p12"/>
          <p:cNvPicPr preferRelativeResize="0"/>
          <p:nvPr/>
        </p:nvPicPr>
        <p:blipFill rotWithShape="1">
          <a:blip r:embed="rId3">
            <a:alphaModFix/>
          </a:blip>
          <a:srcRect/>
          <a:stretch/>
        </p:blipFill>
        <p:spPr>
          <a:xfrm>
            <a:off x="1430046" y="3137487"/>
            <a:ext cx="718480" cy="725031"/>
          </a:xfrm>
          <a:prstGeom prst="rect">
            <a:avLst/>
          </a:prstGeom>
          <a:solidFill>
            <a:srgbClr val="E63C3F"/>
          </a:solidFill>
          <a:ln>
            <a:noFill/>
          </a:ln>
        </p:spPr>
      </p:pic>
      <p:pic>
        <p:nvPicPr>
          <p:cNvPr id="236" name="Google Shape;236;p12"/>
          <p:cNvPicPr preferRelativeResize="0"/>
          <p:nvPr/>
        </p:nvPicPr>
        <p:blipFill rotWithShape="1">
          <a:blip r:embed="rId4">
            <a:alphaModFix/>
          </a:blip>
          <a:srcRect/>
          <a:stretch/>
        </p:blipFill>
        <p:spPr>
          <a:xfrm>
            <a:off x="6812372" y="3116273"/>
            <a:ext cx="852488" cy="767457"/>
          </a:xfrm>
          <a:prstGeom prst="rect">
            <a:avLst/>
          </a:prstGeom>
          <a:noFill/>
          <a:ln>
            <a:noFill/>
          </a:ln>
        </p:spPr>
      </p:pic>
      <p:pic>
        <p:nvPicPr>
          <p:cNvPr id="237" name="Google Shape;237;p12"/>
          <p:cNvPicPr preferRelativeResize="0"/>
          <p:nvPr/>
        </p:nvPicPr>
        <p:blipFill rotWithShape="1">
          <a:blip r:embed="rId5">
            <a:alphaModFix/>
          </a:blip>
          <a:srcRect/>
          <a:stretch/>
        </p:blipFill>
        <p:spPr>
          <a:xfrm>
            <a:off x="1677014" y="4637287"/>
            <a:ext cx="868598" cy="798822"/>
          </a:xfrm>
          <a:prstGeom prst="rect">
            <a:avLst/>
          </a:prstGeom>
          <a:noFill/>
          <a:ln>
            <a:noFill/>
          </a:ln>
        </p:spPr>
      </p:pic>
      <p:pic>
        <p:nvPicPr>
          <p:cNvPr id="238" name="Google Shape;238;p12"/>
          <p:cNvPicPr preferRelativeResize="0"/>
          <p:nvPr/>
        </p:nvPicPr>
        <p:blipFill rotWithShape="1">
          <a:blip r:embed="rId6">
            <a:alphaModFix/>
          </a:blip>
          <a:srcRect/>
          <a:stretch/>
        </p:blipFill>
        <p:spPr>
          <a:xfrm>
            <a:off x="5648004" y="4504482"/>
            <a:ext cx="895991" cy="931627"/>
          </a:xfrm>
          <a:prstGeom prst="rect">
            <a:avLst/>
          </a:prstGeom>
          <a:noFill/>
          <a:ln>
            <a:noFill/>
          </a:ln>
        </p:spPr>
      </p:pic>
      <p:pic>
        <p:nvPicPr>
          <p:cNvPr id="239" name="Google Shape;239;p12"/>
          <p:cNvPicPr preferRelativeResize="0"/>
          <p:nvPr/>
        </p:nvPicPr>
        <p:blipFill rotWithShape="1">
          <a:blip r:embed="rId7">
            <a:alphaModFix/>
          </a:blip>
          <a:srcRect/>
          <a:stretch/>
        </p:blipFill>
        <p:spPr>
          <a:xfrm>
            <a:off x="9859084" y="4477122"/>
            <a:ext cx="700087" cy="958987"/>
          </a:xfrm>
          <a:prstGeom prst="rect">
            <a:avLst/>
          </a:prstGeom>
          <a:noFill/>
          <a:ln>
            <a:noFill/>
          </a:ln>
        </p:spPr>
      </p:pic>
      <p:sp>
        <p:nvSpPr>
          <p:cNvPr id="240" name="Google Shape;240;p12"/>
          <p:cNvSpPr/>
          <p:nvPr/>
        </p:nvSpPr>
        <p:spPr>
          <a:xfrm>
            <a:off x="1689135" y="1427402"/>
            <a:ext cx="3584567" cy="9232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promedio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los estudiantes en este grupo tiene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3 dimensiones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con alta sospecha de psicopatología</a:t>
            </a:r>
            <a:endParaRPr dirty="0">
              <a:latin typeface="Calibri Light" panose="020F0302020204030204" pitchFamily="34" charset="0"/>
              <a:cs typeface="Calibri Light" panose="020F0302020204030204" pitchFamily="34" charset="0"/>
            </a:endParaRPr>
          </a:p>
        </p:txBody>
      </p:sp>
      <p:sp>
        <p:nvSpPr>
          <p:cNvPr id="241" name="Google Shape;241;p12"/>
          <p:cNvSpPr/>
          <p:nvPr/>
        </p:nvSpPr>
        <p:spPr>
          <a:xfrm>
            <a:off x="6962837" y="1449927"/>
            <a:ext cx="3397127" cy="92328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sintomatología depresiva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es la más prevalente en el grupo que requiere manejo clínico. </a:t>
            </a:r>
            <a:endParaRPr dirty="0">
              <a:latin typeface="Calibri Light" panose="020F0302020204030204" pitchFamily="34" charset="0"/>
              <a:cs typeface="Calibri Light" panose="020F0302020204030204" pitchFamily="34" charset="0"/>
            </a:endParaRPr>
          </a:p>
        </p:txBody>
      </p:sp>
      <p:pic>
        <p:nvPicPr>
          <p:cNvPr id="5" name="Imagen 4">
            <a:extLst>
              <a:ext uri="{FF2B5EF4-FFF2-40B4-BE49-F238E27FC236}">
                <a16:creationId xmlns:a16="http://schemas.microsoft.com/office/drawing/2014/main" id="{832EA514-1EFC-8FB3-D077-5355F553DAFB}"/>
              </a:ext>
            </a:extLst>
          </p:cNvPr>
          <p:cNvPicPr>
            <a:picLocks noChangeAspect="1"/>
          </p:cNvPicPr>
          <p:nvPr/>
        </p:nvPicPr>
        <p:blipFill>
          <a:blip r:embed="rId8"/>
          <a:stretch>
            <a:fillRect/>
          </a:stretch>
        </p:blipFill>
        <p:spPr>
          <a:xfrm>
            <a:off x="1026151" y="1476719"/>
            <a:ext cx="650863" cy="693443"/>
          </a:xfrm>
          <a:prstGeom prst="rect">
            <a:avLst/>
          </a:prstGeom>
        </p:spPr>
      </p:pic>
      <p:pic>
        <p:nvPicPr>
          <p:cNvPr id="7" name="Imagen 6">
            <a:extLst>
              <a:ext uri="{FF2B5EF4-FFF2-40B4-BE49-F238E27FC236}">
                <a16:creationId xmlns:a16="http://schemas.microsoft.com/office/drawing/2014/main" id="{3824FBDE-A207-EA14-4924-512208C054F9}"/>
              </a:ext>
            </a:extLst>
          </p:cNvPr>
          <p:cNvPicPr>
            <a:picLocks noChangeAspect="1"/>
          </p:cNvPicPr>
          <p:nvPr/>
        </p:nvPicPr>
        <p:blipFill>
          <a:blip r:embed="rId9"/>
          <a:stretch>
            <a:fillRect/>
          </a:stretch>
        </p:blipFill>
        <p:spPr>
          <a:xfrm>
            <a:off x="10388004" y="1381810"/>
            <a:ext cx="440826" cy="979303"/>
          </a:xfrm>
          <a:prstGeom prst="rect">
            <a:avLst/>
          </a:prstGeom>
        </p:spPr>
      </p:pic>
      <p:sp>
        <p:nvSpPr>
          <p:cNvPr id="19" name="CuadroTexto 18">
            <a:extLst>
              <a:ext uri="{FF2B5EF4-FFF2-40B4-BE49-F238E27FC236}">
                <a16:creationId xmlns:a16="http://schemas.microsoft.com/office/drawing/2014/main" id="{3A7A07CA-C8F1-43B6-B43F-5032A832B995}"/>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67127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Trastorno de ansiedad generalizada – Sospecha clínica</a:t>
            </a:r>
            <a:endParaRPr dirty="0"/>
          </a:p>
        </p:txBody>
      </p:sp>
      <p:graphicFrame>
        <p:nvGraphicFramePr>
          <p:cNvPr id="10" name="Google Shape;519;p43">
            <a:extLst>
              <a:ext uri="{FF2B5EF4-FFF2-40B4-BE49-F238E27FC236}">
                <a16:creationId xmlns:a16="http://schemas.microsoft.com/office/drawing/2014/main" id="{6F353EEF-B7EC-6A63-4655-C82AF302A300}"/>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403575CC-2FD9-0129-47F0-02351CE8710B}"/>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31% de las mujeres que participaron del estudio presentan síntomas clínicos de ansiedad generalizada.</a:t>
            </a:r>
          </a:p>
        </p:txBody>
      </p:sp>
      <p:graphicFrame>
        <p:nvGraphicFramePr>
          <p:cNvPr id="12" name="Google Shape;508;p42">
            <a:extLst>
              <a:ext uri="{FF2B5EF4-FFF2-40B4-BE49-F238E27FC236}">
                <a16:creationId xmlns:a16="http://schemas.microsoft.com/office/drawing/2014/main" id="{B04CB13E-D1DF-4E02-B884-5DAB2CC89A62}"/>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54306887-2985-AD1C-9793-5C0B29A40D0A}"/>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Google Shape;516;p43">
            <a:extLst>
              <a:ext uri="{FF2B5EF4-FFF2-40B4-BE49-F238E27FC236}">
                <a16:creationId xmlns:a16="http://schemas.microsoft.com/office/drawing/2014/main" id="{FAE4E925-CD5B-46FD-8FD8-E56C2E8E82E0}"/>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17;p43">
            <a:extLst>
              <a:ext uri="{FF2B5EF4-FFF2-40B4-BE49-F238E27FC236}">
                <a16:creationId xmlns:a16="http://schemas.microsoft.com/office/drawing/2014/main" id="{2C60A221-C930-4D48-B68D-439E8C79D62E}"/>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ansiedad generalizada.</a:t>
            </a:r>
          </a:p>
        </p:txBody>
      </p:sp>
      <p:sp>
        <p:nvSpPr>
          <p:cNvPr id="18" name="Google Shape;427;p32">
            <a:extLst>
              <a:ext uri="{FF2B5EF4-FFF2-40B4-BE49-F238E27FC236}">
                <a16:creationId xmlns:a16="http://schemas.microsoft.com/office/drawing/2014/main" id="{D99100AD-C0D2-4999-AA70-713EEB13DC75}"/>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57%</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65825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Trastorno de la Personalidad – Sospecha clínica</a:t>
            </a:r>
            <a:endParaRPr dirty="0"/>
          </a:p>
        </p:txBody>
      </p:sp>
      <p:graphicFrame>
        <p:nvGraphicFramePr>
          <p:cNvPr id="10" name="Google Shape;519;p43">
            <a:extLst>
              <a:ext uri="{FF2B5EF4-FFF2-40B4-BE49-F238E27FC236}">
                <a16:creationId xmlns:a16="http://schemas.microsoft.com/office/drawing/2014/main" id="{C435C8DB-CE52-4B3A-CA65-DB41F2C36A07}"/>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A4AA13EC-DF90-A411-4B29-48ED2E1E8DC1}"/>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42% de las mujeres que participaron del estudio presentan síntomas clínicos de trastorno de la personalidad.</a:t>
            </a:r>
          </a:p>
        </p:txBody>
      </p:sp>
      <p:graphicFrame>
        <p:nvGraphicFramePr>
          <p:cNvPr id="12" name="Google Shape;508;p42">
            <a:extLst>
              <a:ext uri="{FF2B5EF4-FFF2-40B4-BE49-F238E27FC236}">
                <a16:creationId xmlns:a16="http://schemas.microsoft.com/office/drawing/2014/main" id="{F7CD735D-2DF8-D68D-3553-D6EE70A3B6E6}"/>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Conector recto 12">
            <a:extLst>
              <a:ext uri="{FF2B5EF4-FFF2-40B4-BE49-F238E27FC236}">
                <a16:creationId xmlns:a16="http://schemas.microsoft.com/office/drawing/2014/main" id="{B1167CF5-7E7C-DB3C-EACE-4527276F9ACD}"/>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Google Shape;516;p43">
            <a:extLst>
              <a:ext uri="{FF2B5EF4-FFF2-40B4-BE49-F238E27FC236}">
                <a16:creationId xmlns:a16="http://schemas.microsoft.com/office/drawing/2014/main" id="{4A15B02A-EADD-4CFD-A16E-8F2F687FDCE6}"/>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7%</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AAF2B077-D465-4664-A199-9628C809AD07}"/>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trastorno de la personalidad.</a:t>
            </a:r>
          </a:p>
        </p:txBody>
      </p:sp>
      <p:sp>
        <p:nvSpPr>
          <p:cNvPr id="14" name="Google Shape;427;p32">
            <a:extLst>
              <a:ext uri="{FF2B5EF4-FFF2-40B4-BE49-F238E27FC236}">
                <a16:creationId xmlns:a16="http://schemas.microsoft.com/office/drawing/2014/main" id="{030BA3F9-B700-4141-897C-07AF8F13467F}"/>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87814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marihuana – Sospecha clínica</a:t>
            </a:r>
            <a:endParaRPr dirty="0"/>
          </a:p>
        </p:txBody>
      </p:sp>
      <p:graphicFrame>
        <p:nvGraphicFramePr>
          <p:cNvPr id="10" name="Google Shape;519;p43">
            <a:extLst>
              <a:ext uri="{FF2B5EF4-FFF2-40B4-BE49-F238E27FC236}">
                <a16:creationId xmlns:a16="http://schemas.microsoft.com/office/drawing/2014/main" id="{4476E860-8550-A69C-7C9C-DEFFA4E18989}"/>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1" name="Google Shape;261;p14">
            <a:extLst>
              <a:ext uri="{FF2B5EF4-FFF2-40B4-BE49-F238E27FC236}">
                <a16:creationId xmlns:a16="http://schemas.microsoft.com/office/drawing/2014/main" id="{D5EE1FC8-4C9F-9588-BEAA-C9DBDE333AA9}"/>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2% de las mujeres que participaron del estudio presentan síntomas clínicos de consumo problemático de marihuana.</a:t>
            </a:r>
          </a:p>
        </p:txBody>
      </p:sp>
      <p:graphicFrame>
        <p:nvGraphicFramePr>
          <p:cNvPr id="12" name="Google Shape;508;p42">
            <a:extLst>
              <a:ext uri="{FF2B5EF4-FFF2-40B4-BE49-F238E27FC236}">
                <a16:creationId xmlns:a16="http://schemas.microsoft.com/office/drawing/2014/main" id="{287C095F-BA3B-8676-D0FD-DF67FC9FB447}"/>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E8445420-BD48-4385-0EB7-9F2240401967}"/>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Google Shape;516;p43">
            <a:extLst>
              <a:ext uri="{FF2B5EF4-FFF2-40B4-BE49-F238E27FC236}">
                <a16:creationId xmlns:a16="http://schemas.microsoft.com/office/drawing/2014/main" id="{6AAD2FCA-01A4-42F3-AD03-3CC5BA51A249}"/>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18%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27419DD5-BAD0-4F44-86FB-0BACCAD1132E}"/>
              </a:ext>
            </a:extLst>
          </p:cNvPr>
          <p:cNvSpPr txBox="1"/>
          <p:nvPr/>
        </p:nvSpPr>
        <p:spPr>
          <a:xfrm>
            <a:off x="572597" y="4662679"/>
            <a:ext cx="23400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uso problemático de marihuana.</a:t>
            </a:r>
          </a:p>
        </p:txBody>
      </p:sp>
      <p:sp>
        <p:nvSpPr>
          <p:cNvPr id="15" name="Google Shape;427;p32">
            <a:extLst>
              <a:ext uri="{FF2B5EF4-FFF2-40B4-BE49-F238E27FC236}">
                <a16:creationId xmlns:a16="http://schemas.microsoft.com/office/drawing/2014/main" id="{47B7E482-5A25-4776-939A-DB4D1F21BAC1}"/>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29%</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167764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49"/>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marihuana – Sospecha clínica</a:t>
            </a:r>
            <a:endParaRPr dirty="0"/>
          </a:p>
        </p:txBody>
      </p:sp>
      <p:sp>
        <p:nvSpPr>
          <p:cNvPr id="16" name="Google Shape;516;p43">
            <a:extLst>
              <a:ext uri="{FF2B5EF4-FFF2-40B4-BE49-F238E27FC236}">
                <a16:creationId xmlns:a16="http://schemas.microsoft.com/office/drawing/2014/main" id="{6AAD2FCA-01A4-42F3-AD03-3CC5BA51A249}"/>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18%</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7" name="Google Shape;517;p43">
            <a:extLst>
              <a:ext uri="{FF2B5EF4-FFF2-40B4-BE49-F238E27FC236}">
                <a16:creationId xmlns:a16="http://schemas.microsoft.com/office/drawing/2014/main" id="{27419DD5-BAD0-4F44-86FB-0BACCAD1132E}"/>
              </a:ext>
            </a:extLst>
          </p:cNvPr>
          <p:cNvSpPr txBox="1"/>
          <p:nvPr/>
        </p:nvSpPr>
        <p:spPr>
          <a:xfrm>
            <a:off x="572597" y="4662679"/>
            <a:ext cx="234000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uso problemático de marihuana.</a:t>
            </a:r>
          </a:p>
        </p:txBody>
      </p:sp>
      <p:sp>
        <p:nvSpPr>
          <p:cNvPr id="6" name="Google Shape;427;p32">
            <a:extLst>
              <a:ext uri="{FF2B5EF4-FFF2-40B4-BE49-F238E27FC236}">
                <a16:creationId xmlns:a16="http://schemas.microsoft.com/office/drawing/2014/main" id="{9E2487C7-8E98-46E2-AFBB-59DE13BF8AD2}"/>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20%</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65908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50"/>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Uso problemático de alcohol – Sospecha clínica</a:t>
            </a:r>
            <a:endParaRPr dirty="0"/>
          </a:p>
        </p:txBody>
      </p:sp>
      <p:graphicFrame>
        <p:nvGraphicFramePr>
          <p:cNvPr id="10" name="Google Shape;519;p43">
            <a:extLst>
              <a:ext uri="{FF2B5EF4-FFF2-40B4-BE49-F238E27FC236}">
                <a16:creationId xmlns:a16="http://schemas.microsoft.com/office/drawing/2014/main" id="{49240F82-8CA3-D94B-D016-C72D375E618D}"/>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oogle Shape;508;p42">
            <a:extLst>
              <a:ext uri="{FF2B5EF4-FFF2-40B4-BE49-F238E27FC236}">
                <a16:creationId xmlns:a16="http://schemas.microsoft.com/office/drawing/2014/main" id="{D796B308-03C5-AE1C-2D66-6C45FE9F8F9A}"/>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BD2BC845-CDD7-EA3A-4D1D-DB1A113B34E2}"/>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Google Shape;261;p14">
            <a:extLst>
              <a:ext uri="{FF2B5EF4-FFF2-40B4-BE49-F238E27FC236}">
                <a16:creationId xmlns:a16="http://schemas.microsoft.com/office/drawing/2014/main" id="{F293E2A6-C6F6-E567-0F79-1BC23E493A50}"/>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39% de las mujeres que participaron del estudio presentan síntomas clínicos de consumo problemático de alcohol.</a:t>
            </a:r>
          </a:p>
        </p:txBody>
      </p:sp>
      <p:sp>
        <p:nvSpPr>
          <p:cNvPr id="11" name="Google Shape;516;p43">
            <a:extLst>
              <a:ext uri="{FF2B5EF4-FFF2-40B4-BE49-F238E27FC236}">
                <a16:creationId xmlns:a16="http://schemas.microsoft.com/office/drawing/2014/main" id="{8468DAE6-FCF5-483D-96C6-E50F9934653F}"/>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17;p43">
            <a:extLst>
              <a:ext uri="{FF2B5EF4-FFF2-40B4-BE49-F238E27FC236}">
                <a16:creationId xmlns:a16="http://schemas.microsoft.com/office/drawing/2014/main" id="{5E47208B-1A02-43B7-917E-B6EE6D7C6A64}"/>
              </a:ext>
            </a:extLst>
          </p:cNvPr>
          <p:cNvSpPr txBox="1"/>
          <p:nvPr/>
        </p:nvSpPr>
        <p:spPr>
          <a:xfrm>
            <a:off x="572597" y="4662679"/>
            <a:ext cx="2340000" cy="1323399"/>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sintomatología clínica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consumo problemático de alcohol.</a:t>
            </a:r>
          </a:p>
        </p:txBody>
      </p:sp>
      <p:sp>
        <p:nvSpPr>
          <p:cNvPr id="18" name="Google Shape;427;p32">
            <a:extLst>
              <a:ext uri="{FF2B5EF4-FFF2-40B4-BE49-F238E27FC236}">
                <a16:creationId xmlns:a16="http://schemas.microsoft.com/office/drawing/2014/main" id="{89F61867-C384-48B7-A889-7BD5A17C9828}"/>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6%</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658814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graphicFrame>
        <p:nvGraphicFramePr>
          <p:cNvPr id="10" name="Google Shape;519;p43">
            <a:extLst>
              <a:ext uri="{FF2B5EF4-FFF2-40B4-BE49-F238E27FC236}">
                <a16:creationId xmlns:a16="http://schemas.microsoft.com/office/drawing/2014/main" id="{CD8FBB64-7F94-B9A3-C3E7-546AA8E5FE2D}"/>
              </a:ext>
            </a:extLst>
          </p:cNvPr>
          <p:cNvGraphicFramePr/>
          <p:nvPr/>
        </p:nvGraphicFramePr>
        <p:xfrm>
          <a:off x="3550761" y="4099389"/>
          <a:ext cx="8298165" cy="2708985"/>
        </p:xfrm>
        <a:graphic>
          <a:graphicData uri="http://schemas.openxmlformats.org/drawingml/2006/chart">
            <c:chart xmlns:c="http://schemas.openxmlformats.org/drawingml/2006/chart" xmlns:r="http://schemas.openxmlformats.org/officeDocument/2006/relationships" r:id="rId3"/>
          </a:graphicData>
        </a:graphic>
      </p:graphicFrame>
      <p:sp>
        <p:nvSpPr>
          <p:cNvPr id="12" name="Google Shape;261;p14">
            <a:extLst>
              <a:ext uri="{FF2B5EF4-FFF2-40B4-BE49-F238E27FC236}">
                <a16:creationId xmlns:a16="http://schemas.microsoft.com/office/drawing/2014/main" id="{5DB4E260-3D29-A0B2-8D2D-BD2DFABCFABC}"/>
              </a:ext>
            </a:extLst>
          </p:cNvPr>
          <p:cNvSpPr txBox="1"/>
          <p:nvPr/>
        </p:nvSpPr>
        <p:spPr>
          <a:xfrm>
            <a:off x="3550761" y="1313105"/>
            <a:ext cx="8467197"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MX" sz="1200" dirty="0">
                <a:solidFill>
                  <a:srgbClr val="7F7F7F"/>
                </a:solidFill>
                <a:latin typeface="Calibri Light" panose="020F0302020204030204" pitchFamily="34" charset="0"/>
                <a:ea typeface="Calibri"/>
                <a:cs typeface="Calibri Light" panose="020F0302020204030204" pitchFamily="34" charset="0"/>
                <a:sym typeface="Calibri"/>
              </a:rPr>
              <a:t>Los datos presentados por sexo, jornada, tipo de alumno y sede, corresponden al porcentaje de prevalencia para cada categoría. Por ejemplo, el 50% de las mujeres que participaron del estudio presentan sospecha de  ideación suicida.</a:t>
            </a:r>
          </a:p>
        </p:txBody>
      </p:sp>
      <p:graphicFrame>
        <p:nvGraphicFramePr>
          <p:cNvPr id="13" name="Google Shape;508;p42">
            <a:extLst>
              <a:ext uri="{FF2B5EF4-FFF2-40B4-BE49-F238E27FC236}">
                <a16:creationId xmlns:a16="http://schemas.microsoft.com/office/drawing/2014/main" id="{81869CB5-73A7-DF84-909A-1813CC7BEAE7}"/>
              </a:ext>
            </a:extLst>
          </p:cNvPr>
          <p:cNvGraphicFramePr/>
          <p:nvPr/>
        </p:nvGraphicFramePr>
        <p:xfrm>
          <a:off x="3686635" y="2040224"/>
          <a:ext cx="8059387" cy="1792037"/>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Conector recto 13">
            <a:extLst>
              <a:ext uri="{FF2B5EF4-FFF2-40B4-BE49-F238E27FC236}">
                <a16:creationId xmlns:a16="http://schemas.microsoft.com/office/drawing/2014/main" id="{E27B810F-C4EB-D7EA-5F30-CBDBF088C9C1}"/>
              </a:ext>
            </a:extLst>
          </p:cNvPr>
          <p:cNvCxnSpPr>
            <a:cxnSpLocks/>
          </p:cNvCxnSpPr>
          <p:nvPr/>
        </p:nvCxnSpPr>
        <p:spPr>
          <a:xfrm>
            <a:off x="3164441" y="1123730"/>
            <a:ext cx="0" cy="573427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516;p43">
            <a:extLst>
              <a:ext uri="{FF2B5EF4-FFF2-40B4-BE49-F238E27FC236}">
                <a16:creationId xmlns:a16="http://schemas.microsoft.com/office/drawing/2014/main" id="{12AB57C7-F7DA-4221-BADE-83670CEE61B7}"/>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5" name="Google Shape;517;p43">
            <a:extLst>
              <a:ext uri="{FF2B5EF4-FFF2-40B4-BE49-F238E27FC236}">
                <a16:creationId xmlns:a16="http://schemas.microsoft.com/office/drawing/2014/main" id="{343DADBB-CAEF-4CEC-9C41-586E2F79E8E1}"/>
              </a:ext>
            </a:extLst>
          </p:cNvPr>
          <p:cNvSpPr txBox="1"/>
          <p:nvPr/>
        </p:nvSpPr>
        <p:spPr>
          <a:xfrm>
            <a:off x="572597"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 ideación suicida.</a:t>
            </a:r>
          </a:p>
        </p:txBody>
      </p:sp>
      <p:sp>
        <p:nvSpPr>
          <p:cNvPr id="18" name="Google Shape;427;p32">
            <a:extLst>
              <a:ext uri="{FF2B5EF4-FFF2-40B4-BE49-F238E27FC236}">
                <a16:creationId xmlns:a16="http://schemas.microsoft.com/office/drawing/2014/main" id="{CE4D427B-C854-412F-847E-7DC359AAE967}"/>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35%</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sp>
        <p:nvSpPr>
          <p:cNvPr id="6" name="Google Shape;516;p43">
            <a:extLst>
              <a:ext uri="{FF2B5EF4-FFF2-40B4-BE49-F238E27FC236}">
                <a16:creationId xmlns:a16="http://schemas.microsoft.com/office/drawing/2014/main" id="{844574A0-B8AA-4C37-B82C-DA7B9EB176FD}"/>
              </a:ext>
            </a:extLst>
          </p:cNvPr>
          <p:cNvSpPr/>
          <p:nvPr/>
        </p:nvSpPr>
        <p:spPr>
          <a:xfrm>
            <a:off x="662597" y="2816192"/>
            <a:ext cx="2160000" cy="1585231"/>
          </a:xfrm>
          <a:prstGeom prst="roundRect">
            <a:avLst>
              <a:gd name="adj" fmla="val 16667"/>
            </a:avLst>
          </a:prstGeom>
          <a:solidFill>
            <a:srgbClr val="E53C3E"/>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7" name="Google Shape;517;p43">
            <a:extLst>
              <a:ext uri="{FF2B5EF4-FFF2-40B4-BE49-F238E27FC236}">
                <a16:creationId xmlns:a16="http://schemas.microsoft.com/office/drawing/2014/main" id="{1D4DFF83-2829-4946-811A-EFE02775573F}"/>
              </a:ext>
            </a:extLst>
          </p:cNvPr>
          <p:cNvSpPr txBox="1"/>
          <p:nvPr/>
        </p:nvSpPr>
        <p:spPr>
          <a:xfrm>
            <a:off x="572597" y="4662679"/>
            <a:ext cx="2340000" cy="1077178"/>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 ideación suicida.</a:t>
            </a:r>
          </a:p>
        </p:txBody>
      </p:sp>
      <p:sp>
        <p:nvSpPr>
          <p:cNvPr id="8" name="Google Shape;427;p32">
            <a:extLst>
              <a:ext uri="{FF2B5EF4-FFF2-40B4-BE49-F238E27FC236}">
                <a16:creationId xmlns:a16="http://schemas.microsoft.com/office/drawing/2014/main" id="{CD66FD2A-9C9B-4D15-8D83-ABE23862DB54}"/>
              </a:ext>
            </a:extLst>
          </p:cNvPr>
          <p:cNvSpPr/>
          <p:nvPr/>
        </p:nvSpPr>
        <p:spPr>
          <a:xfrm>
            <a:off x="70571" y="2018566"/>
            <a:ext cx="1021976" cy="863600"/>
          </a:xfrm>
          <a:prstGeom prst="roundRect">
            <a:avLst>
              <a:gd name="adj" fmla="val 16667"/>
            </a:avLst>
          </a:prstGeom>
          <a:solidFill>
            <a:srgbClr val="E53C3E">
              <a:alpha val="74902"/>
            </a:srgbClr>
          </a:solidFill>
          <a:ln>
            <a:solidFill>
              <a:srgbClr val="E53C3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35%</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61627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68"/>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Ideación Suicida – Sospecha clínica</a:t>
            </a:r>
            <a:endParaRPr dirty="0"/>
          </a:p>
        </p:txBody>
      </p:sp>
    </p:spTree>
    <p:extLst>
      <p:ext uri="{BB962C8B-B14F-4D97-AF65-F5344CB8AC3E}">
        <p14:creationId xmlns:p14="http://schemas.microsoft.com/office/powerpoint/2010/main" val="410701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Otras áreas de riesgo diagnóstico</a:t>
            </a:r>
            <a:endParaRPr dirty="0"/>
          </a:p>
        </p:txBody>
      </p:sp>
      <p:sp>
        <p:nvSpPr>
          <p:cNvPr id="731" name="Google Shape;731;p63"/>
          <p:cNvSpPr/>
          <p:nvPr/>
        </p:nvSpPr>
        <p:spPr>
          <a:xfrm>
            <a:off x="445978"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a:solidFill>
                  <a:schemeClr val="lt1"/>
                </a:solidFill>
                <a:latin typeface="Calibri Light" panose="020F0302020204030204" pitchFamily="34" charset="0"/>
                <a:ea typeface="Calibri"/>
                <a:cs typeface="Calibri Light" panose="020F0302020204030204" pitchFamily="34" charset="0"/>
                <a:sym typeface="Calibri"/>
              </a:rPr>
              <a:t>58%</a:t>
            </a:r>
            <a:endParaRPr sz="6000" b="1">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732;p63"/>
          <p:cNvSpPr txBox="1"/>
          <p:nvPr/>
        </p:nvSpPr>
        <p:spPr>
          <a:xfrm>
            <a:off x="355978"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ES" sz="1600" b="1" dirty="0">
                <a:solidFill>
                  <a:schemeClr val="dk1"/>
                </a:solidFill>
                <a:latin typeface="Calibri Light" panose="020F0302020204030204" pitchFamily="34" charset="0"/>
                <a:ea typeface="Calibri"/>
                <a:cs typeface="Calibri Light" panose="020F0302020204030204" pitchFamily="34" charset="0"/>
                <a:sym typeface="Calibri"/>
              </a:rPr>
              <a:t>control de la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rabia.</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5" name="Google Shape;559;p46">
            <a:extLst>
              <a:ext uri="{FF2B5EF4-FFF2-40B4-BE49-F238E27FC236}">
                <a16:creationId xmlns:a16="http://schemas.microsoft.com/office/drawing/2014/main" id="{7D538EB1-8FF3-4170-9878-445C40E1D48A}"/>
              </a:ext>
            </a:extLst>
          </p:cNvPr>
          <p:cNvSpPr/>
          <p:nvPr/>
        </p:nvSpPr>
        <p:spPr>
          <a:xfrm>
            <a:off x="3569829"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49%</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60;p46">
            <a:extLst>
              <a:ext uri="{FF2B5EF4-FFF2-40B4-BE49-F238E27FC236}">
                <a16:creationId xmlns:a16="http://schemas.microsoft.com/office/drawing/2014/main" id="{0DD7486D-237B-42B2-BCA9-866AB0479A58}"/>
              </a:ext>
            </a:extLst>
          </p:cNvPr>
          <p:cNvSpPr txBox="1"/>
          <p:nvPr/>
        </p:nvSpPr>
        <p:spPr>
          <a:xfrm>
            <a:off x="3479829" y="4186015"/>
            <a:ext cx="2340000" cy="2062063"/>
          </a:xfrm>
          <a:prstGeom prst="rect">
            <a:avLst/>
          </a:prstGeom>
          <a:noFill/>
          <a:ln>
            <a:noFill/>
          </a:ln>
        </p:spPr>
        <p:txBody>
          <a:bodyPr spcFirstLastPara="1" wrap="square" lIns="91425" tIns="45700" rIns="91425" bIns="45700" anchor="t" anchorCtr="0">
            <a:spAutoFit/>
          </a:bodyPr>
          <a:lstStyle/>
          <a:p>
            <a:pPr lvl="0" algn="ct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síntomas sub umbral de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pánico. </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Se trata de síntomas de miedo intenso que producen malestar pero que no alcanzan un nivel clínico.  </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7" name="Google Shape;781;p67">
            <a:extLst>
              <a:ext uri="{FF2B5EF4-FFF2-40B4-BE49-F238E27FC236}">
                <a16:creationId xmlns:a16="http://schemas.microsoft.com/office/drawing/2014/main" id="{A7ED44AF-627F-429F-B6C4-A92F712CB634}"/>
              </a:ext>
            </a:extLst>
          </p:cNvPr>
          <p:cNvSpPr/>
          <p:nvPr/>
        </p:nvSpPr>
        <p:spPr>
          <a:xfrm>
            <a:off x="6693680"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75%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8" name="Google Shape;782;p67">
            <a:extLst>
              <a:ext uri="{FF2B5EF4-FFF2-40B4-BE49-F238E27FC236}">
                <a16:creationId xmlns:a16="http://schemas.microsoft.com/office/drawing/2014/main" id="{C2E325FB-E356-403A-A192-B2596E4C3B81}"/>
              </a:ext>
            </a:extLst>
          </p:cNvPr>
          <p:cNvSpPr txBox="1"/>
          <p:nvPr/>
        </p:nvSpPr>
        <p:spPr>
          <a:xfrm>
            <a:off x="6603680"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nivel sub umbral de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síntomas somáticos.</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19" name="Google Shape;816;p70">
            <a:extLst>
              <a:ext uri="{FF2B5EF4-FFF2-40B4-BE49-F238E27FC236}">
                <a16:creationId xmlns:a16="http://schemas.microsoft.com/office/drawing/2014/main" id="{62EA5DA7-C3E9-4FE2-B5B5-8D0733D75223}"/>
              </a:ext>
            </a:extLst>
          </p:cNvPr>
          <p:cNvSpPr/>
          <p:nvPr/>
        </p:nvSpPr>
        <p:spPr>
          <a:xfrm>
            <a:off x="9727531"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a:solidFill>
                  <a:schemeClr val="lt1"/>
                </a:solidFill>
                <a:latin typeface="Calibri Light" panose="020F0302020204030204" pitchFamily="34" charset="0"/>
                <a:ea typeface="Calibri"/>
                <a:cs typeface="Calibri Light" panose="020F0302020204030204" pitchFamily="34" charset="0"/>
                <a:sym typeface="Calibri"/>
              </a:rPr>
              <a:t>55%</a:t>
            </a:r>
            <a:endParaRPr sz="6000" b="1">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 name="Google Shape;817;p70">
            <a:extLst>
              <a:ext uri="{FF2B5EF4-FFF2-40B4-BE49-F238E27FC236}">
                <a16:creationId xmlns:a16="http://schemas.microsoft.com/office/drawing/2014/main" id="{FFACC3AB-CC36-4F63-8B2F-36DA5A2322C4}"/>
              </a:ext>
            </a:extLst>
          </p:cNvPr>
          <p:cNvSpPr txBox="1"/>
          <p:nvPr/>
        </p:nvSpPr>
        <p:spPr>
          <a:xfrm>
            <a:off x="9637531"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problemas de sueño.</a:t>
            </a:r>
            <a:endParaRPr sz="1600" b="1"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1" name="Google Shape;427;p32">
            <a:extLst>
              <a:ext uri="{FF2B5EF4-FFF2-40B4-BE49-F238E27FC236}">
                <a16:creationId xmlns:a16="http://schemas.microsoft.com/office/drawing/2014/main" id="{D9763FF2-E3D2-4857-A67F-EC0D8E581005}"/>
              </a:ext>
            </a:extLst>
          </p:cNvPr>
          <p:cNvSpPr/>
          <p:nvPr/>
        </p:nvSpPr>
        <p:spPr>
          <a:xfrm>
            <a:off x="100590"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45%</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3" name="Google Shape;427;p32">
            <a:extLst>
              <a:ext uri="{FF2B5EF4-FFF2-40B4-BE49-F238E27FC236}">
                <a16:creationId xmlns:a16="http://schemas.microsoft.com/office/drawing/2014/main" id="{F5A45CAB-2B9D-4F71-9643-51F3EFBE7F7B}"/>
              </a:ext>
            </a:extLst>
          </p:cNvPr>
          <p:cNvSpPr/>
          <p:nvPr/>
        </p:nvSpPr>
        <p:spPr>
          <a:xfrm>
            <a:off x="3251335"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41%</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4" name="Google Shape;427;p32">
            <a:extLst>
              <a:ext uri="{FF2B5EF4-FFF2-40B4-BE49-F238E27FC236}">
                <a16:creationId xmlns:a16="http://schemas.microsoft.com/office/drawing/2014/main" id="{02FEC999-FBBC-4480-85D3-B7867F5D8046}"/>
              </a:ext>
            </a:extLst>
          </p:cNvPr>
          <p:cNvSpPr/>
          <p:nvPr/>
        </p:nvSpPr>
        <p:spPr>
          <a:xfrm>
            <a:off x="6310963"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72%</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2" name="Google Shape;427;p32">
            <a:extLst>
              <a:ext uri="{FF2B5EF4-FFF2-40B4-BE49-F238E27FC236}">
                <a16:creationId xmlns:a16="http://schemas.microsoft.com/office/drawing/2014/main" id="{43A99018-F24C-458C-885C-98A4AA2BEF66}"/>
              </a:ext>
            </a:extLst>
          </p:cNvPr>
          <p:cNvSpPr/>
          <p:nvPr/>
        </p:nvSpPr>
        <p:spPr>
          <a:xfrm>
            <a:off x="9370591"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47%</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360770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6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Otras áreas de riesgo diagnóstico</a:t>
            </a:r>
            <a:endParaRPr dirty="0"/>
          </a:p>
        </p:txBody>
      </p:sp>
      <p:sp>
        <p:nvSpPr>
          <p:cNvPr id="731" name="Google Shape;731;p63"/>
          <p:cNvSpPr/>
          <p:nvPr/>
        </p:nvSpPr>
        <p:spPr>
          <a:xfrm>
            <a:off x="445978"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9" name="Google Shape;732;p63"/>
          <p:cNvSpPr txBox="1"/>
          <p:nvPr/>
        </p:nvSpPr>
        <p:spPr>
          <a:xfrm>
            <a:off x="355978"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problemas de memoria.</a:t>
            </a:r>
          </a:p>
        </p:txBody>
      </p:sp>
      <p:sp>
        <p:nvSpPr>
          <p:cNvPr id="15" name="Google Shape;559;p46">
            <a:extLst>
              <a:ext uri="{FF2B5EF4-FFF2-40B4-BE49-F238E27FC236}">
                <a16:creationId xmlns:a16="http://schemas.microsoft.com/office/drawing/2014/main" id="{7D538EB1-8FF3-4170-9878-445C40E1D48A}"/>
              </a:ext>
            </a:extLst>
          </p:cNvPr>
          <p:cNvSpPr/>
          <p:nvPr/>
        </p:nvSpPr>
        <p:spPr>
          <a:xfrm>
            <a:off x="3569829"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6" name="Google Shape;560;p46">
            <a:extLst>
              <a:ext uri="{FF2B5EF4-FFF2-40B4-BE49-F238E27FC236}">
                <a16:creationId xmlns:a16="http://schemas.microsoft.com/office/drawing/2014/main" id="{0DD7486D-237B-42B2-BCA9-866AB0479A58}"/>
              </a:ext>
            </a:extLst>
          </p:cNvPr>
          <p:cNvSpPr txBox="1"/>
          <p:nvPr/>
        </p:nvSpPr>
        <p:spPr>
          <a:xfrm>
            <a:off x="3479829" y="4186015"/>
            <a:ext cx="2340000" cy="2308284"/>
          </a:xfrm>
          <a:prstGeom prst="rect">
            <a:avLst/>
          </a:prstGeom>
          <a:noFill/>
          <a:ln>
            <a:noFill/>
          </a:ln>
        </p:spPr>
        <p:txBody>
          <a:bodyPr spcFirstLastPara="1" wrap="square" lIns="91425" tIns="45700" rIns="91425" bIns="45700" anchor="t" anchorCtr="0">
            <a:spAutoFit/>
          </a:bodyPr>
          <a:lstStyle/>
          <a:p>
            <a:pPr lvl="0" algn="ct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conductas y pensamientos obsesivos</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 Se trata de síntomas de TOC que producen malestar pero que no alcanzan un nivel clínico.</a:t>
            </a:r>
          </a:p>
        </p:txBody>
      </p:sp>
      <p:sp>
        <p:nvSpPr>
          <p:cNvPr id="17" name="Google Shape;781;p67">
            <a:extLst>
              <a:ext uri="{FF2B5EF4-FFF2-40B4-BE49-F238E27FC236}">
                <a16:creationId xmlns:a16="http://schemas.microsoft.com/office/drawing/2014/main" id="{A7ED44AF-627F-429F-B6C4-A92F712CB634}"/>
              </a:ext>
            </a:extLst>
          </p:cNvPr>
          <p:cNvSpPr/>
          <p:nvPr/>
        </p:nvSpPr>
        <p:spPr>
          <a:xfrm>
            <a:off x="6693680"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32%</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8" name="Google Shape;782;p67">
            <a:extLst>
              <a:ext uri="{FF2B5EF4-FFF2-40B4-BE49-F238E27FC236}">
                <a16:creationId xmlns:a16="http://schemas.microsoft.com/office/drawing/2014/main" id="{C2E325FB-E356-403A-A192-B2596E4C3B81}"/>
              </a:ext>
            </a:extLst>
          </p:cNvPr>
          <p:cNvSpPr txBox="1"/>
          <p:nvPr/>
        </p:nvSpPr>
        <p:spPr>
          <a:xfrm>
            <a:off x="6603680" y="4186015"/>
            <a:ext cx="2340000"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presentan al menos síntomas sub umbral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disociación</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a:t>
            </a:r>
          </a:p>
        </p:txBody>
      </p:sp>
      <p:sp>
        <p:nvSpPr>
          <p:cNvPr id="19" name="Google Shape;816;p70">
            <a:extLst>
              <a:ext uri="{FF2B5EF4-FFF2-40B4-BE49-F238E27FC236}">
                <a16:creationId xmlns:a16="http://schemas.microsoft.com/office/drawing/2014/main" id="{62EA5DA7-C3E9-4FE2-B5B5-8D0733D75223}"/>
              </a:ext>
            </a:extLst>
          </p:cNvPr>
          <p:cNvSpPr/>
          <p:nvPr/>
        </p:nvSpPr>
        <p:spPr>
          <a:xfrm>
            <a:off x="9727531" y="2339528"/>
            <a:ext cx="2160000" cy="1585231"/>
          </a:xfrm>
          <a:prstGeom prst="roundRect">
            <a:avLst>
              <a:gd name="adj" fmla="val 16667"/>
            </a:avLst>
          </a:prstGeom>
          <a:solidFill>
            <a:srgbClr val="F8961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6%</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 name="Google Shape;817;p70">
            <a:extLst>
              <a:ext uri="{FF2B5EF4-FFF2-40B4-BE49-F238E27FC236}">
                <a16:creationId xmlns:a16="http://schemas.microsoft.com/office/drawing/2014/main" id="{FFACC3AB-CC36-4F63-8B2F-36DA5A2322C4}"/>
              </a:ext>
            </a:extLst>
          </p:cNvPr>
          <p:cNvSpPr txBox="1"/>
          <p:nvPr/>
        </p:nvSpPr>
        <p:spPr>
          <a:xfrm>
            <a:off x="9637531" y="4186015"/>
            <a:ext cx="2340000"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chemeClr val="dk1"/>
                </a:solidFill>
                <a:latin typeface="Calibri Light" panose="020F0302020204030204" pitchFamily="34" charset="0"/>
                <a:ea typeface="Calibri"/>
                <a:cs typeface="Calibri Light" panose="020F0302020204030204" pitchFamily="34" charset="0"/>
                <a:sym typeface="Calibri"/>
              </a:rPr>
              <a:t>de estudiantes que participaron en el estudio, sin consumo problemático de </a:t>
            </a:r>
            <a:r>
              <a:rPr lang="es-MX" sz="1600" b="1" dirty="0">
                <a:solidFill>
                  <a:schemeClr val="dk1"/>
                </a:solidFill>
                <a:latin typeface="Calibri Light" panose="020F0302020204030204" pitchFamily="34" charset="0"/>
                <a:ea typeface="Calibri"/>
                <a:cs typeface="Calibri Light" panose="020F0302020204030204" pitchFamily="34" charset="0"/>
                <a:sym typeface="Calibri"/>
              </a:rPr>
              <a:t>trastorno de la conducta alimentaria</a:t>
            </a:r>
            <a:r>
              <a:rPr lang="es-MX" sz="1600" dirty="0">
                <a:solidFill>
                  <a:schemeClr val="dk1"/>
                </a:solidFill>
                <a:latin typeface="Calibri Light" panose="020F0302020204030204" pitchFamily="34" charset="0"/>
                <a:ea typeface="Calibri"/>
                <a:cs typeface="Calibri Light" panose="020F0302020204030204" pitchFamily="34" charset="0"/>
                <a:sym typeface="Calibri"/>
              </a:rPr>
              <a:t>. Se trata de problemas de la conducta alimentaria que producen malestar pero que no alcanzan un nivel clínico. </a:t>
            </a:r>
          </a:p>
        </p:txBody>
      </p:sp>
      <p:sp>
        <p:nvSpPr>
          <p:cNvPr id="23" name="Google Shape;427;p32">
            <a:extLst>
              <a:ext uri="{FF2B5EF4-FFF2-40B4-BE49-F238E27FC236}">
                <a16:creationId xmlns:a16="http://schemas.microsoft.com/office/drawing/2014/main" id="{612466BD-2B8C-40F1-BBDE-7E1B7239E4D0}"/>
              </a:ext>
            </a:extLst>
          </p:cNvPr>
          <p:cNvSpPr/>
          <p:nvPr/>
        </p:nvSpPr>
        <p:spPr>
          <a:xfrm>
            <a:off x="100590"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40%</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4" name="Google Shape;427;p32">
            <a:extLst>
              <a:ext uri="{FF2B5EF4-FFF2-40B4-BE49-F238E27FC236}">
                <a16:creationId xmlns:a16="http://schemas.microsoft.com/office/drawing/2014/main" id="{C2FB2A7F-678D-4F7B-97C8-E3482F9D4D27}"/>
              </a:ext>
            </a:extLst>
          </p:cNvPr>
          <p:cNvSpPr/>
          <p:nvPr/>
        </p:nvSpPr>
        <p:spPr>
          <a:xfrm>
            <a:off x="3251335"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8%</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5" name="Google Shape;427;p32">
            <a:extLst>
              <a:ext uri="{FF2B5EF4-FFF2-40B4-BE49-F238E27FC236}">
                <a16:creationId xmlns:a16="http://schemas.microsoft.com/office/drawing/2014/main" id="{B34DADA3-EA81-414D-99A6-619BA12C129F}"/>
              </a:ext>
            </a:extLst>
          </p:cNvPr>
          <p:cNvSpPr/>
          <p:nvPr/>
        </p:nvSpPr>
        <p:spPr>
          <a:xfrm>
            <a:off x="6310963"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42%</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6" name="Google Shape;427;p32">
            <a:extLst>
              <a:ext uri="{FF2B5EF4-FFF2-40B4-BE49-F238E27FC236}">
                <a16:creationId xmlns:a16="http://schemas.microsoft.com/office/drawing/2014/main" id="{C4605017-789A-42D7-91F2-A8D2057A5F49}"/>
              </a:ext>
            </a:extLst>
          </p:cNvPr>
          <p:cNvSpPr/>
          <p:nvPr/>
        </p:nvSpPr>
        <p:spPr>
          <a:xfrm>
            <a:off x="9370591" y="1560428"/>
            <a:ext cx="1021976" cy="863600"/>
          </a:xfrm>
          <a:prstGeom prst="roundRect">
            <a:avLst>
              <a:gd name="adj" fmla="val 16667"/>
            </a:avLst>
          </a:prstGeom>
          <a:solidFill>
            <a:srgbClr val="F8961E">
              <a:alpha val="74902"/>
            </a:srgbClr>
          </a:solidFill>
          <a:ln>
            <a:solidFill>
              <a:srgbClr val="F8961E"/>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7%</a:t>
            </a:r>
          </a:p>
          <a:p>
            <a:pPr marL="0" marR="0" lvl="0" indent="0" algn="ctr" rtl="0">
              <a:spcBef>
                <a:spcPts val="0"/>
              </a:spcBef>
              <a:spcAft>
                <a:spcPts val="0"/>
              </a:spcAft>
              <a:buNone/>
            </a:pPr>
            <a:r>
              <a:rPr lang="es-CL" sz="10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235112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1"/>
          <p:cNvSpPr/>
          <p:nvPr/>
        </p:nvSpPr>
        <p:spPr>
          <a:xfrm>
            <a:off x="-3977" y="7883"/>
            <a:ext cx="12192000" cy="6858000"/>
          </a:xfrm>
          <a:prstGeom prst="rect">
            <a:avLst/>
          </a:prstGeom>
          <a:solidFill>
            <a:srgbClr val="F8B31C"/>
          </a:solidFill>
          <a:ln w="12700" cap="flat" cmpd="sng">
            <a:solidFill>
              <a:srgbClr val="FFB81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209" name="Google Shape;209;p11"/>
          <p:cNvSpPr/>
          <p:nvPr/>
        </p:nvSpPr>
        <p:spPr>
          <a:xfrm>
            <a:off x="584049" y="5194369"/>
            <a:ext cx="2759250"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1" name="Google Shape;211;p11"/>
          <p:cNvSpPr/>
          <p:nvPr/>
        </p:nvSpPr>
        <p:spPr>
          <a:xfrm>
            <a:off x="4301800" y="2483663"/>
            <a:ext cx="3671591"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2" name="Google Shape;212;p11"/>
          <p:cNvSpPr/>
          <p:nvPr/>
        </p:nvSpPr>
        <p:spPr>
          <a:xfrm>
            <a:off x="8669221" y="5194369"/>
            <a:ext cx="3079815"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13" name="Google Shape;213;p11"/>
          <p:cNvSpPr/>
          <p:nvPr/>
        </p:nvSpPr>
        <p:spPr>
          <a:xfrm>
            <a:off x="4610332" y="5203622"/>
            <a:ext cx="3054528"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pic>
        <p:nvPicPr>
          <p:cNvPr id="214" name="Google Shape;214;p11"/>
          <p:cNvPicPr preferRelativeResize="0"/>
          <p:nvPr/>
        </p:nvPicPr>
        <p:blipFill rotWithShape="1">
          <a:blip r:embed="rId3">
            <a:alphaModFix/>
          </a:blip>
          <a:srcRect/>
          <a:stretch/>
        </p:blipFill>
        <p:spPr>
          <a:xfrm>
            <a:off x="5754215" y="1486234"/>
            <a:ext cx="675617" cy="724177"/>
          </a:xfrm>
          <a:prstGeom prst="rect">
            <a:avLst/>
          </a:prstGeom>
          <a:noFill/>
          <a:ln>
            <a:noFill/>
          </a:ln>
        </p:spPr>
      </p:pic>
      <p:pic>
        <p:nvPicPr>
          <p:cNvPr id="216" name="Google Shape;216;p11"/>
          <p:cNvPicPr preferRelativeResize="0"/>
          <p:nvPr/>
        </p:nvPicPr>
        <p:blipFill rotWithShape="1">
          <a:blip r:embed="rId4">
            <a:alphaModFix/>
          </a:blip>
          <a:srcRect/>
          <a:stretch/>
        </p:blipFill>
        <p:spPr>
          <a:xfrm>
            <a:off x="5666109" y="4200044"/>
            <a:ext cx="851831" cy="900787"/>
          </a:xfrm>
          <a:prstGeom prst="rect">
            <a:avLst/>
          </a:prstGeom>
          <a:noFill/>
          <a:ln>
            <a:noFill/>
          </a:ln>
        </p:spPr>
      </p:pic>
      <p:pic>
        <p:nvPicPr>
          <p:cNvPr id="217" name="Google Shape;217;p11"/>
          <p:cNvPicPr preferRelativeResize="0"/>
          <p:nvPr/>
        </p:nvPicPr>
        <p:blipFill rotWithShape="1">
          <a:blip r:embed="rId5">
            <a:alphaModFix/>
          </a:blip>
          <a:srcRect/>
          <a:stretch/>
        </p:blipFill>
        <p:spPr>
          <a:xfrm>
            <a:off x="9875190" y="4192381"/>
            <a:ext cx="667875" cy="896293"/>
          </a:xfrm>
          <a:prstGeom prst="rect">
            <a:avLst/>
          </a:prstGeom>
          <a:noFill/>
          <a:ln>
            <a:noFill/>
          </a:ln>
        </p:spPr>
      </p:pic>
      <p:sp>
        <p:nvSpPr>
          <p:cNvPr id="219" name="Google Shape;219;p11"/>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Comparación 2022 - 2025</a:t>
            </a:r>
            <a:endParaRPr dirty="0">
              <a:latin typeface="Calibri Light" panose="020F0302020204030204" pitchFamily="34" charset="0"/>
              <a:cs typeface="Calibri Light" panose="020F0302020204030204" pitchFamily="34" charset="0"/>
            </a:endParaRPr>
          </a:p>
        </p:txBody>
      </p:sp>
      <p:sp>
        <p:nvSpPr>
          <p:cNvPr id="221" name="Google Shape;221;p11"/>
          <p:cNvSpPr/>
          <p:nvPr/>
        </p:nvSpPr>
        <p:spPr>
          <a:xfrm>
            <a:off x="-80884" y="2482991"/>
            <a:ext cx="4089115" cy="9753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sp>
        <p:nvSpPr>
          <p:cNvPr id="222" name="Google Shape;222;p11"/>
          <p:cNvSpPr/>
          <p:nvPr/>
        </p:nvSpPr>
        <p:spPr>
          <a:xfrm>
            <a:off x="8049127" y="2510321"/>
            <a:ext cx="4320000" cy="97538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XXX</a:t>
            </a:r>
            <a:endParaRPr dirty="0">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A1140FE8-4822-276E-E4F7-BE6F4199A60B}"/>
              </a:ext>
            </a:extLst>
          </p:cNvPr>
          <p:cNvPicPr>
            <a:picLocks noChangeAspect="1"/>
          </p:cNvPicPr>
          <p:nvPr/>
        </p:nvPicPr>
        <p:blipFill>
          <a:blip r:embed="rId6"/>
          <a:stretch>
            <a:fillRect/>
          </a:stretch>
        </p:blipFill>
        <p:spPr>
          <a:xfrm>
            <a:off x="1599929" y="4397688"/>
            <a:ext cx="708930" cy="738207"/>
          </a:xfrm>
          <a:prstGeom prst="rect">
            <a:avLst/>
          </a:prstGeom>
        </p:spPr>
      </p:pic>
      <p:pic>
        <p:nvPicPr>
          <p:cNvPr id="5" name="Imagen 4">
            <a:extLst>
              <a:ext uri="{FF2B5EF4-FFF2-40B4-BE49-F238E27FC236}">
                <a16:creationId xmlns:a16="http://schemas.microsoft.com/office/drawing/2014/main" id="{2CF86B05-7DCA-4AD9-8478-76AE5247EF04}"/>
              </a:ext>
            </a:extLst>
          </p:cNvPr>
          <p:cNvPicPr>
            <a:picLocks noChangeAspect="1"/>
          </p:cNvPicPr>
          <p:nvPr/>
        </p:nvPicPr>
        <p:blipFill>
          <a:blip r:embed="rId7"/>
          <a:stretch>
            <a:fillRect/>
          </a:stretch>
        </p:blipFill>
        <p:spPr>
          <a:xfrm>
            <a:off x="1584767" y="1458665"/>
            <a:ext cx="722884" cy="779317"/>
          </a:xfrm>
          <a:prstGeom prst="rect">
            <a:avLst/>
          </a:prstGeom>
        </p:spPr>
      </p:pic>
      <p:pic>
        <p:nvPicPr>
          <p:cNvPr id="7" name="Imagen 6">
            <a:extLst>
              <a:ext uri="{FF2B5EF4-FFF2-40B4-BE49-F238E27FC236}">
                <a16:creationId xmlns:a16="http://schemas.microsoft.com/office/drawing/2014/main" id="{AD80746A-2954-0CAA-20F7-E8EE6F2B9049}"/>
              </a:ext>
            </a:extLst>
          </p:cNvPr>
          <p:cNvPicPr>
            <a:picLocks noChangeAspect="1"/>
          </p:cNvPicPr>
          <p:nvPr/>
        </p:nvPicPr>
        <p:blipFill>
          <a:blip r:embed="rId8"/>
          <a:stretch>
            <a:fillRect/>
          </a:stretch>
        </p:blipFill>
        <p:spPr>
          <a:xfrm>
            <a:off x="9879876" y="1486234"/>
            <a:ext cx="535394" cy="864611"/>
          </a:xfrm>
          <a:prstGeom prst="rect">
            <a:avLst/>
          </a:prstGeom>
        </p:spPr>
      </p:pic>
      <p:sp>
        <p:nvSpPr>
          <p:cNvPr id="16" name="CuadroTexto 15">
            <a:extLst>
              <a:ext uri="{FF2B5EF4-FFF2-40B4-BE49-F238E27FC236}">
                <a16:creationId xmlns:a16="http://schemas.microsoft.com/office/drawing/2014/main" id="{20EDFC8B-B656-45BC-8C4B-F38B75D67F5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05507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Riegos de Salud Mental</a:t>
            </a:r>
          </a:p>
          <a:p>
            <a:pPr marL="0" marR="0" lvl="0" indent="0" algn="ctr" rtl="0">
              <a:lnSpc>
                <a:spcPct val="90000"/>
              </a:lnSpc>
              <a:spcBef>
                <a:spcPts val="0"/>
              </a:spcBef>
              <a:spcAft>
                <a:spcPts val="0"/>
              </a:spcAft>
              <a:buClr>
                <a:schemeClr val="lt1"/>
              </a:buClr>
              <a:buSzPts val="4000"/>
              <a:buFont typeface="Calibri"/>
              <a:buNone/>
            </a:pPr>
            <a:endParaRPr lang="es-CL" sz="4000" b="1" cap="small" dirty="0">
              <a:solidFill>
                <a:schemeClr val="lt1"/>
              </a:solidFill>
              <a:latin typeface="Calibri Light" panose="020F0302020204030204" pitchFamily="34" charset="0"/>
              <a:ea typeface="Calibri"/>
              <a:cs typeface="Calibri Light" panose="020F0302020204030204" pitchFamily="34" charset="0"/>
              <a:sym typeface="Calibri"/>
            </a:endParaRPr>
          </a:p>
          <a:p>
            <a:pPr marL="0" marR="0" lvl="0" indent="0" algn="ctr" rtl="0">
              <a:lnSpc>
                <a:spcPct val="90000"/>
              </a:lnSpc>
              <a:spcBef>
                <a:spcPts val="0"/>
              </a:spcBef>
              <a:spcAft>
                <a:spcPts val="0"/>
              </a:spcAft>
              <a:buClr>
                <a:schemeClr val="lt1"/>
              </a:buClr>
              <a:buSzPts val="4000"/>
              <a:buFont typeface="Calibri"/>
              <a:buNone/>
            </a:pPr>
            <a:r>
              <a:rPr lang="es-CL" sz="3000" b="1" cap="small" dirty="0">
                <a:solidFill>
                  <a:schemeClr val="lt1"/>
                </a:solidFill>
                <a:latin typeface="Calibri Light" panose="020F0302020204030204" pitchFamily="34" charset="0"/>
                <a:ea typeface="Calibri"/>
                <a:cs typeface="Calibri Light" panose="020F0302020204030204" pitchFamily="34" charset="0"/>
                <a:sym typeface="Calibri"/>
              </a:rPr>
              <a:t>Sub eje Búsqueda de ayuda</a:t>
            </a:r>
            <a:endParaRPr sz="3000"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5F8D8E34-5B64-49E4-B846-005C6768F30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1970466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necesidad y acceso a tratamiento</a:t>
            </a:r>
            <a:endParaRPr sz="320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a:solidFill>
                  <a:srgbClr val="595959"/>
                </a:solidFill>
                <a:latin typeface="Calibri Light" panose="020F0302020204030204" pitchFamily="34" charset="0"/>
                <a:ea typeface="Calibri"/>
                <a:cs typeface="Calibri Light" panose="020F0302020204030204" pitchFamily="34" charset="0"/>
                <a:sym typeface="Calibri"/>
              </a:rPr>
              <a:t>En los últimos dos meses, ¿has necesitado algún tipo de apoyo o tratamiento en salud mental?</a:t>
            </a:r>
            <a:endParaRPr sz="160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2789975314"/>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rgbClr val="595959"/>
                </a:solidFill>
                <a:latin typeface="Calibri Light" panose="020F0302020204030204" pitchFamily="34" charset="0"/>
                <a:ea typeface="Calibri"/>
                <a:cs typeface="Calibri Light" panose="020F0302020204030204" pitchFamily="34" charset="0"/>
                <a:sym typeface="Calibri"/>
              </a:rPr>
              <a:t>¿</a:t>
            </a:r>
            <a:r>
              <a:rPr lang="es-MX" sz="1600" dirty="0">
                <a:solidFill>
                  <a:srgbClr val="595959"/>
                </a:solidFill>
                <a:latin typeface="Calibri Light" panose="020F0302020204030204" pitchFamily="34" charset="0"/>
                <a:ea typeface="Calibri"/>
                <a:cs typeface="Calibri Light" panose="020F0302020204030204" pitchFamily="34" charset="0"/>
                <a:sym typeface="Calibri"/>
              </a:rPr>
              <a:t>Pudiste acceder al tratamiento que necesitabas</a:t>
            </a:r>
            <a:r>
              <a:rPr lang="es-CL" sz="1600" dirty="0">
                <a:solidFill>
                  <a:srgbClr val="595959"/>
                </a:solidFill>
                <a:latin typeface="Calibri Light" panose="020F0302020204030204" pitchFamily="34" charset="0"/>
                <a:ea typeface="Calibri"/>
                <a:cs typeface="Calibri Light" panose="020F0302020204030204" pitchFamily="34" charset="0"/>
                <a:sym typeface="Calibri"/>
              </a:rPr>
              <a:t>? </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2201124479"/>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4627349" y="4344588"/>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2712356" y="5081137"/>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necesidad y acceso a tratamiento</a:t>
            </a:r>
            <a:endParaRPr sz="320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03473" y="1701860"/>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rgbClr val="595959"/>
                </a:solidFill>
                <a:latin typeface="Calibri Light" panose="020F0302020204030204" pitchFamily="34" charset="0"/>
                <a:ea typeface="Calibri"/>
                <a:cs typeface="Calibri Light" panose="020F0302020204030204" pitchFamily="34" charset="0"/>
                <a:sym typeface="Calibri"/>
              </a:rPr>
              <a:t>¿Dónde accediste al tratamiento? </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3854466806"/>
              </p:ext>
            </p:extLst>
          </p:nvPr>
        </p:nvGraphicFramePr>
        <p:xfrm>
          <a:off x="0" y="2225080"/>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022685" y="2715408"/>
            <a:ext cx="5548087"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¿Qué tipo de tratamiento obtuviste?</a:t>
            </a:r>
          </a:p>
          <a:p>
            <a:pPr marL="0" marR="0" lvl="0" indent="0" algn="ctr" rtl="0">
              <a:spcBef>
                <a:spcPts val="0"/>
              </a:spcBef>
              <a:spcAft>
                <a:spcPts val="0"/>
              </a:spcAft>
              <a:buNone/>
            </a:pP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559259504"/>
              </p:ext>
            </p:extLst>
          </p:nvPr>
        </p:nvGraphicFramePr>
        <p:xfrm>
          <a:off x="6053528" y="3140317"/>
          <a:ext cx="5486400" cy="3052233"/>
        </p:xfrm>
        <a:graphic>
          <a:graphicData uri="http://schemas.openxmlformats.org/drawingml/2006/chart">
            <c:chart xmlns:c="http://schemas.openxmlformats.org/drawingml/2006/chart" xmlns:r="http://schemas.openxmlformats.org/officeDocument/2006/relationships" r:id="rId4"/>
          </a:graphicData>
        </a:graphic>
      </p:graphicFrame>
      <p:pic>
        <p:nvPicPr>
          <p:cNvPr id="358" name="Google Shape;358;p25"/>
          <p:cNvPicPr preferRelativeResize="0"/>
          <p:nvPr/>
        </p:nvPicPr>
        <p:blipFill rotWithShape="1">
          <a:blip r:embed="rId5">
            <a:alphaModFix/>
          </a:blip>
          <a:srcRect/>
          <a:stretch/>
        </p:blipFill>
        <p:spPr>
          <a:xfrm>
            <a:off x="11039476" y="190198"/>
            <a:ext cx="857143" cy="900000"/>
          </a:xfrm>
          <a:prstGeom prst="rect">
            <a:avLst/>
          </a:prstGeom>
          <a:noFill/>
          <a:ln>
            <a:noFill/>
          </a:ln>
        </p:spPr>
      </p:pic>
    </p:spTree>
    <p:extLst>
      <p:ext uri="{BB962C8B-B14F-4D97-AF65-F5344CB8AC3E}">
        <p14:creationId xmlns:p14="http://schemas.microsoft.com/office/powerpoint/2010/main" val="81741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26"/>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Percepción de barreras de acceso a tratamiento</a:t>
            </a:r>
            <a:endParaRPr sz="3200">
              <a:solidFill>
                <a:srgbClr val="0070C0"/>
              </a:solidFill>
            </a:endParaRPr>
          </a:p>
        </p:txBody>
      </p:sp>
      <p:graphicFrame>
        <p:nvGraphicFramePr>
          <p:cNvPr id="373" name="Google Shape;373;p26"/>
          <p:cNvGraphicFramePr/>
          <p:nvPr>
            <p:extLst>
              <p:ext uri="{D42A27DB-BD31-4B8C-83A1-F6EECF244321}">
                <p14:modId xmlns:p14="http://schemas.microsoft.com/office/powerpoint/2010/main" val="2767031248"/>
              </p:ext>
            </p:extLst>
          </p:nvPr>
        </p:nvGraphicFramePr>
        <p:xfrm>
          <a:off x="491319" y="1338944"/>
          <a:ext cx="11225724" cy="4457772"/>
        </p:xfrm>
        <a:graphic>
          <a:graphicData uri="http://schemas.openxmlformats.org/drawingml/2006/chart">
            <c:chart xmlns:c="http://schemas.openxmlformats.org/drawingml/2006/chart" xmlns:r="http://schemas.openxmlformats.org/officeDocument/2006/relationships" r:id="rId3"/>
          </a:graphicData>
        </a:graphic>
      </p:graphicFrame>
      <p:sp>
        <p:nvSpPr>
          <p:cNvPr id="374" name="Google Shape;374;p26"/>
          <p:cNvSpPr txBox="1"/>
          <p:nvPr/>
        </p:nvSpPr>
        <p:spPr>
          <a:xfrm>
            <a:off x="2058452" y="6504523"/>
            <a:ext cx="8505022"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a:ea typeface="Calibri"/>
                <a:cs typeface="Calibri"/>
                <a:sym typeface="Calibri"/>
              </a:rPr>
              <a:t>*Entre aquellos que mencionaron no haber tenido acceso a algún apoyo o tratamiento de salud mental.</a:t>
            </a:r>
            <a:endParaRPr dirty="0"/>
          </a:p>
        </p:txBody>
      </p:sp>
      <p:pic>
        <p:nvPicPr>
          <p:cNvPr id="375" name="Google Shape;375;p26"/>
          <p:cNvPicPr preferRelativeResize="0"/>
          <p:nvPr/>
        </p:nvPicPr>
        <p:blipFill rotWithShape="1">
          <a:blip r:embed="rId4">
            <a:alphaModFix/>
          </a:blip>
          <a:srcRect/>
          <a:stretch/>
        </p:blipFill>
        <p:spPr>
          <a:xfrm>
            <a:off x="11039476" y="190198"/>
            <a:ext cx="857143" cy="900000"/>
          </a:xfrm>
          <a:prstGeom prst="rect">
            <a:avLst/>
          </a:prstGeom>
          <a:noFill/>
          <a:ln>
            <a:noFill/>
          </a:ln>
        </p:spPr>
      </p:pic>
      <p:pic>
        <p:nvPicPr>
          <p:cNvPr id="3" name="Imagen 2">
            <a:extLst>
              <a:ext uri="{FF2B5EF4-FFF2-40B4-BE49-F238E27FC236}">
                <a16:creationId xmlns:a16="http://schemas.microsoft.com/office/drawing/2014/main" id="{3733269E-93A7-E828-46C8-5215B9D7906A}"/>
              </a:ext>
            </a:extLst>
          </p:cNvPr>
          <p:cNvPicPr>
            <a:picLocks noChangeAspect="1"/>
          </p:cNvPicPr>
          <p:nvPr/>
        </p:nvPicPr>
        <p:blipFill>
          <a:blip r:embed="rId5"/>
          <a:stretch>
            <a:fillRect/>
          </a:stretch>
        </p:blipFill>
        <p:spPr>
          <a:xfrm>
            <a:off x="4307334" y="5864487"/>
            <a:ext cx="3371850" cy="3619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Bienestar</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75EF7CDC-1847-492D-8F32-48704A079270}"/>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566780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Nivel de Bienestar</a:t>
            </a:r>
            <a:endParaRPr dirty="0"/>
          </a:p>
        </p:txBody>
      </p:sp>
      <p:graphicFrame>
        <p:nvGraphicFramePr>
          <p:cNvPr id="416" name="Google Shape;416;p31"/>
          <p:cNvGraphicFramePr/>
          <p:nvPr>
            <p:extLst>
              <p:ext uri="{D42A27DB-BD31-4B8C-83A1-F6EECF244321}">
                <p14:modId xmlns:p14="http://schemas.microsoft.com/office/powerpoint/2010/main" val="1006901641"/>
              </p:ext>
            </p:extLst>
          </p:nvPr>
        </p:nvGraphicFramePr>
        <p:xfrm>
          <a:off x="3537857" y="3663937"/>
          <a:ext cx="8298165" cy="29266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 name="Google Shape;419;p31"/>
          <p:cNvGraphicFramePr/>
          <p:nvPr>
            <p:extLst>
              <p:ext uri="{D42A27DB-BD31-4B8C-83A1-F6EECF244321}">
                <p14:modId xmlns:p14="http://schemas.microsoft.com/office/powerpoint/2010/main" val="3523129359"/>
              </p:ext>
            </p:extLst>
          </p:nvPr>
        </p:nvGraphicFramePr>
        <p:xfrm>
          <a:off x="3708022" y="819066"/>
          <a:ext cx="8128000" cy="2918960"/>
        </p:xfrm>
        <a:graphic>
          <a:graphicData uri="http://schemas.openxmlformats.org/drawingml/2006/chart">
            <c:chart xmlns:c="http://schemas.openxmlformats.org/drawingml/2006/chart" xmlns:r="http://schemas.openxmlformats.org/officeDocument/2006/relationships" r:id="rId4"/>
          </a:graphicData>
        </a:graphic>
      </p:graphicFrame>
      <p:sp>
        <p:nvSpPr>
          <p:cNvPr id="420" name="Google Shape;420;p31"/>
          <p:cNvSpPr txBox="1"/>
          <p:nvPr/>
        </p:nvSpPr>
        <p:spPr>
          <a:xfrm>
            <a:off x="2069794" y="6516469"/>
            <a:ext cx="850502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 La escuela de Comunicación y las sedes Puerto Montt y San Carlos de Apoquindo no registraron datos para este análisis.</a:t>
            </a:r>
            <a:endParaRPr dirty="0">
              <a:latin typeface="Calibri Light" panose="020F0302020204030204" pitchFamily="34" charset="0"/>
              <a:cs typeface="Calibri Light" panose="020F0302020204030204" pitchFamily="34" charset="0"/>
            </a:endParaRPr>
          </a:p>
        </p:txBody>
      </p:sp>
      <p:sp>
        <p:nvSpPr>
          <p:cNvPr id="9" name="Google Shape;417;p31"/>
          <p:cNvSpPr/>
          <p:nvPr/>
        </p:nvSpPr>
        <p:spPr>
          <a:xfrm>
            <a:off x="625794" y="2121677"/>
            <a:ext cx="2160000" cy="1585231"/>
          </a:xfrm>
          <a:prstGeom prst="roundRect">
            <a:avLst>
              <a:gd name="adj" fmla="val 16667"/>
            </a:avLst>
          </a:prstGeom>
          <a:solidFill>
            <a:srgbClr val="55B29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6000" b="1" dirty="0">
                <a:solidFill>
                  <a:schemeClr val="lt1"/>
                </a:solidFill>
                <a:latin typeface="Calibri Light" panose="020F0302020204030204" pitchFamily="34" charset="0"/>
                <a:ea typeface="Calibri"/>
                <a:cs typeface="Calibri Light" panose="020F0302020204030204" pitchFamily="34" charset="0"/>
                <a:sym typeface="Calibri"/>
              </a:rPr>
              <a:t>5,6</a:t>
            </a:r>
            <a:endParaRPr sz="6000" b="1" dirty="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0" name="Google Shape;418;p31"/>
          <p:cNvSpPr txBox="1"/>
          <p:nvPr/>
        </p:nvSpPr>
        <p:spPr>
          <a:xfrm>
            <a:off x="490453" y="3968164"/>
            <a:ext cx="2340000" cy="20620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600" dirty="0">
                <a:solidFill>
                  <a:schemeClr val="dk1"/>
                </a:solidFill>
                <a:latin typeface="Calibri Light" panose="020F0302020204030204" pitchFamily="34" charset="0"/>
                <a:ea typeface="Calibri"/>
                <a:cs typeface="Calibri Light" panose="020F0302020204030204" pitchFamily="34" charset="0"/>
                <a:sym typeface="Calibri"/>
              </a:rPr>
              <a:t>Es la mediana del </a:t>
            </a:r>
            <a:r>
              <a:rPr lang="es-CL" sz="1600" b="1" dirty="0">
                <a:solidFill>
                  <a:schemeClr val="dk1"/>
                </a:solidFill>
                <a:latin typeface="Calibri Light" panose="020F0302020204030204" pitchFamily="34" charset="0"/>
                <a:ea typeface="Calibri"/>
                <a:cs typeface="Calibri Light" panose="020F0302020204030204" pitchFamily="34" charset="0"/>
                <a:sym typeface="Calibri"/>
              </a:rPr>
              <a:t>nivel de bienestar</a:t>
            </a:r>
            <a:r>
              <a:rPr lang="es-CL" sz="1600" dirty="0">
                <a:solidFill>
                  <a:schemeClr val="dk1"/>
                </a:solidFill>
                <a:latin typeface="Calibri Light" panose="020F0302020204030204" pitchFamily="34" charset="0"/>
                <a:ea typeface="Calibri"/>
                <a:cs typeface="Calibri Light" panose="020F0302020204030204" pitchFamily="34" charset="0"/>
                <a:sym typeface="Calibri"/>
              </a:rPr>
              <a:t> para los estudiantes que participaron en el estudio y que no presentaron ningún problema de salud mental (de un máximo de 7 puntos)</a:t>
            </a:r>
            <a:endParaRPr sz="16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8" name="Google Shape;427;p32">
            <a:extLst>
              <a:ext uri="{FF2B5EF4-FFF2-40B4-BE49-F238E27FC236}">
                <a16:creationId xmlns:a16="http://schemas.microsoft.com/office/drawing/2014/main" id="{842259C6-A8AD-4051-AF5D-227E700CD252}"/>
              </a:ext>
            </a:extLst>
          </p:cNvPr>
          <p:cNvSpPr/>
          <p:nvPr/>
        </p:nvSpPr>
        <p:spPr>
          <a:xfrm>
            <a:off x="61392" y="1382356"/>
            <a:ext cx="1021976" cy="863600"/>
          </a:xfrm>
          <a:prstGeom prst="roundRect">
            <a:avLst>
              <a:gd name="adj" fmla="val 16667"/>
            </a:avLst>
          </a:prstGeom>
          <a:solidFill>
            <a:srgbClr val="55B296">
              <a:alpha val="74902"/>
            </a:srgbClr>
          </a:solidFill>
          <a:ln>
            <a:solidFill>
              <a:srgbClr val="55B296"/>
            </a:solid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2500" b="1" dirty="0">
                <a:solidFill>
                  <a:schemeClr val="lt1"/>
                </a:solidFill>
                <a:latin typeface="Calibri Light" panose="020F0302020204030204" pitchFamily="34" charset="0"/>
                <a:ea typeface="Calibri"/>
                <a:cs typeface="Calibri Light" panose="020F0302020204030204" pitchFamily="34" charset="0"/>
                <a:sym typeface="Calibri"/>
              </a:rPr>
              <a:t>4,8</a:t>
            </a:r>
          </a:p>
          <a:p>
            <a:pPr marL="0" marR="0" lvl="0" indent="0" algn="ctr" rtl="0">
              <a:spcBef>
                <a:spcPts val="0"/>
              </a:spcBef>
              <a:spcAft>
                <a:spcPts val="0"/>
              </a:spcAft>
              <a:buNone/>
            </a:pPr>
            <a:r>
              <a:rPr lang="es-CL" sz="1500" b="1" dirty="0">
                <a:solidFill>
                  <a:schemeClr val="lt1"/>
                </a:solidFill>
                <a:latin typeface="Calibri Light" panose="020F0302020204030204" pitchFamily="34" charset="0"/>
                <a:ea typeface="Calibri"/>
                <a:cs typeface="Calibri Light" panose="020F0302020204030204" pitchFamily="34" charset="0"/>
                <a:sym typeface="Calibri"/>
              </a:rPr>
              <a:t>(2022)</a:t>
            </a:r>
            <a:endParaRPr sz="1500" b="1" dirty="0">
              <a:solidFill>
                <a:schemeClr val="lt1"/>
              </a:solidFill>
              <a:latin typeface="Calibri Light" panose="020F0302020204030204" pitchFamily="34" charset="0"/>
              <a:ea typeface="Calibri"/>
              <a:cs typeface="Calibri Light" panose="020F0302020204030204" pitchFamily="34" charset="0"/>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err="1"/>
              <a:t>Perma</a:t>
            </a:r>
            <a:endParaRPr dirty="0"/>
          </a:p>
        </p:txBody>
      </p:sp>
      <p:sp>
        <p:nvSpPr>
          <p:cNvPr id="438" name="Google Shape;438;p33"/>
          <p:cNvSpPr txBox="1"/>
          <p:nvPr/>
        </p:nvSpPr>
        <p:spPr>
          <a:xfrm>
            <a:off x="658805" y="2403619"/>
            <a:ext cx="4490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P = Positive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emotion</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(Emoción positiva)</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E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Engagement</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(Entusiasmo)</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R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Relationships</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(Relaciones)</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M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Meaning</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(Significado)</a:t>
            </a:r>
            <a:endParaRPr dirty="0">
              <a:latin typeface="Calibri Light" panose="020F0302020204030204" pitchFamily="34" charset="0"/>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A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Accomplishment</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(Logro)</a:t>
            </a:r>
          </a:p>
        </p:txBody>
      </p:sp>
      <p:pic>
        <p:nvPicPr>
          <p:cNvPr id="5" name="Google Shape;344;p24">
            <a:extLst>
              <a:ext uri="{FF2B5EF4-FFF2-40B4-BE49-F238E27FC236}">
                <a16:creationId xmlns:a16="http://schemas.microsoft.com/office/drawing/2014/main" id="{C5A4A206-492B-4093-A96C-B421A5A9FA73}"/>
              </a:ext>
            </a:extLst>
          </p:cNvPr>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8" name="Gráfico 7">
            <a:extLst>
              <a:ext uri="{FF2B5EF4-FFF2-40B4-BE49-F238E27FC236}">
                <a16:creationId xmlns:a16="http://schemas.microsoft.com/office/drawing/2014/main" id="{11CED9D8-F5B6-42A2-AEE8-EB8C32855B51}"/>
              </a:ext>
            </a:extLst>
          </p:cNvPr>
          <p:cNvGraphicFramePr>
            <a:graphicFrameLocks/>
          </p:cNvGraphicFramePr>
          <p:nvPr>
            <p:extLst>
              <p:ext uri="{D42A27DB-BD31-4B8C-83A1-F6EECF244321}">
                <p14:modId xmlns:p14="http://schemas.microsoft.com/office/powerpoint/2010/main" val="3661686367"/>
              </p:ext>
            </p:extLst>
          </p:nvPr>
        </p:nvGraphicFramePr>
        <p:xfrm>
          <a:off x="5149405" y="1365898"/>
          <a:ext cx="6040811" cy="429083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err="1"/>
              <a:t>Perma</a:t>
            </a:r>
            <a:endParaRPr dirty="0"/>
          </a:p>
        </p:txBody>
      </p:sp>
      <p:sp>
        <p:nvSpPr>
          <p:cNvPr id="438" name="Google Shape;438;p33"/>
          <p:cNvSpPr txBox="1"/>
          <p:nvPr/>
        </p:nvSpPr>
        <p:spPr>
          <a:xfrm>
            <a:off x="658805" y="2403619"/>
            <a:ext cx="44906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N = Negative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emotion</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(Emoción negativa)</a:t>
            </a:r>
            <a:endParaRPr lang="es-CL" sz="1800" dirty="0">
              <a:solidFill>
                <a:schemeClr val="dk1"/>
              </a:solidFill>
              <a:latin typeface="Calibri Light" panose="020F0302020204030204" pitchFamily="34" charset="0"/>
              <a:ea typeface="Calibri"/>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H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Health</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(Salud)</a:t>
            </a:r>
            <a:endParaRPr lang="es-CL" sz="1800" dirty="0">
              <a:solidFill>
                <a:schemeClr val="dk1"/>
              </a:solidFill>
              <a:latin typeface="Calibri Light" panose="020F0302020204030204" pitchFamily="34" charset="0"/>
              <a:ea typeface="Calibri"/>
              <a:cs typeface="Calibri Light" panose="020F0302020204030204" pitchFamily="34" charset="0"/>
            </a:endParaRPr>
          </a:p>
          <a:p>
            <a:pPr marL="0" marR="0" lvl="0" indent="0" algn="l" rtl="0">
              <a:spcBef>
                <a:spcPts val="0"/>
              </a:spcBef>
              <a:spcAft>
                <a:spcPts val="0"/>
              </a:spcAft>
              <a:buNone/>
            </a:pPr>
            <a:r>
              <a:rPr lang="es-CL" sz="1800" dirty="0">
                <a:solidFill>
                  <a:schemeClr val="dk1"/>
                </a:solidFill>
                <a:latin typeface="Calibri Light" panose="020F0302020204030204" pitchFamily="34" charset="0"/>
                <a:ea typeface="Calibri"/>
                <a:cs typeface="Calibri Light" panose="020F0302020204030204" pitchFamily="34" charset="0"/>
                <a:sym typeface="Calibri"/>
              </a:rPr>
              <a:t>L = </a:t>
            </a:r>
            <a:r>
              <a:rPr lang="es-CL" sz="1800" dirty="0" err="1">
                <a:solidFill>
                  <a:schemeClr val="dk1"/>
                </a:solidFill>
                <a:latin typeface="Calibri Light" panose="020F0302020204030204" pitchFamily="34" charset="0"/>
                <a:ea typeface="Calibri"/>
                <a:cs typeface="Calibri Light" panose="020F0302020204030204" pitchFamily="34" charset="0"/>
                <a:sym typeface="Calibri"/>
              </a:rPr>
              <a:t>Loneliness</a:t>
            </a:r>
            <a:r>
              <a:rPr lang="es-CL" sz="1800" dirty="0">
                <a:solidFill>
                  <a:schemeClr val="dk1"/>
                </a:solidFill>
                <a:latin typeface="Calibri Light" panose="020F0302020204030204" pitchFamily="34" charset="0"/>
                <a:ea typeface="Calibri"/>
                <a:cs typeface="Calibri Light" panose="020F0302020204030204" pitchFamily="34" charset="0"/>
                <a:sym typeface="Calibri"/>
              </a:rPr>
              <a:t> (Soledad)</a:t>
            </a:r>
          </a:p>
        </p:txBody>
      </p:sp>
      <p:pic>
        <p:nvPicPr>
          <p:cNvPr id="5" name="Google Shape;344;p24">
            <a:extLst>
              <a:ext uri="{FF2B5EF4-FFF2-40B4-BE49-F238E27FC236}">
                <a16:creationId xmlns:a16="http://schemas.microsoft.com/office/drawing/2014/main" id="{C5A4A206-492B-4093-A96C-B421A5A9FA73}"/>
              </a:ext>
            </a:extLst>
          </p:cNvPr>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8" name="Gráfico 7">
            <a:extLst>
              <a:ext uri="{FF2B5EF4-FFF2-40B4-BE49-F238E27FC236}">
                <a16:creationId xmlns:a16="http://schemas.microsoft.com/office/drawing/2014/main" id="{11CED9D8-F5B6-42A2-AEE8-EB8C32855B51}"/>
              </a:ext>
            </a:extLst>
          </p:cNvPr>
          <p:cNvGraphicFramePr>
            <a:graphicFrameLocks/>
          </p:cNvGraphicFramePr>
          <p:nvPr>
            <p:extLst>
              <p:ext uri="{D42A27DB-BD31-4B8C-83A1-F6EECF244321}">
                <p14:modId xmlns:p14="http://schemas.microsoft.com/office/powerpoint/2010/main" val="3883172701"/>
              </p:ext>
            </p:extLst>
          </p:nvPr>
        </p:nvGraphicFramePr>
        <p:xfrm>
          <a:off x="5149405" y="1365898"/>
          <a:ext cx="6040811" cy="429083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7497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Apoyo percibido</a:t>
            </a:r>
            <a:endParaRPr/>
          </a:p>
        </p:txBody>
      </p:sp>
      <p:graphicFrame>
        <p:nvGraphicFramePr>
          <p:cNvPr id="343" name="Google Shape;343;p24"/>
          <p:cNvGraphicFramePr/>
          <p:nvPr>
            <p:extLst>
              <p:ext uri="{D42A27DB-BD31-4B8C-83A1-F6EECF244321}">
                <p14:modId xmlns:p14="http://schemas.microsoft.com/office/powerpoint/2010/main" val="1951455050"/>
              </p:ext>
            </p:extLst>
          </p:nvPr>
        </p:nvGraphicFramePr>
        <p:xfrm>
          <a:off x="981247" y="1547253"/>
          <a:ext cx="10659431" cy="4406263"/>
        </p:xfrm>
        <a:graphic>
          <a:graphicData uri="http://schemas.openxmlformats.org/drawingml/2006/chart">
            <c:chart xmlns:c="http://schemas.openxmlformats.org/drawingml/2006/chart" xmlns:r="http://schemas.openxmlformats.org/officeDocument/2006/relationships" r:id="rId3"/>
          </a:graphicData>
        </a:graphic>
      </p:graphicFrame>
      <p:pic>
        <p:nvPicPr>
          <p:cNvPr id="344" name="Google Shape;344;p24"/>
          <p:cNvPicPr preferRelativeResize="0"/>
          <p:nvPr/>
        </p:nvPicPr>
        <p:blipFill rotWithShape="1">
          <a:blip r:embed="rId4">
            <a:alphaModFix/>
          </a:blip>
          <a:srcRect/>
          <a:stretch/>
        </p:blipFill>
        <p:spPr>
          <a:xfrm>
            <a:off x="11158537" y="109707"/>
            <a:ext cx="878108"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Flow </a:t>
            </a:r>
            <a:r>
              <a:rPr lang="es-CL" dirty="0" err="1"/>
              <a:t>states</a:t>
            </a:r>
            <a:r>
              <a:rPr lang="es-CL" dirty="0"/>
              <a:t> – Estados de inmersión</a:t>
            </a:r>
            <a:endParaRPr dirty="0"/>
          </a:p>
        </p:txBody>
      </p:sp>
      <p:pic>
        <p:nvPicPr>
          <p:cNvPr id="344" name="Google Shape;344;p24"/>
          <p:cNvPicPr preferRelativeResize="0"/>
          <p:nvPr/>
        </p:nvPicPr>
        <p:blipFill rotWithShape="1">
          <a:blip r:embed="rId3">
            <a:alphaModFix/>
          </a:blip>
          <a:srcRect/>
          <a:stretch/>
        </p:blipFill>
        <p:spPr>
          <a:xfrm>
            <a:off x="11158537" y="109707"/>
            <a:ext cx="878108" cy="900000"/>
          </a:xfrm>
          <a:prstGeom prst="rect">
            <a:avLst/>
          </a:prstGeom>
          <a:noFill/>
          <a:ln>
            <a:noFill/>
          </a:ln>
        </p:spPr>
      </p:pic>
      <p:sp>
        <p:nvSpPr>
          <p:cNvPr id="5" name="Rectángulo 4">
            <a:extLst>
              <a:ext uri="{FF2B5EF4-FFF2-40B4-BE49-F238E27FC236}">
                <a16:creationId xmlns:a16="http://schemas.microsoft.com/office/drawing/2014/main" id="{8AFAAC6B-B4AE-4649-881A-F216154540BE}"/>
              </a:ext>
            </a:extLst>
          </p:cNvPr>
          <p:cNvSpPr/>
          <p:nvPr/>
        </p:nvSpPr>
        <p:spPr>
          <a:xfrm>
            <a:off x="3842551" y="4957200"/>
            <a:ext cx="4579683" cy="830997"/>
          </a:xfrm>
          <a:prstGeom prst="rect">
            <a:avLst/>
          </a:prstGeom>
        </p:spPr>
        <p:txBody>
          <a:bodyPr wrap="square">
            <a:spAutoFit/>
          </a:bodyPr>
          <a:lstStyle/>
          <a:p>
            <a:pPr lvl="0" algn="ctr">
              <a:spcAft>
                <a:spcPts val="1200"/>
              </a:spcAft>
              <a:buClr>
                <a:srgbClr val="3F3F3F"/>
              </a:buClr>
              <a:buSzPts val="1600"/>
            </a:pPr>
            <a:r>
              <a:rPr lang="es-MX" sz="2400" dirty="0">
                <a:latin typeface="Calibri" panose="020F0502020204030204" pitchFamily="34" charset="0"/>
                <a:ea typeface="Calibri"/>
                <a:cs typeface="Calibri" panose="020F0502020204030204" pitchFamily="34" charset="0"/>
                <a:sym typeface="Calibri"/>
              </a:rPr>
              <a:t>Apreciación positiva total de estados de inmersión</a:t>
            </a:r>
          </a:p>
        </p:txBody>
      </p:sp>
      <p:sp>
        <p:nvSpPr>
          <p:cNvPr id="6" name="Elipse 5">
            <a:extLst>
              <a:ext uri="{FF2B5EF4-FFF2-40B4-BE49-F238E27FC236}">
                <a16:creationId xmlns:a16="http://schemas.microsoft.com/office/drawing/2014/main" id="{DDE6B7A8-6B45-4F4D-A905-E693E5A21E61}"/>
              </a:ext>
            </a:extLst>
          </p:cNvPr>
          <p:cNvSpPr/>
          <p:nvPr/>
        </p:nvSpPr>
        <p:spPr>
          <a:xfrm>
            <a:off x="4888800" y="2084400"/>
            <a:ext cx="2520000" cy="2520000"/>
          </a:xfrm>
          <a:prstGeom prst="ellipse">
            <a:avLst/>
          </a:prstGeom>
          <a:noFill/>
          <a:ln w="57150">
            <a:solidFill>
              <a:srgbClr val="27B6AC"/>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s-CL" sz="6600" b="1" dirty="0">
              <a:solidFill>
                <a:schemeClr val="tx1"/>
              </a:solidFill>
            </a:endParaRPr>
          </a:p>
        </p:txBody>
      </p:sp>
      <p:pic>
        <p:nvPicPr>
          <p:cNvPr id="7" name="Picture 4" descr="https://o.remove.bg/downloads/a2fe74ba-119e-4176-840d-2e2a91317f11/image-removebg-preview.png">
            <a:extLst>
              <a:ext uri="{FF2B5EF4-FFF2-40B4-BE49-F238E27FC236}">
                <a16:creationId xmlns:a16="http://schemas.microsoft.com/office/drawing/2014/main" id="{CDF56695-D92C-4F9C-9B2A-16F4B11BAB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321" y="4240530"/>
            <a:ext cx="1935196" cy="1935196"/>
          </a:xfrm>
          <a:prstGeom prst="rect">
            <a:avLst/>
          </a:prstGeom>
          <a:noFill/>
          <a:extLst>
            <a:ext uri="{909E8E84-426E-40DD-AFC4-6F175D3DCCD1}">
              <a14:hiddenFill xmlns:a14="http://schemas.microsoft.com/office/drawing/2010/main">
                <a:solidFill>
                  <a:srgbClr val="FFFFFF"/>
                </a:solidFill>
              </a14:hiddenFill>
            </a:ext>
          </a:extLst>
        </p:spPr>
      </p:pic>
      <p:sp>
        <p:nvSpPr>
          <p:cNvPr id="8" name="Marcador de texto 4">
            <a:extLst>
              <a:ext uri="{FF2B5EF4-FFF2-40B4-BE49-F238E27FC236}">
                <a16:creationId xmlns:a16="http://schemas.microsoft.com/office/drawing/2014/main" id="{FC13E964-DD1E-4C3A-869E-802D0783EA58}"/>
              </a:ext>
            </a:extLst>
          </p:cNvPr>
          <p:cNvSpPr txBox="1">
            <a:spLocks/>
          </p:cNvSpPr>
          <p:nvPr/>
        </p:nvSpPr>
        <p:spPr>
          <a:xfrm>
            <a:off x="4870800" y="2959200"/>
            <a:ext cx="2552351" cy="763492"/>
          </a:xfrm>
          <a:prstGeom prst="rect">
            <a:avLst/>
          </a:prstGeom>
        </p:spPr>
        <p:txBody>
          <a:bodyPr anchor="ctr">
            <a:noAutofit/>
          </a:bodyPr>
          <a:lstStyle>
            <a:lvl1pPr marL="0" indent="0" algn="ctr" defTabSz="914400" rtl="0" eaLnBrk="1" latinLnBrk="0" hangingPunct="1">
              <a:lnSpc>
                <a:spcPct val="90000"/>
              </a:lnSpc>
              <a:spcBef>
                <a:spcPts val="1000"/>
              </a:spcBef>
              <a:buFont typeface="Arial" panose="020B0604020202020204" pitchFamily="34" charset="0"/>
              <a:buNone/>
              <a:defRPr sz="66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CL" dirty="0"/>
              <a:t>72%</a:t>
            </a:r>
          </a:p>
        </p:txBody>
      </p:sp>
    </p:spTree>
    <p:extLst>
      <p:ext uri="{BB962C8B-B14F-4D97-AF65-F5344CB8AC3E}">
        <p14:creationId xmlns:p14="http://schemas.microsoft.com/office/powerpoint/2010/main" val="4072898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7" name="Google Shape;219;p11">
            <a:extLst>
              <a:ext uri="{FF2B5EF4-FFF2-40B4-BE49-F238E27FC236}">
                <a16:creationId xmlns:a16="http://schemas.microsoft.com/office/drawing/2014/main" id="{4EF4A740-ABAE-4AB2-99BC-A93D5DBB2DD7}"/>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007D95EB-E35F-4813-A56C-E4BEA2C246A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07BBCDDE-5630-5C5B-AE63-4479658C6A5F}"/>
              </a:ext>
            </a:extLst>
          </p:cNvPr>
          <p:cNvSpPr txBox="1"/>
          <p:nvPr/>
        </p:nvSpPr>
        <p:spPr>
          <a:xfrm>
            <a:off x="2475722" y="1511559"/>
            <a:ext cx="7240555" cy="4310743"/>
          </a:xfrm>
          <a:prstGeom prst="rect">
            <a:avLst/>
          </a:prstGeom>
          <a:noFill/>
        </p:spPr>
        <p:txBody>
          <a:bodyPr wrap="square" rtlCol="0">
            <a:noAutofit/>
          </a:bodyPr>
          <a:lstStyle/>
          <a:p>
            <a:r>
              <a:rPr lang="es-CL" dirty="0" err="1"/>
              <a:t>wordcloud_global</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4"/>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Flow </a:t>
            </a:r>
            <a:r>
              <a:rPr lang="es-CL" dirty="0" err="1"/>
              <a:t>states</a:t>
            </a:r>
            <a:r>
              <a:rPr lang="es-CL" dirty="0"/>
              <a:t> – Estados de inmersión</a:t>
            </a:r>
            <a:endParaRPr dirty="0"/>
          </a:p>
        </p:txBody>
      </p:sp>
      <p:pic>
        <p:nvPicPr>
          <p:cNvPr id="344" name="Google Shape;344;p24"/>
          <p:cNvPicPr preferRelativeResize="0"/>
          <p:nvPr/>
        </p:nvPicPr>
        <p:blipFill rotWithShape="1">
          <a:blip r:embed="rId3">
            <a:alphaModFix/>
          </a:blip>
          <a:srcRect/>
          <a:stretch/>
        </p:blipFill>
        <p:spPr>
          <a:xfrm>
            <a:off x="11158537" y="109707"/>
            <a:ext cx="878108" cy="900000"/>
          </a:xfrm>
          <a:prstGeom prst="rect">
            <a:avLst/>
          </a:prstGeom>
          <a:noFill/>
          <a:ln>
            <a:noFill/>
          </a:ln>
        </p:spPr>
      </p:pic>
      <p:graphicFrame>
        <p:nvGraphicFramePr>
          <p:cNvPr id="4" name="Gráfico 7">
            <a:extLst>
              <a:ext uri="{FF2B5EF4-FFF2-40B4-BE49-F238E27FC236}">
                <a16:creationId xmlns:a16="http://schemas.microsoft.com/office/drawing/2014/main" id="{FC54E293-B2B7-448C-AA1C-9F85ED19D95F}"/>
              </a:ext>
            </a:extLst>
          </p:cNvPr>
          <p:cNvGraphicFramePr/>
          <p:nvPr>
            <p:extLst>
              <p:ext uri="{D42A27DB-BD31-4B8C-83A1-F6EECF244321}">
                <p14:modId xmlns:p14="http://schemas.microsoft.com/office/powerpoint/2010/main" val="2294862498"/>
              </p:ext>
            </p:extLst>
          </p:nvPr>
        </p:nvGraphicFramePr>
        <p:xfrm>
          <a:off x="-1762024" y="1283027"/>
          <a:ext cx="13790737" cy="5216851"/>
        </p:xfrm>
        <a:graphic>
          <a:graphicData uri="http://schemas.openxmlformats.org/drawingml/2006/chart">
            <c:chart xmlns:c="http://schemas.openxmlformats.org/drawingml/2006/chart" xmlns:r="http://schemas.openxmlformats.org/officeDocument/2006/relationships" r:id="rId4"/>
          </a:graphicData>
        </a:graphic>
      </p:graphicFrame>
      <p:sp>
        <p:nvSpPr>
          <p:cNvPr id="5" name="Marcador de texto 5">
            <a:extLst>
              <a:ext uri="{FF2B5EF4-FFF2-40B4-BE49-F238E27FC236}">
                <a16:creationId xmlns:a16="http://schemas.microsoft.com/office/drawing/2014/main" id="{5D964812-2EFF-4587-B3D9-60CE9FB2FA87}"/>
              </a:ext>
            </a:extLst>
          </p:cNvPr>
          <p:cNvSpPr txBox="1">
            <a:spLocks/>
          </p:cNvSpPr>
          <p:nvPr/>
        </p:nvSpPr>
        <p:spPr>
          <a:xfrm>
            <a:off x="5994827" y="6499878"/>
            <a:ext cx="6455708" cy="282677"/>
          </a:xfrm>
          <a:prstGeom prst="rect">
            <a:avLst/>
          </a:prstGeom>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s-ES" sz="1070" kern="1200" dirty="0" smtClean="0">
                <a:solidFill>
                  <a:srgbClr val="7F7F7F"/>
                </a:solidFill>
                <a:latin typeface="Calibri Light" panose="020F0302020204030204" pitchFamily="34" charset="0"/>
                <a:ea typeface="Calibri"/>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rtl="0">
              <a:spcBef>
                <a:spcPts val="0"/>
              </a:spcBef>
              <a:spcAft>
                <a:spcPts val="0"/>
              </a:spcAft>
              <a:buNone/>
            </a:pPr>
            <a:r>
              <a:rPr lang="es-ES" sz="1100" dirty="0">
                <a:sym typeface="Calibri"/>
              </a:rPr>
              <a:t>* La suma de los porcentajes podría no totalizar 100% por la aproximación de decimales</a:t>
            </a:r>
            <a:endParaRPr lang="es-ES" sz="1100" dirty="0">
              <a:solidFill>
                <a:srgbClr val="7F7F7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28361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26"/>
        <p:cNvGrpSpPr/>
        <p:nvPr/>
      </p:nvGrpSpPr>
      <p:grpSpPr>
        <a:xfrm>
          <a:off x="0" y="0"/>
          <a:ext cx="0" cy="0"/>
          <a:chOff x="0" y="0"/>
          <a:chExt cx="0" cy="0"/>
        </a:xfrm>
      </p:grpSpPr>
      <p:sp>
        <p:nvSpPr>
          <p:cNvPr id="1127" name="Google Shape;1127;p101"/>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Actividad física</a:t>
            </a:r>
            <a:endParaRPr dirty="0"/>
          </a:p>
        </p:txBody>
      </p:sp>
      <p:pic>
        <p:nvPicPr>
          <p:cNvPr id="1135" name="Google Shape;1135;p101"/>
          <p:cNvPicPr preferRelativeResize="0"/>
          <p:nvPr/>
        </p:nvPicPr>
        <p:blipFill rotWithShape="1">
          <a:blip r:embed="rId3">
            <a:alphaModFix/>
          </a:blip>
          <a:srcRect/>
          <a:stretch/>
        </p:blipFill>
        <p:spPr>
          <a:xfrm>
            <a:off x="11389743" y="204482"/>
            <a:ext cx="534146" cy="900000"/>
          </a:xfrm>
          <a:prstGeom prst="rect">
            <a:avLst/>
          </a:prstGeom>
          <a:noFill/>
          <a:ln>
            <a:noFill/>
          </a:ln>
        </p:spPr>
      </p:pic>
      <p:graphicFrame>
        <p:nvGraphicFramePr>
          <p:cNvPr id="12" name="Google Shape;1128;p101">
            <a:extLst>
              <a:ext uri="{FF2B5EF4-FFF2-40B4-BE49-F238E27FC236}">
                <a16:creationId xmlns:a16="http://schemas.microsoft.com/office/drawing/2014/main" id="{94A38310-71C6-4207-916A-109C05A68EBC}"/>
              </a:ext>
            </a:extLst>
          </p:cNvPr>
          <p:cNvGraphicFramePr/>
          <p:nvPr>
            <p:extLst>
              <p:ext uri="{D42A27DB-BD31-4B8C-83A1-F6EECF244321}">
                <p14:modId xmlns:p14="http://schemas.microsoft.com/office/powerpoint/2010/main" val="268521160"/>
              </p:ext>
            </p:extLst>
          </p:nvPr>
        </p:nvGraphicFramePr>
        <p:xfrm>
          <a:off x="3854075" y="1327178"/>
          <a:ext cx="4913775" cy="45073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102"/>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Alimentación</a:t>
            </a:r>
            <a:endParaRPr/>
          </a:p>
        </p:txBody>
      </p:sp>
      <p:graphicFrame>
        <p:nvGraphicFramePr>
          <p:cNvPr id="1141" name="Google Shape;1141;p102"/>
          <p:cNvGraphicFramePr/>
          <p:nvPr/>
        </p:nvGraphicFramePr>
        <p:xfrm>
          <a:off x="190837" y="1069864"/>
          <a:ext cx="11724937" cy="2005010"/>
        </p:xfrm>
        <a:graphic>
          <a:graphicData uri="http://schemas.openxmlformats.org/drawingml/2006/chart">
            <c:chart xmlns:c="http://schemas.openxmlformats.org/drawingml/2006/chart" xmlns:r="http://schemas.openxmlformats.org/officeDocument/2006/relationships" r:id="rId3"/>
          </a:graphicData>
        </a:graphic>
      </p:graphicFrame>
      <p:pic>
        <p:nvPicPr>
          <p:cNvPr id="1142" name="Google Shape;1142;p102"/>
          <p:cNvPicPr preferRelativeResize="0"/>
          <p:nvPr/>
        </p:nvPicPr>
        <p:blipFill rotWithShape="1">
          <a:blip r:embed="rId4">
            <a:alphaModFix/>
          </a:blip>
          <a:srcRect/>
          <a:stretch/>
        </p:blipFill>
        <p:spPr>
          <a:xfrm>
            <a:off x="10981764" y="169864"/>
            <a:ext cx="1062259" cy="785265"/>
          </a:xfrm>
          <a:prstGeom prst="rect">
            <a:avLst/>
          </a:prstGeom>
          <a:noFill/>
          <a:ln>
            <a:noFill/>
          </a:ln>
        </p:spPr>
      </p:pic>
      <p:sp>
        <p:nvSpPr>
          <p:cNvPr id="1143" name="Google Shape;1143;p102"/>
          <p:cNvSpPr/>
          <p:nvPr/>
        </p:nvSpPr>
        <p:spPr>
          <a:xfrm>
            <a:off x="190837" y="1605303"/>
            <a:ext cx="11565734" cy="819397"/>
          </a:xfrm>
          <a:prstGeom prst="rect">
            <a:avLst/>
          </a:prstGeom>
          <a:noFill/>
          <a:ln w="38100" cap="flat" cmpd="sng">
            <a:solidFill>
              <a:srgbClr val="55B2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44" name="Google Shape;1144;p102"/>
          <p:cNvSpPr/>
          <p:nvPr/>
        </p:nvSpPr>
        <p:spPr>
          <a:xfrm>
            <a:off x="190837" y="3074874"/>
            <a:ext cx="11565734" cy="3641235"/>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7" name="Google Shape;1141;p102"/>
          <p:cNvGraphicFramePr/>
          <p:nvPr/>
        </p:nvGraphicFramePr>
        <p:xfrm>
          <a:off x="254879" y="3074873"/>
          <a:ext cx="11682242" cy="334810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3708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10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a:t>Ingesta de líquidos</a:t>
            </a:r>
            <a:endParaRPr/>
          </a:p>
        </p:txBody>
      </p:sp>
      <p:graphicFrame>
        <p:nvGraphicFramePr>
          <p:cNvPr id="1168" name="Google Shape;1168;p105"/>
          <p:cNvGraphicFramePr/>
          <p:nvPr>
            <p:extLst>
              <p:ext uri="{D42A27DB-BD31-4B8C-83A1-F6EECF244321}">
                <p14:modId xmlns:p14="http://schemas.microsoft.com/office/powerpoint/2010/main" val="1438025513"/>
              </p:ext>
            </p:extLst>
          </p:nvPr>
        </p:nvGraphicFramePr>
        <p:xfrm>
          <a:off x="3652837" y="1474104"/>
          <a:ext cx="4886326" cy="4557183"/>
        </p:xfrm>
        <a:graphic>
          <a:graphicData uri="http://schemas.openxmlformats.org/drawingml/2006/chart">
            <c:chart xmlns:c="http://schemas.openxmlformats.org/drawingml/2006/chart" xmlns:r="http://schemas.openxmlformats.org/officeDocument/2006/relationships" r:id="rId3"/>
          </a:graphicData>
        </a:graphic>
      </p:graphicFrame>
      <p:pic>
        <p:nvPicPr>
          <p:cNvPr id="1169" name="Google Shape;1169;p105"/>
          <p:cNvPicPr preferRelativeResize="0"/>
          <p:nvPr/>
        </p:nvPicPr>
        <p:blipFill rotWithShape="1">
          <a:blip r:embed="rId4">
            <a:alphaModFix/>
          </a:blip>
          <a:srcRect/>
          <a:stretch/>
        </p:blipFill>
        <p:spPr>
          <a:xfrm>
            <a:off x="11106150" y="119748"/>
            <a:ext cx="903030" cy="90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65"/>
        <p:cNvGrpSpPr/>
        <p:nvPr/>
      </p:nvGrpSpPr>
      <p:grpSpPr>
        <a:xfrm>
          <a:off x="0" y="0"/>
          <a:ext cx="0" cy="0"/>
          <a:chOff x="0" y="0"/>
          <a:chExt cx="0" cy="0"/>
        </a:xfrm>
      </p:grpSpPr>
      <p:sp>
        <p:nvSpPr>
          <p:cNvPr id="1166" name="Google Shape;1166;p105"/>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A434C"/>
              </a:buClr>
              <a:buSzPts val="3400"/>
              <a:buFont typeface="Calibri"/>
              <a:buNone/>
            </a:pPr>
            <a:r>
              <a:rPr lang="es-CL" dirty="0"/>
              <a:t>Tabaquismo</a:t>
            </a:r>
            <a:endParaRPr dirty="0"/>
          </a:p>
        </p:txBody>
      </p:sp>
      <p:pic>
        <p:nvPicPr>
          <p:cNvPr id="1169" name="Google Shape;1169;p105"/>
          <p:cNvPicPr preferRelativeResize="0"/>
          <p:nvPr/>
        </p:nvPicPr>
        <p:blipFill rotWithShape="1">
          <a:blip r:embed="rId3">
            <a:alphaModFix/>
          </a:blip>
          <a:srcRect/>
          <a:stretch/>
        </p:blipFill>
        <p:spPr>
          <a:xfrm>
            <a:off x="11106150" y="119748"/>
            <a:ext cx="903030" cy="900000"/>
          </a:xfrm>
          <a:prstGeom prst="rect">
            <a:avLst/>
          </a:prstGeom>
          <a:noFill/>
          <a:ln>
            <a:noFill/>
          </a:ln>
        </p:spPr>
      </p:pic>
    </p:spTree>
    <p:extLst>
      <p:ext uri="{BB962C8B-B14F-4D97-AF65-F5344CB8AC3E}">
        <p14:creationId xmlns:p14="http://schemas.microsoft.com/office/powerpoint/2010/main" val="806740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p:nvPr/>
        </p:nvSpPr>
        <p:spPr>
          <a:xfrm>
            <a:off x="0" y="0"/>
            <a:ext cx="12192000" cy="6858000"/>
          </a:xfrm>
          <a:prstGeom prst="rect">
            <a:avLst/>
          </a:prstGeom>
          <a:solidFill>
            <a:srgbClr val="55B296"/>
          </a:solidFill>
          <a:ln w="12700" cap="flat" cmpd="sng">
            <a:no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Light" panose="020F0302020204030204" pitchFamily="34" charset="0"/>
              <a:ea typeface="Calibri"/>
              <a:cs typeface="Calibri Light" panose="020F0302020204030204" pitchFamily="34" charset="0"/>
              <a:sym typeface="Calibri"/>
            </a:endParaRPr>
          </a:p>
        </p:txBody>
      </p:sp>
      <p:sp>
        <p:nvSpPr>
          <p:cNvPr id="190" name="Google Shape;190;p10"/>
          <p:cNvSpPr/>
          <p:nvPr/>
        </p:nvSpPr>
        <p:spPr>
          <a:xfrm>
            <a:off x="8796604" y="4882487"/>
            <a:ext cx="3227664"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hombres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indicadores</a:t>
            </a:r>
            <a:endParaRPr dirty="0">
              <a:latin typeface="Calibri Light" panose="020F0302020204030204" pitchFamily="34" charset="0"/>
              <a:cs typeface="Calibri Light" panose="020F0302020204030204" pitchFamily="34" charset="0"/>
            </a:endParaRPr>
          </a:p>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de bienestar mayor que las mujeres. </a:t>
            </a:r>
            <a:endParaRPr dirty="0">
              <a:latin typeface="Calibri Light" panose="020F0302020204030204" pitchFamily="34" charset="0"/>
              <a:cs typeface="Calibri Light" panose="020F0302020204030204" pitchFamily="34" charset="0"/>
            </a:endParaRPr>
          </a:p>
        </p:txBody>
      </p:sp>
      <p:sp>
        <p:nvSpPr>
          <p:cNvPr id="191" name="Google Shape;191;p10"/>
          <p:cNvSpPr/>
          <p:nvPr/>
        </p:nvSpPr>
        <p:spPr>
          <a:xfrm>
            <a:off x="4657432" y="4882950"/>
            <a:ext cx="3307062" cy="923289"/>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Clr>
                <a:schemeClr val="dk1"/>
              </a:buClr>
              <a:buFont typeface="Arial"/>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altos de bienestar.</a:t>
            </a:r>
            <a:endParaRPr b="1" dirty="0">
              <a:solidFill>
                <a:schemeClr val="dk1"/>
              </a:solidFill>
              <a:latin typeface="Calibri Light" panose="020F0302020204030204" pitchFamily="34" charset="0"/>
              <a:cs typeface="Calibri Light" panose="020F0302020204030204" pitchFamily="34" charset="0"/>
            </a:endParaRPr>
          </a:p>
        </p:txBody>
      </p:sp>
      <p:sp>
        <p:nvSpPr>
          <p:cNvPr id="192" name="Google Shape;192;p10"/>
          <p:cNvSpPr/>
          <p:nvPr/>
        </p:nvSpPr>
        <p:spPr>
          <a:xfrm>
            <a:off x="483862" y="4861615"/>
            <a:ext cx="3054600"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Los estudiantes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sin indicadores de psicopatología </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presentan los niveles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más bajos de estrés.</a:t>
            </a:r>
            <a:endParaRPr b="1" dirty="0">
              <a:latin typeface="Calibri Light" panose="020F0302020204030204" pitchFamily="34" charset="0"/>
              <a:cs typeface="Calibri Light" panose="020F0302020204030204" pitchFamily="34" charset="0"/>
            </a:endParaRPr>
          </a:p>
        </p:txBody>
      </p:sp>
      <p:sp>
        <p:nvSpPr>
          <p:cNvPr id="196" name="Google Shape;196;p10"/>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chemeClr val="lt1"/>
                </a:solidFill>
                <a:latin typeface="Calibri Light" panose="020F0302020204030204" pitchFamily="34" charset="0"/>
                <a:ea typeface="Calibri"/>
                <a:cs typeface="Calibri Light" panose="020F0302020204030204" pitchFamily="34" charset="0"/>
                <a:sym typeface="Calibri"/>
              </a:rPr>
              <a:t>Insights de resultados descriptivos</a:t>
            </a:r>
            <a:endParaRPr dirty="0">
              <a:latin typeface="Calibri Light" panose="020F0302020204030204" pitchFamily="34" charset="0"/>
              <a:cs typeface="Calibri Light" panose="020F0302020204030204" pitchFamily="34" charset="0"/>
            </a:endParaRPr>
          </a:p>
        </p:txBody>
      </p:sp>
      <p:sp>
        <p:nvSpPr>
          <p:cNvPr id="202" name="Google Shape;202;p10"/>
          <p:cNvSpPr/>
          <p:nvPr/>
        </p:nvSpPr>
        <p:spPr>
          <a:xfrm>
            <a:off x="6391729" y="1789881"/>
            <a:ext cx="2372779" cy="925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estudiantes que inician sus carreras</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a:t>
            </a:r>
            <a:endParaRPr dirty="0">
              <a:solidFill>
                <a:schemeClr val="dk1"/>
              </a:solidFill>
              <a:latin typeface="Calibri Light" panose="020F0302020204030204" pitchFamily="34" charset="0"/>
              <a:cs typeface="Calibri Light" panose="020F0302020204030204" pitchFamily="34" charset="0"/>
            </a:endParaRPr>
          </a:p>
        </p:txBody>
      </p:sp>
      <p:sp>
        <p:nvSpPr>
          <p:cNvPr id="203" name="Google Shape;203;p10"/>
          <p:cNvSpPr/>
          <p:nvPr/>
        </p:nvSpPr>
        <p:spPr>
          <a:xfrm>
            <a:off x="2208329" y="1783754"/>
            <a:ext cx="2449103" cy="12003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s-CL" sz="1800" dirty="0">
                <a:solidFill>
                  <a:schemeClr val="lt1"/>
                </a:solidFill>
                <a:latin typeface="Calibri Light" panose="020F0302020204030204" pitchFamily="34" charset="0"/>
                <a:ea typeface="Verdana"/>
                <a:cs typeface="Calibri Light" panose="020F0302020204030204" pitchFamily="34" charset="0"/>
                <a:sym typeface="Verdana"/>
              </a:rPr>
              <a:t>El nivel de bienestar es más alto en estudiantes en esquema </a:t>
            </a:r>
            <a:r>
              <a:rPr lang="es-CL" sz="1800" b="1" dirty="0">
                <a:solidFill>
                  <a:schemeClr val="lt1"/>
                </a:solidFill>
                <a:latin typeface="Calibri Light" panose="020F0302020204030204" pitchFamily="34" charset="0"/>
                <a:ea typeface="Verdana"/>
                <a:cs typeface="Calibri Light" panose="020F0302020204030204" pitchFamily="34" charset="0"/>
                <a:sym typeface="Verdana"/>
              </a:rPr>
              <a:t>diurno</a:t>
            </a:r>
            <a:r>
              <a:rPr lang="es-CL" sz="1800" dirty="0">
                <a:solidFill>
                  <a:schemeClr val="lt1"/>
                </a:solidFill>
                <a:latin typeface="Calibri Light" panose="020F0302020204030204" pitchFamily="34" charset="0"/>
                <a:ea typeface="Verdana"/>
                <a:cs typeface="Calibri Light" panose="020F0302020204030204" pitchFamily="34" charset="0"/>
                <a:sym typeface="Verdana"/>
              </a:rPr>
              <a:t>. </a:t>
            </a:r>
            <a:endParaRPr dirty="0">
              <a:solidFill>
                <a:schemeClr val="dk1"/>
              </a:solidFill>
              <a:latin typeface="Calibri Light" panose="020F0302020204030204" pitchFamily="34" charset="0"/>
              <a:cs typeface="Calibri Light" panose="020F0302020204030204" pitchFamily="34" charset="0"/>
            </a:endParaRPr>
          </a:p>
        </p:txBody>
      </p:sp>
      <p:pic>
        <p:nvPicPr>
          <p:cNvPr id="3" name="Imagen 2">
            <a:extLst>
              <a:ext uri="{FF2B5EF4-FFF2-40B4-BE49-F238E27FC236}">
                <a16:creationId xmlns:a16="http://schemas.microsoft.com/office/drawing/2014/main" id="{6100A3E5-955F-3CC1-516C-1D3434FCA770}"/>
              </a:ext>
            </a:extLst>
          </p:cNvPr>
          <p:cNvPicPr>
            <a:picLocks noChangeAspect="1"/>
          </p:cNvPicPr>
          <p:nvPr/>
        </p:nvPicPr>
        <p:blipFill>
          <a:blip r:embed="rId3"/>
          <a:stretch>
            <a:fillRect/>
          </a:stretch>
        </p:blipFill>
        <p:spPr>
          <a:xfrm>
            <a:off x="1428748" y="1872869"/>
            <a:ext cx="779581" cy="734388"/>
          </a:xfrm>
          <a:prstGeom prst="rect">
            <a:avLst/>
          </a:prstGeom>
        </p:spPr>
      </p:pic>
      <p:pic>
        <p:nvPicPr>
          <p:cNvPr id="5" name="Imagen 4">
            <a:extLst>
              <a:ext uri="{FF2B5EF4-FFF2-40B4-BE49-F238E27FC236}">
                <a16:creationId xmlns:a16="http://schemas.microsoft.com/office/drawing/2014/main" id="{7CFC49A5-F79E-0434-8679-358EF8735ED2}"/>
              </a:ext>
            </a:extLst>
          </p:cNvPr>
          <p:cNvPicPr>
            <a:picLocks noChangeAspect="1"/>
          </p:cNvPicPr>
          <p:nvPr/>
        </p:nvPicPr>
        <p:blipFill>
          <a:blip r:embed="rId4"/>
          <a:stretch>
            <a:fillRect/>
          </a:stretch>
        </p:blipFill>
        <p:spPr>
          <a:xfrm>
            <a:off x="1692463" y="4122545"/>
            <a:ext cx="637397" cy="618650"/>
          </a:xfrm>
          <a:prstGeom prst="rect">
            <a:avLst/>
          </a:prstGeom>
        </p:spPr>
      </p:pic>
      <p:pic>
        <p:nvPicPr>
          <p:cNvPr id="7" name="Imagen 6">
            <a:extLst>
              <a:ext uri="{FF2B5EF4-FFF2-40B4-BE49-F238E27FC236}">
                <a16:creationId xmlns:a16="http://schemas.microsoft.com/office/drawing/2014/main" id="{0A684C97-F342-C05A-2748-1D45C222AE38}"/>
              </a:ext>
            </a:extLst>
          </p:cNvPr>
          <p:cNvPicPr>
            <a:picLocks noChangeAspect="1"/>
          </p:cNvPicPr>
          <p:nvPr/>
        </p:nvPicPr>
        <p:blipFill>
          <a:blip r:embed="rId5"/>
          <a:stretch>
            <a:fillRect/>
          </a:stretch>
        </p:blipFill>
        <p:spPr>
          <a:xfrm>
            <a:off x="5761781" y="4001975"/>
            <a:ext cx="777311" cy="806331"/>
          </a:xfrm>
          <a:prstGeom prst="rect">
            <a:avLst/>
          </a:prstGeom>
        </p:spPr>
      </p:pic>
      <p:pic>
        <p:nvPicPr>
          <p:cNvPr id="9" name="Imagen 8">
            <a:extLst>
              <a:ext uri="{FF2B5EF4-FFF2-40B4-BE49-F238E27FC236}">
                <a16:creationId xmlns:a16="http://schemas.microsoft.com/office/drawing/2014/main" id="{37F8DF50-0CFD-D43A-64C4-7BA055DC1917}"/>
              </a:ext>
            </a:extLst>
          </p:cNvPr>
          <p:cNvPicPr>
            <a:picLocks noChangeAspect="1"/>
          </p:cNvPicPr>
          <p:nvPr/>
        </p:nvPicPr>
        <p:blipFill>
          <a:blip r:embed="rId6"/>
          <a:stretch>
            <a:fillRect/>
          </a:stretch>
        </p:blipFill>
        <p:spPr>
          <a:xfrm>
            <a:off x="8702226" y="1872869"/>
            <a:ext cx="1268787" cy="734388"/>
          </a:xfrm>
          <a:prstGeom prst="rect">
            <a:avLst/>
          </a:prstGeom>
        </p:spPr>
      </p:pic>
      <p:pic>
        <p:nvPicPr>
          <p:cNvPr id="11" name="Imagen 10">
            <a:extLst>
              <a:ext uri="{FF2B5EF4-FFF2-40B4-BE49-F238E27FC236}">
                <a16:creationId xmlns:a16="http://schemas.microsoft.com/office/drawing/2014/main" id="{6ADE7885-19BF-06E8-3FC0-ABD542D94A67}"/>
              </a:ext>
            </a:extLst>
          </p:cNvPr>
          <p:cNvPicPr>
            <a:picLocks noChangeAspect="1"/>
          </p:cNvPicPr>
          <p:nvPr/>
        </p:nvPicPr>
        <p:blipFill>
          <a:blip r:embed="rId7"/>
          <a:stretch>
            <a:fillRect/>
          </a:stretch>
        </p:blipFill>
        <p:spPr>
          <a:xfrm flipH="1">
            <a:off x="9971013" y="4001975"/>
            <a:ext cx="878845" cy="859791"/>
          </a:xfrm>
          <a:prstGeom prst="rect">
            <a:avLst/>
          </a:prstGeom>
        </p:spPr>
      </p:pic>
      <p:sp>
        <p:nvSpPr>
          <p:cNvPr id="14" name="CuadroTexto 13">
            <a:extLst>
              <a:ext uri="{FF2B5EF4-FFF2-40B4-BE49-F238E27FC236}">
                <a16:creationId xmlns:a16="http://schemas.microsoft.com/office/drawing/2014/main" id="{2EAB7FE2-4EEB-4607-B47E-EB1B9BB9E06C}"/>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175135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28"/>
          <p:cNvSpPr txBox="1">
            <a:spLocks noGrp="1"/>
          </p:cNvSpPr>
          <p:nvPr>
            <p:ph type="ctrTitle"/>
          </p:nvPr>
        </p:nvSpPr>
        <p:spPr>
          <a:xfrm>
            <a:off x="1523999" y="2192338"/>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s-CL" cap="small" dirty="0"/>
              <a:t>Resultados inferenciales</a:t>
            </a:r>
            <a:endParaRPr cap="small" dirty="0"/>
          </a:p>
        </p:txBody>
      </p:sp>
      <p:sp>
        <p:nvSpPr>
          <p:cNvPr id="3" name="CuadroTexto 2">
            <a:extLst>
              <a:ext uri="{FF2B5EF4-FFF2-40B4-BE49-F238E27FC236}">
                <a16:creationId xmlns:a16="http://schemas.microsoft.com/office/drawing/2014/main" id="{8B0DA0AF-3940-4EE7-B86C-526E0F82120F}"/>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4" name="CuadroTexto 3">
            <a:extLst>
              <a:ext uri="{FF2B5EF4-FFF2-40B4-BE49-F238E27FC236}">
                <a16:creationId xmlns:a16="http://schemas.microsoft.com/office/drawing/2014/main" id="{6E234406-6BE0-41D4-A3AB-1C43C9E6825F}"/>
              </a:ext>
            </a:extLst>
          </p:cNvPr>
          <p:cNvSpPr txBox="1"/>
          <p:nvPr/>
        </p:nvSpPr>
        <p:spPr>
          <a:xfrm>
            <a:off x="4693137" y="4695387"/>
            <a:ext cx="2805723" cy="1600438"/>
          </a:xfrm>
          <a:prstGeom prst="rect">
            <a:avLst/>
          </a:prstGeom>
          <a:solidFill>
            <a:srgbClr val="FFC000"/>
          </a:solidFill>
        </p:spPr>
        <p:txBody>
          <a:bodyPr wrap="square" rtlCol="0">
            <a:spAutoFit/>
          </a:bodyPr>
          <a:lstStyle/>
          <a:p>
            <a:pPr algn="ctr"/>
            <a:endParaRPr lang="es-CL" dirty="0"/>
          </a:p>
          <a:p>
            <a:pPr algn="ctr"/>
            <a:r>
              <a:rPr lang="es-CL" dirty="0"/>
              <a:t>Las láminas siguientes hasta la 82 no se programan, pues son responsabilidad de un </a:t>
            </a:r>
            <a:r>
              <a:rPr lang="es-CL" dirty="0" err="1"/>
              <a:t>psicometrista</a:t>
            </a:r>
            <a:r>
              <a:rPr lang="es-CL" dirty="0"/>
              <a:t>. La cantidad de láminas podrá variar.</a:t>
            </a:r>
          </a:p>
          <a:p>
            <a:pPr algn="ctr"/>
            <a:endParaRPr lang="es-CL" dirty="0"/>
          </a:p>
        </p:txBody>
      </p:sp>
    </p:spTree>
    <p:extLst>
      <p:ext uri="{BB962C8B-B14F-4D97-AF65-F5344CB8AC3E}">
        <p14:creationId xmlns:p14="http://schemas.microsoft.com/office/powerpoint/2010/main" val="2705197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Selección de grupos y predictores</a:t>
            </a:r>
          </a:p>
        </p:txBody>
      </p:sp>
      <p:sp>
        <p:nvSpPr>
          <p:cNvPr id="14" name="Google Shape;102;p2"/>
          <p:cNvSpPr txBox="1"/>
          <p:nvPr/>
        </p:nvSpPr>
        <p:spPr>
          <a:xfrm>
            <a:off x="0" y="876905"/>
            <a:ext cx="11767301" cy="552455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Definición de grupos de análisis: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análisis se realizaron en tres niveles de agrupación:</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General: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la muestra completa.</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Clínico: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personas en el grupo de manejo clínico.</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No clínico: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Incluye a personas que no entraron en el grupo de manejo clínico.</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Definición de variables dependientes: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Para cada grupo se crearon dos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modelos: </a:t>
            </a:r>
          </a:p>
          <a:p>
            <a:pPr marL="457200" marR="0" lvl="0" indent="0" algn="just" rtl="0">
              <a:spcBef>
                <a:spcPts val="0"/>
              </a:spcBef>
              <a:spcAft>
                <a:spcPts val="0"/>
              </a:spcAft>
              <a:buClr>
                <a:srgbClr val="F8961E"/>
              </a:buClr>
              <a:buSzPts val="1600"/>
              <a:buFont typeface="Calibri"/>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 modelo con la suma de los puntajes en el cuestionario DSM-5 Cross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Cutting</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Level</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1 (medición de niveles de psicopatología), y un modelo con la suma de los puntajes del instrumento PERMA (medición de niveles bienestar).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Clr>
                <a:schemeClr val="dk1"/>
              </a:buClr>
              <a:buSzPts val="1600"/>
              <a:buFont typeface="Calibri"/>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Selección de predictores: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predictores fueron seleccionados en tres etapas: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1: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 través de un algoritmo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t>
            </a:r>
            <a:r>
              <a:rPr lang="es-CL" sz="1600" b="1"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stepwise</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aplicado a una regresión de mínimos cuadrados ordinarios (OLS),</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en ambas direcciones, con un criterio de inclusión y exclusión de 0,15. Se ingresaron variables sujetas a ser cuantificables, y que fueron contestadas por la mayoría del grupo.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2: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seleccionaron los 8 predictores con mayor tamaño de efecto tanto para factores protectores, como para factores de riesgo.</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Etapa 3: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volvió a realizar un modelo de regresión lineal OLS y se eliminaron aquellos predictores que no tuvieron un efecto estadísticamente significativo.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285750" marR="0" lvl="0" indent="-196850" algn="just" rtl="0">
              <a:lnSpc>
                <a:spcPct val="150000"/>
              </a:lnSpc>
              <a:spcBef>
                <a:spcPts val="0"/>
              </a:spcBef>
              <a:spcAft>
                <a:spcPts val="0"/>
              </a:spcAft>
              <a:buClr>
                <a:schemeClr val="dk1"/>
              </a:buClr>
              <a:buSzPts val="1100"/>
              <a:buFont typeface="Arial"/>
              <a:buNone/>
            </a:pPr>
            <a:endParaRPr sz="18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295250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Modelos lineales jerárquicos</a:t>
            </a:r>
          </a:p>
        </p:txBody>
      </p:sp>
      <p:sp>
        <p:nvSpPr>
          <p:cNvPr id="4" name="Google Shape;109;p3"/>
          <p:cNvSpPr txBox="1"/>
          <p:nvPr/>
        </p:nvSpPr>
        <p:spPr>
          <a:xfrm>
            <a:off x="0" y="924008"/>
            <a:ext cx="10590000" cy="535528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Modelamiento formal 1, Modelos Jerárquicos: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Una vez seleccionados los predictores, se realizó una serie de modelos de regresión lineal jerárquica. Este tipo de modelos tiene la posibilidad de ajustar los errores estándar de cada estimado por la característica anidada de la muestra.</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Unidad de anidamiento: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Individuos fueron anidados en escuelas, al tener cada escuela un sello distintivo. Se calcularon correlaciones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intra</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-clase en el grupo total para evaluar que este nivel efectivamente explicara parte significativa de la varianza de las respuestas.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Centrado de los predictores: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predictores fueron centrados en la media del grupo para generar estimados que indiquen la variabilidad que aporta cada sujeto.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Agrupamiento: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realizaron dos modelos (uno para bienestar y uno para psicopatología) para cada agrupación (general, clínica y no clínica).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Supuestos: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Fueron evaluados gráficamente para su cumplimiento. </a:t>
            </a:r>
            <a:endParaRPr dirty="0">
              <a:solidFill>
                <a:srgbClr val="3F3F3F"/>
              </a:solidFill>
              <a:latin typeface="Calibri Light" panose="020F0302020204030204" pitchFamily="34" charset="0"/>
              <a:cs typeface="Calibri Light" panose="020F0302020204030204" pitchFamily="34" charset="0"/>
            </a:endParaRPr>
          </a:p>
          <a:p>
            <a:pPr marL="742950" marR="0" lvl="0" indent="-184150" algn="just" rtl="0">
              <a:spcBef>
                <a:spcPts val="0"/>
              </a:spcBef>
              <a:spcAft>
                <a:spcPts val="0"/>
              </a:spcAft>
              <a:buClr>
                <a:schemeClr val="dk1"/>
              </a:buClr>
              <a:buSzPts val="1600"/>
              <a:buFont typeface="Arial"/>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Traducción gráfica de los modelos: </a:t>
            </a:r>
            <a:r>
              <a:rPr lang="es-CL" sz="1600" b="0"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parámetros de cada modelo fueron posteriormente estandarizados en base a la gran media (para favorecer su comparación) y traducidos a un gráfico. Dicho gráfico indica en color </a:t>
            </a:r>
            <a:r>
              <a:rPr lang="es-CL" sz="1600" b="1" i="0" u="none" strike="noStrike" cap="none" dirty="0">
                <a:solidFill>
                  <a:srgbClr val="F94144"/>
                </a:solidFill>
                <a:latin typeface="Calibri Light" panose="020F0302020204030204" pitchFamily="34" charset="0"/>
                <a:ea typeface="Calibri"/>
                <a:cs typeface="Calibri Light" panose="020F0302020204030204" pitchFamily="34" charset="0"/>
                <a:sym typeface="Calibri"/>
              </a:rPr>
              <a:t>rojo</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los factores de riesgo, y en color </a:t>
            </a:r>
            <a:r>
              <a:rPr lang="es-CL" sz="1600" b="1" i="0" u="none" strike="noStrike" cap="none" dirty="0">
                <a:solidFill>
                  <a:srgbClr val="55B296"/>
                </a:solidFill>
                <a:latin typeface="Calibri Light" panose="020F0302020204030204" pitchFamily="34" charset="0"/>
                <a:ea typeface="Calibri"/>
                <a:cs typeface="Calibri Light" panose="020F0302020204030204" pitchFamily="34" charset="0"/>
                <a:sym typeface="Calibri"/>
              </a:rPr>
              <a:t>verde</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los factores protectores. A su vez, el poder predictivo relativo de cada variable puede ser visto gráficamente a través de la longitud de una línea del color respectivo. En el ejemplo de más abajo podemos ver que los </a:t>
            </a:r>
            <a:r>
              <a:rPr lang="es-CL" sz="1600" b="1" i="0" u="none" strike="noStrike" cap="none" dirty="0">
                <a:solidFill>
                  <a:srgbClr val="F94144"/>
                </a:solidFill>
                <a:latin typeface="Calibri Light" panose="020F0302020204030204" pitchFamily="34" charset="0"/>
                <a:ea typeface="Calibri"/>
                <a:cs typeface="Calibri Light" panose="020F0302020204030204" pitchFamily="34" charset="0"/>
                <a:sym typeface="Calibri"/>
              </a:rPr>
              <a:t>problemas de autoestima</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son un factor de riesgo (aumenta problemas de salud mental), con un impacto relativamente menor al</a:t>
            </a:r>
            <a:r>
              <a:rPr lang="es-CL" sz="16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rPr>
              <a:t> </a:t>
            </a:r>
            <a:r>
              <a:rPr lang="es-CL" sz="1600" b="1" i="0" u="none" strike="noStrike" cap="none" dirty="0">
                <a:solidFill>
                  <a:srgbClr val="55B296"/>
                </a:solidFill>
                <a:latin typeface="Calibri Light" panose="020F0302020204030204" pitchFamily="34" charset="0"/>
                <a:ea typeface="Calibri"/>
                <a:cs typeface="Calibri Light" panose="020F0302020204030204" pitchFamily="34" charset="0"/>
                <a:sym typeface="Calibri"/>
              </a:rPr>
              <a:t>apoyo de la familia</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que es un factor protector (disminuye problemas de salud mental). </a:t>
            </a:r>
            <a:endParaRPr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pic>
        <p:nvPicPr>
          <p:cNvPr id="5" name="Google Shape;110;p3"/>
          <p:cNvPicPr preferRelativeResize="0"/>
          <p:nvPr/>
        </p:nvPicPr>
        <p:blipFill rotWithShape="1">
          <a:blip r:embed="rId3">
            <a:alphaModFix/>
          </a:blip>
          <a:srcRect/>
          <a:stretch/>
        </p:blipFill>
        <p:spPr>
          <a:xfrm>
            <a:off x="2763274" y="5836872"/>
            <a:ext cx="6129105" cy="884835"/>
          </a:xfrm>
          <a:prstGeom prst="rect">
            <a:avLst/>
          </a:prstGeom>
          <a:noFill/>
          <a:ln>
            <a:noFill/>
          </a:ln>
        </p:spPr>
      </p:pic>
      <p:pic>
        <p:nvPicPr>
          <p:cNvPr id="6" name="Google Shape;111;p3"/>
          <p:cNvPicPr preferRelativeResize="0"/>
          <p:nvPr/>
        </p:nvPicPr>
        <p:blipFill rotWithShape="1">
          <a:blip r:embed="rId4">
            <a:alphaModFix/>
          </a:blip>
          <a:srcRect/>
          <a:stretch/>
        </p:blipFill>
        <p:spPr>
          <a:xfrm>
            <a:off x="9309453" y="5786848"/>
            <a:ext cx="863473" cy="755539"/>
          </a:xfrm>
          <a:prstGeom prst="rect">
            <a:avLst/>
          </a:prstGeom>
          <a:noFill/>
          <a:ln>
            <a:noFill/>
          </a:ln>
        </p:spPr>
      </p:pic>
    </p:spTree>
    <p:extLst>
      <p:ext uri="{BB962C8B-B14F-4D97-AF65-F5344CB8AC3E}">
        <p14:creationId xmlns:p14="http://schemas.microsoft.com/office/powerpoint/2010/main" val="232634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Metodología: Psicometría de redes</a:t>
            </a:r>
          </a:p>
        </p:txBody>
      </p:sp>
      <p:pic>
        <p:nvPicPr>
          <p:cNvPr id="7" name="Google Shape;117;p4"/>
          <p:cNvPicPr preferRelativeResize="0"/>
          <p:nvPr/>
        </p:nvPicPr>
        <p:blipFill rotWithShape="1">
          <a:blip r:embed="rId3">
            <a:alphaModFix/>
          </a:blip>
          <a:srcRect/>
          <a:stretch/>
        </p:blipFill>
        <p:spPr>
          <a:xfrm>
            <a:off x="8819984" y="4517802"/>
            <a:ext cx="2730883" cy="1946060"/>
          </a:xfrm>
          <a:prstGeom prst="rect">
            <a:avLst/>
          </a:prstGeom>
          <a:noFill/>
          <a:ln>
            <a:noFill/>
          </a:ln>
        </p:spPr>
      </p:pic>
      <p:sp>
        <p:nvSpPr>
          <p:cNvPr id="8" name="Google Shape;119;p4"/>
          <p:cNvSpPr txBox="1"/>
          <p:nvPr/>
        </p:nvSpPr>
        <p:spPr>
          <a:xfrm>
            <a:off x="0" y="988029"/>
            <a:ext cx="10590000" cy="535528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Clr>
                <a:srgbClr val="F8961E"/>
              </a:buClr>
              <a:buSzPts val="1600"/>
              <a:buFont typeface="Calibri"/>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Modelamiento formal 2, Análisis de redes psicométricas: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Bajo el entendido de que se está trabajando con fenómenos complejos y multicausales, se calculó además con todas las variables de cada modelo un análisis de redes psicométricas. Este análisis permite visualizar gráficamente las correlaciones (ejes) entre pares de variables (nodos), controlando por la influencia de todo el resto de las variables (correlaciones parciales). Además de esto, el análisis incluye un algoritmo de regularización que elimina relaciones muy pequeñas para no saturar el modelo.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Tipo de modelos: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Pairwise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Markov</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Random</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Fields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(PMRF). Al tratarse de variables continuas, categóricas y binarias se utilizó un modelo gráfico mixto (MGM) capaz de lidiar con este tipo de datos.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Algoritmo de regularización: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Least</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absolute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shrinkage</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and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selection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operator</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(LASSO). Este algoritmo deja en cero ejes más pequeños. Se seleccionó un modelo en base a minimizar el Extended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Bayesian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Information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a:t>
            </a:r>
            <a:r>
              <a:rPr lang="es-CL" sz="1600" b="0" i="0" u="none" strike="noStrike" cap="none" dirty="0" err="1">
                <a:solidFill>
                  <a:srgbClr val="3F3F3F"/>
                </a:solidFill>
                <a:latin typeface="Calibri Light" panose="020F0302020204030204" pitchFamily="34" charset="0"/>
                <a:ea typeface="Calibri"/>
                <a:cs typeface="Calibri Light" panose="020F0302020204030204" pitchFamily="34" charset="0"/>
                <a:sym typeface="Calibri"/>
              </a:rPr>
              <a:t>Criterion</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(EBIC). </a:t>
            </a:r>
            <a:endParaRPr dirty="0">
              <a:solidFill>
                <a:srgbClr val="3F3F3F"/>
              </a:solidFill>
              <a:latin typeface="Calibri Light" panose="020F0302020204030204" pitchFamily="34" charset="0"/>
              <a:cs typeface="Calibri Light" panose="020F0302020204030204" pitchFamily="34" charset="0"/>
            </a:endParaRPr>
          </a:p>
          <a:p>
            <a:pPr marL="742950" marR="0" lvl="0" indent="-285750" algn="just" rtl="0">
              <a:spcBef>
                <a:spcPts val="0"/>
              </a:spcBef>
              <a:spcAft>
                <a:spcPts val="0"/>
              </a:spcAft>
              <a:buClr>
                <a:srgbClr val="3A434C"/>
              </a:buClr>
              <a:buSzPts val="1600"/>
              <a:buFont typeface="Arial"/>
              <a:buChar char="•"/>
            </a:pP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Grupos a aplicar: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Se aplicó este análisis únicamente en el nivel general, es decir, sin subgrupos.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marR="0" lvl="0" indent="0" algn="just" rtl="0">
              <a:spcBef>
                <a:spcPts val="0"/>
              </a:spcBef>
              <a:spcAft>
                <a:spcPts val="0"/>
              </a:spcAft>
              <a:buNone/>
            </a:pPr>
            <a:r>
              <a:rPr lang="es-CL" sz="1600" b="1" i="0" u="none" strike="noStrike" cap="none" dirty="0">
                <a:solidFill>
                  <a:srgbClr val="F8961E"/>
                </a:solidFill>
                <a:latin typeface="Calibri Light" panose="020F0302020204030204" pitchFamily="34" charset="0"/>
                <a:ea typeface="Calibri"/>
                <a:cs typeface="Calibri Light" panose="020F0302020204030204" pitchFamily="34" charset="0"/>
                <a:sym typeface="Calibri"/>
              </a:rPr>
              <a:t>Explicación: </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El beneficio de este tipo de modelos es que permite ver de forma intuitiva cómo se relacionan los distintos constructos de interés. Los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círculos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representan variables, conectadas por </a:t>
            </a:r>
            <a:r>
              <a:rPr lang="es-CL" sz="1600" b="1"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líneas</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El grosor de la línea indica la intensidad de la relación, mientras que el color su dirección (</a:t>
            </a:r>
            <a:r>
              <a:rPr lang="es-CL" sz="1600" b="1" i="0" u="none" strike="noStrike" cap="none" dirty="0">
                <a:solidFill>
                  <a:srgbClr val="4242E0"/>
                </a:solidFill>
                <a:latin typeface="Calibri Light" panose="020F0302020204030204" pitchFamily="34" charset="0"/>
                <a:ea typeface="Calibri"/>
                <a:cs typeface="Calibri Light" panose="020F0302020204030204" pitchFamily="34" charset="0"/>
                <a:sym typeface="Calibri"/>
              </a:rPr>
              <a:t>azul</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es positivo, </a:t>
            </a:r>
            <a:r>
              <a:rPr lang="es-CL" sz="1600" b="1" i="0" u="none" strike="noStrike" cap="none" dirty="0">
                <a:solidFill>
                  <a:srgbClr val="DA6C6C"/>
                </a:solidFill>
                <a:latin typeface="Calibri Light" panose="020F0302020204030204" pitchFamily="34" charset="0"/>
                <a:ea typeface="Calibri"/>
                <a:cs typeface="Calibri Light" panose="020F0302020204030204" pitchFamily="34" charset="0"/>
                <a:sym typeface="Calibri"/>
              </a:rPr>
              <a:t>rojo</a:t>
            </a: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 es negativo).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Podemos ver en el ejemplo que personas con problemas de autoestima tienden a tener problemas de aislamiento.</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También que son la relación más fuerte (línea gruesa y azul, relación positiva e intensa).</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Sin embargo, también tener más problemas de aislamiento y de autoestima se asocia a más problemas</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r>
              <a:rPr lang="es-CL" sz="1600" b="0" i="0" u="none" strike="noStrike" cap="none" dirty="0">
                <a:solidFill>
                  <a:srgbClr val="3F3F3F"/>
                </a:solidFill>
                <a:latin typeface="Calibri Light" panose="020F0302020204030204" pitchFamily="34" charset="0"/>
                <a:ea typeface="Calibri"/>
                <a:cs typeface="Calibri Light" panose="020F0302020204030204" pitchFamily="34" charset="0"/>
                <a:sym typeface="Calibri"/>
              </a:rPr>
              <a:t>con las relaciones sentimentales. </a:t>
            </a:r>
            <a:endParaRPr dirty="0">
              <a:solidFill>
                <a:srgbClr val="3F3F3F"/>
              </a:solidFill>
              <a:latin typeface="Calibri Light" panose="020F0302020204030204" pitchFamily="34" charset="0"/>
              <a:cs typeface="Calibri Light" panose="020F0302020204030204" pitchFamily="34" charset="0"/>
            </a:endParaRPr>
          </a:p>
          <a:p>
            <a:pPr marL="457200" marR="0" lvl="0" indent="0" algn="just" rtl="0">
              <a:spcBef>
                <a:spcPts val="0"/>
              </a:spcBef>
              <a:spcAft>
                <a:spcPts val="0"/>
              </a:spcAft>
              <a:buNone/>
            </a:pPr>
            <a:endParaRPr sz="1600" b="1"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SzPts val="1600"/>
              <a:buFont typeface="Arial"/>
              <a:buNone/>
            </a:pPr>
            <a:endParaRPr sz="1600" b="0" i="0" u="none" strike="noStrike" cap="none" dirty="0">
              <a:solidFill>
                <a:srgbClr val="00233B"/>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3850969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16"/>
          <p:cNvSpPr txBox="1"/>
          <p:nvPr/>
        </p:nvSpPr>
        <p:spPr>
          <a:xfrm>
            <a:off x="2464422"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Mujeres</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78" name="Google Shape;278;p16"/>
          <p:cNvSpPr txBox="1"/>
          <p:nvPr/>
        </p:nvSpPr>
        <p:spPr>
          <a:xfrm>
            <a:off x="8534397"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a:solidFill>
                  <a:schemeClr val="dk1"/>
                </a:solidFill>
                <a:latin typeface="Calibri Light" panose="020F0302020204030204" pitchFamily="34" charset="0"/>
                <a:ea typeface="Calibri"/>
                <a:cs typeface="Calibri Light" panose="020F0302020204030204" pitchFamily="34" charset="0"/>
                <a:sym typeface="Calibri"/>
              </a:rPr>
              <a:t>Hombres</a:t>
            </a:r>
            <a:endParaRPr sz="200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9" name="Google Shape;219;p11">
            <a:extLst>
              <a:ext uri="{FF2B5EF4-FFF2-40B4-BE49-F238E27FC236}">
                <a16:creationId xmlns:a16="http://schemas.microsoft.com/office/drawing/2014/main" id="{A867D09D-7D5A-41EE-AB42-CAC7999ECCDF}"/>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7" name="CuadroTexto 6">
            <a:extLst>
              <a:ext uri="{FF2B5EF4-FFF2-40B4-BE49-F238E27FC236}">
                <a16:creationId xmlns:a16="http://schemas.microsoft.com/office/drawing/2014/main" id="{F3C2989E-4D65-4BB5-91C9-54DC47E8AFA4}"/>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0694C882-6E0D-71A9-D4E4-695E2F4CC25E}"/>
              </a:ext>
            </a:extLst>
          </p:cNvPr>
          <p:cNvSpPr txBox="1"/>
          <p:nvPr/>
        </p:nvSpPr>
        <p:spPr>
          <a:xfrm>
            <a:off x="258671" y="2127699"/>
            <a:ext cx="5604681" cy="3871883"/>
          </a:xfrm>
          <a:prstGeom prst="rect">
            <a:avLst/>
          </a:prstGeom>
          <a:noFill/>
        </p:spPr>
        <p:txBody>
          <a:bodyPr wrap="square" rtlCol="0">
            <a:noAutofit/>
          </a:bodyPr>
          <a:lstStyle/>
          <a:p>
            <a:r>
              <a:rPr lang="es-CL" dirty="0" err="1"/>
              <a:t>wordcloud_mujeres</a:t>
            </a:r>
            <a:endParaRPr lang="es-CL" dirty="0"/>
          </a:p>
        </p:txBody>
      </p:sp>
      <p:sp>
        <p:nvSpPr>
          <p:cNvPr id="4" name="CuadroTexto 3">
            <a:extLst>
              <a:ext uri="{FF2B5EF4-FFF2-40B4-BE49-F238E27FC236}">
                <a16:creationId xmlns:a16="http://schemas.microsoft.com/office/drawing/2014/main" id="{9C746FD6-8189-1592-08CB-D619F1AE8C34}"/>
              </a:ext>
            </a:extLst>
          </p:cNvPr>
          <p:cNvSpPr txBox="1"/>
          <p:nvPr/>
        </p:nvSpPr>
        <p:spPr>
          <a:xfrm>
            <a:off x="6403338" y="2127700"/>
            <a:ext cx="5455298" cy="3871883"/>
          </a:xfrm>
          <a:prstGeom prst="rect">
            <a:avLst/>
          </a:prstGeom>
          <a:noFill/>
        </p:spPr>
        <p:txBody>
          <a:bodyPr wrap="square" rtlCol="0">
            <a:noAutofit/>
          </a:bodyPr>
          <a:lstStyle/>
          <a:p>
            <a:r>
              <a:rPr lang="es-CL" dirty="0" err="1"/>
              <a:t>wordcloud_hombres</a:t>
            </a: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general</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55%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en gran medida afectan negativamente a la salud mental. Si bien se trata de un efecto conocido y es posible abordarlo, se optó por excluir esta variable de los modelos de predicción para evaluar con mayor precisión las dimensiones restantes. </a:t>
            </a:r>
          </a:p>
        </p:txBody>
      </p:sp>
      <p:pic>
        <p:nvPicPr>
          <p:cNvPr id="5" name="Google Shape;126;p5"/>
          <p:cNvPicPr preferRelativeResize="0"/>
          <p:nvPr/>
        </p:nvPicPr>
        <p:blipFill rotWithShape="1">
          <a:blip r:embed="rId3">
            <a:alphaModFix/>
          </a:blip>
          <a:srcRect/>
          <a:stretch/>
        </p:blipFill>
        <p:spPr>
          <a:xfrm>
            <a:off x="4870686" y="1690688"/>
            <a:ext cx="7321314" cy="4713256"/>
          </a:xfrm>
          <a:prstGeom prst="rect">
            <a:avLst/>
          </a:prstGeom>
          <a:noFill/>
          <a:ln>
            <a:noFill/>
          </a:ln>
        </p:spPr>
      </p:pic>
    </p:spTree>
    <p:extLst>
      <p:ext uri="{BB962C8B-B14F-4D97-AF65-F5344CB8AC3E}">
        <p14:creationId xmlns:p14="http://schemas.microsoft.com/office/powerpoint/2010/main" val="63229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general </a:t>
            </a:r>
            <a:r>
              <a:rPr lang="es-CL" dirty="0"/>
              <a:t>excluyendo estrés</a:t>
            </a:r>
            <a:r>
              <a:rPr lang="es-ES" dirty="0"/>
              <a:t> </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dimensiones complejas de apoyo (familia, amigos y autoridades) junto con ser hombre y tener patrones de sueño regulares exhiben un comportamiento protector de la salud mental en la muestra general.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dificultades del sueño, los hábitos poco saludables de alimentación, los problemas de salud, los estilos de afrontamiento pasivos, junto con los problemas de autoestima, constituyen un factor de riesgo para desarrollar problemas de salud mental en la muestra general. </a:t>
            </a:r>
          </a:p>
        </p:txBody>
      </p:sp>
      <p:pic>
        <p:nvPicPr>
          <p:cNvPr id="6" name="Google Shape;132;p6"/>
          <p:cNvPicPr preferRelativeResize="0"/>
          <p:nvPr/>
        </p:nvPicPr>
        <p:blipFill rotWithShape="1">
          <a:blip r:embed="rId3">
            <a:alphaModFix/>
          </a:blip>
          <a:srcRect/>
          <a:stretch/>
        </p:blipFill>
        <p:spPr>
          <a:xfrm>
            <a:off x="4900475" y="1770971"/>
            <a:ext cx="6920856" cy="4460645"/>
          </a:xfrm>
          <a:prstGeom prst="rect">
            <a:avLst/>
          </a:prstGeom>
          <a:noFill/>
          <a:ln>
            <a:noFill/>
          </a:ln>
        </p:spPr>
      </p:pic>
    </p:spTree>
    <p:extLst>
      <p:ext uri="{BB962C8B-B14F-4D97-AF65-F5344CB8AC3E}">
        <p14:creationId xmlns:p14="http://schemas.microsoft.com/office/powerpoint/2010/main" val="298355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47%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para la muestra clínica.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 la salud mental.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39;p7"/>
          <p:cNvPicPr preferRelativeResize="0"/>
          <p:nvPr/>
        </p:nvPicPr>
        <p:blipFill rotWithShape="1">
          <a:blip r:embed="rId3">
            <a:alphaModFix/>
          </a:blip>
          <a:srcRect/>
          <a:stretch/>
        </p:blipFill>
        <p:spPr>
          <a:xfrm>
            <a:off x="5251795" y="1825625"/>
            <a:ext cx="6693824" cy="4316578"/>
          </a:xfrm>
          <a:prstGeom prst="rect">
            <a:avLst/>
          </a:prstGeom>
          <a:noFill/>
          <a:ln>
            <a:noFill/>
          </a:ln>
        </p:spPr>
      </p:pic>
    </p:spTree>
    <p:extLst>
      <p:ext uri="{BB962C8B-B14F-4D97-AF65-F5344CB8AC3E}">
        <p14:creationId xmlns:p14="http://schemas.microsoft.com/office/powerpoint/2010/main" val="25134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clínica excluyendo estrés</a:t>
            </a:r>
          </a:p>
        </p:txBody>
      </p:sp>
      <p:sp>
        <p:nvSpPr>
          <p:cNvPr id="8" name="Google Shape;119;p4"/>
          <p:cNvSpPr txBox="1"/>
          <p:nvPr/>
        </p:nvSpPr>
        <p:spPr>
          <a:xfrm>
            <a:off x="1" y="1986511"/>
            <a:ext cx="4870686" cy="3877954"/>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dimensiones complejas de apoyo social percibido (familia y autoridades) junto con ser hombre, tener patrones de sueño regulares y contar con un lugar para estudiar exhiben un comportamiento protector de la salud mental en la muestra clínica.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dificultades del sueño, los hábitos poco saludables de alimentación, los problemas de salud y los estilos de afrontamiento pasivos constituyen, junto con los problemas de autoestima, un riesgo de desarrollar problemas de salud mental en el grupo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47;p8"/>
          <p:cNvPicPr preferRelativeResize="0"/>
          <p:nvPr/>
        </p:nvPicPr>
        <p:blipFill rotWithShape="1">
          <a:blip r:embed="rId3">
            <a:alphaModFix/>
          </a:blip>
          <a:srcRect/>
          <a:stretch/>
        </p:blipFill>
        <p:spPr>
          <a:xfrm>
            <a:off x="5437203" y="1825625"/>
            <a:ext cx="6521019" cy="4182289"/>
          </a:xfrm>
          <a:prstGeom prst="rect">
            <a:avLst/>
          </a:prstGeom>
          <a:noFill/>
          <a:ln>
            <a:noFill/>
          </a:ln>
        </p:spPr>
      </p:pic>
    </p:spTree>
    <p:extLst>
      <p:ext uri="{BB962C8B-B14F-4D97-AF65-F5344CB8AC3E}">
        <p14:creationId xmlns:p14="http://schemas.microsoft.com/office/powerpoint/2010/main" val="352848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no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28%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 los problemas de salud mental para la muestra clínica.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 la salud mental.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54;p9"/>
          <p:cNvPicPr preferRelativeResize="0"/>
          <p:nvPr/>
        </p:nvPicPr>
        <p:blipFill rotWithShape="1">
          <a:blip r:embed="rId3">
            <a:alphaModFix/>
          </a:blip>
          <a:srcRect/>
          <a:stretch/>
        </p:blipFill>
        <p:spPr>
          <a:xfrm>
            <a:off x="5347779" y="1825625"/>
            <a:ext cx="6597030" cy="4244243"/>
          </a:xfrm>
          <a:prstGeom prst="rect">
            <a:avLst/>
          </a:prstGeom>
          <a:noFill/>
          <a:ln>
            <a:noFill/>
          </a:ln>
        </p:spPr>
      </p:pic>
    </p:spTree>
    <p:extLst>
      <p:ext uri="{BB962C8B-B14F-4D97-AF65-F5344CB8AC3E}">
        <p14:creationId xmlns:p14="http://schemas.microsoft.com/office/powerpoint/2010/main" val="148365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F94144"/>
                </a:solidFill>
              </a:rPr>
              <a:t>Problemas de salud mental</a:t>
            </a:r>
            <a:r>
              <a:rPr lang="es-ES" dirty="0"/>
              <a:t>: Muestra no clínica excluyendo estrés</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Percibir apoyo de las autoridades de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Duoc</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UC corresponde a un factor protector en el grupo de participantes que no muestra niveles clínicos en el ámbito de problemas de salud mental.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Hábitos poco saludables como consumo frecuente de comida rápida y de café, junto con las dificultades del sueño, los problemas de salud, la tendencia a la procrastinación y pertenecer al sexo femenino, aumentan los niveles de malestar asociados a sintomatología sub-umbral de problemas de salud mental.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62;p10"/>
          <p:cNvPicPr preferRelativeResize="0"/>
          <p:nvPr/>
        </p:nvPicPr>
        <p:blipFill rotWithShape="1">
          <a:blip r:embed="rId3">
            <a:alphaModFix/>
          </a:blip>
          <a:srcRect/>
          <a:stretch/>
        </p:blipFill>
        <p:spPr>
          <a:xfrm>
            <a:off x="5112798" y="1789105"/>
            <a:ext cx="6860990" cy="4424377"/>
          </a:xfrm>
          <a:prstGeom prst="rect">
            <a:avLst/>
          </a:prstGeom>
          <a:noFill/>
          <a:ln>
            <a:noFill/>
          </a:ln>
        </p:spPr>
      </p:pic>
    </p:spTree>
    <p:extLst>
      <p:ext uri="{BB962C8B-B14F-4D97-AF65-F5344CB8AC3E}">
        <p14:creationId xmlns:p14="http://schemas.microsoft.com/office/powerpoint/2010/main" val="15142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general</a:t>
            </a:r>
          </a:p>
        </p:txBody>
      </p:sp>
      <p:sp>
        <p:nvSpPr>
          <p:cNvPr id="8" name="Google Shape;119;p4"/>
          <p:cNvSpPr txBox="1"/>
          <p:nvPr/>
        </p:nvSpPr>
        <p:spPr>
          <a:xfrm>
            <a:off x="1" y="1986511"/>
            <a:ext cx="4870686" cy="3385512"/>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66%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69;p11"/>
          <p:cNvPicPr preferRelativeResize="0"/>
          <p:nvPr/>
        </p:nvPicPr>
        <p:blipFill rotWithShape="1">
          <a:blip r:embed="rId3">
            <a:alphaModFix/>
          </a:blip>
          <a:srcRect/>
          <a:stretch/>
        </p:blipFill>
        <p:spPr>
          <a:xfrm>
            <a:off x="5188628" y="1825625"/>
            <a:ext cx="6747729" cy="4351339"/>
          </a:xfrm>
          <a:prstGeom prst="rect">
            <a:avLst/>
          </a:prstGeom>
          <a:noFill/>
          <a:ln>
            <a:noFill/>
          </a:ln>
        </p:spPr>
      </p:pic>
    </p:spTree>
    <p:extLst>
      <p:ext uri="{BB962C8B-B14F-4D97-AF65-F5344CB8AC3E}">
        <p14:creationId xmlns:p14="http://schemas.microsoft.com/office/powerpoint/2010/main" val="172190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general </a:t>
            </a:r>
            <a:r>
              <a:rPr lang="es-CL" dirty="0"/>
              <a:t>excluyendo estrés</a:t>
            </a:r>
            <a:endParaRPr lang="es-ES" dirty="0"/>
          </a:p>
        </p:txBody>
      </p:sp>
      <p:sp>
        <p:nvSpPr>
          <p:cNvPr id="8" name="Google Shape;119;p4"/>
          <p:cNvSpPr txBox="1"/>
          <p:nvPr/>
        </p:nvSpPr>
        <p:spPr>
          <a:xfrm>
            <a:off x="1" y="1986511"/>
            <a:ext cx="4870686" cy="289306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Para el total de participantes, se observa que factores relacionales como tener pareja y el apoyo de amistades y familia aumentan los niveles de bienestar.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También tener metas propias, un estilo de afrontamiento activo caracterizado por reevaluación y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hacerce</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cargo” de los problemas, además de hábitos saludables como el ejercicio y comer en horarios regulares aumenta el bienestar.</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76;p12"/>
          <p:cNvPicPr preferRelativeResize="0"/>
          <p:nvPr/>
        </p:nvPicPr>
        <p:blipFill rotWithShape="1">
          <a:blip r:embed="rId3">
            <a:alphaModFix/>
          </a:blip>
          <a:srcRect/>
          <a:stretch/>
        </p:blipFill>
        <p:spPr>
          <a:xfrm>
            <a:off x="5041087" y="1825625"/>
            <a:ext cx="6659594" cy="4287259"/>
          </a:xfrm>
          <a:prstGeom prst="rect">
            <a:avLst/>
          </a:prstGeom>
          <a:noFill/>
          <a:ln>
            <a:noFill/>
          </a:ln>
        </p:spPr>
      </p:pic>
    </p:spTree>
    <p:extLst>
      <p:ext uri="{BB962C8B-B14F-4D97-AF65-F5344CB8AC3E}">
        <p14:creationId xmlns:p14="http://schemas.microsoft.com/office/powerpoint/2010/main" val="227033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Clínica</a:t>
            </a:r>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62%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 para la muestra clínica.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83;p13"/>
          <p:cNvPicPr preferRelativeResize="0"/>
          <p:nvPr/>
        </p:nvPicPr>
        <p:blipFill rotWithShape="1">
          <a:blip r:embed="rId3">
            <a:alphaModFix/>
          </a:blip>
          <a:srcRect/>
          <a:stretch/>
        </p:blipFill>
        <p:spPr>
          <a:xfrm>
            <a:off x="5090327" y="1849841"/>
            <a:ext cx="6725852" cy="4327122"/>
          </a:xfrm>
          <a:prstGeom prst="rect">
            <a:avLst/>
          </a:prstGeom>
          <a:noFill/>
          <a:ln>
            <a:noFill/>
          </a:ln>
        </p:spPr>
      </p:pic>
    </p:spTree>
    <p:extLst>
      <p:ext uri="{BB962C8B-B14F-4D97-AF65-F5344CB8AC3E}">
        <p14:creationId xmlns:p14="http://schemas.microsoft.com/office/powerpoint/2010/main" val="154046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Clínica </a:t>
            </a:r>
            <a:r>
              <a:rPr lang="es-CL" dirty="0"/>
              <a:t>Excluyendo estrés</a:t>
            </a:r>
            <a:endParaRPr lang="es-ES" dirty="0"/>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apoyo percibido por parte de la familia, amigos y profesores, los estilos de afrontamiento activos, junto con hábitos saludables como el ejercicio, exhiben un comportamiento protector del bienestar en la muestra clínica.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Principalmente los problemas de autoestima, un afrontamiento pasivo caracterizado por rendirse ante los problemas, los problemas de salud, las dificultades del sueño, el aislamiento y la procrastinación se relacionan con niveles de bienestar más bajos en el grupo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190;p14"/>
          <p:cNvPicPr preferRelativeResize="0"/>
          <p:nvPr/>
        </p:nvPicPr>
        <p:blipFill rotWithShape="1">
          <a:blip r:embed="rId3">
            <a:alphaModFix/>
          </a:blip>
          <a:srcRect/>
          <a:stretch/>
        </p:blipFill>
        <p:spPr>
          <a:xfrm>
            <a:off x="5107623" y="1764124"/>
            <a:ext cx="6894988" cy="4474339"/>
          </a:xfrm>
          <a:prstGeom prst="rect">
            <a:avLst/>
          </a:prstGeom>
          <a:noFill/>
          <a:ln>
            <a:noFill/>
          </a:ln>
        </p:spPr>
      </p:pic>
    </p:spTree>
    <p:extLst>
      <p:ext uri="{BB962C8B-B14F-4D97-AF65-F5344CB8AC3E}">
        <p14:creationId xmlns:p14="http://schemas.microsoft.com/office/powerpoint/2010/main" val="133052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16"/>
          <p:cNvSpPr txBox="1"/>
          <p:nvPr/>
        </p:nvSpPr>
        <p:spPr>
          <a:xfrm>
            <a:off x="2464422"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2022</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278" name="Google Shape;278;p16"/>
          <p:cNvSpPr txBox="1"/>
          <p:nvPr/>
        </p:nvSpPr>
        <p:spPr>
          <a:xfrm>
            <a:off x="8534397" y="1630198"/>
            <a:ext cx="119318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2000" dirty="0">
                <a:solidFill>
                  <a:schemeClr val="dk1"/>
                </a:solidFill>
                <a:latin typeface="Calibri Light" panose="020F0302020204030204" pitchFamily="34" charset="0"/>
                <a:ea typeface="Calibri"/>
                <a:cs typeface="Calibri Light" panose="020F0302020204030204" pitchFamily="34" charset="0"/>
                <a:sym typeface="Calibri"/>
              </a:rPr>
              <a:t>2025</a:t>
            </a:r>
            <a:endParaRPr sz="2000" dirty="0">
              <a:solidFill>
                <a:schemeClr val="dk1"/>
              </a:solidFill>
              <a:latin typeface="Calibri Light" panose="020F0302020204030204" pitchFamily="34" charset="0"/>
              <a:ea typeface="Calibri"/>
              <a:cs typeface="Calibri Light" panose="020F0302020204030204" pitchFamily="34" charset="0"/>
              <a:sym typeface="Calibri"/>
            </a:endParaRPr>
          </a:p>
        </p:txBody>
      </p:sp>
      <p:sp>
        <p:nvSpPr>
          <p:cNvPr id="9" name="Google Shape;219;p11">
            <a:extLst>
              <a:ext uri="{FF2B5EF4-FFF2-40B4-BE49-F238E27FC236}">
                <a16:creationId xmlns:a16="http://schemas.microsoft.com/office/drawing/2014/main" id="{A867D09D-7D5A-41EE-AB42-CAC7999ECCDF}"/>
              </a:ext>
            </a:extLst>
          </p:cNvPr>
          <p:cNvSpPr txBox="1"/>
          <p:nvPr/>
        </p:nvSpPr>
        <p:spPr>
          <a:xfrm>
            <a:off x="491319" y="419556"/>
            <a:ext cx="11639289" cy="614588"/>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chemeClr val="lt1"/>
              </a:buClr>
              <a:buSzPts val="3400"/>
              <a:buFont typeface="Calibri"/>
              <a:buNone/>
            </a:pPr>
            <a:r>
              <a:rPr lang="es-CL" sz="3400" b="1" cap="small" dirty="0">
                <a:solidFill>
                  <a:srgbClr val="00223A"/>
                </a:solidFill>
                <a:latin typeface="Calibri Light" panose="020F0302020204030204" pitchFamily="34" charset="0"/>
                <a:ea typeface="Calibri"/>
                <a:cs typeface="Calibri Light" panose="020F0302020204030204" pitchFamily="34" charset="0"/>
                <a:sym typeface="Calibri"/>
              </a:rPr>
              <a:t>¿Cómo es la experiencia emocional?</a:t>
            </a:r>
            <a:endParaRPr dirty="0">
              <a:solidFill>
                <a:srgbClr val="00223A"/>
              </a:solidFill>
              <a:latin typeface="Calibri Light" panose="020F0302020204030204" pitchFamily="34" charset="0"/>
              <a:cs typeface="Calibri Light" panose="020F0302020204030204" pitchFamily="34" charset="0"/>
            </a:endParaRPr>
          </a:p>
        </p:txBody>
      </p:sp>
      <p:sp>
        <p:nvSpPr>
          <p:cNvPr id="7" name="CuadroTexto 6">
            <a:extLst>
              <a:ext uri="{FF2B5EF4-FFF2-40B4-BE49-F238E27FC236}">
                <a16:creationId xmlns:a16="http://schemas.microsoft.com/office/drawing/2014/main" id="{2F42AA0E-6A74-4758-BF88-13F0C13EA6F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
        <p:nvSpPr>
          <p:cNvPr id="2" name="CuadroTexto 1">
            <a:extLst>
              <a:ext uri="{FF2B5EF4-FFF2-40B4-BE49-F238E27FC236}">
                <a16:creationId xmlns:a16="http://schemas.microsoft.com/office/drawing/2014/main" id="{59C9FAC2-B31A-FEA0-0039-7EA8D3687C10}"/>
              </a:ext>
            </a:extLst>
          </p:cNvPr>
          <p:cNvSpPr txBox="1"/>
          <p:nvPr/>
        </p:nvSpPr>
        <p:spPr>
          <a:xfrm>
            <a:off x="6371746" y="2030308"/>
            <a:ext cx="5448014" cy="3871883"/>
          </a:xfrm>
          <a:prstGeom prst="rect">
            <a:avLst/>
          </a:prstGeom>
          <a:noFill/>
        </p:spPr>
        <p:txBody>
          <a:bodyPr wrap="square" rtlCol="0">
            <a:noAutofit/>
          </a:bodyPr>
          <a:lstStyle/>
          <a:p>
            <a:r>
              <a:rPr lang="es-CL" err="1"/>
              <a:t>wordcloud</a:t>
            </a:r>
            <a:r>
              <a:rPr lang="es-CL"/>
              <a:t>_global</a:t>
            </a:r>
            <a:endParaRPr lang="es-CL" dirty="0"/>
          </a:p>
        </p:txBody>
      </p:sp>
      <p:sp>
        <p:nvSpPr>
          <p:cNvPr id="3" name="CuadroTexto 2">
            <a:extLst>
              <a:ext uri="{FF2B5EF4-FFF2-40B4-BE49-F238E27FC236}">
                <a16:creationId xmlns:a16="http://schemas.microsoft.com/office/drawing/2014/main" id="{7C3877DD-D638-7ACD-A1E4-2294F3945530}"/>
              </a:ext>
            </a:extLst>
          </p:cNvPr>
          <p:cNvSpPr txBox="1"/>
          <p:nvPr/>
        </p:nvSpPr>
        <p:spPr>
          <a:xfrm>
            <a:off x="372241" y="2030308"/>
            <a:ext cx="5518485" cy="3871883"/>
          </a:xfrm>
          <a:prstGeom prst="rect">
            <a:avLst/>
          </a:prstGeom>
          <a:noFill/>
        </p:spPr>
        <p:txBody>
          <a:bodyPr wrap="square" rtlCol="0">
            <a:noAutofit/>
          </a:bodyPr>
          <a:lstStyle/>
          <a:p>
            <a:r>
              <a:rPr lang="es-CL" dirty="0"/>
              <a:t>wordcloud_2022</a:t>
            </a:r>
          </a:p>
        </p:txBody>
      </p:sp>
    </p:spTree>
    <p:extLst>
      <p:ext uri="{BB962C8B-B14F-4D97-AF65-F5344CB8AC3E}">
        <p14:creationId xmlns:p14="http://schemas.microsoft.com/office/powerpoint/2010/main" val="11458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a:t>
            </a:r>
            <a:r>
              <a:rPr lang="es-CL" dirty="0"/>
              <a:t>no Clínica</a:t>
            </a:r>
            <a:endParaRPr lang="es-ES" dirty="0"/>
          </a:p>
        </p:txBody>
      </p:sp>
      <p:sp>
        <p:nvSpPr>
          <p:cNvPr id="8" name="Google Shape;119;p4"/>
          <p:cNvSpPr txBox="1"/>
          <p:nvPr/>
        </p:nvSpPr>
        <p:spPr>
          <a:xfrm>
            <a:off x="1" y="1986511"/>
            <a:ext cx="4870686" cy="3631733"/>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variables incluidas en el modelo explicaron un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52%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de la varianza del bienestar para la muestra no clínica.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En el gráfico, se verifica que el estrés percibido tuvo un valor explicativo relativo claramente mayor al resto de las variables.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Esto significa que los niveles de estrés afectan negativamente al bienestar. Si bien se trata de un efecto conocido y es posible abordarlo, se optó por excluir esta variable de los modelos de predicción para evaluar con mayor precisión las dimensiones restantes.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197;p15"/>
          <p:cNvPicPr preferRelativeResize="0"/>
          <p:nvPr/>
        </p:nvPicPr>
        <p:blipFill rotWithShape="1">
          <a:blip r:embed="rId3">
            <a:alphaModFix/>
          </a:blip>
          <a:srcRect/>
          <a:stretch/>
        </p:blipFill>
        <p:spPr>
          <a:xfrm>
            <a:off x="5006655" y="1825624"/>
            <a:ext cx="6734776" cy="4351339"/>
          </a:xfrm>
          <a:prstGeom prst="rect">
            <a:avLst/>
          </a:prstGeom>
          <a:noFill/>
          <a:ln>
            <a:noFill/>
          </a:ln>
        </p:spPr>
      </p:pic>
    </p:spTree>
    <p:extLst>
      <p:ext uri="{BB962C8B-B14F-4D97-AF65-F5344CB8AC3E}">
        <p14:creationId xmlns:p14="http://schemas.microsoft.com/office/powerpoint/2010/main" val="2010704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solidFill>
                  <a:srgbClr val="55B296"/>
                </a:solidFill>
              </a:rPr>
              <a:t>Bienestar:</a:t>
            </a:r>
            <a:r>
              <a:rPr lang="es-ES" dirty="0"/>
              <a:t> muestra </a:t>
            </a:r>
            <a:r>
              <a:rPr lang="es-CL" dirty="0"/>
              <a:t>no Clínica excluyendo estrés</a:t>
            </a:r>
            <a:endParaRPr lang="es-ES" dirty="0"/>
          </a:p>
        </p:txBody>
      </p:sp>
      <p:sp>
        <p:nvSpPr>
          <p:cNvPr id="8" name="Google Shape;119;p4"/>
          <p:cNvSpPr txBox="1"/>
          <p:nvPr/>
        </p:nvSpPr>
        <p:spPr>
          <a:xfrm>
            <a:off x="1" y="1986511"/>
            <a:ext cx="4870686" cy="3877954"/>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apoyo percibido por parte de la familia, amigos y profesores, tener metas propias, los estilos de afrontamiento activos, junto con hábitos saludables como el ejercicio, exhiben un comportamiento protector en el bienestar de los participantes que no presentan problemas de nivel clínico.</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Principalmente los problemas de autoestima, un afrontamiento pasivo caracterizado por rendirse ante los problemas, los problemas de salud, las dificultades del sueño, el aislamiento y la procrastinación se relacionan con niveles de bienestar más bajos en el grupo que no presenta problemas de nivel clínico.</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04;p16"/>
          <p:cNvPicPr preferRelativeResize="0"/>
          <p:nvPr/>
        </p:nvPicPr>
        <p:blipFill rotWithShape="1">
          <a:blip r:embed="rId3">
            <a:alphaModFix/>
          </a:blip>
          <a:srcRect/>
          <a:stretch/>
        </p:blipFill>
        <p:spPr>
          <a:xfrm>
            <a:off x="5259289" y="1825625"/>
            <a:ext cx="6702780" cy="4351338"/>
          </a:xfrm>
          <a:prstGeom prst="rect">
            <a:avLst/>
          </a:prstGeom>
          <a:noFill/>
          <a:ln>
            <a:noFill/>
          </a:ln>
        </p:spPr>
      </p:pic>
    </p:spTree>
    <p:extLst>
      <p:ext uri="{BB962C8B-B14F-4D97-AF65-F5344CB8AC3E}">
        <p14:creationId xmlns:p14="http://schemas.microsoft.com/office/powerpoint/2010/main" val="167507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0" y="1533368"/>
            <a:ext cx="4414345" cy="4862839"/>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b="1" dirty="0">
                <a:solidFill>
                  <a:srgbClr val="F8961E"/>
                </a:solidFill>
                <a:latin typeface="Calibri Light" panose="020F0302020204030204" pitchFamily="34" charset="0"/>
                <a:ea typeface="Calibri"/>
                <a:cs typeface="Calibri Light" panose="020F0302020204030204" pitchFamily="34" charset="0"/>
                <a:sym typeface="Calibri"/>
              </a:rPr>
              <a:t>Explicación: </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El beneficio de este tipo de modelos es que permite ver, de forma intuitiva, cómo se relacionan los distintos constructos de interés. Los círculos representan variables, conectadas por líneas. El grosor de la línea indica la intensidad de la relación, mientras que el color su dirección (</a:t>
            </a:r>
            <a:r>
              <a:rPr lang="es-ES" sz="1600" b="1" dirty="0">
                <a:solidFill>
                  <a:srgbClr val="2020DA"/>
                </a:solidFill>
                <a:latin typeface="Calibri Light" panose="020F0302020204030204" pitchFamily="34" charset="0"/>
                <a:ea typeface="Calibri"/>
                <a:cs typeface="Calibri Light" panose="020F0302020204030204" pitchFamily="34" charset="0"/>
                <a:sym typeface="Calibri"/>
              </a:rPr>
              <a:t>azul</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es positivo, </a:t>
            </a:r>
            <a:r>
              <a:rPr lang="es-ES" sz="1600" b="1" dirty="0">
                <a:solidFill>
                  <a:srgbClr val="E69C9C"/>
                </a:solidFill>
                <a:latin typeface="Calibri Light" panose="020F0302020204030204" pitchFamily="34" charset="0"/>
                <a:ea typeface="Calibri"/>
                <a:cs typeface="Calibri Light" panose="020F0302020204030204" pitchFamily="34" charset="0"/>
                <a:sym typeface="Calibri"/>
              </a:rPr>
              <a:t>rojo</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es negativo). </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Podemos ver en el ejemplo que personas con problemas de autoestima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 tienden a tener mayores niveles de estrés.</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También que esta relación es fuerte (línea gruesa y azul, relación positiva e intensa).</a:t>
            </a: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Además, tener más problemas de autoestima y estrés se asocian a más problemas de salud mental.</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5" name="Google Shape;211;p17"/>
          <p:cNvPicPr preferRelativeResize="0"/>
          <p:nvPr/>
        </p:nvPicPr>
        <p:blipFill rotWithShape="1">
          <a:blip r:embed="rId3">
            <a:alphaModFix/>
          </a:blip>
          <a:srcRect/>
          <a:stretch/>
        </p:blipFill>
        <p:spPr>
          <a:xfrm>
            <a:off x="4617750" y="1137725"/>
            <a:ext cx="7321176" cy="5654126"/>
          </a:xfrm>
          <a:prstGeom prst="rect">
            <a:avLst/>
          </a:prstGeom>
          <a:noFill/>
          <a:ln>
            <a:noFill/>
          </a:ln>
        </p:spPr>
      </p:pic>
    </p:spTree>
    <p:extLst>
      <p:ext uri="{BB962C8B-B14F-4D97-AF65-F5344CB8AC3E}">
        <p14:creationId xmlns:p14="http://schemas.microsoft.com/office/powerpoint/2010/main" val="410952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73572" y="2130303"/>
            <a:ext cx="3111062" cy="3139291"/>
          </a:xfrm>
          <a:prstGeom prst="rect">
            <a:avLst/>
          </a:prstGeom>
          <a:noFill/>
          <a:ln>
            <a:noFill/>
          </a:ln>
        </p:spPr>
        <p:txBody>
          <a:bodyPr spcFirstLastPara="1" wrap="square" lIns="91425" tIns="91425" rIns="91425" bIns="91425" anchor="t" anchorCtr="0">
            <a:spAutoFit/>
          </a:bodyPr>
          <a:lstStyle/>
          <a:p>
            <a:pPr marL="0" marR="0" lvl="0" indent="0" algn="just" rtl="0">
              <a:spcBef>
                <a:spcPts val="0"/>
              </a:spcBef>
              <a:spcAft>
                <a:spcPts val="0"/>
              </a:spcAft>
              <a:buClr>
                <a:schemeClr val="dk1"/>
              </a:buClr>
              <a:buSzPts val="1600"/>
              <a:buFont typeface="Calibri"/>
              <a:buNone/>
            </a:pPr>
            <a:endParaRPr sz="1600" b="0" i="0" u="none" strike="noStrike" cap="none"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Las personas con altos niveles de estrés (Estrés) tienen altas probabilidades de presentar índices de psicopatología (DSM-5) siendo esta la relación más fuerte de la red. Ambas dimensiones se relacionan fuertemente con problemas de autoestima (</a:t>
            </a:r>
            <a:r>
              <a:rPr lang="es-ES" sz="1600" dirty="0" err="1">
                <a:solidFill>
                  <a:srgbClr val="3F3F3F"/>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F3F3F"/>
                </a:solidFill>
                <a:latin typeface="Calibri Light" panose="020F0302020204030204" pitchFamily="34" charset="0"/>
                <a:ea typeface="Calibri"/>
                <a:cs typeface="Calibri Light" panose="020F0302020204030204" pitchFamily="34" charset="0"/>
                <a:sym typeface="Calibri"/>
              </a:rPr>
              <a:t>).</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18;g1332a48073e_0_5"/>
          <p:cNvPicPr preferRelativeResize="0"/>
          <p:nvPr/>
        </p:nvPicPr>
        <p:blipFill rotWithShape="1">
          <a:blip r:embed="rId3">
            <a:alphaModFix/>
          </a:blip>
          <a:srcRect/>
          <a:stretch/>
        </p:blipFill>
        <p:spPr>
          <a:xfrm>
            <a:off x="3517092" y="1137718"/>
            <a:ext cx="8421827" cy="5654133"/>
          </a:xfrm>
          <a:prstGeom prst="rect">
            <a:avLst/>
          </a:prstGeom>
          <a:noFill/>
          <a:ln>
            <a:noFill/>
          </a:ln>
        </p:spPr>
      </p:pic>
      <p:sp>
        <p:nvSpPr>
          <p:cNvPr id="7" name="Google Shape;219;g1332a48073e_0_5"/>
          <p:cNvSpPr/>
          <p:nvPr/>
        </p:nvSpPr>
        <p:spPr>
          <a:xfrm rot="-2882665">
            <a:off x="5618937" y="2952590"/>
            <a:ext cx="3151426" cy="2109023"/>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467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147145" y="1381066"/>
            <a:ext cx="3111062" cy="535528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una dificultad del sueño como insomnio de conciliación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InsConc</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o insomnio de mantención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DespNoch</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DespMad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otra dificultades del sueño. Presentar dificultades de sueño se relaciona fuertemente con mayores índices de psicopatología (DSM-5).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A su vez, quienes omiten comidas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OmComida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insomnio de conciliación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InsConc</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Ambas variables se relacionan con indicadores de psicopatología (DSM-5).</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0" name="Google Shape;226;g1332a48073e_0_15"/>
          <p:cNvPicPr preferRelativeResize="0"/>
          <p:nvPr/>
        </p:nvPicPr>
        <p:blipFill rotWithShape="1">
          <a:blip r:embed="rId3">
            <a:alphaModFix/>
          </a:blip>
          <a:srcRect/>
          <a:stretch/>
        </p:blipFill>
        <p:spPr>
          <a:xfrm>
            <a:off x="3494892" y="1104443"/>
            <a:ext cx="8421827" cy="5654133"/>
          </a:xfrm>
          <a:prstGeom prst="rect">
            <a:avLst/>
          </a:prstGeom>
          <a:noFill/>
          <a:ln>
            <a:noFill/>
          </a:ln>
        </p:spPr>
      </p:pic>
      <p:sp>
        <p:nvSpPr>
          <p:cNvPr id="11" name="Google Shape;227;g1332a48073e_0_15"/>
          <p:cNvSpPr/>
          <p:nvPr/>
        </p:nvSpPr>
        <p:spPr>
          <a:xfrm rot="443466">
            <a:off x="7066489" y="957827"/>
            <a:ext cx="3749958" cy="1956954"/>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467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208710" y="2361863"/>
            <a:ext cx="3111062" cy="3139291"/>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Un estilo de afrontamiento pasivo, basado en la negación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Negacion</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se relaciona fuertemente con mayores niveles de psicopatología. Este estilo de afrontamiento se relaciona, aunque de manera más tenue, con problemas de autoestima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estrés (Estrés).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34;g1332a48073e_0_43"/>
          <p:cNvPicPr preferRelativeResize="0"/>
          <p:nvPr/>
        </p:nvPicPr>
        <p:blipFill rotWithShape="1">
          <a:blip r:embed="rId3">
            <a:alphaModFix/>
          </a:blip>
          <a:srcRect/>
          <a:stretch/>
        </p:blipFill>
        <p:spPr>
          <a:xfrm>
            <a:off x="3639238" y="1203867"/>
            <a:ext cx="8421827" cy="5654133"/>
          </a:xfrm>
          <a:prstGeom prst="rect">
            <a:avLst/>
          </a:prstGeom>
          <a:noFill/>
          <a:ln>
            <a:noFill/>
          </a:ln>
        </p:spPr>
      </p:pic>
      <p:sp>
        <p:nvSpPr>
          <p:cNvPr id="7" name="Google Shape;235;g1332a48073e_0_43"/>
          <p:cNvSpPr/>
          <p:nvPr/>
        </p:nvSpPr>
        <p:spPr>
          <a:xfrm rot="-6332152">
            <a:off x="3744634" y="3173742"/>
            <a:ext cx="1095424" cy="1714387"/>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86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F94144"/>
                </a:solidFill>
              </a:rPr>
              <a:t>Problemas de salud mental</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problemas de salud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ProbSalud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indicadores de psicopatología (DSM-5). Ser hombre reduce las probabilidades de presentar problemas de salud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ProbSalud</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esto a su vez las probabilidades de presentar indicadores de psicopatología (DSM-5).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6" name="Google Shape;234;g1332a48073e_0_43"/>
          <p:cNvPicPr preferRelativeResize="0"/>
          <p:nvPr/>
        </p:nvPicPr>
        <p:blipFill rotWithShape="1">
          <a:blip r:embed="rId3">
            <a:alphaModFix/>
          </a:blip>
          <a:srcRect/>
          <a:stretch/>
        </p:blipFill>
        <p:spPr>
          <a:xfrm>
            <a:off x="3639238" y="1203867"/>
            <a:ext cx="8421827" cy="5654133"/>
          </a:xfrm>
          <a:prstGeom prst="rect">
            <a:avLst/>
          </a:prstGeom>
          <a:noFill/>
          <a:ln>
            <a:noFill/>
          </a:ln>
        </p:spPr>
      </p:pic>
      <p:sp>
        <p:nvSpPr>
          <p:cNvPr id="10" name="Google Shape;243;g1332a48073e_0_36"/>
          <p:cNvSpPr/>
          <p:nvPr/>
        </p:nvSpPr>
        <p:spPr>
          <a:xfrm rot="-3542337">
            <a:off x="4094988" y="1860565"/>
            <a:ext cx="3262675" cy="150171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1377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personas con mayores niveles de estrés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Estres</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presentan altas probabilidades de presentar un menor nivel de bienestar global (PERMA). Esta relación es la más fuerte dentro de toda la red. Los problemas de autoestima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ProbAutoest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son los que en mayor medida se relacionan con ambas variables.</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12" name="Google Shape;252;p20"/>
          <p:cNvSpPr/>
          <p:nvPr/>
        </p:nvSpPr>
        <p:spPr>
          <a:xfrm rot="1691384">
            <a:off x="5892628" y="2181973"/>
            <a:ext cx="3009571" cy="2204405"/>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08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apoyo familiar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ApFamilia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se relaciona estrechamente con el apoyo de amistades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ApAMist</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con la probabilidad de presentar altos niveles de bienestar global (PERMA).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Esto configura una dimensión protectora del apoyo social percibido.</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6" name="Google Shape;260;g1332a48073e_0_58"/>
          <p:cNvSpPr/>
          <p:nvPr/>
        </p:nvSpPr>
        <p:spPr>
          <a:xfrm rot="1691711">
            <a:off x="3961271" y="2296925"/>
            <a:ext cx="2282652" cy="231380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451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3385512"/>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Quienes ocupan estilos de afrontamiento activos, en particular la reevaluación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Reevalua</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y "hacerse cargo"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HacerseCargo</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mayores probabilidades de presentar altos niveles de bienestar global (PERMA).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7" name="Google Shape;268;g1332a48073e_0_65"/>
          <p:cNvSpPr/>
          <p:nvPr/>
        </p:nvSpPr>
        <p:spPr>
          <a:xfrm rot="1691870">
            <a:off x="9420139" y="1957741"/>
            <a:ext cx="2137699" cy="2010870"/>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07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7"/>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Introducción al estudio</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77AF2FFA-3F00-4BE2-9268-FB18A08F4B61}"/>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315750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79264" y="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a:t>Psicometría de redes: </a:t>
            </a:r>
            <a:r>
              <a:rPr lang="es-ES" dirty="0">
                <a:solidFill>
                  <a:srgbClr val="55B296"/>
                </a:solidFill>
              </a:rPr>
              <a:t>Bienestar</a:t>
            </a:r>
          </a:p>
        </p:txBody>
      </p:sp>
      <p:sp>
        <p:nvSpPr>
          <p:cNvPr id="8" name="Google Shape;119;p4"/>
          <p:cNvSpPr txBox="1"/>
          <p:nvPr/>
        </p:nvSpPr>
        <p:spPr>
          <a:xfrm>
            <a:off x="208710" y="2361863"/>
            <a:ext cx="3111062" cy="2400627"/>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Quienes reportan hacer ejercicio (Ejercicio) y tener buenos hábitos de alimentación (</a:t>
            </a:r>
            <a:r>
              <a:rPr lang="es-ES" sz="1600" dirty="0" err="1">
                <a:solidFill>
                  <a:srgbClr val="3A434C"/>
                </a:solidFill>
                <a:latin typeface="Calibri Light" panose="020F0302020204030204" pitchFamily="34" charset="0"/>
                <a:ea typeface="Calibri"/>
                <a:cs typeface="Calibri Light" panose="020F0302020204030204" pitchFamily="34" charset="0"/>
                <a:sym typeface="Calibri"/>
              </a:rPr>
              <a:t>HabitoComer</a:t>
            </a:r>
            <a:r>
              <a:rPr lang="es-ES" sz="1600" dirty="0">
                <a:solidFill>
                  <a:srgbClr val="3A434C"/>
                </a:solidFill>
                <a:latin typeface="Calibri Light" panose="020F0302020204030204" pitchFamily="34" charset="0"/>
                <a:ea typeface="Calibri"/>
                <a:cs typeface="Calibri Light" panose="020F0302020204030204" pitchFamily="34" charset="0"/>
                <a:sym typeface="Calibri"/>
              </a:rPr>
              <a:t>) tienen más probabilidades de presentar un alto grado de bienestar global (PERMA).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pic>
        <p:nvPicPr>
          <p:cNvPr id="11" name="Google Shape;249;p20"/>
          <p:cNvPicPr preferRelativeResize="0"/>
          <p:nvPr/>
        </p:nvPicPr>
        <p:blipFill rotWithShape="1">
          <a:blip r:embed="rId3">
            <a:alphaModFix/>
          </a:blip>
          <a:srcRect/>
          <a:stretch/>
        </p:blipFill>
        <p:spPr>
          <a:xfrm>
            <a:off x="4207301" y="1283525"/>
            <a:ext cx="7538950" cy="5390001"/>
          </a:xfrm>
          <a:prstGeom prst="rect">
            <a:avLst/>
          </a:prstGeom>
          <a:noFill/>
          <a:ln>
            <a:noFill/>
          </a:ln>
        </p:spPr>
      </p:pic>
      <p:sp>
        <p:nvSpPr>
          <p:cNvPr id="6" name="Google Shape;275;g1332a48073e_0_72"/>
          <p:cNvSpPr/>
          <p:nvPr/>
        </p:nvSpPr>
        <p:spPr>
          <a:xfrm rot="1691937">
            <a:off x="7011985" y="3271179"/>
            <a:ext cx="3613703" cy="3288503"/>
          </a:xfrm>
          <a:prstGeom prst="ellipse">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838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82105" y="1303283"/>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err="1"/>
              <a:t>Insights</a:t>
            </a:r>
            <a:r>
              <a:rPr lang="es-ES" dirty="0"/>
              <a:t> generales de los análisis inferenciales</a:t>
            </a:r>
          </a:p>
        </p:txBody>
      </p:sp>
      <p:sp>
        <p:nvSpPr>
          <p:cNvPr id="8" name="Google Shape;119;p4"/>
          <p:cNvSpPr txBox="1"/>
          <p:nvPr/>
        </p:nvSpPr>
        <p:spPr>
          <a:xfrm>
            <a:off x="382105" y="2351797"/>
            <a:ext cx="11636448" cy="2154406"/>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modelos inferenciales probados explican un porcentaje alto de variabilidad en los resultados principales (indicadores de psicopatología y niveles de bienestar). Esto significa que las variables seleccionadas como predictores son relevantes.</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sistemas de redes dan cuenta de que la relación entre los diversos factores de riesgo y protectores para las dimensiones de psicopatología y de bienestar se relacionan entre sí de manera compleja.</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29356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 name="Google Shape;101;p2"/>
          <p:cNvSpPr txBox="1">
            <a:spLocks/>
          </p:cNvSpPr>
          <p:nvPr/>
        </p:nvSpPr>
        <p:spPr>
          <a:xfrm>
            <a:off x="382105" y="567560"/>
            <a:ext cx="11639289"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rgbClr val="3A434C"/>
              </a:buClr>
              <a:buSzPts val="3400"/>
              <a:buFont typeface="Calibri"/>
              <a:buNone/>
              <a:defRPr sz="3400" b="1" i="0" u="none" strike="noStrike" cap="small">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Clr>
                <a:srgbClr val="3F3F3F"/>
              </a:buClr>
              <a:buSzPts val="3200"/>
            </a:pPr>
            <a:r>
              <a:rPr lang="es-ES" dirty="0" err="1"/>
              <a:t>Insights</a:t>
            </a:r>
            <a:r>
              <a:rPr lang="es-ES" dirty="0"/>
              <a:t> generales de los análisis inferenciales</a:t>
            </a:r>
          </a:p>
        </p:txBody>
      </p:sp>
      <p:sp>
        <p:nvSpPr>
          <p:cNvPr id="8" name="Google Shape;119;p4"/>
          <p:cNvSpPr txBox="1"/>
          <p:nvPr/>
        </p:nvSpPr>
        <p:spPr>
          <a:xfrm>
            <a:off x="382105" y="1616074"/>
            <a:ext cx="11636448" cy="4124176"/>
          </a:xfrm>
          <a:prstGeom prst="rect">
            <a:avLst/>
          </a:prstGeom>
          <a:noFill/>
          <a:ln>
            <a:noFill/>
          </a:ln>
        </p:spPr>
        <p:txBody>
          <a:bodyPr spcFirstLastPara="1" wrap="square" lIns="91425" tIns="91425" rIns="91425" bIns="91425" anchor="t" anchorCtr="0">
            <a:spAutoFit/>
          </a:bodyPr>
          <a:lstStyle/>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 </a:t>
            </a: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grupo combinado sano y sub-umbral no difiere significativamente del grupo clínico en el perfil de factores protectores y factores de riesgo, pero sí en las intensidad relativa de los mismos.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El nivel general de estrés percibido es, consistentemente, el principal factor de riesgo para elevaciones en niveles de psicopatología y disminuciones en niveles de bienestar, seguido de los problemas de autoestima. </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Las dimensiones de apoyo social percibido (familiar, amigos, autoridades)  son consistentemente factores protectores para psicopatología y bienestar.</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Un estilo de afrontamiento activo protege del desarrollo de indicadores de psicopatología y aumenta los niveles de bienestar global.</a:t>
            </a:r>
          </a:p>
          <a:p>
            <a:pPr lvl="0" algn="just">
              <a:buClr>
                <a:schemeClr val="dk1"/>
              </a:buClr>
              <a:buSzPts val="1600"/>
            </a:pPr>
            <a:endParaRPr lang="es-ES" sz="1600" dirty="0">
              <a:solidFill>
                <a:srgbClr val="3A434C"/>
              </a:solidFill>
              <a:latin typeface="Calibri Light" panose="020F0302020204030204" pitchFamily="34" charset="0"/>
              <a:ea typeface="Calibri"/>
              <a:cs typeface="Calibri Light" panose="020F0302020204030204" pitchFamily="34" charset="0"/>
              <a:sym typeface="Calibri"/>
            </a:endParaRPr>
          </a:p>
          <a:p>
            <a:pPr lvl="0" algn="just">
              <a:buClr>
                <a:schemeClr val="dk1"/>
              </a:buClr>
              <a:buSzPts val="1600"/>
            </a:pPr>
            <a:r>
              <a:rPr lang="es-ES" sz="1600" dirty="0">
                <a:solidFill>
                  <a:srgbClr val="3A434C"/>
                </a:solidFill>
                <a:latin typeface="Calibri Light" panose="020F0302020204030204" pitchFamily="34" charset="0"/>
                <a:ea typeface="Calibri"/>
                <a:cs typeface="Calibri Light" panose="020F0302020204030204" pitchFamily="34" charset="0"/>
                <a:sym typeface="Calibri"/>
              </a:rPr>
              <a:t>Los problemas de sueño están consistentemente presentes en los grupos más afectados respecto a la salud mental por lo tanto constituyen un predictor importante para identificación temprana en prevención indicada y manejo clínico. </a:t>
            </a:r>
          </a:p>
          <a:p>
            <a:pPr marL="457200" lvl="0" algn="just">
              <a:buClr>
                <a:srgbClr val="F8961E"/>
              </a:buClr>
              <a:buSzPts val="1600"/>
            </a:pPr>
            <a:endParaRPr lang="es-ES" sz="1600" dirty="0">
              <a:solidFill>
                <a:srgbClr val="3F3F3F"/>
              </a:solidFill>
              <a:latin typeface="Calibri Light" panose="020F0302020204030204" pitchFamily="34" charset="0"/>
              <a:ea typeface="Calibri"/>
              <a:cs typeface="Calibri Light" panose="020F0302020204030204" pitchFamily="34" charset="0"/>
              <a:sym typeface="Calibri"/>
            </a:endParaRPr>
          </a:p>
        </p:txBody>
      </p:sp>
    </p:spTree>
    <p:extLst>
      <p:ext uri="{BB962C8B-B14F-4D97-AF65-F5344CB8AC3E}">
        <p14:creationId xmlns:p14="http://schemas.microsoft.com/office/powerpoint/2010/main" val="400144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Resultados Eje Iniciativas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A9B6061A-38ED-4147-9371-9D878DB0894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81974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App Vivo</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64865" y="1324321"/>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¿Conoces la APP Vivo Duoc UC (de recursos de apoyo a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2855820774"/>
              </p:ext>
            </p:extLst>
          </p:nvPr>
        </p:nvGraphicFramePr>
        <p:xfrm>
          <a:off x="61392" y="1847541"/>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7579239" y="995920"/>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utilizado uno o más de los siguientes recursos de la APP Vivo?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1746136637"/>
              </p:ext>
            </p:extLst>
          </p:nvPr>
        </p:nvGraphicFramePr>
        <p:xfrm>
          <a:off x="7240365" y="1584016"/>
          <a:ext cx="4673343" cy="2596897"/>
        </p:xfrm>
        <a:graphic>
          <a:graphicData uri="http://schemas.openxmlformats.org/drawingml/2006/chart">
            <c:chart xmlns:c="http://schemas.openxmlformats.org/drawingml/2006/chart" xmlns:r="http://schemas.openxmlformats.org/officeDocument/2006/relationships" r:id="rId4"/>
          </a:graphicData>
        </a:graphic>
      </p:graphicFrame>
      <p:sp>
        <p:nvSpPr>
          <p:cNvPr id="356" name="Google Shape;356;p25"/>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3" name="Gráfico 2" descr="Smartphone con relleno sólido">
            <a:extLst>
              <a:ext uri="{FF2B5EF4-FFF2-40B4-BE49-F238E27FC236}">
                <a16:creationId xmlns:a16="http://schemas.microsoft.com/office/drawing/2014/main" id="{A3AD8259-4015-4012-946D-A7609DEF0C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11373" y="218299"/>
            <a:ext cx="802335" cy="802335"/>
          </a:xfrm>
          <a:prstGeom prst="rect">
            <a:avLst/>
          </a:prstGeom>
        </p:spPr>
      </p:pic>
      <p:sp>
        <p:nvSpPr>
          <p:cNvPr id="13" name="Google Shape;354;p25">
            <a:extLst>
              <a:ext uri="{FF2B5EF4-FFF2-40B4-BE49-F238E27FC236}">
                <a16:creationId xmlns:a16="http://schemas.microsoft.com/office/drawing/2014/main" id="{A6CE897F-3EE9-4809-86CA-43423642C230}"/>
              </a:ext>
            </a:extLst>
          </p:cNvPr>
          <p:cNvSpPr txBox="1"/>
          <p:nvPr/>
        </p:nvSpPr>
        <p:spPr>
          <a:xfrm>
            <a:off x="6096000" y="5604291"/>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el uso de la APP Vivo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5" name="Google Shape;355;p25">
            <a:extLst>
              <a:ext uri="{FF2B5EF4-FFF2-40B4-BE49-F238E27FC236}">
                <a16:creationId xmlns:a16="http://schemas.microsoft.com/office/drawing/2014/main" id="{BD9444E5-5C53-4BF1-95A4-B2945CDECC38}"/>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21981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0;p25">
            <a:extLst>
              <a:ext uri="{FF2B5EF4-FFF2-40B4-BE49-F238E27FC236}">
                <a16:creationId xmlns:a16="http://schemas.microsoft.com/office/drawing/2014/main" id="{96F2476E-E0D6-4966-BCA8-C68C1055417C}"/>
              </a:ext>
            </a:extLst>
          </p:cNvPr>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 name="Google Shape;352;p25">
            <a:extLst>
              <a:ext uri="{FF2B5EF4-FFF2-40B4-BE49-F238E27FC236}">
                <a16:creationId xmlns:a16="http://schemas.microsoft.com/office/drawing/2014/main" id="{2E56C581-1558-470F-99EE-A5203AFEE9DE}"/>
              </a:ext>
            </a:extLst>
          </p:cNvPr>
          <p:cNvSpPr txBox="1"/>
          <p:nvPr/>
        </p:nvSpPr>
        <p:spPr>
          <a:xfrm>
            <a:off x="264865" y="1933923"/>
            <a:ext cx="5548087" cy="33851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¿Eres un Embajador/a del Bienestar y la Salud Mental en tu sede?</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5" name="Google Shape;353;p25">
            <a:extLst>
              <a:ext uri="{FF2B5EF4-FFF2-40B4-BE49-F238E27FC236}">
                <a16:creationId xmlns:a16="http://schemas.microsoft.com/office/drawing/2014/main" id="{AC2D723C-4DB5-442F-B75B-B5F5C5C1B9EF}"/>
              </a:ext>
            </a:extLst>
          </p:cNvPr>
          <p:cNvGraphicFramePr/>
          <p:nvPr>
            <p:extLst>
              <p:ext uri="{D42A27DB-BD31-4B8C-83A1-F6EECF244321}">
                <p14:modId xmlns:p14="http://schemas.microsoft.com/office/powerpoint/2010/main" val="1808624439"/>
              </p:ext>
            </p:extLst>
          </p:nvPr>
        </p:nvGraphicFramePr>
        <p:xfrm>
          <a:off x="61392" y="2457143"/>
          <a:ext cx="5486400" cy="3052233"/>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356;p25">
            <a:extLst>
              <a:ext uri="{FF2B5EF4-FFF2-40B4-BE49-F238E27FC236}">
                <a16:creationId xmlns:a16="http://schemas.microsoft.com/office/drawing/2014/main" id="{946EBDD2-4718-4BBC-8D0C-05216453049A}"/>
              </a:ext>
            </a:extLst>
          </p:cNvPr>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57;p25">
            <a:extLst>
              <a:ext uri="{FF2B5EF4-FFF2-40B4-BE49-F238E27FC236}">
                <a16:creationId xmlns:a16="http://schemas.microsoft.com/office/drawing/2014/main" id="{3DA4C849-6E7F-482C-BF9F-A3328D3FBF00}"/>
              </a:ext>
            </a:extLst>
          </p:cNvPr>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8" name="Google Shape;354;p25">
            <a:extLst>
              <a:ext uri="{FF2B5EF4-FFF2-40B4-BE49-F238E27FC236}">
                <a16:creationId xmlns:a16="http://schemas.microsoft.com/office/drawing/2014/main" id="{B60CEC6B-0A92-467C-9B01-CBB762D01254}"/>
              </a:ext>
            </a:extLst>
          </p:cNvPr>
          <p:cNvSpPr txBox="1"/>
          <p:nvPr/>
        </p:nvSpPr>
        <p:spPr>
          <a:xfrm>
            <a:off x="7579239" y="1883425"/>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qué medida el curso de embajadores ha aportado a tu bienestar y salud mental?</a:t>
            </a:r>
          </a:p>
        </p:txBody>
      </p:sp>
      <p:graphicFrame>
        <p:nvGraphicFramePr>
          <p:cNvPr id="9" name="Google Shape;355;p25">
            <a:extLst>
              <a:ext uri="{FF2B5EF4-FFF2-40B4-BE49-F238E27FC236}">
                <a16:creationId xmlns:a16="http://schemas.microsoft.com/office/drawing/2014/main" id="{37ACE16A-3504-4F03-B475-BC352B0B3317}"/>
              </a:ext>
            </a:extLst>
          </p:cNvPr>
          <p:cNvGraphicFramePr/>
          <p:nvPr>
            <p:extLst>
              <p:ext uri="{D42A27DB-BD31-4B8C-83A1-F6EECF244321}">
                <p14:modId xmlns:p14="http://schemas.microsoft.com/office/powerpoint/2010/main" val="3007960910"/>
              </p:ext>
            </p:extLst>
          </p:nvPr>
        </p:nvGraphicFramePr>
        <p:xfrm>
          <a:off x="7240365" y="2471521"/>
          <a:ext cx="4673343" cy="2596897"/>
        </p:xfrm>
        <a:graphic>
          <a:graphicData uri="http://schemas.openxmlformats.org/drawingml/2006/chart">
            <c:chart xmlns:c="http://schemas.openxmlformats.org/drawingml/2006/chart" xmlns:r="http://schemas.openxmlformats.org/officeDocument/2006/relationships" r:id="rId3"/>
          </a:graphicData>
        </a:graphic>
      </p:graphicFrame>
      <p:pic>
        <p:nvPicPr>
          <p:cNvPr id="12" name="Gráfico 11" descr="Maestro con relleno sólido">
            <a:extLst>
              <a:ext uri="{FF2B5EF4-FFF2-40B4-BE49-F238E27FC236}">
                <a16:creationId xmlns:a16="http://schemas.microsoft.com/office/drawing/2014/main" id="{CDAB06D9-1ED0-4835-81FB-8E9909DE8D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4815" y="211636"/>
            <a:ext cx="788893" cy="788893"/>
          </a:xfrm>
          <a:prstGeom prst="rect">
            <a:avLst/>
          </a:prstGeom>
        </p:spPr>
      </p:pic>
    </p:spTree>
    <p:extLst>
      <p:ext uri="{BB962C8B-B14F-4D97-AF65-F5344CB8AC3E}">
        <p14:creationId xmlns:p14="http://schemas.microsoft.com/office/powerpoint/2010/main" val="475492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61392" y="1582659"/>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Desde que eres Embajador/a, ¿a cuántas personas has podido apoyar en tu rol de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954821951"/>
              </p:ext>
            </p:extLst>
          </p:nvPr>
        </p:nvGraphicFramePr>
        <p:xfrm>
          <a:off x="617165" y="2304740"/>
          <a:ext cx="4770584" cy="2700248"/>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912319" y="432789"/>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Pensando en cuando te formaste como Embajador/a, ¿qué tan satisfecho/a te encuentras con lo aprendido en el curso?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5" name="Google Shape;355;p25"/>
          <p:cNvGraphicFramePr/>
          <p:nvPr>
            <p:extLst>
              <p:ext uri="{D42A27DB-BD31-4B8C-83A1-F6EECF244321}">
                <p14:modId xmlns:p14="http://schemas.microsoft.com/office/powerpoint/2010/main" val="3284221420"/>
              </p:ext>
            </p:extLst>
          </p:nvPr>
        </p:nvGraphicFramePr>
        <p:xfrm>
          <a:off x="6748312" y="1331770"/>
          <a:ext cx="4673343" cy="3052233"/>
        </p:xfrm>
        <a:graphic>
          <a:graphicData uri="http://schemas.openxmlformats.org/drawingml/2006/chart">
            <c:chart xmlns:c="http://schemas.openxmlformats.org/drawingml/2006/chart" xmlns:r="http://schemas.openxmlformats.org/officeDocument/2006/relationships" r:id="rId4"/>
          </a:graphicData>
        </a:graphic>
      </p:graphicFrame>
      <p:sp>
        <p:nvSpPr>
          <p:cNvPr id="13" name="Google Shape;354;p25">
            <a:extLst>
              <a:ext uri="{FF2B5EF4-FFF2-40B4-BE49-F238E27FC236}">
                <a16:creationId xmlns:a16="http://schemas.microsoft.com/office/drawing/2014/main" id="{A6CE897F-3EE9-4809-86CA-43423642C230}"/>
              </a:ext>
            </a:extLst>
          </p:cNvPr>
          <p:cNvSpPr txBox="1"/>
          <p:nvPr/>
        </p:nvSpPr>
        <p:spPr>
          <a:xfrm>
            <a:off x="5946485" y="5604291"/>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este curso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4" name="Google Shape;355;p25">
            <a:extLst>
              <a:ext uri="{FF2B5EF4-FFF2-40B4-BE49-F238E27FC236}">
                <a16:creationId xmlns:a16="http://schemas.microsoft.com/office/drawing/2014/main" id="{83DF4F8F-2F7D-48B6-A524-9C0F8C338623}"/>
              </a:ext>
            </a:extLst>
          </p:cNvPr>
          <p:cNvGraphicFramePr/>
          <p:nvPr>
            <p:extLst>
              <p:ext uri="{D42A27DB-BD31-4B8C-83A1-F6EECF244321}">
                <p14:modId xmlns:p14="http://schemas.microsoft.com/office/powerpoint/2010/main" val="366229349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5"/>
          </a:graphicData>
        </a:graphic>
      </p:graphicFrame>
      <p:pic>
        <p:nvPicPr>
          <p:cNvPr id="15" name="Gráfico 14" descr="Maestro con relleno sólido">
            <a:extLst>
              <a:ext uri="{FF2B5EF4-FFF2-40B4-BE49-F238E27FC236}">
                <a16:creationId xmlns:a16="http://schemas.microsoft.com/office/drawing/2014/main" id="{C0BF5ED7-C501-452A-A57E-5168D36516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24815" y="211636"/>
            <a:ext cx="788893" cy="788893"/>
          </a:xfrm>
          <a:prstGeom prst="rect">
            <a:avLst/>
          </a:prstGeom>
        </p:spPr>
      </p:pic>
    </p:spTree>
    <p:extLst>
      <p:ext uri="{BB962C8B-B14F-4D97-AF65-F5344CB8AC3E}">
        <p14:creationId xmlns:p14="http://schemas.microsoft.com/office/powerpoint/2010/main" val="16053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6582521" y="2142479"/>
            <a:ext cx="554808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¿Cuál de las siguientes alternativas representa la razón por la que no te interesaría ser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411018" y="2842193"/>
            <a:ext cx="2954156"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Con la información que acabas de leer sobre el programa, ¿te interesaría ser un Embajador/a del Bienestar y la Salud Mental?</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4" name="Google Shape;355;p25">
            <a:extLst>
              <a:ext uri="{FF2B5EF4-FFF2-40B4-BE49-F238E27FC236}">
                <a16:creationId xmlns:a16="http://schemas.microsoft.com/office/drawing/2014/main" id="{83DF4F8F-2F7D-48B6-A524-9C0F8C338623}"/>
              </a:ext>
            </a:extLst>
          </p:cNvPr>
          <p:cNvGraphicFramePr/>
          <p:nvPr>
            <p:extLst>
              <p:ext uri="{D42A27DB-BD31-4B8C-83A1-F6EECF244321}">
                <p14:modId xmlns:p14="http://schemas.microsoft.com/office/powerpoint/2010/main" val="3921659039"/>
              </p:ext>
            </p:extLst>
          </p:nvPr>
        </p:nvGraphicFramePr>
        <p:xfrm>
          <a:off x="2153256" y="2460840"/>
          <a:ext cx="3671609" cy="1922681"/>
        </p:xfrm>
        <a:graphic>
          <a:graphicData uri="http://schemas.openxmlformats.org/drawingml/2006/chart">
            <c:chart xmlns:c="http://schemas.openxmlformats.org/drawingml/2006/chart" xmlns:r="http://schemas.openxmlformats.org/officeDocument/2006/relationships" r:id="rId3"/>
          </a:graphicData>
        </a:graphic>
      </p:graphicFrame>
      <p:pic>
        <p:nvPicPr>
          <p:cNvPr id="15" name="Gráfico 14" descr="Maestro con relleno sólido">
            <a:extLst>
              <a:ext uri="{FF2B5EF4-FFF2-40B4-BE49-F238E27FC236}">
                <a16:creationId xmlns:a16="http://schemas.microsoft.com/office/drawing/2014/main" id="{C0BF5ED7-C501-452A-A57E-5168D36516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24815" y="211636"/>
            <a:ext cx="788893" cy="788893"/>
          </a:xfrm>
          <a:prstGeom prst="rect">
            <a:avLst/>
          </a:prstGeom>
        </p:spPr>
      </p:pic>
      <p:sp>
        <p:nvSpPr>
          <p:cNvPr id="11" name="Google Shape;356;p25">
            <a:extLst>
              <a:ext uri="{FF2B5EF4-FFF2-40B4-BE49-F238E27FC236}">
                <a16:creationId xmlns:a16="http://schemas.microsoft.com/office/drawing/2014/main" id="{10DA074B-A1FB-4F80-942A-AE4C11D45B52}"/>
              </a:ext>
            </a:extLst>
          </p:cNvPr>
          <p:cNvSpPr/>
          <p:nvPr/>
        </p:nvSpPr>
        <p:spPr>
          <a:xfrm>
            <a:off x="577779" y="1052410"/>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357;p25">
            <a:extLst>
              <a:ext uri="{FF2B5EF4-FFF2-40B4-BE49-F238E27FC236}">
                <a16:creationId xmlns:a16="http://schemas.microsoft.com/office/drawing/2014/main" id="{6FB4132F-D76E-4E3E-8E23-53EAC608586D}"/>
              </a:ext>
            </a:extLst>
          </p:cNvPr>
          <p:cNvSpPr txBox="1"/>
          <p:nvPr/>
        </p:nvSpPr>
        <p:spPr>
          <a:xfrm>
            <a:off x="188259" y="1788959"/>
            <a:ext cx="4022614"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NO</a:t>
            </a:r>
          </a:p>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ser Embajadores/as</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6" name="Google Shape;356;p25">
            <a:extLst>
              <a:ext uri="{FF2B5EF4-FFF2-40B4-BE49-F238E27FC236}">
                <a16:creationId xmlns:a16="http://schemas.microsoft.com/office/drawing/2014/main" id="{A26C57F8-2A87-4EE3-8496-2C95FDD56E54}"/>
              </a:ext>
            </a:extLst>
          </p:cNvPr>
          <p:cNvSpPr/>
          <p:nvPr/>
        </p:nvSpPr>
        <p:spPr>
          <a:xfrm>
            <a:off x="4340452" y="4383521"/>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 name="Google Shape;357;p25">
            <a:extLst>
              <a:ext uri="{FF2B5EF4-FFF2-40B4-BE49-F238E27FC236}">
                <a16:creationId xmlns:a16="http://schemas.microsoft.com/office/drawing/2014/main" id="{4EA7B50B-DE97-4456-B5F5-73463E06EFDE}"/>
              </a:ext>
            </a:extLst>
          </p:cNvPr>
          <p:cNvSpPr txBox="1"/>
          <p:nvPr/>
        </p:nvSpPr>
        <p:spPr>
          <a:xfrm>
            <a:off x="2425459" y="5120070"/>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a:t>
            </a:r>
            <a:r>
              <a:rPr lang="es-CL" dirty="0">
                <a:solidFill>
                  <a:srgbClr val="595959"/>
                </a:solidFill>
                <a:latin typeface="Calibri Light" panose="020F0302020204030204" pitchFamily="34" charset="0"/>
                <a:ea typeface="Calibri"/>
                <a:cs typeface="Calibri Light" panose="020F0302020204030204" pitchFamily="34" charset="0"/>
                <a:sym typeface="Calibri"/>
              </a:rPr>
              <a:t>NO</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18" name="Google Shape;355;p25">
            <a:extLst>
              <a:ext uri="{FF2B5EF4-FFF2-40B4-BE49-F238E27FC236}">
                <a16:creationId xmlns:a16="http://schemas.microsoft.com/office/drawing/2014/main" id="{6290A1D2-8902-43E5-8B1F-E6BE8BE8851B}"/>
              </a:ext>
            </a:extLst>
          </p:cNvPr>
          <p:cNvGraphicFramePr/>
          <p:nvPr>
            <p:extLst>
              <p:ext uri="{D42A27DB-BD31-4B8C-83A1-F6EECF244321}">
                <p14:modId xmlns:p14="http://schemas.microsoft.com/office/powerpoint/2010/main" val="2350880292"/>
              </p:ext>
            </p:extLst>
          </p:nvPr>
        </p:nvGraphicFramePr>
        <p:xfrm>
          <a:off x="7107639" y="3098627"/>
          <a:ext cx="4673343" cy="347416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97535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0;p25">
            <a:extLst>
              <a:ext uri="{FF2B5EF4-FFF2-40B4-BE49-F238E27FC236}">
                <a16:creationId xmlns:a16="http://schemas.microsoft.com/office/drawing/2014/main" id="{96F2476E-E0D6-4966-BCA8-C68C1055417C}"/>
              </a:ext>
            </a:extLst>
          </p:cNvPr>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Embajadores de la salud mental</a:t>
            </a:r>
            <a:endParaRPr sz="3200" dirty="0">
              <a:solidFill>
                <a:srgbClr val="0070C0"/>
              </a:solidFill>
            </a:endParaRPr>
          </a:p>
        </p:txBody>
      </p:sp>
      <p:sp>
        <p:nvSpPr>
          <p:cNvPr id="3" name="Google Shape;352;p25">
            <a:extLst>
              <a:ext uri="{FF2B5EF4-FFF2-40B4-BE49-F238E27FC236}">
                <a16:creationId xmlns:a16="http://schemas.microsoft.com/office/drawing/2014/main" id="{2E56C581-1558-470F-99EE-A5203AFEE9DE}"/>
              </a:ext>
            </a:extLst>
          </p:cNvPr>
          <p:cNvSpPr txBox="1"/>
          <p:nvPr/>
        </p:nvSpPr>
        <p:spPr>
          <a:xfrm>
            <a:off x="264865" y="1933923"/>
            <a:ext cx="5548087"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algún momento has buscado o recibido apoyo, orientación o información sobre bienestar y salud mental a través de alguien de la comunidad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5" name="Google Shape;353;p25">
            <a:extLst>
              <a:ext uri="{FF2B5EF4-FFF2-40B4-BE49-F238E27FC236}">
                <a16:creationId xmlns:a16="http://schemas.microsoft.com/office/drawing/2014/main" id="{AC2D723C-4DB5-442F-B75B-B5F5C5C1B9EF}"/>
              </a:ext>
            </a:extLst>
          </p:cNvPr>
          <p:cNvGraphicFramePr/>
          <p:nvPr/>
        </p:nvGraphicFramePr>
        <p:xfrm>
          <a:off x="61392" y="2457143"/>
          <a:ext cx="5486400" cy="3052233"/>
        </p:xfrm>
        <a:graphic>
          <a:graphicData uri="http://schemas.openxmlformats.org/drawingml/2006/chart">
            <c:chart xmlns:c="http://schemas.openxmlformats.org/drawingml/2006/chart" xmlns:r="http://schemas.openxmlformats.org/officeDocument/2006/relationships" r:id="rId2"/>
          </a:graphicData>
        </a:graphic>
      </p:graphicFrame>
      <p:sp>
        <p:nvSpPr>
          <p:cNvPr id="6" name="Google Shape;356;p25">
            <a:extLst>
              <a:ext uri="{FF2B5EF4-FFF2-40B4-BE49-F238E27FC236}">
                <a16:creationId xmlns:a16="http://schemas.microsoft.com/office/drawing/2014/main" id="{946EBDD2-4718-4BBC-8D0C-05216453049A}"/>
              </a:ext>
            </a:extLst>
          </p:cNvPr>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357;p25">
            <a:extLst>
              <a:ext uri="{FF2B5EF4-FFF2-40B4-BE49-F238E27FC236}">
                <a16:creationId xmlns:a16="http://schemas.microsoft.com/office/drawing/2014/main" id="{3DA4C849-6E7F-482C-BF9F-A3328D3FBF00}"/>
              </a:ext>
            </a:extLst>
          </p:cNvPr>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8" name="Google Shape;354;p25">
            <a:extLst>
              <a:ext uri="{FF2B5EF4-FFF2-40B4-BE49-F238E27FC236}">
                <a16:creationId xmlns:a16="http://schemas.microsoft.com/office/drawing/2014/main" id="{B60CEC6B-0A92-467C-9B01-CBB762D01254}"/>
              </a:ext>
            </a:extLst>
          </p:cNvPr>
          <p:cNvSpPr txBox="1"/>
          <p:nvPr/>
        </p:nvSpPr>
        <p:spPr>
          <a:xfrm>
            <a:off x="7579238" y="2377499"/>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¿Recuerdas si persona era un Embajador/a del Bienestar y la Salud Mental?</a:t>
            </a:r>
          </a:p>
        </p:txBody>
      </p:sp>
      <p:pic>
        <p:nvPicPr>
          <p:cNvPr id="12" name="Gráfico 11" descr="Maestro con relleno sólido">
            <a:extLst>
              <a:ext uri="{FF2B5EF4-FFF2-40B4-BE49-F238E27FC236}">
                <a16:creationId xmlns:a16="http://schemas.microsoft.com/office/drawing/2014/main" id="{CDAB06D9-1ED0-4835-81FB-8E9909DE8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24815" y="211636"/>
            <a:ext cx="788893" cy="788893"/>
          </a:xfrm>
          <a:prstGeom prst="rect">
            <a:avLst/>
          </a:prstGeom>
        </p:spPr>
      </p:pic>
      <p:graphicFrame>
        <p:nvGraphicFramePr>
          <p:cNvPr id="10" name="Google Shape;355;p25">
            <a:extLst>
              <a:ext uri="{FF2B5EF4-FFF2-40B4-BE49-F238E27FC236}">
                <a16:creationId xmlns:a16="http://schemas.microsoft.com/office/drawing/2014/main" id="{7A0475B1-3D5E-4E26-B0B5-02AB009CFBE6}"/>
              </a:ext>
            </a:extLst>
          </p:cNvPr>
          <p:cNvGraphicFramePr/>
          <p:nvPr>
            <p:extLst>
              <p:ext uri="{D42A27DB-BD31-4B8C-83A1-F6EECF244321}">
                <p14:modId xmlns:p14="http://schemas.microsoft.com/office/powerpoint/2010/main" val="3759565316"/>
              </p:ext>
            </p:extLst>
          </p:nvPr>
        </p:nvGraphicFramePr>
        <p:xfrm>
          <a:off x="7846169" y="3368785"/>
          <a:ext cx="3461735" cy="25312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8294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Atenciones psicológicas</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136175" y="1375795"/>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recibido atención psicológica en el programa de salud mental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extLst>
              <p:ext uri="{D42A27DB-BD31-4B8C-83A1-F6EECF244321}">
                <p14:modId xmlns:p14="http://schemas.microsoft.com/office/powerpoint/2010/main" val="3589019802"/>
              </p:ext>
            </p:extLst>
          </p:nvPr>
        </p:nvGraphicFramePr>
        <p:xfrm>
          <a:off x="-339648" y="1899015"/>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6961680" y="561364"/>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¿Qué tan satisfecho/a te encuentras con las atenciones que has recibido?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356" name="Google Shape;356;p25"/>
          <p:cNvSpPr/>
          <p:nvPr/>
        </p:nvSpPr>
        <p:spPr>
          <a:xfrm>
            <a:off x="3768298" y="3957919"/>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1853305" y="4694468"/>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6096000" y="5481181"/>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a un compañero/a usar las atenciones psicológicas del programa de salud mental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6" name="Gráfico 5" descr="Cerebro en la cabeza con relleno sólido">
            <a:extLst>
              <a:ext uri="{FF2B5EF4-FFF2-40B4-BE49-F238E27FC236}">
                <a16:creationId xmlns:a16="http://schemas.microsoft.com/office/drawing/2014/main" id="{DBC26442-7E3B-44F6-BDA3-1BA5CCB59E9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256" y="190682"/>
            <a:ext cx="796452" cy="796452"/>
          </a:xfrm>
          <a:prstGeom prst="rect">
            <a:avLst/>
          </a:prstGeom>
        </p:spPr>
      </p:pic>
      <p:graphicFrame>
        <p:nvGraphicFramePr>
          <p:cNvPr id="15" name="Google Shape;355;p25">
            <a:extLst>
              <a:ext uri="{FF2B5EF4-FFF2-40B4-BE49-F238E27FC236}">
                <a16:creationId xmlns:a16="http://schemas.microsoft.com/office/drawing/2014/main" id="{63C467E0-9AA7-46E5-A81A-0DA2603FEDE5}"/>
              </a:ext>
            </a:extLst>
          </p:cNvPr>
          <p:cNvGraphicFramePr/>
          <p:nvPr>
            <p:extLst>
              <p:ext uri="{D42A27DB-BD31-4B8C-83A1-F6EECF244321}">
                <p14:modId xmlns:p14="http://schemas.microsoft.com/office/powerpoint/2010/main" val="3533155318"/>
              </p:ext>
            </p:extLst>
          </p:nvPr>
        </p:nvGraphicFramePr>
        <p:xfrm>
          <a:off x="6622807" y="1222225"/>
          <a:ext cx="4673343" cy="305223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Google Shape;355;p25">
            <a:extLst>
              <a:ext uri="{FF2B5EF4-FFF2-40B4-BE49-F238E27FC236}">
                <a16:creationId xmlns:a16="http://schemas.microsoft.com/office/drawing/2014/main" id="{8A1D3D71-A9C2-4366-A645-81B3965CD56A}"/>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4712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491319" y="15628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600"/>
              <a:buFont typeface="Calibri"/>
              <a:buNone/>
            </a:pPr>
            <a:r>
              <a:rPr lang="es-CL" dirty="0">
                <a:solidFill>
                  <a:srgbClr val="3F3F3F"/>
                </a:solidFill>
              </a:rPr>
              <a:t>Propósito</a:t>
            </a:r>
            <a:endParaRPr dirty="0">
              <a:solidFill>
                <a:srgbClr val="E30613"/>
              </a:solidFill>
            </a:endParaRPr>
          </a:p>
        </p:txBody>
      </p:sp>
      <p:sp>
        <p:nvSpPr>
          <p:cNvPr id="71" name="Google Shape;71;p4"/>
          <p:cNvSpPr txBox="1"/>
          <p:nvPr/>
        </p:nvSpPr>
        <p:spPr>
          <a:xfrm>
            <a:off x="491319" y="1358019"/>
            <a:ext cx="11233956" cy="216978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3F3F3F"/>
              </a:buClr>
              <a:buSzPts val="1600"/>
              <a:buFont typeface="Noto Sans Symbols"/>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El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propósito de este estudio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fue conocer la opinión de alumnas y alumnos pertenecientes a Duoc UC, en dimensiones relativas a su bienestar emocional y salud mental, de modo de diseñar una estrategia articulada para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reforzar, ampliar y focalizar </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los apoyos que Duoc UC entrega a sus estudiantes. </a:t>
            </a:r>
            <a:endParaRPr dirty="0">
              <a:latin typeface="Calibri Light" panose="020F0302020204030204" pitchFamily="34" charset="0"/>
              <a:cs typeface="Calibri Light" panose="020F0302020204030204" pitchFamily="34" charset="0"/>
            </a:endParaRPr>
          </a:p>
          <a:p>
            <a:pPr marL="171450" marR="0" lvl="0" indent="-107950" algn="just" rtl="0">
              <a:lnSpc>
                <a:spcPct val="150000"/>
              </a:lnSpc>
              <a:spcBef>
                <a:spcPts val="0"/>
              </a:spcBef>
              <a:spcAft>
                <a:spcPts val="0"/>
              </a:spcAft>
              <a:buClr>
                <a:schemeClr val="dk1"/>
              </a:buClr>
              <a:buSzPts val="1000"/>
              <a:buFont typeface="Noto Sans Symbols"/>
              <a:buNone/>
            </a:pPr>
            <a:endParaRPr sz="1000" dirty="0">
              <a:solidFill>
                <a:srgbClr val="3F3F3F"/>
              </a:solidFill>
              <a:latin typeface="Calibri Light" panose="020F0302020204030204" pitchFamily="34" charset="0"/>
              <a:ea typeface="Calibri"/>
              <a:cs typeface="Calibri Light" panose="020F0302020204030204" pitchFamily="34" charset="0"/>
              <a:sym typeface="Calibri"/>
            </a:endParaRPr>
          </a:p>
          <a:p>
            <a:pPr marL="285750" lvl="0" indent="-285750" algn="just">
              <a:lnSpc>
                <a:spcPct val="150000"/>
              </a:lnSpc>
              <a:buClr>
                <a:srgbClr val="3F3F3F"/>
              </a:buClr>
              <a:buSzPts val="1600"/>
              <a:buFont typeface="Noto Sans Symbols"/>
              <a:buChar char="✔"/>
            </a:pPr>
            <a:r>
              <a:rPr lang="es-ES" sz="1600" dirty="0">
                <a:solidFill>
                  <a:srgbClr val="3F3F3F"/>
                </a:solidFill>
                <a:latin typeface="Calibri Light" panose="020F0302020204030204" pitchFamily="34" charset="0"/>
                <a:ea typeface="Calibri"/>
                <a:cs typeface="Calibri Light" panose="020F0302020204030204" pitchFamily="34" charset="0"/>
                <a:sym typeface="Calibri"/>
              </a:rPr>
              <a:t>Con el fin de que los resultados del estudio puedan ser utilizados para informar una arquitectura básica de intervención, los </a:t>
            </a:r>
            <a:r>
              <a:rPr lang="es-ES" sz="1600" b="1" dirty="0">
                <a:solidFill>
                  <a:srgbClr val="3F3F3F"/>
                </a:solidFill>
                <a:latin typeface="Calibri Light" panose="020F0302020204030204" pitchFamily="34" charset="0"/>
                <a:ea typeface="Calibri"/>
                <a:cs typeface="Calibri Light" panose="020F0302020204030204" pitchFamily="34" charset="0"/>
                <a:sym typeface="Calibri"/>
              </a:rPr>
              <a:t>hallazgos se presentarán…</a:t>
            </a:r>
            <a:endParaRPr lang="es-ES" sz="1600" dirty="0">
              <a:latin typeface="Calibri Light" panose="020F0302020204030204" pitchFamily="34" charset="0"/>
              <a:cs typeface="Calibri Light" panose="020F0302020204030204" pitchFamily="34" charset="0"/>
            </a:endParaRPr>
          </a:p>
        </p:txBody>
      </p:sp>
      <p:sp>
        <p:nvSpPr>
          <p:cNvPr id="4" name="CuadroTexto 3">
            <a:extLst>
              <a:ext uri="{FF2B5EF4-FFF2-40B4-BE49-F238E27FC236}">
                <a16:creationId xmlns:a16="http://schemas.microsoft.com/office/drawing/2014/main" id="{BC106EE2-15ED-49E7-8FF5-E15610605479}"/>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5"/>
          <p:cNvSpPr txBox="1">
            <a:spLocks noGrp="1"/>
          </p:cNvSpPr>
          <p:nvPr>
            <p:ph type="title"/>
          </p:nvPr>
        </p:nvSpPr>
        <p:spPr>
          <a:xfrm>
            <a:off x="491319" y="214997"/>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dirty="0">
                <a:solidFill>
                  <a:srgbClr val="3F3F3F"/>
                </a:solidFill>
              </a:rPr>
              <a:t>Bienestar integral en movimiento</a:t>
            </a:r>
            <a:endParaRPr sz="3200" dirty="0">
              <a:solidFill>
                <a:srgbClr val="0070C0"/>
              </a:solidFill>
            </a:endParaRPr>
          </a:p>
        </p:txBody>
      </p:sp>
      <p:sp>
        <p:nvSpPr>
          <p:cNvPr id="351" name="Google Shape;351;p25"/>
          <p:cNvSpPr txBox="1"/>
          <p:nvPr/>
        </p:nvSpPr>
        <p:spPr>
          <a:xfrm>
            <a:off x="5751560" y="4666434"/>
            <a:ext cx="389850"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600" b="1">
                <a:solidFill>
                  <a:schemeClr val="lt1"/>
                </a:solidFill>
                <a:latin typeface="Calibri"/>
                <a:ea typeface="Calibri"/>
                <a:cs typeface="Calibri"/>
                <a:sym typeface="Calibri"/>
              </a:rPr>
              <a:t>37</a:t>
            </a:r>
            <a:endParaRPr/>
          </a:p>
        </p:txBody>
      </p:sp>
      <p:sp>
        <p:nvSpPr>
          <p:cNvPr id="352" name="Google Shape;352;p25"/>
          <p:cNvSpPr txBox="1"/>
          <p:nvPr/>
        </p:nvSpPr>
        <p:spPr>
          <a:xfrm>
            <a:off x="264865" y="1324321"/>
            <a:ext cx="5548087"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¿Has participado de los talleres y/o intervenciones en sala de bienestar integral en movimiento?</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graphicFrame>
        <p:nvGraphicFramePr>
          <p:cNvPr id="353" name="Google Shape;353;p25"/>
          <p:cNvGraphicFramePr/>
          <p:nvPr/>
        </p:nvGraphicFramePr>
        <p:xfrm>
          <a:off x="61392" y="1847541"/>
          <a:ext cx="5486400" cy="3052233"/>
        </p:xfrm>
        <a:graphic>
          <a:graphicData uri="http://schemas.openxmlformats.org/drawingml/2006/chart">
            <c:chart xmlns:c="http://schemas.openxmlformats.org/drawingml/2006/chart" xmlns:r="http://schemas.openxmlformats.org/officeDocument/2006/relationships" r:id="rId3"/>
          </a:graphicData>
        </a:graphic>
      </p:graphicFrame>
      <p:sp>
        <p:nvSpPr>
          <p:cNvPr id="354" name="Google Shape;354;p25"/>
          <p:cNvSpPr txBox="1"/>
          <p:nvPr/>
        </p:nvSpPr>
        <p:spPr>
          <a:xfrm>
            <a:off x="7195118" y="420780"/>
            <a:ext cx="3995596"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¿En qué medida estos talleres o intervenciones han aportado a tu bienestar?</a:t>
            </a:r>
          </a:p>
        </p:txBody>
      </p:sp>
      <p:sp>
        <p:nvSpPr>
          <p:cNvPr id="356" name="Google Shape;356;p25"/>
          <p:cNvSpPr/>
          <p:nvPr/>
        </p:nvSpPr>
        <p:spPr>
          <a:xfrm>
            <a:off x="5149779" y="3743952"/>
            <a:ext cx="1983262" cy="660400"/>
          </a:xfrm>
          <a:prstGeom prst="rightArrow">
            <a:avLst>
              <a:gd name="adj1" fmla="val 50000"/>
              <a:gd name="adj2" fmla="val 50000"/>
            </a:avLst>
          </a:prstGeom>
          <a:solidFill>
            <a:srgbClr val="7F7F7F"/>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25"/>
          <p:cNvSpPr txBox="1"/>
          <p:nvPr/>
        </p:nvSpPr>
        <p:spPr>
          <a:xfrm>
            <a:off x="3234786" y="4480501"/>
            <a:ext cx="55480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1400" dirty="0">
                <a:solidFill>
                  <a:srgbClr val="595959"/>
                </a:solidFill>
                <a:latin typeface="Calibri Light" panose="020F0302020204030204" pitchFamily="34" charset="0"/>
                <a:ea typeface="Calibri"/>
                <a:cs typeface="Calibri Light" panose="020F0302020204030204" pitchFamily="34" charset="0"/>
                <a:sym typeface="Calibri"/>
              </a:rPr>
              <a:t>Entre quienes respondieron que SÍ</a:t>
            </a:r>
            <a:endParaRPr sz="1400" dirty="0">
              <a:solidFill>
                <a:srgbClr val="595959"/>
              </a:solidFill>
              <a:latin typeface="Calibri Light" panose="020F0302020204030204" pitchFamily="34" charset="0"/>
              <a:ea typeface="Calibri"/>
              <a:cs typeface="Calibri Light" panose="020F0302020204030204" pitchFamily="34" charset="0"/>
              <a:sym typeface="Calibri"/>
            </a:endParaRPr>
          </a:p>
        </p:txBody>
      </p:sp>
      <p:sp>
        <p:nvSpPr>
          <p:cNvPr id="13" name="Google Shape;354;p25">
            <a:extLst>
              <a:ext uri="{FF2B5EF4-FFF2-40B4-BE49-F238E27FC236}">
                <a16:creationId xmlns:a16="http://schemas.microsoft.com/office/drawing/2014/main" id="{A6CE897F-3EE9-4809-86CA-43423642C230}"/>
              </a:ext>
            </a:extLst>
          </p:cNvPr>
          <p:cNvSpPr txBox="1"/>
          <p:nvPr/>
        </p:nvSpPr>
        <p:spPr>
          <a:xfrm>
            <a:off x="6155799" y="5416397"/>
            <a:ext cx="3995596" cy="83095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MX" sz="1600" dirty="0">
                <a:solidFill>
                  <a:srgbClr val="595959"/>
                </a:solidFill>
                <a:latin typeface="Calibri Light" panose="020F0302020204030204" pitchFamily="34" charset="0"/>
                <a:ea typeface="Calibri"/>
                <a:cs typeface="Calibri Light" panose="020F0302020204030204" pitchFamily="34" charset="0"/>
                <a:sym typeface="Calibri"/>
              </a:rPr>
              <a:t>¿Recomendarías estos talleres o intervenciones a un compañero/a de Duoc UC?</a:t>
            </a:r>
            <a:endParaRPr sz="1600" dirty="0">
              <a:solidFill>
                <a:srgbClr val="595959"/>
              </a:solidFill>
              <a:latin typeface="Calibri Light" panose="020F0302020204030204" pitchFamily="34" charset="0"/>
              <a:ea typeface="Calibri"/>
              <a:cs typeface="Calibri Light" panose="020F0302020204030204" pitchFamily="34" charset="0"/>
              <a:sym typeface="Calibri"/>
            </a:endParaRPr>
          </a:p>
        </p:txBody>
      </p:sp>
      <p:pic>
        <p:nvPicPr>
          <p:cNvPr id="4" name="Gráfico 3" descr="Corazón con pulso con relleno sólido">
            <a:extLst>
              <a:ext uri="{FF2B5EF4-FFF2-40B4-BE49-F238E27FC236}">
                <a16:creationId xmlns:a16="http://schemas.microsoft.com/office/drawing/2014/main" id="{A755F92F-F1CB-41A6-8BA9-C571CB7AFB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52067" y="171541"/>
            <a:ext cx="817188" cy="817188"/>
          </a:xfrm>
          <a:prstGeom prst="rect">
            <a:avLst/>
          </a:prstGeom>
        </p:spPr>
      </p:pic>
      <p:graphicFrame>
        <p:nvGraphicFramePr>
          <p:cNvPr id="16" name="Google Shape;355;p25">
            <a:extLst>
              <a:ext uri="{FF2B5EF4-FFF2-40B4-BE49-F238E27FC236}">
                <a16:creationId xmlns:a16="http://schemas.microsoft.com/office/drawing/2014/main" id="{E083B0BE-F40A-4DA8-99A8-1BB1A5FE04D2}"/>
              </a:ext>
            </a:extLst>
          </p:cNvPr>
          <p:cNvGraphicFramePr/>
          <p:nvPr>
            <p:extLst>
              <p:ext uri="{D42A27DB-BD31-4B8C-83A1-F6EECF244321}">
                <p14:modId xmlns:p14="http://schemas.microsoft.com/office/powerpoint/2010/main" val="4190034336"/>
              </p:ext>
            </p:extLst>
          </p:nvPr>
        </p:nvGraphicFramePr>
        <p:xfrm>
          <a:off x="7200439" y="1152556"/>
          <a:ext cx="3671610" cy="2550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7" name="Google Shape;355;p25">
            <a:extLst>
              <a:ext uri="{FF2B5EF4-FFF2-40B4-BE49-F238E27FC236}">
                <a16:creationId xmlns:a16="http://schemas.microsoft.com/office/drawing/2014/main" id="{2C55B24B-8049-42C6-8E5E-F7DDDD8A90CE}"/>
              </a:ext>
            </a:extLst>
          </p:cNvPr>
          <p:cNvGraphicFramePr/>
          <p:nvPr>
            <p:extLst>
              <p:ext uri="{D42A27DB-BD31-4B8C-83A1-F6EECF244321}">
                <p14:modId xmlns:p14="http://schemas.microsoft.com/office/powerpoint/2010/main" val="2901442259"/>
              </p:ext>
            </p:extLst>
          </p:nvPr>
        </p:nvGraphicFramePr>
        <p:xfrm>
          <a:off x="8910117" y="4935319"/>
          <a:ext cx="3671609" cy="19226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25050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2"/>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Síntesis global y conclusiones</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818F92CA-31E6-404E-9C6B-733904E474D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53" name="Google Shape;953;p83"/>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A434C"/>
              </a:buClr>
              <a:buSzPts val="3400"/>
              <a:buFont typeface="Calibri"/>
              <a:buNone/>
            </a:pPr>
            <a:r>
              <a:rPr lang="es-CL" dirty="0"/>
              <a:t>Mirada integrativa – </a:t>
            </a:r>
            <a:br>
              <a:rPr lang="es-CL" dirty="0"/>
            </a:br>
            <a:r>
              <a:rPr lang="es-CL" dirty="0"/>
              <a:t>Grupos con mayor prevalencia de problemas de salud mental</a:t>
            </a:r>
            <a:endParaRPr dirty="0"/>
          </a:p>
        </p:txBody>
      </p:sp>
      <p:sp>
        <p:nvSpPr>
          <p:cNvPr id="954" name="Google Shape;954;p83"/>
          <p:cNvSpPr txBox="1">
            <a:spLocks noGrp="1"/>
          </p:cNvSpPr>
          <p:nvPr>
            <p:ph type="body" idx="1"/>
          </p:nvPr>
        </p:nvSpPr>
        <p:spPr>
          <a:xfrm>
            <a:off x="2255519" y="1346732"/>
            <a:ext cx="3148864" cy="41232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A434C"/>
              </a:buClr>
              <a:buSzPts val="2000"/>
              <a:buNone/>
            </a:pPr>
            <a:r>
              <a:rPr lang="es-CL" dirty="0"/>
              <a:t>Sintomatología clínica de…</a:t>
            </a:r>
            <a:endParaRPr dirty="0"/>
          </a:p>
        </p:txBody>
      </p:sp>
      <p:cxnSp>
        <p:nvCxnSpPr>
          <p:cNvPr id="4" name="Conector recto 3"/>
          <p:cNvCxnSpPr/>
          <p:nvPr/>
        </p:nvCxnSpPr>
        <p:spPr>
          <a:xfrm>
            <a:off x="335280" y="3990802"/>
            <a:ext cx="11521440" cy="0"/>
          </a:xfrm>
          <a:prstGeom prst="line">
            <a:avLst/>
          </a:prstGeom>
          <a:ln w="1905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4" name="Conector recto 13"/>
          <p:cNvCxnSpPr/>
          <p:nvPr/>
        </p:nvCxnSpPr>
        <p:spPr>
          <a:xfrm>
            <a:off x="335280" y="2471763"/>
            <a:ext cx="11521440" cy="0"/>
          </a:xfrm>
          <a:prstGeom prst="line">
            <a:avLst/>
          </a:prstGeom>
          <a:ln w="1905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flipH="1">
            <a:off x="2220685" y="1414128"/>
            <a:ext cx="34834" cy="4094143"/>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3700130"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sp>
        <p:nvSpPr>
          <p:cNvPr id="30" name="Google Shape;954;p83"/>
          <p:cNvSpPr txBox="1">
            <a:spLocks/>
          </p:cNvSpPr>
          <p:nvPr/>
        </p:nvSpPr>
        <p:spPr>
          <a:xfrm>
            <a:off x="2340579" y="1987041"/>
            <a:ext cx="1359551" cy="29770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Depresión</a:t>
            </a:r>
          </a:p>
        </p:txBody>
      </p:sp>
      <p:sp>
        <p:nvSpPr>
          <p:cNvPr id="31" name="Google Shape;954;p83"/>
          <p:cNvSpPr txBox="1">
            <a:spLocks/>
          </p:cNvSpPr>
          <p:nvPr/>
        </p:nvSpPr>
        <p:spPr>
          <a:xfrm>
            <a:off x="3724186" y="194482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800" dirty="0"/>
              <a:t>Ansiedad</a:t>
            </a:r>
          </a:p>
        </p:txBody>
      </p:sp>
      <p:cxnSp>
        <p:nvCxnSpPr>
          <p:cNvPr id="32" name="Conector recto 31"/>
          <p:cNvCxnSpPr/>
          <p:nvPr/>
        </p:nvCxnSpPr>
        <p:spPr>
          <a:xfrm>
            <a:off x="5075718"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3" name="Conector recto 32"/>
          <p:cNvCxnSpPr/>
          <p:nvPr/>
        </p:nvCxnSpPr>
        <p:spPr>
          <a:xfrm>
            <a:off x="6451306"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4" name="Conector recto 33"/>
          <p:cNvCxnSpPr/>
          <p:nvPr/>
        </p:nvCxnSpPr>
        <p:spPr>
          <a:xfrm>
            <a:off x="7826894" y="1988286"/>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5" name="Conector recto 34"/>
          <p:cNvCxnSpPr/>
          <p:nvPr/>
        </p:nvCxnSpPr>
        <p:spPr>
          <a:xfrm>
            <a:off x="9202482" y="1988285"/>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cxnSp>
        <p:nvCxnSpPr>
          <p:cNvPr id="36" name="Conector recto 35"/>
          <p:cNvCxnSpPr/>
          <p:nvPr/>
        </p:nvCxnSpPr>
        <p:spPr>
          <a:xfrm>
            <a:off x="10578071" y="1988285"/>
            <a:ext cx="1" cy="3519985"/>
          </a:xfrm>
          <a:prstGeom prst="line">
            <a:avLst/>
          </a:prstGeom>
          <a:ln w="12700">
            <a:solidFill>
              <a:srgbClr val="3A434C"/>
            </a:solidFill>
          </a:ln>
        </p:spPr>
        <p:style>
          <a:lnRef idx="1">
            <a:schemeClr val="accent1"/>
          </a:lnRef>
          <a:fillRef idx="0">
            <a:schemeClr val="accent1"/>
          </a:fillRef>
          <a:effectRef idx="0">
            <a:schemeClr val="accent1"/>
          </a:effectRef>
          <a:fontRef idx="minor">
            <a:schemeClr val="tx1"/>
          </a:fontRef>
        </p:style>
      </p:cxnSp>
      <p:sp>
        <p:nvSpPr>
          <p:cNvPr id="37" name="Google Shape;954;p83"/>
          <p:cNvSpPr txBox="1">
            <a:spLocks/>
          </p:cNvSpPr>
          <p:nvPr/>
        </p:nvSpPr>
        <p:spPr>
          <a:xfrm>
            <a:off x="5168797" y="1988286"/>
            <a:ext cx="1359551" cy="29770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Pánico</a:t>
            </a:r>
          </a:p>
        </p:txBody>
      </p:sp>
      <p:sp>
        <p:nvSpPr>
          <p:cNvPr id="38" name="Google Shape;954;p83"/>
          <p:cNvSpPr txBox="1">
            <a:spLocks/>
          </p:cNvSpPr>
          <p:nvPr/>
        </p:nvSpPr>
        <p:spPr>
          <a:xfrm>
            <a:off x="6505864" y="1986419"/>
            <a:ext cx="1359551" cy="297705"/>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dirty="0"/>
              <a:t>Ideación suicida</a:t>
            </a:r>
          </a:p>
        </p:txBody>
      </p:sp>
      <p:sp>
        <p:nvSpPr>
          <p:cNvPr id="39" name="Google Shape;954;p83"/>
          <p:cNvSpPr txBox="1">
            <a:spLocks/>
          </p:cNvSpPr>
          <p:nvPr/>
        </p:nvSpPr>
        <p:spPr>
          <a:xfrm>
            <a:off x="7873433" y="1984553"/>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err="1"/>
              <a:t>Trast</a:t>
            </a:r>
            <a:r>
              <a:rPr lang="es-CL" sz="1400" dirty="0"/>
              <a:t> </a:t>
            </a:r>
            <a:r>
              <a:rPr lang="es-CL" sz="1400" dirty="0" err="1"/>
              <a:t>Obses</a:t>
            </a:r>
            <a:r>
              <a:rPr lang="es-CL" sz="1400" dirty="0"/>
              <a:t>. </a:t>
            </a:r>
            <a:r>
              <a:rPr lang="es-CL" sz="1400" dirty="0" err="1"/>
              <a:t>Compul</a:t>
            </a:r>
            <a:r>
              <a:rPr lang="es-CL" sz="1400" dirty="0"/>
              <a:t>.</a:t>
            </a:r>
          </a:p>
        </p:txBody>
      </p:sp>
      <p:sp>
        <p:nvSpPr>
          <p:cNvPr id="40" name="Google Shape;954;p83"/>
          <p:cNvSpPr txBox="1">
            <a:spLocks/>
          </p:cNvSpPr>
          <p:nvPr/>
        </p:nvSpPr>
        <p:spPr>
          <a:xfrm>
            <a:off x="9241002" y="198517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a:t>Uso </a:t>
            </a:r>
            <a:r>
              <a:rPr lang="es-CL" sz="1400" dirty="0" err="1"/>
              <a:t>probl</a:t>
            </a:r>
            <a:r>
              <a:rPr lang="es-CL" sz="1400" dirty="0"/>
              <a:t>. Marihuana</a:t>
            </a:r>
          </a:p>
        </p:txBody>
      </p:sp>
      <p:sp>
        <p:nvSpPr>
          <p:cNvPr id="41" name="Google Shape;954;p83"/>
          <p:cNvSpPr txBox="1">
            <a:spLocks/>
          </p:cNvSpPr>
          <p:nvPr/>
        </p:nvSpPr>
        <p:spPr>
          <a:xfrm>
            <a:off x="10616590" y="1985797"/>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buFont typeface="Arial"/>
              <a:buNone/>
            </a:pPr>
            <a:r>
              <a:rPr lang="es-CL" sz="1400" dirty="0" err="1"/>
              <a:t>Trast</a:t>
            </a:r>
            <a:r>
              <a:rPr lang="es-CL" sz="1400" dirty="0"/>
              <a:t>. </a:t>
            </a:r>
            <a:r>
              <a:rPr lang="es-CL" sz="1400" dirty="0" err="1"/>
              <a:t>Cdta</a:t>
            </a:r>
            <a:r>
              <a:rPr lang="es-CL" sz="1400" dirty="0"/>
              <a:t>. Alimentaria</a:t>
            </a:r>
          </a:p>
        </p:txBody>
      </p:sp>
      <p:sp>
        <p:nvSpPr>
          <p:cNvPr id="42" name="Google Shape;954;p83"/>
          <p:cNvSpPr txBox="1">
            <a:spLocks/>
          </p:cNvSpPr>
          <p:nvPr/>
        </p:nvSpPr>
        <p:spPr>
          <a:xfrm>
            <a:off x="2238102" y="2942814"/>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56%</a:t>
            </a:r>
          </a:p>
        </p:txBody>
      </p:sp>
      <p:sp>
        <p:nvSpPr>
          <p:cNvPr id="43" name="Google Shape;954;p83"/>
          <p:cNvSpPr txBox="1">
            <a:spLocks/>
          </p:cNvSpPr>
          <p:nvPr/>
        </p:nvSpPr>
        <p:spPr>
          <a:xfrm>
            <a:off x="3625686" y="2934471"/>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49%</a:t>
            </a:r>
          </a:p>
        </p:txBody>
      </p:sp>
      <p:sp>
        <p:nvSpPr>
          <p:cNvPr id="44" name="Google Shape;954;p83"/>
          <p:cNvSpPr txBox="1">
            <a:spLocks/>
          </p:cNvSpPr>
          <p:nvPr/>
        </p:nvSpPr>
        <p:spPr>
          <a:xfrm>
            <a:off x="5013270" y="2901103"/>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33%</a:t>
            </a:r>
          </a:p>
        </p:txBody>
      </p:sp>
      <p:sp>
        <p:nvSpPr>
          <p:cNvPr id="45" name="Google Shape;954;p83"/>
          <p:cNvSpPr txBox="1">
            <a:spLocks/>
          </p:cNvSpPr>
          <p:nvPr/>
        </p:nvSpPr>
        <p:spPr>
          <a:xfrm>
            <a:off x="6400854" y="2909445"/>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50%</a:t>
            </a:r>
          </a:p>
        </p:txBody>
      </p:sp>
      <p:sp>
        <p:nvSpPr>
          <p:cNvPr id="46" name="Google Shape;954;p83"/>
          <p:cNvSpPr txBox="1">
            <a:spLocks/>
          </p:cNvSpPr>
          <p:nvPr/>
        </p:nvSpPr>
        <p:spPr>
          <a:xfrm>
            <a:off x="7788438" y="2926129"/>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33%</a:t>
            </a:r>
          </a:p>
        </p:txBody>
      </p:sp>
      <p:sp>
        <p:nvSpPr>
          <p:cNvPr id="47" name="Google Shape;954;p83"/>
          <p:cNvSpPr txBox="1">
            <a:spLocks/>
          </p:cNvSpPr>
          <p:nvPr/>
        </p:nvSpPr>
        <p:spPr>
          <a:xfrm>
            <a:off x="9176022" y="2892761"/>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8%</a:t>
            </a:r>
          </a:p>
        </p:txBody>
      </p:sp>
      <p:sp>
        <p:nvSpPr>
          <p:cNvPr id="48" name="Google Shape;954;p83"/>
          <p:cNvSpPr txBox="1">
            <a:spLocks/>
          </p:cNvSpPr>
          <p:nvPr/>
        </p:nvSpPr>
        <p:spPr>
          <a:xfrm>
            <a:off x="10563608" y="2917787"/>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41%</a:t>
            </a:r>
          </a:p>
        </p:txBody>
      </p:sp>
      <p:sp>
        <p:nvSpPr>
          <p:cNvPr id="49" name="Google Shape;954;p83"/>
          <p:cNvSpPr txBox="1">
            <a:spLocks/>
          </p:cNvSpPr>
          <p:nvPr/>
        </p:nvSpPr>
        <p:spPr>
          <a:xfrm>
            <a:off x="2231008" y="4615669"/>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41%</a:t>
            </a:r>
          </a:p>
        </p:txBody>
      </p:sp>
      <p:sp>
        <p:nvSpPr>
          <p:cNvPr id="50" name="Google Shape;954;p83"/>
          <p:cNvSpPr txBox="1">
            <a:spLocks/>
          </p:cNvSpPr>
          <p:nvPr/>
        </p:nvSpPr>
        <p:spPr>
          <a:xfrm>
            <a:off x="3618592" y="4607326"/>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32%</a:t>
            </a:r>
          </a:p>
        </p:txBody>
      </p:sp>
      <p:sp>
        <p:nvSpPr>
          <p:cNvPr id="51" name="Google Shape;954;p83"/>
          <p:cNvSpPr txBox="1">
            <a:spLocks/>
          </p:cNvSpPr>
          <p:nvPr/>
        </p:nvSpPr>
        <p:spPr>
          <a:xfrm>
            <a:off x="5006176" y="4573958"/>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14%</a:t>
            </a:r>
          </a:p>
        </p:txBody>
      </p:sp>
      <p:sp>
        <p:nvSpPr>
          <p:cNvPr id="52" name="Google Shape;954;p83"/>
          <p:cNvSpPr txBox="1">
            <a:spLocks/>
          </p:cNvSpPr>
          <p:nvPr/>
        </p:nvSpPr>
        <p:spPr>
          <a:xfrm>
            <a:off x="6393760" y="4582300"/>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42%</a:t>
            </a:r>
          </a:p>
        </p:txBody>
      </p:sp>
      <p:sp>
        <p:nvSpPr>
          <p:cNvPr id="53" name="Google Shape;954;p83"/>
          <p:cNvSpPr txBox="1">
            <a:spLocks/>
          </p:cNvSpPr>
          <p:nvPr/>
        </p:nvSpPr>
        <p:spPr>
          <a:xfrm>
            <a:off x="7781344" y="4598984"/>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25%</a:t>
            </a:r>
          </a:p>
        </p:txBody>
      </p:sp>
      <p:sp>
        <p:nvSpPr>
          <p:cNvPr id="54" name="Google Shape;954;p83"/>
          <p:cNvSpPr txBox="1">
            <a:spLocks/>
          </p:cNvSpPr>
          <p:nvPr/>
        </p:nvSpPr>
        <p:spPr>
          <a:xfrm>
            <a:off x="9168928" y="4565616"/>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E63C3F"/>
                </a:solidFill>
              </a:rPr>
              <a:t>12%</a:t>
            </a:r>
          </a:p>
        </p:txBody>
      </p:sp>
      <p:sp>
        <p:nvSpPr>
          <p:cNvPr id="55" name="Google Shape;954;p83"/>
          <p:cNvSpPr txBox="1">
            <a:spLocks/>
          </p:cNvSpPr>
          <p:nvPr/>
        </p:nvSpPr>
        <p:spPr>
          <a:xfrm>
            <a:off x="10556514" y="4590642"/>
            <a:ext cx="1359551" cy="2977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55600" algn="l" rtl="0">
              <a:lnSpc>
                <a:spcPct val="90000"/>
              </a:lnSpc>
              <a:spcBef>
                <a:spcPts val="1000"/>
              </a:spcBef>
              <a:spcAft>
                <a:spcPts val="0"/>
              </a:spcAft>
              <a:buClr>
                <a:srgbClr val="3A434C"/>
              </a:buClr>
              <a:buSzPts val="2000"/>
              <a:buFont typeface="Arial"/>
              <a:buChar char="•"/>
              <a:defRPr sz="2000" b="0" i="0" u="none" strike="noStrike" cap="none">
                <a:solidFill>
                  <a:srgbClr val="3A434C"/>
                </a:solidFill>
                <a:latin typeface="Calibri Light" panose="020F0302020204030204" pitchFamily="34" charset="0"/>
                <a:ea typeface="Calibri Light" panose="020F0302020204030204" pitchFamily="34" charset="0"/>
                <a:cs typeface="Calibri Light" panose="020F0302020204030204" pitchFamily="34" charset="0"/>
                <a:sym typeface="Calibri"/>
              </a:defRPr>
            </a:lvl1pPr>
            <a:lvl2pPr marL="914400" marR="0" lvl="1"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2pPr>
            <a:lvl3pPr marL="1371600" marR="0" lvl="2"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3pPr>
            <a:lvl4pPr marL="1828800" marR="0" lvl="3"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4pPr>
            <a:lvl5pPr marL="2286000" marR="0" lvl="4" indent="-355600" algn="l" rtl="0">
              <a:lnSpc>
                <a:spcPct val="90000"/>
              </a:lnSpc>
              <a:spcBef>
                <a:spcPts val="500"/>
              </a:spcBef>
              <a:spcAft>
                <a:spcPts val="0"/>
              </a:spcAft>
              <a:buClr>
                <a:srgbClr val="3A434C"/>
              </a:buClr>
              <a:buSzPts val="2000"/>
              <a:buFont typeface="Arial"/>
              <a:buChar char="•"/>
              <a:defRPr sz="2000" b="0" i="0" u="none" strike="noStrike" cap="none">
                <a:solidFill>
                  <a:srgbClr val="3A434C"/>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spcBef>
                <a:spcPts val="0"/>
              </a:spcBef>
              <a:buFont typeface="Arial"/>
              <a:buNone/>
            </a:pPr>
            <a:r>
              <a:rPr lang="es-CL" sz="2800" b="1" dirty="0">
                <a:solidFill>
                  <a:srgbClr val="FFC000"/>
                </a:solidFill>
              </a:rPr>
              <a:t>25%</a:t>
            </a:r>
          </a:p>
        </p:txBody>
      </p:sp>
      <p:pic>
        <p:nvPicPr>
          <p:cNvPr id="5" name="Imagen 4"/>
          <p:cNvPicPr>
            <a:picLocks noChangeAspect="1"/>
          </p:cNvPicPr>
          <p:nvPr/>
        </p:nvPicPr>
        <p:blipFill>
          <a:blip r:embed="rId3"/>
          <a:stretch>
            <a:fillRect/>
          </a:stretch>
        </p:blipFill>
        <p:spPr>
          <a:xfrm>
            <a:off x="857612" y="2567343"/>
            <a:ext cx="945232" cy="1220087"/>
          </a:xfrm>
          <a:prstGeom prst="rect">
            <a:avLst/>
          </a:prstGeom>
        </p:spPr>
      </p:pic>
      <p:pic>
        <p:nvPicPr>
          <p:cNvPr id="6" name="Imagen 5"/>
          <p:cNvPicPr>
            <a:picLocks noChangeAspect="1"/>
          </p:cNvPicPr>
          <p:nvPr/>
        </p:nvPicPr>
        <p:blipFill>
          <a:blip r:embed="rId4"/>
          <a:stretch>
            <a:fillRect/>
          </a:stretch>
        </p:blipFill>
        <p:spPr>
          <a:xfrm>
            <a:off x="603026" y="4057070"/>
            <a:ext cx="1349913" cy="1384934"/>
          </a:xfrm>
          <a:prstGeom prst="rect">
            <a:avLst/>
          </a:prstGeom>
        </p:spPr>
      </p:pic>
      <p:sp>
        <p:nvSpPr>
          <p:cNvPr id="56" name="CuadroTexto 55">
            <a:extLst>
              <a:ext uri="{FF2B5EF4-FFF2-40B4-BE49-F238E27FC236}">
                <a16:creationId xmlns:a16="http://schemas.microsoft.com/office/drawing/2014/main" id="{97311510-C7ED-4CB9-9CE9-0BB4FA1FD32A}"/>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7960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72" name="Google Shape;672;p57"/>
          <p:cNvSpPr txBox="1">
            <a:spLocks noGrp="1"/>
          </p:cNvSpPr>
          <p:nvPr>
            <p:ph type="title"/>
          </p:nvPr>
        </p:nvSpPr>
        <p:spPr>
          <a:xfrm>
            <a:off x="491319" y="365126"/>
            <a:ext cx="11639289" cy="863600"/>
          </a:xfrm>
          <a:prstGeom prst="rect">
            <a:avLst/>
          </a:prstGeom>
          <a:noFill/>
          <a:ln>
            <a:noFill/>
          </a:ln>
        </p:spPr>
        <p:txBody>
          <a:bodyPr spcFirstLastPara="1" wrap="square" lIns="91425" tIns="45700" rIns="91425" bIns="45700" anchor="ctr" anchorCtr="0">
            <a:normAutofit fontScale="90000"/>
          </a:bodyPr>
          <a:lstStyle/>
          <a:p>
            <a:pPr lvl="0"/>
            <a:r>
              <a:rPr lang="es-CL" dirty="0"/>
              <a:t>Mirada integrativa – </a:t>
            </a:r>
            <a:br>
              <a:rPr lang="es-CL" dirty="0"/>
            </a:br>
            <a:r>
              <a:rPr lang="es-CL" dirty="0"/>
              <a:t>Rangos de malestar por Escuelas y Sedes</a:t>
            </a:r>
            <a:endParaRPr dirty="0"/>
          </a:p>
        </p:txBody>
      </p:sp>
      <p:graphicFrame>
        <p:nvGraphicFramePr>
          <p:cNvPr id="11" name="Google Shape;405;p30">
            <a:extLst>
              <a:ext uri="{FF2B5EF4-FFF2-40B4-BE49-F238E27FC236}">
                <a16:creationId xmlns:a16="http://schemas.microsoft.com/office/drawing/2014/main" id="{1D805507-344B-643F-D926-215A7761C187}"/>
              </a:ext>
            </a:extLst>
          </p:cNvPr>
          <p:cNvGraphicFramePr/>
          <p:nvPr>
            <p:extLst>
              <p:ext uri="{D42A27DB-BD31-4B8C-83A1-F6EECF244321}">
                <p14:modId xmlns:p14="http://schemas.microsoft.com/office/powerpoint/2010/main" val="263548582"/>
              </p:ext>
            </p:extLst>
          </p:nvPr>
        </p:nvGraphicFramePr>
        <p:xfrm>
          <a:off x="2130933" y="4268734"/>
          <a:ext cx="8174804" cy="23325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Google Shape;428;p32">
            <a:extLst>
              <a:ext uri="{FF2B5EF4-FFF2-40B4-BE49-F238E27FC236}">
                <a16:creationId xmlns:a16="http://schemas.microsoft.com/office/drawing/2014/main" id="{0131DE7E-A5B8-E298-87C2-5031EF2FE0DD}"/>
              </a:ext>
            </a:extLst>
          </p:cNvPr>
          <p:cNvGraphicFramePr/>
          <p:nvPr/>
        </p:nvGraphicFramePr>
        <p:xfrm>
          <a:off x="4132613" y="1445705"/>
          <a:ext cx="8059387" cy="2814238"/>
        </p:xfrm>
        <a:graphic>
          <a:graphicData uri="http://schemas.openxmlformats.org/drawingml/2006/chart">
            <c:chart xmlns:c="http://schemas.openxmlformats.org/drawingml/2006/chart" xmlns:r="http://schemas.openxmlformats.org/officeDocument/2006/relationships" r:id="rId4"/>
          </a:graphicData>
        </a:graphic>
      </p:graphicFrame>
      <p:sp>
        <p:nvSpPr>
          <p:cNvPr id="14" name="Google Shape;261;p14">
            <a:extLst>
              <a:ext uri="{FF2B5EF4-FFF2-40B4-BE49-F238E27FC236}">
                <a16:creationId xmlns:a16="http://schemas.microsoft.com/office/drawing/2014/main" id="{7C3354AF-9022-6823-C7A5-3D00DCBE0654}"/>
              </a:ext>
            </a:extLst>
          </p:cNvPr>
          <p:cNvSpPr txBox="1"/>
          <p:nvPr/>
        </p:nvSpPr>
        <p:spPr>
          <a:xfrm>
            <a:off x="491319" y="1237517"/>
            <a:ext cx="8467197"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200" dirty="0">
                <a:solidFill>
                  <a:srgbClr val="7F7F7F"/>
                </a:solidFill>
                <a:latin typeface="Calibri Light" panose="020F0302020204030204" pitchFamily="34" charset="0"/>
                <a:ea typeface="Calibri"/>
                <a:cs typeface="Calibri Light" panose="020F0302020204030204" pitchFamily="34" charset="0"/>
                <a:sym typeface="Calibri"/>
              </a:rPr>
              <a:t>La carga de malestar clínico es transversalmente alta. Estos son los rangos: </a:t>
            </a:r>
            <a:endParaRPr dirty="0">
              <a:latin typeface="Calibri Light" panose="020F0302020204030204" pitchFamily="34" charset="0"/>
              <a:cs typeface="Calibri Light" panose="020F0302020204030204" pitchFamily="34" charset="0"/>
            </a:endParaRPr>
          </a:p>
        </p:txBody>
      </p:sp>
      <p:graphicFrame>
        <p:nvGraphicFramePr>
          <p:cNvPr id="7" name="Google Shape;428;p32">
            <a:extLst>
              <a:ext uri="{FF2B5EF4-FFF2-40B4-BE49-F238E27FC236}">
                <a16:creationId xmlns:a16="http://schemas.microsoft.com/office/drawing/2014/main" id="{0131DE7E-A5B8-E298-87C2-5031EF2FE0DD}"/>
              </a:ext>
            </a:extLst>
          </p:cNvPr>
          <p:cNvGraphicFramePr/>
          <p:nvPr>
            <p:extLst>
              <p:ext uri="{D42A27DB-BD31-4B8C-83A1-F6EECF244321}">
                <p14:modId xmlns:p14="http://schemas.microsoft.com/office/powerpoint/2010/main" val="1461116558"/>
              </p:ext>
            </p:extLst>
          </p:nvPr>
        </p:nvGraphicFramePr>
        <p:xfrm>
          <a:off x="1709114" y="1523267"/>
          <a:ext cx="9018441" cy="281423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7415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noFill/>
          </a:ln>
        </p:spPr>
        <p:txBody>
          <a:bodyPr spcFirstLastPara="1" wrap="square" lIns="91425" tIns="45700" rIns="91425" bIns="45700" anchor="t" anchorCtr="0">
            <a:normAutofit fontScale="77500" lnSpcReduction="20000"/>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Finalmente, para seguir avanzando en mejorar el bienestar emocional y la salud mental en los estudiantes de </a:t>
            </a:r>
            <a:r>
              <a:rPr lang="es-ES" sz="1800" dirty="0" err="1">
                <a:solidFill>
                  <a:srgbClr val="3F3F3F"/>
                </a:solidFill>
              </a:rPr>
              <a:t>Duoc</a:t>
            </a:r>
            <a:r>
              <a:rPr lang="es-ES" sz="1800" dirty="0">
                <a:solidFill>
                  <a:srgbClr val="3F3F3F"/>
                </a:solidFill>
              </a:rPr>
              <a:t> UC se requiere de </a:t>
            </a:r>
            <a:r>
              <a:rPr lang="es-ES" sz="1800" b="1" dirty="0">
                <a:solidFill>
                  <a:srgbClr val="3F3F3F"/>
                </a:solidFill>
              </a:rPr>
              <a:t>estrategias complejas y bien articuladas</a:t>
            </a:r>
            <a:r>
              <a:rPr lang="es-ES" sz="1800" dirty="0">
                <a:solidFill>
                  <a:srgbClr val="3F3F3F"/>
                </a:solidFill>
              </a:rPr>
              <a:t>. </a:t>
            </a:r>
          </a:p>
          <a:p>
            <a:pPr marL="317818" indent="-285750" algn="just">
              <a:lnSpc>
                <a:spcPct val="150000"/>
              </a:lnSpc>
              <a:buClr>
                <a:srgbClr val="3F3F3F"/>
              </a:buClr>
              <a:buSzPct val="100000"/>
              <a:buFont typeface="Arial" panose="020B0604020202020204" pitchFamily="34" charset="0"/>
              <a:buChar char="•"/>
            </a:pPr>
            <a:r>
              <a:rPr lang="es-ES" sz="1800" dirty="0">
                <a:solidFill>
                  <a:srgbClr val="3F3F3F"/>
                </a:solidFill>
              </a:rPr>
              <a:t>La encuesta muy probablemente subestima población sana y sobreestima población con trastorno mentales. Sin embargo, es posible inferir que existe en </a:t>
            </a:r>
            <a:r>
              <a:rPr lang="es-ES" sz="1800" dirty="0" err="1">
                <a:solidFill>
                  <a:srgbClr val="3F3F3F"/>
                </a:solidFill>
              </a:rPr>
              <a:t>Duoc</a:t>
            </a:r>
            <a:r>
              <a:rPr lang="es-ES" sz="1800" dirty="0">
                <a:solidFill>
                  <a:srgbClr val="3F3F3F"/>
                </a:solidFill>
              </a:rPr>
              <a:t> UC un grupo importante de estudiantes que de todas maneras presentan niveles sub-umbrales o clínicos en trastornos mentales. </a:t>
            </a:r>
          </a:p>
          <a:p>
            <a:pPr marL="317818" indent="-285750" algn="just">
              <a:lnSpc>
                <a:spcPct val="150000"/>
              </a:lnSpc>
              <a:buClr>
                <a:srgbClr val="3F3F3F"/>
              </a:buClr>
              <a:buSzPct val="100000"/>
              <a:buFont typeface="Arial" panose="020B0604020202020204" pitchFamily="34" charset="0"/>
              <a:buChar char="•"/>
            </a:pPr>
            <a:r>
              <a:rPr lang="es-ES" sz="1800" dirty="0">
                <a:solidFill>
                  <a:srgbClr val="3F3F3F"/>
                </a:solidFill>
              </a:rPr>
              <a:t>La </a:t>
            </a:r>
            <a:r>
              <a:rPr lang="es-ES" sz="1800" dirty="0" err="1">
                <a:solidFill>
                  <a:srgbClr val="3F3F3F"/>
                </a:solidFill>
              </a:rPr>
              <a:t>autoidentificación</a:t>
            </a:r>
            <a:r>
              <a:rPr lang="es-ES" sz="1800" dirty="0">
                <a:solidFill>
                  <a:srgbClr val="3F3F3F"/>
                </a:solidFill>
              </a:rPr>
              <a:t> de personas con más carga de enfermedad en el estudio es una base útil para futuras estrategias de atracción de casos para </a:t>
            </a:r>
            <a:r>
              <a:rPr lang="es-ES" sz="1800" b="1" dirty="0">
                <a:solidFill>
                  <a:srgbClr val="3F3F3F"/>
                </a:solidFill>
              </a:rPr>
              <a:t>prevención indicada</a:t>
            </a:r>
            <a:r>
              <a:rPr lang="es-ES" sz="1800" dirty="0">
                <a:solidFill>
                  <a:srgbClr val="3F3F3F"/>
                </a:solidFill>
              </a:rPr>
              <a:t> y </a:t>
            </a:r>
            <a:r>
              <a:rPr lang="es-ES" sz="1800" b="1" dirty="0">
                <a:solidFill>
                  <a:srgbClr val="3F3F3F"/>
                </a:solidFill>
              </a:rPr>
              <a:t>manejo clínico</a:t>
            </a:r>
            <a:r>
              <a:rPr lang="es-ES" sz="1800" dirty="0">
                <a:solidFill>
                  <a:srgbClr val="3F3F3F"/>
                </a:solidFill>
              </a:rPr>
              <a:t>. </a:t>
            </a:r>
          </a:p>
          <a:p>
            <a:pPr marL="317818" lvl="0" indent="-285750" algn="just">
              <a:lnSpc>
                <a:spcPct val="150000"/>
              </a:lnSpc>
              <a:buClr>
                <a:srgbClr val="3F3F3F"/>
              </a:buClr>
              <a:buSzPct val="100000"/>
              <a:buFont typeface="Arial" panose="020B0604020202020204" pitchFamily="34" charset="0"/>
              <a:buChar char="•"/>
            </a:pPr>
            <a:r>
              <a:rPr lang="es-ES" sz="1800" dirty="0">
                <a:solidFill>
                  <a:srgbClr val="3F3F3F"/>
                </a:solidFill>
              </a:rPr>
              <a:t>Las estrategias de prevención y manejo pueden ir calibradas a partir del estudio sobre:</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Dificultades del sueño</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Problemas de autoestima</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Estrategias de afrontamiento pasivas</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Manejo del estrés</a:t>
            </a:r>
          </a:p>
          <a:p>
            <a:pPr lvl="1" indent="-317182" algn="just">
              <a:lnSpc>
                <a:spcPct val="150000"/>
              </a:lnSpc>
              <a:spcBef>
                <a:spcPts val="1000"/>
              </a:spcBef>
              <a:buClr>
                <a:srgbClr val="3F3F3F"/>
              </a:buClr>
              <a:buSzPct val="100000"/>
              <a:buFont typeface="Wingdings" panose="05000000000000000000" pitchFamily="2" charset="2"/>
              <a:buChar char="ü"/>
            </a:pPr>
            <a:r>
              <a:rPr lang="es-ES" sz="1800" dirty="0">
                <a:solidFill>
                  <a:srgbClr val="3F3F3F"/>
                </a:solidFill>
                <a:latin typeface="Calibri Light" panose="020F0302020204030204" pitchFamily="34" charset="0"/>
                <a:cs typeface="Calibri Light" panose="020F0302020204030204" pitchFamily="34" charset="0"/>
              </a:rPr>
              <a:t>Apoyo social percibido</a:t>
            </a:r>
          </a:p>
        </p:txBody>
      </p:sp>
      <p:cxnSp>
        <p:nvCxnSpPr>
          <p:cNvPr id="5" name="Google Shape;1080;p85"/>
          <p:cNvCxnSpPr/>
          <p:nvPr/>
        </p:nvCxnSpPr>
        <p:spPr>
          <a:xfrm>
            <a:off x="4657475" y="3849437"/>
            <a:ext cx="9000" cy="2193900"/>
          </a:xfrm>
          <a:prstGeom prst="straightConnector1">
            <a:avLst/>
          </a:prstGeom>
          <a:noFill/>
          <a:ln w="9525" cap="flat" cmpd="sng">
            <a:solidFill>
              <a:srgbClr val="F8961E"/>
            </a:solidFill>
            <a:prstDash val="solid"/>
            <a:round/>
            <a:headEnd type="none" w="med" len="med"/>
            <a:tailEnd type="none" w="med" len="med"/>
          </a:ln>
        </p:spPr>
      </p:cxnSp>
      <p:sp>
        <p:nvSpPr>
          <p:cNvPr id="6" name="Google Shape;1081;p85"/>
          <p:cNvSpPr txBox="1"/>
          <p:nvPr/>
        </p:nvSpPr>
        <p:spPr>
          <a:xfrm>
            <a:off x="4907200" y="4638587"/>
            <a:ext cx="44679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CL" sz="1200" i="1">
                <a:solidFill>
                  <a:schemeClr val="tx1">
                    <a:lumMod val="85000"/>
                    <a:lumOff val="15000"/>
                  </a:schemeClr>
                </a:solidFill>
                <a:latin typeface="Calibri Light" panose="020F0302020204030204" pitchFamily="34" charset="0"/>
                <a:ea typeface="Calibri"/>
                <a:cs typeface="Calibri Light" panose="020F0302020204030204" pitchFamily="34" charset="0"/>
                <a:sym typeface="Calibri"/>
              </a:rPr>
              <a:t>Estrategias de detección e intervención temprana pueden desarrollarse sobre estas dimensiones.  </a:t>
            </a:r>
            <a:endParaRPr sz="1200" i="1">
              <a:solidFill>
                <a:schemeClr val="tx1">
                  <a:lumMod val="85000"/>
                  <a:lumOff val="15000"/>
                </a:schemeClr>
              </a:solidFill>
              <a:latin typeface="Calibri Light" panose="020F0302020204030204" pitchFamily="34" charset="0"/>
              <a:ea typeface="Calibri"/>
              <a:cs typeface="Calibri Light" panose="020F0302020204030204" pitchFamily="34" charset="0"/>
              <a:sym typeface="Calibri"/>
            </a:endParaRPr>
          </a:p>
        </p:txBody>
      </p:sp>
      <p:sp>
        <p:nvSpPr>
          <p:cNvPr id="7" name="CuadroTexto 6">
            <a:extLst>
              <a:ext uri="{FF2B5EF4-FFF2-40B4-BE49-F238E27FC236}">
                <a16:creationId xmlns:a16="http://schemas.microsoft.com/office/drawing/2014/main" id="{86F4AB0F-C981-4890-8C26-3DA161DD0D5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228600" lvl="0" indent="-228600" algn="just">
              <a:lnSpc>
                <a:spcPct val="150000"/>
              </a:lnSpc>
              <a:buClr>
                <a:schemeClr val="dk1"/>
              </a:buClr>
              <a:buSzPts val="1900"/>
              <a:buFont typeface="Noto Sans Symbols"/>
              <a:buChar char="✔"/>
            </a:pPr>
            <a:r>
              <a:rPr lang="es-ES" sz="1800" dirty="0">
                <a:solidFill>
                  <a:srgbClr val="3F3F3F"/>
                </a:solidFill>
              </a:rPr>
              <a:t>En el ámbito del fomento de la </a:t>
            </a:r>
            <a:r>
              <a:rPr lang="es-ES" sz="1800" b="1" dirty="0">
                <a:solidFill>
                  <a:srgbClr val="3F3F3F"/>
                </a:solidFill>
              </a:rPr>
              <a:t>promoción</a:t>
            </a:r>
            <a:r>
              <a:rPr lang="es-ES" sz="1800" dirty="0">
                <a:solidFill>
                  <a:srgbClr val="3F3F3F"/>
                </a:solidFill>
              </a:rPr>
              <a:t> de la salud y el bienestar se verifica que hábitos saludables de sueño, ejercicio y alimentación junto con afrontamiento activo, apoyo social y concordancia entre estudio y metas propias son dimensiones sobre las cuales se deben desarrollar estrategias específicas. </a:t>
            </a:r>
          </a:p>
          <a:p>
            <a:pPr marL="228600" lvl="0" indent="-222250" algn="just">
              <a:lnSpc>
                <a:spcPct val="150000"/>
              </a:lnSpc>
              <a:buClr>
                <a:srgbClr val="3F3F3F"/>
              </a:buClr>
              <a:buSzPts val="1800"/>
              <a:buChar char="✔"/>
            </a:pPr>
            <a:r>
              <a:rPr lang="es-ES" sz="1800" dirty="0">
                <a:solidFill>
                  <a:srgbClr val="3F3F3F"/>
                </a:solidFill>
              </a:rPr>
              <a:t>Los efectos identificados deben ser comprendidos desde un marco interactivo y no únicamente lineal. Los sistemas de redes muestran que existen relaciones entre diferentes dimensiones que pueden ayudar a optimizar el efecto de estrategias de intervención sobre nodos específicos. Algunos nodos importantes son:</a:t>
            </a:r>
          </a:p>
          <a:p>
            <a:pPr lvl="1" indent="-342900" algn="just">
              <a:lnSpc>
                <a:spcPct val="150000"/>
              </a:lnSpc>
              <a:spcBef>
                <a:spcPts val="1000"/>
              </a:spcBef>
              <a:buClr>
                <a:srgbClr val="3F3F3F"/>
              </a:buClr>
              <a:buSzPts val="1800"/>
            </a:pPr>
            <a:r>
              <a:rPr lang="es-ES" sz="1800" dirty="0">
                <a:solidFill>
                  <a:srgbClr val="3F3F3F"/>
                </a:solidFill>
                <a:latin typeface="Calibri Light" panose="020F0302020204030204" pitchFamily="34" charset="0"/>
                <a:cs typeface="Calibri Light" panose="020F0302020204030204" pitchFamily="34" charset="0"/>
              </a:rPr>
              <a:t>Salud Mental: </a:t>
            </a:r>
            <a:r>
              <a:rPr lang="es-ES" sz="1800" dirty="0">
                <a:solidFill>
                  <a:srgbClr val="FAB51C"/>
                </a:solidFill>
                <a:latin typeface="Calibri Light" panose="020F0302020204030204" pitchFamily="34" charset="0"/>
                <a:cs typeface="Calibri Light" panose="020F0302020204030204" pitchFamily="34" charset="0"/>
              </a:rPr>
              <a:t>Problemas de autoestima | Sexo Femenino |Estrés | Insomnio</a:t>
            </a:r>
          </a:p>
          <a:p>
            <a:pPr lvl="1" indent="-342900" algn="just">
              <a:lnSpc>
                <a:spcPct val="150000"/>
              </a:lnSpc>
              <a:spcBef>
                <a:spcPts val="1000"/>
              </a:spcBef>
              <a:buClr>
                <a:srgbClr val="3F3F3F"/>
              </a:buClr>
              <a:buSzPts val="1800"/>
            </a:pPr>
            <a:r>
              <a:rPr lang="es-ES" sz="1800" dirty="0">
                <a:solidFill>
                  <a:srgbClr val="3F3F3F"/>
                </a:solidFill>
                <a:latin typeface="Calibri Light" panose="020F0302020204030204" pitchFamily="34" charset="0"/>
                <a:cs typeface="Calibri Light" panose="020F0302020204030204" pitchFamily="34" charset="0"/>
              </a:rPr>
              <a:t>Bienestar: </a:t>
            </a:r>
            <a:r>
              <a:rPr lang="es-ES" sz="1800" dirty="0">
                <a:solidFill>
                  <a:srgbClr val="FAB51C"/>
                </a:solidFill>
                <a:latin typeface="Calibri Light" panose="020F0302020204030204" pitchFamily="34" charset="0"/>
                <a:cs typeface="Calibri Light" panose="020F0302020204030204" pitchFamily="34" charset="0"/>
              </a:rPr>
              <a:t>Estrés | Problemas de salud | Aislamiento | Apoyo Familiar</a:t>
            </a:r>
          </a:p>
          <a:p>
            <a:pPr marL="228600" lvl="0" indent="-222250" algn="just">
              <a:lnSpc>
                <a:spcPct val="150000"/>
              </a:lnSpc>
              <a:buClr>
                <a:srgbClr val="3F3F3F"/>
              </a:buClr>
              <a:buSzPts val="1800"/>
              <a:buChar char="✔"/>
            </a:pPr>
            <a:r>
              <a:rPr lang="es-ES" sz="1800" dirty="0">
                <a:solidFill>
                  <a:srgbClr val="3F3F3F"/>
                </a:solidFill>
              </a:rPr>
              <a:t>Estos nodos permiten armar paquetes de estrategias que tienen el potencial de producir interacción y afectación mutua. </a:t>
            </a:r>
            <a:endParaRPr lang="es-ES" sz="1800" dirty="0">
              <a:solidFill>
                <a:schemeClr val="dk1"/>
              </a:solidFill>
            </a:endParaRPr>
          </a:p>
        </p:txBody>
      </p:sp>
      <p:sp>
        <p:nvSpPr>
          <p:cNvPr id="4" name="CuadroTexto 3">
            <a:extLst>
              <a:ext uri="{FF2B5EF4-FFF2-40B4-BE49-F238E27FC236}">
                <a16:creationId xmlns:a16="http://schemas.microsoft.com/office/drawing/2014/main" id="{8D9CB872-67A9-47E5-90D1-541CA9D453D8}"/>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541170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70944"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312897" lvl="0" indent="-285750" algn="just">
              <a:lnSpc>
                <a:spcPct val="150000"/>
              </a:lnSpc>
              <a:buClr>
                <a:schemeClr val="dk1"/>
              </a:buClr>
              <a:buSzPct val="105555"/>
              <a:buFont typeface="Arial" panose="020B0604020202020204" pitchFamily="34" charset="0"/>
              <a:buChar char="•"/>
            </a:pPr>
            <a:r>
              <a:rPr lang="es-ES" sz="1800" dirty="0">
                <a:solidFill>
                  <a:srgbClr val="3F3F3F"/>
                </a:solidFill>
              </a:rPr>
              <a:t>Durante el estudio se presentaron muchos casos con ideación suicida que requirieron algún tipo de manejo (email automatizado, contacto por profesional). Esto permite inferir que es importante diseñar e implementar un sistema de vigilancia y acción frente a la problemática específica del suicidio. Estas acciones cruzan desde la promoción hasta el manejo clínico y se pueden estructurar en dos escalafones:</a:t>
            </a:r>
          </a:p>
        </p:txBody>
      </p:sp>
      <p:sp>
        <p:nvSpPr>
          <p:cNvPr id="7" name="Google Shape;1097;g1362ddb3e2b_0_20"/>
          <p:cNvSpPr/>
          <p:nvPr/>
        </p:nvSpPr>
        <p:spPr>
          <a:xfrm>
            <a:off x="1647438" y="3256371"/>
            <a:ext cx="2700000" cy="25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solidFill>
                  <a:schemeClr val="accent2"/>
                </a:solidFill>
                <a:latin typeface="Calibri Light" panose="020F0302020204030204" pitchFamily="34" charset="0"/>
                <a:cs typeface="Calibri Light" panose="020F0302020204030204" pitchFamily="34" charset="0"/>
              </a:rPr>
              <a:t>Escalafón 1</a:t>
            </a:r>
            <a:endParaRPr>
              <a:solidFill>
                <a:schemeClr val="accent2"/>
              </a:solidFill>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Reconocimiento</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Psicoeducación</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Aprendizaje socioemocional</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Desestigmatización</a:t>
            </a:r>
            <a:endParaRPr>
              <a:latin typeface="Calibri Light" panose="020F0302020204030204" pitchFamily="34" charset="0"/>
              <a:cs typeface="Calibri Light" panose="020F0302020204030204" pitchFamily="34" charset="0"/>
            </a:endParaRPr>
          </a:p>
        </p:txBody>
      </p:sp>
      <p:sp>
        <p:nvSpPr>
          <p:cNvPr id="8" name="Google Shape;1098;g1362ddb3e2b_0_20"/>
          <p:cNvSpPr/>
          <p:nvPr/>
        </p:nvSpPr>
        <p:spPr>
          <a:xfrm>
            <a:off x="4696688" y="3256371"/>
            <a:ext cx="2700000" cy="2520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solidFill>
                  <a:schemeClr val="accent2"/>
                </a:solidFill>
                <a:latin typeface="Calibri Light" panose="020F0302020204030204" pitchFamily="34" charset="0"/>
                <a:cs typeface="Calibri Light" panose="020F0302020204030204" pitchFamily="34" charset="0"/>
              </a:rPr>
              <a:t>Escalafón 2</a:t>
            </a:r>
            <a:endParaRPr>
              <a:solidFill>
                <a:schemeClr val="accent2"/>
              </a:solidFill>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Reducción potencial o actual de riesgo suicida</a:t>
            </a: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a:p>
            <a:pPr marL="0" lvl="0" indent="0" algn="ctr" rtl="0">
              <a:spcBef>
                <a:spcPts val="0"/>
              </a:spcBef>
              <a:spcAft>
                <a:spcPts val="0"/>
              </a:spcAft>
              <a:buNone/>
            </a:pPr>
            <a:endParaRPr>
              <a:latin typeface="Calibri Light" panose="020F0302020204030204" pitchFamily="34" charset="0"/>
              <a:cs typeface="Calibri Light" panose="020F0302020204030204" pitchFamily="34" charset="0"/>
            </a:endParaRPr>
          </a:p>
        </p:txBody>
      </p:sp>
      <p:sp>
        <p:nvSpPr>
          <p:cNvPr id="9" name="Google Shape;1099;g1362ddb3e2b_0_20"/>
          <p:cNvSpPr/>
          <p:nvPr/>
        </p:nvSpPr>
        <p:spPr>
          <a:xfrm>
            <a:off x="8518975" y="4140275"/>
            <a:ext cx="20154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dirty="0">
                <a:latin typeface="Calibri Light" panose="020F0302020204030204" pitchFamily="34" charset="0"/>
                <a:cs typeface="Calibri Light" panose="020F0302020204030204" pitchFamily="34" charset="0"/>
              </a:rPr>
              <a:t>Detección y tamizaje</a:t>
            </a:r>
            <a:endParaRPr dirty="0">
              <a:latin typeface="Calibri Light" panose="020F0302020204030204" pitchFamily="34" charset="0"/>
              <a:cs typeface="Calibri Light" panose="020F0302020204030204" pitchFamily="34" charset="0"/>
            </a:endParaRPr>
          </a:p>
        </p:txBody>
      </p:sp>
      <p:cxnSp>
        <p:nvCxnSpPr>
          <p:cNvPr id="10" name="Google Shape;1100;g1362ddb3e2b_0_20"/>
          <p:cNvCxnSpPr>
            <a:stCxn id="8" idx="3"/>
            <a:endCxn id="9" idx="1"/>
          </p:cNvCxnSpPr>
          <p:nvPr/>
        </p:nvCxnSpPr>
        <p:spPr>
          <a:xfrm flipV="1">
            <a:off x="7396688" y="4514825"/>
            <a:ext cx="1122287" cy="1546"/>
          </a:xfrm>
          <a:prstGeom prst="straightConnector1">
            <a:avLst/>
          </a:prstGeom>
          <a:noFill/>
          <a:ln w="9525" cap="flat" cmpd="sng">
            <a:solidFill>
              <a:schemeClr val="dk2"/>
            </a:solidFill>
            <a:prstDash val="solid"/>
            <a:round/>
            <a:headEnd type="none" w="med" len="med"/>
            <a:tailEnd type="triangle" w="med" len="med"/>
          </a:ln>
        </p:spPr>
      </p:cxnSp>
      <p:sp>
        <p:nvSpPr>
          <p:cNvPr id="11" name="Google Shape;1101;g1362ddb3e2b_0_20"/>
          <p:cNvSpPr/>
          <p:nvPr/>
        </p:nvSpPr>
        <p:spPr>
          <a:xfrm>
            <a:off x="7931175" y="5327175"/>
            <a:ext cx="14619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Prevención Indicada</a:t>
            </a:r>
            <a:endParaRPr>
              <a:latin typeface="Calibri Light" panose="020F0302020204030204" pitchFamily="34" charset="0"/>
              <a:cs typeface="Calibri Light" panose="020F0302020204030204" pitchFamily="34" charset="0"/>
            </a:endParaRPr>
          </a:p>
        </p:txBody>
      </p:sp>
      <p:sp>
        <p:nvSpPr>
          <p:cNvPr id="12" name="Google Shape;1102;g1362ddb3e2b_0_20"/>
          <p:cNvSpPr/>
          <p:nvPr/>
        </p:nvSpPr>
        <p:spPr>
          <a:xfrm>
            <a:off x="9742325" y="5327175"/>
            <a:ext cx="1461900" cy="749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CL">
                <a:latin typeface="Calibri Light" panose="020F0302020204030204" pitchFamily="34" charset="0"/>
                <a:cs typeface="Calibri Light" panose="020F0302020204030204" pitchFamily="34" charset="0"/>
              </a:rPr>
              <a:t>Manejo clínico</a:t>
            </a:r>
            <a:endParaRPr>
              <a:latin typeface="Calibri Light" panose="020F0302020204030204" pitchFamily="34" charset="0"/>
              <a:cs typeface="Calibri Light" panose="020F0302020204030204" pitchFamily="34" charset="0"/>
            </a:endParaRPr>
          </a:p>
        </p:txBody>
      </p:sp>
      <p:cxnSp>
        <p:nvCxnSpPr>
          <p:cNvPr id="13" name="Google Shape;1103;g1362ddb3e2b_0_20"/>
          <p:cNvCxnSpPr>
            <a:stCxn id="9" idx="2"/>
            <a:endCxn id="11" idx="0"/>
          </p:cNvCxnSpPr>
          <p:nvPr/>
        </p:nvCxnSpPr>
        <p:spPr>
          <a:xfrm flipH="1">
            <a:off x="8662075" y="4889375"/>
            <a:ext cx="864600" cy="43770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104;g1362ddb3e2b_0_20"/>
          <p:cNvCxnSpPr>
            <a:stCxn id="9" idx="2"/>
            <a:endCxn id="12" idx="0"/>
          </p:cNvCxnSpPr>
          <p:nvPr/>
        </p:nvCxnSpPr>
        <p:spPr>
          <a:xfrm>
            <a:off x="9526675" y="4889375"/>
            <a:ext cx="946500" cy="437700"/>
          </a:xfrm>
          <a:prstGeom prst="straightConnector1">
            <a:avLst/>
          </a:prstGeom>
          <a:noFill/>
          <a:ln w="9525" cap="flat" cmpd="sng">
            <a:solidFill>
              <a:schemeClr val="dk2"/>
            </a:solidFill>
            <a:prstDash val="solid"/>
            <a:round/>
            <a:headEnd type="none" w="med" len="med"/>
            <a:tailEnd type="triangle" w="med" len="med"/>
          </a:ln>
        </p:spPr>
      </p:cxnSp>
      <p:sp>
        <p:nvSpPr>
          <p:cNvPr id="15" name="CuadroTexto 14">
            <a:extLst>
              <a:ext uri="{FF2B5EF4-FFF2-40B4-BE49-F238E27FC236}">
                <a16:creationId xmlns:a16="http://schemas.microsoft.com/office/drawing/2014/main" id="{FAC66A03-03BD-4C0E-82CF-A951723FE7C5}"/>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4227771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85"/>
          <p:cNvSpPr txBox="1">
            <a:spLocks noGrp="1"/>
          </p:cNvSpPr>
          <p:nvPr>
            <p:ph type="title"/>
          </p:nvPr>
        </p:nvSpPr>
        <p:spPr>
          <a:xfrm>
            <a:off x="491319" y="210715"/>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200"/>
              <a:buFont typeface="Calibri"/>
              <a:buNone/>
            </a:pPr>
            <a:r>
              <a:rPr lang="es-CL" sz="3200">
                <a:solidFill>
                  <a:srgbClr val="3F3F3F"/>
                </a:solidFill>
              </a:rPr>
              <a:t>Conclusiones</a:t>
            </a:r>
            <a:endParaRPr sz="3200">
              <a:solidFill>
                <a:srgbClr val="E30613"/>
              </a:solidFill>
            </a:endParaRPr>
          </a:p>
        </p:txBody>
      </p:sp>
      <p:sp>
        <p:nvSpPr>
          <p:cNvPr id="981" name="Google Shape;981;p85"/>
          <p:cNvSpPr txBox="1">
            <a:spLocks noGrp="1"/>
          </p:cNvSpPr>
          <p:nvPr>
            <p:ph type="body" idx="1"/>
          </p:nvPr>
        </p:nvSpPr>
        <p:spPr>
          <a:xfrm>
            <a:off x="491319" y="1288472"/>
            <a:ext cx="11250112" cy="4950282"/>
          </a:xfrm>
          <a:prstGeom prst="rect">
            <a:avLst/>
          </a:prstGeom>
          <a:noFill/>
          <a:ln>
            <a:solidFill>
              <a:srgbClr val="FAB51C"/>
            </a:solidFill>
          </a:ln>
        </p:spPr>
        <p:txBody>
          <a:bodyPr spcFirstLastPara="1" wrap="square" lIns="91425" tIns="45700" rIns="91425" bIns="45700" anchor="t" anchorCtr="0">
            <a:normAutofit/>
          </a:bodyPr>
          <a:lstStyle/>
          <a:p>
            <a:pPr marL="285750" indent="-285750" algn="just">
              <a:lnSpc>
                <a:spcPct val="150000"/>
              </a:lnSpc>
              <a:buClr>
                <a:schemeClr val="dk1"/>
              </a:buClr>
              <a:buSzPts val="1900"/>
            </a:pPr>
            <a:r>
              <a:rPr lang="es-ES" sz="1800" dirty="0">
                <a:solidFill>
                  <a:srgbClr val="3F3F3F"/>
                </a:solidFill>
              </a:rPr>
              <a:t>Se observa una epidemiología que muestra la  presencia de diferentes tipos de trastornos de salud mental. Muchas de las patologías identificadas requieren manejo clínico especializado y no únicamente generalista. Algunas de las patologías que requieren manejo especialista son:</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Trastornos de la Conducta Alimentaria</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Obsesivo Compulsivo</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de la Personalidad</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Trastorno de Pánico</a:t>
            </a:r>
          </a:p>
          <a:p>
            <a:pPr marL="742950" lvl="1" indent="-285750" algn="just">
              <a:lnSpc>
                <a:spcPct val="150000"/>
              </a:lnSpc>
              <a:buClr>
                <a:schemeClr val="dk1"/>
              </a:buClr>
              <a:buSzPts val="1900"/>
              <a:buFont typeface="Wingdings" panose="05000000000000000000" pitchFamily="2" charset="2"/>
              <a:buChar char="ü"/>
            </a:pPr>
            <a:r>
              <a:rPr lang="es-ES" sz="1800" dirty="0">
                <a:solidFill>
                  <a:srgbClr val="3F3F3F"/>
                </a:solidFill>
              </a:rPr>
              <a:t>Uso problemático alcohol y THC</a:t>
            </a:r>
          </a:p>
          <a:p>
            <a:pPr marL="285750" indent="-285750" algn="just">
              <a:lnSpc>
                <a:spcPct val="150000"/>
              </a:lnSpc>
              <a:buClr>
                <a:schemeClr val="dk1"/>
              </a:buClr>
              <a:buSzPts val="1900"/>
            </a:pPr>
            <a:r>
              <a:rPr lang="es-ES" sz="1800" dirty="0">
                <a:solidFill>
                  <a:srgbClr val="3F3F3F"/>
                </a:solidFill>
              </a:rPr>
              <a:t>Los proveedores externos contratados por </a:t>
            </a:r>
            <a:r>
              <a:rPr lang="es-ES" sz="1800" dirty="0" err="1">
                <a:solidFill>
                  <a:srgbClr val="3F3F3F"/>
                </a:solidFill>
              </a:rPr>
              <a:t>Duoc</a:t>
            </a:r>
            <a:r>
              <a:rPr lang="es-ES" sz="1800" dirty="0">
                <a:solidFill>
                  <a:srgbClr val="3F3F3F"/>
                </a:solidFill>
              </a:rPr>
              <a:t> UC deben contar con capacidades para el manejo experto (no generalista) de estas patologías.</a:t>
            </a:r>
          </a:p>
        </p:txBody>
      </p:sp>
      <p:sp>
        <p:nvSpPr>
          <p:cNvPr id="4" name="CuadroTexto 3">
            <a:extLst>
              <a:ext uri="{FF2B5EF4-FFF2-40B4-BE49-F238E27FC236}">
                <a16:creationId xmlns:a16="http://schemas.microsoft.com/office/drawing/2014/main" id="{356CDA06-8E41-44FC-A527-F57DEB30650D}"/>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631940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sp>
        <p:nvSpPr>
          <p:cNvPr id="1031" name="Google Shape;1031;p89"/>
          <p:cNvSpPr/>
          <p:nvPr/>
        </p:nvSpPr>
        <p:spPr>
          <a:xfrm>
            <a:off x="279127" y="665853"/>
            <a:ext cx="11214906" cy="46162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rgbClr val="7F7F7F"/>
              </a:buClr>
              <a:buSzPts val="1600"/>
              <a:buFont typeface="Noto Sans Symbols"/>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Junto al reporte global se entregan </a:t>
            </a:r>
            <a:r>
              <a:rPr lang="es-CL" sz="1600" b="1" dirty="0">
                <a:solidFill>
                  <a:srgbClr val="3F3F3F"/>
                </a:solidFill>
                <a:latin typeface="Calibri Light" panose="020F0302020204030204" pitchFamily="34" charset="0"/>
                <a:ea typeface="Calibri"/>
                <a:cs typeface="Calibri Light" panose="020F0302020204030204" pitchFamily="34" charset="0"/>
                <a:sym typeface="Calibri"/>
              </a:rPr>
              <a:t>27 reportes</a:t>
            </a:r>
            <a:r>
              <a:rPr lang="es-CL" sz="1600" dirty="0">
                <a:solidFill>
                  <a:srgbClr val="3F3F3F"/>
                </a:solidFill>
                <a:latin typeface="Calibri Light" panose="020F0302020204030204" pitchFamily="34" charset="0"/>
                <a:ea typeface="Calibri"/>
                <a:cs typeface="Calibri Light" panose="020F0302020204030204" pitchFamily="34" charset="0"/>
                <a:sym typeface="Calibri"/>
              </a:rPr>
              <a:t>:</a:t>
            </a:r>
            <a:endParaRPr dirty="0">
              <a:solidFill>
                <a:srgbClr val="3F3F3F"/>
              </a:solidFill>
              <a:latin typeface="Calibri Light" panose="020F0302020204030204" pitchFamily="34" charset="0"/>
              <a:cs typeface="Calibri Light" panose="020F0302020204030204" pitchFamily="34" charset="0"/>
            </a:endParaRPr>
          </a:p>
        </p:txBody>
      </p:sp>
      <p:sp>
        <p:nvSpPr>
          <p:cNvPr id="1032" name="Google Shape;1032;p89"/>
          <p:cNvSpPr txBox="1">
            <a:spLocks noGrp="1"/>
          </p:cNvSpPr>
          <p:nvPr>
            <p:ph type="title"/>
          </p:nvPr>
        </p:nvSpPr>
        <p:spPr>
          <a:xfrm>
            <a:off x="279127" y="-161253"/>
            <a:ext cx="1163928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F3F3F"/>
              </a:buClr>
              <a:buSzPts val="3400"/>
              <a:buFont typeface="Calibri"/>
              <a:buNone/>
            </a:pPr>
            <a:r>
              <a:rPr lang="es-CL" dirty="0">
                <a:solidFill>
                  <a:srgbClr val="3F3F3F"/>
                </a:solidFill>
              </a:rPr>
              <a:t>Reportes específicos</a:t>
            </a:r>
            <a:endParaRPr sz="2400" dirty="0">
              <a:solidFill>
                <a:srgbClr val="E30613"/>
              </a:solidFill>
            </a:endParaRPr>
          </a:p>
        </p:txBody>
      </p:sp>
      <p:grpSp>
        <p:nvGrpSpPr>
          <p:cNvPr id="1033" name="Google Shape;1033;p89"/>
          <p:cNvGrpSpPr/>
          <p:nvPr/>
        </p:nvGrpSpPr>
        <p:grpSpPr>
          <a:xfrm>
            <a:off x="2463839" y="1249254"/>
            <a:ext cx="8127920" cy="5160361"/>
            <a:chOff x="39" y="13611"/>
            <a:chExt cx="8127920" cy="5160361"/>
          </a:xfrm>
        </p:grpSpPr>
        <p:sp>
          <p:nvSpPr>
            <p:cNvPr id="1034" name="Google Shape;1034;p89"/>
            <p:cNvSpPr/>
            <p:nvPr/>
          </p:nvSpPr>
          <p:spPr>
            <a:xfrm>
              <a:off x="39" y="13611"/>
              <a:ext cx="3798093" cy="616248"/>
            </a:xfrm>
            <a:prstGeom prst="rect">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9"/>
            <p:cNvSpPr txBox="1"/>
            <p:nvPr/>
          </p:nvSpPr>
          <p:spPr>
            <a:xfrm>
              <a:off x="39" y="13611"/>
              <a:ext cx="3798093" cy="616248"/>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s-CL" sz="2500" b="1">
                  <a:solidFill>
                    <a:schemeClr val="lt1"/>
                  </a:solidFill>
                  <a:latin typeface="Calibri"/>
                  <a:ea typeface="Calibri"/>
                  <a:cs typeface="Calibri"/>
                  <a:sym typeface="Calibri"/>
                </a:rPr>
                <a:t>Sedes</a:t>
              </a:r>
              <a:endParaRPr/>
            </a:p>
          </p:txBody>
        </p:sp>
        <p:sp>
          <p:nvSpPr>
            <p:cNvPr id="1036" name="Google Shape;1036;p89"/>
            <p:cNvSpPr/>
            <p:nvPr/>
          </p:nvSpPr>
          <p:spPr>
            <a:xfrm>
              <a:off x="39" y="624135"/>
              <a:ext cx="3798093" cy="4549837"/>
            </a:xfrm>
            <a:prstGeom prst="rect">
              <a:avLst/>
            </a:prstGeom>
            <a:solidFill>
              <a:srgbClr val="F7D5CB">
                <a:alpha val="89803"/>
              </a:srgbClr>
            </a:solidFill>
            <a:ln w="12700" cap="flat" cmpd="sng">
              <a:solidFill>
                <a:srgbClr val="F7D5CB">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9"/>
            <p:cNvSpPr txBox="1"/>
            <p:nvPr/>
          </p:nvSpPr>
          <p:spPr>
            <a:xfrm>
              <a:off x="39" y="624135"/>
              <a:ext cx="3798093" cy="4549837"/>
            </a:xfrm>
            <a:prstGeom prst="rect">
              <a:avLst/>
            </a:prstGeom>
            <a:noFill/>
            <a:ln>
              <a:noFill/>
            </a:ln>
          </p:spPr>
          <p:txBody>
            <a:bodyPr spcFirstLastPara="1" wrap="square" lIns="74675" tIns="74675" rIns="99550" bIns="112000" anchor="t" anchorCtr="0">
              <a:noAutofit/>
            </a:bodyPr>
            <a:lstStyle/>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Alameda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Antonio Varas</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Campus Arauco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Campus Villarrica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Concepción</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Maipú</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Melipilla</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Padre Alonso de Ovalle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Norte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Oeste</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Plaza Vespucio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Puente Alto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Puerto Montt</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Bernardo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Carlos de Apoquindo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San Joaquín</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Valparaíso</a:t>
              </a:r>
            </a:p>
            <a:p>
              <a:pPr marL="114300" lvl="1" indent="-114300">
                <a:lnSpc>
                  <a:spcPct val="90000"/>
                </a:lnSpc>
                <a:buClr>
                  <a:schemeClr val="dk1"/>
                </a:buClr>
                <a:buSzPts val="1400"/>
                <a:buFont typeface="Calibri"/>
                <a:buChar char="•"/>
              </a:pPr>
              <a:r>
                <a:rPr lang="es-CL" sz="1600" dirty="0">
                  <a:solidFill>
                    <a:srgbClr val="3F3F3F"/>
                  </a:solidFill>
                  <a:latin typeface="Calibri Light" panose="020F0302020204030204" pitchFamily="34" charset="0"/>
                  <a:ea typeface="Calibri"/>
                  <a:cs typeface="Calibri Light" panose="020F0302020204030204" pitchFamily="34" charset="0"/>
                  <a:sym typeface="Calibri"/>
                </a:rPr>
                <a:t>Viña del Mar</a:t>
              </a:r>
            </a:p>
          </p:txBody>
        </p:sp>
        <p:sp>
          <p:nvSpPr>
            <p:cNvPr id="1038" name="Google Shape;1038;p89"/>
            <p:cNvSpPr/>
            <p:nvPr/>
          </p:nvSpPr>
          <p:spPr>
            <a:xfrm>
              <a:off x="4329866" y="13611"/>
              <a:ext cx="3798093" cy="616248"/>
            </a:xfrm>
            <a:prstGeom prst="rect">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9"/>
            <p:cNvSpPr txBox="1"/>
            <p:nvPr/>
          </p:nvSpPr>
          <p:spPr>
            <a:xfrm>
              <a:off x="4329866" y="13611"/>
              <a:ext cx="3798093" cy="616248"/>
            </a:xfrm>
            <a:prstGeom prst="rect">
              <a:avLst/>
            </a:prstGeom>
            <a:noFill/>
            <a:ln>
              <a:noFill/>
            </a:ln>
          </p:spPr>
          <p:txBody>
            <a:bodyPr spcFirstLastPara="1" wrap="square" lIns="177800" tIns="101600" rIns="177800" bIns="101600" anchor="ctr" anchorCtr="0">
              <a:noAutofit/>
            </a:bodyPr>
            <a:lstStyle/>
            <a:p>
              <a:pPr marL="0" marR="0" lvl="0" indent="0" algn="ctr" rtl="0">
                <a:lnSpc>
                  <a:spcPct val="90000"/>
                </a:lnSpc>
                <a:spcBef>
                  <a:spcPts val="0"/>
                </a:spcBef>
                <a:spcAft>
                  <a:spcPts val="0"/>
                </a:spcAft>
                <a:buClr>
                  <a:schemeClr val="lt1"/>
                </a:buClr>
                <a:buSzPts val="2500"/>
                <a:buFont typeface="Calibri"/>
                <a:buNone/>
              </a:pPr>
              <a:r>
                <a:rPr lang="es-CL" sz="2500" b="1">
                  <a:solidFill>
                    <a:schemeClr val="lt1"/>
                  </a:solidFill>
                  <a:latin typeface="Calibri"/>
                  <a:ea typeface="Calibri"/>
                  <a:cs typeface="Calibri"/>
                  <a:sym typeface="Calibri"/>
                </a:rPr>
                <a:t>Escuelas</a:t>
              </a:r>
              <a:endParaRPr/>
            </a:p>
          </p:txBody>
        </p:sp>
        <p:sp>
          <p:nvSpPr>
            <p:cNvPr id="1040" name="Google Shape;1040;p89"/>
            <p:cNvSpPr/>
            <p:nvPr/>
          </p:nvSpPr>
          <p:spPr>
            <a:xfrm>
              <a:off x="4329866" y="624135"/>
              <a:ext cx="3798093" cy="4549837"/>
            </a:xfrm>
            <a:prstGeom prst="rect">
              <a:avLst/>
            </a:prstGeom>
            <a:solidFill>
              <a:srgbClr val="E0E0E0">
                <a:alpha val="89803"/>
              </a:srgbClr>
            </a:solidFill>
            <a:ln w="12700" cap="flat" cmpd="sng">
              <a:solidFill>
                <a:srgbClr val="E0E0E0">
                  <a:alpha val="89803"/>
                </a:srgbClr>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9"/>
            <p:cNvSpPr txBox="1"/>
            <p:nvPr/>
          </p:nvSpPr>
          <p:spPr>
            <a:xfrm>
              <a:off x="4329866" y="624135"/>
              <a:ext cx="3798093" cy="4549837"/>
            </a:xfrm>
            <a:prstGeom prst="rect">
              <a:avLst/>
            </a:prstGeom>
            <a:noFill/>
            <a:ln>
              <a:noFill/>
            </a:ln>
          </p:spPr>
          <p:txBody>
            <a:bodyPr spcFirstLastPara="1" wrap="square" lIns="112000" tIns="112000" rIns="149350" bIns="168000" anchor="t" anchorCtr="0">
              <a:noAutofit/>
            </a:bodyPr>
            <a:lstStyle/>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Administración y Negocios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Comunicación</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Construcción</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Diseño</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Gastronomía</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Informática y Telecomunicaciones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Ingeniería, Medio Ambiente y Recursos Naturales</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Salud</a:t>
              </a:r>
            </a:p>
            <a:p>
              <a:pPr marL="228600" lvl="1" indent="-228600">
                <a:lnSpc>
                  <a:spcPct val="90000"/>
                </a:lnSpc>
                <a:buClr>
                  <a:schemeClr val="dk1"/>
                </a:buClr>
                <a:buSzPts val="2100"/>
                <a:buFont typeface="Calibri"/>
                <a:buChar char="•"/>
              </a:pPr>
              <a:r>
                <a:rPr lang="es-ES" sz="1800" dirty="0">
                  <a:solidFill>
                    <a:srgbClr val="3F3F3F"/>
                  </a:solidFill>
                  <a:latin typeface="Calibri Light" panose="020F0302020204030204" pitchFamily="34" charset="0"/>
                  <a:ea typeface="Calibri"/>
                  <a:cs typeface="Calibri Light" panose="020F0302020204030204" pitchFamily="34" charset="0"/>
                  <a:sym typeface="Calibri"/>
                </a:rPr>
                <a:t>Turismo y Hotelería</a:t>
              </a:r>
            </a:p>
          </p:txBody>
        </p:sp>
      </p:grpSp>
      <p:sp>
        <p:nvSpPr>
          <p:cNvPr id="13" name="CuadroTexto 12">
            <a:extLst>
              <a:ext uri="{FF2B5EF4-FFF2-40B4-BE49-F238E27FC236}">
                <a16:creationId xmlns:a16="http://schemas.microsoft.com/office/drawing/2014/main" id="{2EF42A4E-D023-46D8-A493-483751EEA0B4}"/>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82"/>
          <p:cNvSpPr txBox="1"/>
          <p:nvPr/>
        </p:nvSpPr>
        <p:spPr>
          <a:xfrm>
            <a:off x="354843" y="2006221"/>
            <a:ext cx="11505061" cy="28933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4000"/>
              <a:buFont typeface="Calibri"/>
              <a:buNone/>
            </a:pPr>
            <a:r>
              <a:rPr lang="es-CL" sz="4000" b="1" cap="small" dirty="0">
                <a:solidFill>
                  <a:schemeClr val="lt1"/>
                </a:solidFill>
                <a:latin typeface="Calibri Light" panose="020F0302020204030204" pitchFamily="34" charset="0"/>
                <a:ea typeface="Calibri"/>
                <a:cs typeface="Calibri Light" panose="020F0302020204030204" pitchFamily="34" charset="0"/>
                <a:sym typeface="Calibri"/>
              </a:rPr>
              <a:t>Hoja de ruta</a:t>
            </a:r>
            <a:endParaRPr dirty="0">
              <a:latin typeface="Calibri Light" panose="020F0302020204030204" pitchFamily="34" charset="0"/>
              <a:cs typeface="Calibri Light" panose="020F0302020204030204" pitchFamily="34" charset="0"/>
            </a:endParaRPr>
          </a:p>
        </p:txBody>
      </p:sp>
      <p:sp>
        <p:nvSpPr>
          <p:cNvPr id="3" name="CuadroTexto 2">
            <a:extLst>
              <a:ext uri="{FF2B5EF4-FFF2-40B4-BE49-F238E27FC236}">
                <a16:creationId xmlns:a16="http://schemas.microsoft.com/office/drawing/2014/main" id="{FD14C726-E765-4EEE-8E55-1F5DA42EDEB6}"/>
              </a:ext>
            </a:extLst>
          </p:cNvPr>
          <p:cNvSpPr txBox="1"/>
          <p:nvPr/>
        </p:nvSpPr>
        <p:spPr>
          <a:xfrm>
            <a:off x="8584323" y="365125"/>
            <a:ext cx="2227111" cy="738664"/>
          </a:xfrm>
          <a:prstGeom prst="rect">
            <a:avLst/>
          </a:prstGeom>
          <a:solidFill>
            <a:srgbClr val="FFC000"/>
          </a:solidFill>
        </p:spPr>
        <p:txBody>
          <a:bodyPr wrap="square" rtlCol="0">
            <a:spAutoFit/>
          </a:bodyPr>
          <a:lstStyle/>
          <a:p>
            <a:pPr algn="ctr"/>
            <a:endParaRPr lang="es-CL" dirty="0"/>
          </a:p>
          <a:p>
            <a:pPr algn="ctr"/>
            <a:r>
              <a:rPr lang="es-CL" dirty="0"/>
              <a:t>No se programa</a:t>
            </a:r>
          </a:p>
          <a:p>
            <a:pPr algn="ctr"/>
            <a:endParaRPr lang="es-CL" dirty="0"/>
          </a:p>
        </p:txBody>
      </p:sp>
    </p:spTree>
    <p:extLst>
      <p:ext uri="{BB962C8B-B14F-4D97-AF65-F5344CB8AC3E}">
        <p14:creationId xmlns:p14="http://schemas.microsoft.com/office/powerpoint/2010/main" val="79247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TotalTime>
  <Words>6418</Words>
  <Application>Microsoft Office PowerPoint</Application>
  <PresentationFormat>Panorámica</PresentationFormat>
  <Paragraphs>714</Paragraphs>
  <Slides>106</Slides>
  <Notes>104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106</vt:i4>
      </vt:variant>
    </vt:vector>
  </HeadingPairs>
  <TitlesOfParts>
    <vt:vector size="112" baseType="lpstr">
      <vt:lpstr>Arial</vt:lpstr>
      <vt:lpstr>Calibri</vt:lpstr>
      <vt:lpstr>Calibri Light</vt:lpstr>
      <vt:lpstr>Noto Sans Symbols</vt:lpstr>
      <vt:lpstr>Wingdings</vt:lpstr>
      <vt:lpstr>Tema de Office</vt:lpstr>
      <vt:lpstr> Radiografía del Bienestar y la Salud Mental  2025  Duoc UC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Propósito</vt:lpstr>
      <vt:lpstr>Ficha técnica</vt:lpstr>
      <vt:lpstr>Batería de evaluación</vt:lpstr>
      <vt:lpstr>Presentación de PowerPoint</vt:lpstr>
      <vt:lpstr>Caracterización de participantes casos válidos (N=8.849)</vt:lpstr>
      <vt:lpstr>Caracterización de participantes casos válidos (N=8.849)</vt:lpstr>
      <vt:lpstr>Resultados descriptivos</vt:lpstr>
      <vt:lpstr>Presentación de PowerPoint</vt:lpstr>
      <vt:lpstr>Nivel de Estrés Percibido</vt:lpstr>
      <vt:lpstr>Estresores ¿Cuáles de las siguientes situaciones presentan un problema que te afecte actualmente?  Resultados por sexo </vt:lpstr>
      <vt:lpstr>Estresores ¿Cuáles de las siguientes situaciones presentan un problema que te afecte actualmente?  Resultados por Jornada </vt:lpstr>
      <vt:lpstr>Estresores – Exigencia carga académica Entre quienes reportaron como estresor “Carga académica exigente”</vt:lpstr>
      <vt:lpstr>Estresores – Exigencia carga académica ¿Cuáles de las siguientes razones explican que la carga académica te resulte exigente? Entre quienes reportaron como estresor “Carga académica exigente” Resultados por tipo de alumno </vt:lpstr>
      <vt:lpstr>Estresores 2022 - 2025</vt:lpstr>
      <vt:lpstr>Condición de salud crónica</vt:lpstr>
      <vt:lpstr>Estrategias de afrontamiento  </vt:lpstr>
      <vt:lpstr>Presentación de PowerPoint</vt:lpstr>
      <vt:lpstr>Salud mental</vt:lpstr>
      <vt:lpstr>Factor carga de enfermedad</vt:lpstr>
      <vt:lpstr>Patologías recurrentes sintomatología subumbral</vt:lpstr>
      <vt:lpstr>Episodio Depresión – Sospecha clínica</vt:lpstr>
      <vt:lpstr>Trastorno de ansiedad generalizada – Sospecha clínica</vt:lpstr>
      <vt:lpstr>Trastorno de la Personalidad – Sospecha clínica</vt:lpstr>
      <vt:lpstr>Uso problemático de marihuana – Sospecha clínica</vt:lpstr>
      <vt:lpstr>Uso problemático de marihuana – Sospecha clínica</vt:lpstr>
      <vt:lpstr>Uso problemático de alcohol – Sospecha clínica</vt:lpstr>
      <vt:lpstr>Ideación Suicida – Sospecha clínica</vt:lpstr>
      <vt:lpstr>Ideación Suicida – Sospecha clínica</vt:lpstr>
      <vt:lpstr>Ideación Suicida – Sospecha clínica</vt:lpstr>
      <vt:lpstr>Otras áreas de riesgo diagnóstico</vt:lpstr>
      <vt:lpstr>Otras áreas de riesgo diagnóstico</vt:lpstr>
      <vt:lpstr>Presentación de PowerPoint</vt:lpstr>
      <vt:lpstr>Percepción de necesidad y acceso a tratamiento</vt:lpstr>
      <vt:lpstr>Percepción de necesidad y acceso a tratamiento</vt:lpstr>
      <vt:lpstr>Percepción de barreras de acceso a tratamiento</vt:lpstr>
      <vt:lpstr>Presentación de PowerPoint</vt:lpstr>
      <vt:lpstr>Nivel de Bienestar</vt:lpstr>
      <vt:lpstr>Perma</vt:lpstr>
      <vt:lpstr>Perma</vt:lpstr>
      <vt:lpstr>Apoyo percibido</vt:lpstr>
      <vt:lpstr>Flow states – Estados de inmersión</vt:lpstr>
      <vt:lpstr>Flow states – Estados de inmersión</vt:lpstr>
      <vt:lpstr>Actividad física</vt:lpstr>
      <vt:lpstr>Alimentación</vt:lpstr>
      <vt:lpstr>Ingesta de líquidos</vt:lpstr>
      <vt:lpstr>Tabaquismo</vt:lpstr>
      <vt:lpstr>Presentación de PowerPoint</vt:lpstr>
      <vt:lpstr>Resultados inferenciales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App Vivo</vt:lpstr>
      <vt:lpstr>Embajadores de la salud mental</vt:lpstr>
      <vt:lpstr>Embajadores de la salud mental</vt:lpstr>
      <vt:lpstr>Embajadores de la salud mental</vt:lpstr>
      <vt:lpstr>Embajadores de la salud mental</vt:lpstr>
      <vt:lpstr>Atenciones psicológicas</vt:lpstr>
      <vt:lpstr>Bienestar integral en movimiento</vt:lpstr>
      <vt:lpstr>Presentación de PowerPoint</vt:lpstr>
      <vt:lpstr>Mirada integrativa –  Grupos con mayor prevalencia de problemas de salud mental</vt:lpstr>
      <vt:lpstr>Mirada integrativa –  Rangos de malestar por Escuelas y Sedes</vt:lpstr>
      <vt:lpstr>Conclusiones</vt:lpstr>
      <vt:lpstr>Conclusiones</vt:lpstr>
      <vt:lpstr>Conclusiones</vt:lpstr>
      <vt:lpstr>Conclusiones</vt:lpstr>
      <vt:lpstr>Reportes específicos</vt:lpstr>
      <vt:lpstr>Presentación de PowerPoint</vt:lpstr>
      <vt:lpstr>Conclusiones</vt:lpstr>
      <vt:lpstr> Radiografía del Bienestar y la Salud Mental  2025  Duoc UC</vt:lpstr>
      <vt:lpstr>Presentación de PowerPoint</vt:lpstr>
      <vt:lpstr>Personas al cuidado</vt:lpstr>
      <vt:lpstr>Situación de empleo</vt:lpstr>
      <vt:lpstr>Condiciones para la actividad académica</vt:lpstr>
      <vt:lpstr>Uso de espacios sedes Duoc UC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Reporte Radiografía del Bienestar 2025 Duoc UC</dc:title>
  <dc:creator>Felipe Zapata</dc:creator>
  <cp:lastModifiedBy>Sebastián Eduardo Valenzuela Garrido</cp:lastModifiedBy>
  <cp:revision>142</cp:revision>
  <dcterms:created xsi:type="dcterms:W3CDTF">2021-01-18T15:18:56Z</dcterms:created>
  <dcterms:modified xsi:type="dcterms:W3CDTF">2025-10-03T18:27:22Z</dcterms:modified>
</cp:coreProperties>
</file>