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ED1FC"/>
    <a:srgbClr val="00D084"/>
    <a:srgbClr val="7BDCB5"/>
    <a:srgbClr val="FCB900"/>
    <a:srgbClr val="FF6900"/>
    <a:srgbClr val="CF2E2E"/>
    <a:srgbClr val="F78DA7"/>
    <a:srgbClr val="F8B4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CEF101-3582-CA11-7596-8D478EDD1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D171CC1-FB64-1669-5EF9-4DF1D4C4A9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1EFD4A5-44A8-F84A-C7BA-8A6F38F8F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58384-DFEB-4258-9675-9D7D6D5DB838}" type="datetimeFigureOut">
              <a:rPr lang="es-CL" smtClean="0"/>
              <a:t>29-09-2025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99B7519-AE7F-9C2A-8A9E-098387773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827EF37-381C-FB23-A5A1-EC026B1CD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9200A-7147-4B88-A91E-13F103BC65B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00405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E3D3F8-5A50-E0A3-0AC5-565DA376D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16F0130-6017-95BA-BAD4-AA0B700599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4D83D9F-322C-5C0D-89DA-4BD263897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58384-DFEB-4258-9675-9D7D6D5DB838}" type="datetimeFigureOut">
              <a:rPr lang="es-CL" smtClean="0"/>
              <a:t>29-09-2025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DB8DCEB-9796-DC85-83C1-61127F4D4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A6B74B1-7434-22B0-AD8D-6B741BF0B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9200A-7147-4B88-A91E-13F103BC65B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25406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8F3914F-F1EA-5099-F95B-BB8AA5030C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527B944-6B8E-5B29-54F2-1FA1F80B43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6CBFED9-C84C-91F6-D228-87ED00CF5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58384-DFEB-4258-9675-9D7D6D5DB838}" type="datetimeFigureOut">
              <a:rPr lang="es-CL" smtClean="0"/>
              <a:t>29-09-2025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595BF92-01BD-A441-8502-D88275280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EB67E58-1696-D93B-D086-3E3301DBB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9200A-7147-4B88-A91E-13F103BC65B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75333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D06261-DC57-CDBE-2AED-7F59B57BE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0FB519-58E4-BB2F-D8E9-6E0E4CEC4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64F7A2A-1EA6-D880-A284-E704CBEF1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58384-DFEB-4258-9675-9D7D6D5DB838}" type="datetimeFigureOut">
              <a:rPr lang="es-CL" smtClean="0"/>
              <a:t>29-09-2025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E2DBE26-3DEE-6E13-0515-3043FF65B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50747DB-7AC1-27AC-0072-1BA7392C0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9200A-7147-4B88-A91E-13F103BC65B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32682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F431AF-66BA-994A-2C31-460A0D092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01EB582-0F7C-2DB3-C3EF-497BF209C6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A55BF7B-6E75-6897-74ED-AAA20CEB1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58384-DFEB-4258-9675-9D7D6D5DB838}" type="datetimeFigureOut">
              <a:rPr lang="es-CL" smtClean="0"/>
              <a:t>29-09-2025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EFCC16A-E619-657A-F1B6-5555FEEA0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ADCC60-B206-D008-46A7-B03E7897A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9200A-7147-4B88-A91E-13F103BC65B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14873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33BBC9-CB59-7206-BE20-749ECF6BE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9629C4-E571-A287-7D6E-9BCD84DED0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7B92F99-C589-9233-2396-576E9AA5EC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6364164-89B5-A4A0-F539-DD7EB018A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58384-DFEB-4258-9675-9D7D6D5DB838}" type="datetimeFigureOut">
              <a:rPr lang="es-CL" smtClean="0"/>
              <a:t>29-09-2025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B836786-F6DF-DF2F-19F9-3B37086F2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5BF4FC7-BA3E-00D2-B6F7-FCC984E6F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9200A-7147-4B88-A91E-13F103BC65B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89485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C7CA4A-7538-675B-2E7E-0EBFD5D2F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DCCBFCD-917C-7057-C426-44F44F4099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8A25F13-6C0B-6270-2E96-BE7CB0767E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361088F-42F2-F391-89BE-C32CB107CE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31BA18C-B201-76B2-3F0E-3F89F2C8A7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78A0FB3-0501-3401-B76B-F52CF1CF6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58384-DFEB-4258-9675-9D7D6D5DB838}" type="datetimeFigureOut">
              <a:rPr lang="es-CL" smtClean="0"/>
              <a:t>29-09-2025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2E428A3-0146-AA7A-62F1-43B50CCE9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31DF8F2-0DCD-E7DB-6B96-BFC77FE58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9200A-7147-4B88-A91E-13F103BC65B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06190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60FE9E-38F3-ACFF-EE60-E7E15B72E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BA9F953-572E-7D09-C833-EF01DF4FA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58384-DFEB-4258-9675-9D7D6D5DB838}" type="datetimeFigureOut">
              <a:rPr lang="es-CL" smtClean="0"/>
              <a:t>29-09-2025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9CE2561-DF87-9E37-F378-B6E034F11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3BF9D2D-0225-6105-A11C-A5BF83AE0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9200A-7147-4B88-A91E-13F103BC65B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00091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AD9142C-356C-925E-33D2-70362FFBC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58384-DFEB-4258-9675-9D7D6D5DB838}" type="datetimeFigureOut">
              <a:rPr lang="es-CL" smtClean="0"/>
              <a:t>29-09-2025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711E5CA-5E01-124A-B9DC-BE39C7638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168E9D9-A7A9-7E59-58F7-4B58442F6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9200A-7147-4B88-A91E-13F103BC65B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82895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6DEBED-5A2C-3484-CD92-B32679E96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5E1533E-A087-FE5E-D646-99D8A8C3E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BA24CED-FF08-BE12-4B73-8403B03249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44B32BF-BB59-857C-1D54-C2E1916B5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58384-DFEB-4258-9675-9D7D6D5DB838}" type="datetimeFigureOut">
              <a:rPr lang="es-CL" smtClean="0"/>
              <a:t>29-09-2025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1DE1EE8-BD1F-5358-1CF7-F45DCA250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741ACE2-EF16-7897-BC36-B7D9C2CD5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9200A-7147-4B88-A91E-13F103BC65B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82593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7E4A9D-F8C7-5A0A-C08C-C8E50EADA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47DC307-93F1-B71D-9627-62C0D70077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17C9B9D-94B8-99FA-3C86-2B10F373C8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D1E4A87-B454-F0DF-4359-55F638555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58384-DFEB-4258-9675-9D7D6D5DB838}" type="datetimeFigureOut">
              <a:rPr lang="es-CL" smtClean="0"/>
              <a:t>29-09-2025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A8136B5-544A-84ED-34D1-FE9CE89E2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C3B1F6F-492A-171E-43CB-68BD2FDDB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9200A-7147-4B88-A91E-13F103BC65B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35929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B51480E-7F9C-66DB-981B-DC5162B08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0F267E5-BEAC-9D16-D71B-6F2842C0A2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B0E7BBC-2196-A0E8-D8A2-B8BA64D4C0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CF58384-DFEB-4258-9675-9D7D6D5DB838}" type="datetimeFigureOut">
              <a:rPr lang="es-CL" smtClean="0"/>
              <a:t>29-09-2025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AC82EC8-BB88-BB1C-2D4E-A8005A73AD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4299077-3F31-D847-D2F8-3DF4412FE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CD9200A-7147-4B88-A91E-13F103BC65B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27397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881962D4-19C7-8ED4-9057-12C867F32E7C}"/>
              </a:ext>
            </a:extLst>
          </p:cNvPr>
          <p:cNvSpPr/>
          <p:nvPr/>
        </p:nvSpPr>
        <p:spPr>
          <a:xfrm>
            <a:off x="678426" y="294968"/>
            <a:ext cx="4168877" cy="1278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DD4035F-4E77-029E-E1FC-FC1535CBB569}"/>
              </a:ext>
            </a:extLst>
          </p:cNvPr>
          <p:cNvSpPr/>
          <p:nvPr/>
        </p:nvSpPr>
        <p:spPr>
          <a:xfrm>
            <a:off x="678426" y="6435213"/>
            <a:ext cx="4168877" cy="1278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EC1903E4-44FC-A15D-0A1E-4AFCE157C1D8}"/>
              </a:ext>
            </a:extLst>
          </p:cNvPr>
          <p:cNvSpPr/>
          <p:nvPr/>
        </p:nvSpPr>
        <p:spPr>
          <a:xfrm>
            <a:off x="4847303" y="294967"/>
            <a:ext cx="6666271" cy="127819"/>
          </a:xfrm>
          <a:prstGeom prst="rect">
            <a:avLst/>
          </a:prstGeom>
          <a:solidFill>
            <a:srgbClr val="F8B41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8B416"/>
              </a:solidFill>
              <a:highlight>
                <a:srgbClr val="FFFF00"/>
              </a:highlight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9ED26313-E3AC-A2DB-B8AA-94490361A9ED}"/>
              </a:ext>
            </a:extLst>
          </p:cNvPr>
          <p:cNvSpPr/>
          <p:nvPr/>
        </p:nvSpPr>
        <p:spPr>
          <a:xfrm>
            <a:off x="4847303" y="6435213"/>
            <a:ext cx="6666271" cy="127819"/>
          </a:xfrm>
          <a:prstGeom prst="rect">
            <a:avLst/>
          </a:prstGeom>
          <a:solidFill>
            <a:srgbClr val="F8B41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9F12B69-25E7-32BA-A752-8E4AAFD0B87D}"/>
              </a:ext>
            </a:extLst>
          </p:cNvPr>
          <p:cNvSpPr txBox="1"/>
          <p:nvPr/>
        </p:nvSpPr>
        <p:spPr>
          <a:xfrm>
            <a:off x="678426" y="523257"/>
            <a:ext cx="5417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>
                <a:solidFill>
                  <a:srgbClr val="F8B41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RADIOGRAFÍA DEL BIENESTAR DUOC UC 2025</a:t>
            </a:r>
          </a:p>
        </p:txBody>
      </p:sp>
      <p:pic>
        <p:nvPicPr>
          <p:cNvPr id="15" name="Imagen 14" descr="Imagen que contiene Texto&#10;&#10;El contenido generado por IA puede ser incorrecto.">
            <a:extLst>
              <a:ext uri="{FF2B5EF4-FFF2-40B4-BE49-F238E27FC236}">
                <a16:creationId xmlns:a16="http://schemas.microsoft.com/office/drawing/2014/main" id="{746137FB-2319-07F0-84A4-F46304D68C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2451" y="693767"/>
            <a:ext cx="1502645" cy="353122"/>
          </a:xfrm>
          <a:prstGeom prst="rect">
            <a:avLst/>
          </a:prstGeom>
        </p:spPr>
      </p:pic>
      <p:pic>
        <p:nvPicPr>
          <p:cNvPr id="17" name="Imagen 16" descr="Logotipo&#10;&#10;El contenido generado por IA puede ser incorrecto.">
            <a:extLst>
              <a:ext uri="{FF2B5EF4-FFF2-40B4-BE49-F238E27FC236}">
                <a16:creationId xmlns:a16="http://schemas.microsoft.com/office/drawing/2014/main" id="{1209DBC8-04BD-2853-0B23-5F7D55D791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4655" y="693768"/>
            <a:ext cx="1432628" cy="353122"/>
          </a:xfrm>
          <a:prstGeom prst="rect">
            <a:avLst/>
          </a:prstGeom>
        </p:spPr>
      </p:pic>
      <p:sp>
        <p:nvSpPr>
          <p:cNvPr id="18" name="Rectángulo 17">
            <a:extLst>
              <a:ext uri="{FF2B5EF4-FFF2-40B4-BE49-F238E27FC236}">
                <a16:creationId xmlns:a16="http://schemas.microsoft.com/office/drawing/2014/main" id="{A9ECC58F-7261-B1A6-049C-55D896E9086F}"/>
              </a:ext>
            </a:extLst>
          </p:cNvPr>
          <p:cNvSpPr/>
          <p:nvPr/>
        </p:nvSpPr>
        <p:spPr>
          <a:xfrm>
            <a:off x="678426" y="1168121"/>
            <a:ext cx="5899354" cy="43262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b="1" dirty="0">
                <a:latin typeface="Arial" panose="020B0604020202020204" pitchFamily="34" charset="0"/>
                <a:cs typeface="Arial" panose="020B0604020202020204" pitchFamily="34" charset="0"/>
              </a:rPr>
              <a:t>Porcentaje de Avance Global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DA26D035-33CB-70A4-F82D-7A26738CC726}"/>
              </a:ext>
            </a:extLst>
          </p:cNvPr>
          <p:cNvSpPr txBox="1">
            <a:spLocks/>
          </p:cNvSpPr>
          <p:nvPr/>
        </p:nvSpPr>
        <p:spPr>
          <a:xfrm>
            <a:off x="1824180" y="1702750"/>
            <a:ext cx="4107600" cy="410835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s-CL" dirty="0" err="1"/>
              <a:t>grafico_avance_global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059271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F450EA-E9A8-C346-1AF3-0566495EB2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CDC6EB73-7BEB-5137-F819-139F5E1BE0DF}"/>
              </a:ext>
            </a:extLst>
          </p:cNvPr>
          <p:cNvSpPr/>
          <p:nvPr/>
        </p:nvSpPr>
        <p:spPr>
          <a:xfrm>
            <a:off x="678426" y="294968"/>
            <a:ext cx="4168877" cy="1278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2E0ECEC8-0AC4-F2CD-278E-6C7ED4D3B8D6}"/>
              </a:ext>
            </a:extLst>
          </p:cNvPr>
          <p:cNvSpPr/>
          <p:nvPr/>
        </p:nvSpPr>
        <p:spPr>
          <a:xfrm>
            <a:off x="678426" y="6435213"/>
            <a:ext cx="4168877" cy="1278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63755499-CC07-D38F-7469-FEB53185EA5B}"/>
              </a:ext>
            </a:extLst>
          </p:cNvPr>
          <p:cNvSpPr/>
          <p:nvPr/>
        </p:nvSpPr>
        <p:spPr>
          <a:xfrm>
            <a:off x="4847303" y="294967"/>
            <a:ext cx="6666271" cy="127819"/>
          </a:xfrm>
          <a:prstGeom prst="rect">
            <a:avLst/>
          </a:prstGeom>
          <a:solidFill>
            <a:srgbClr val="F8B41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8B416"/>
              </a:solidFill>
              <a:highlight>
                <a:srgbClr val="FFFF00"/>
              </a:highlight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DF95DF78-ED12-AAD4-CBE3-5BBE7E6FDBBD}"/>
              </a:ext>
            </a:extLst>
          </p:cNvPr>
          <p:cNvSpPr/>
          <p:nvPr/>
        </p:nvSpPr>
        <p:spPr>
          <a:xfrm>
            <a:off x="4847303" y="6435213"/>
            <a:ext cx="6666271" cy="127819"/>
          </a:xfrm>
          <a:prstGeom prst="rect">
            <a:avLst/>
          </a:prstGeom>
          <a:solidFill>
            <a:srgbClr val="F8B41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06B30D5E-C326-F280-8EC8-802EF16D1D8B}"/>
              </a:ext>
            </a:extLst>
          </p:cNvPr>
          <p:cNvSpPr txBox="1"/>
          <p:nvPr/>
        </p:nvSpPr>
        <p:spPr>
          <a:xfrm>
            <a:off x="678426" y="523257"/>
            <a:ext cx="59966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>
                <a:solidFill>
                  <a:srgbClr val="F8B41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RADIOGRAFÍA DEL BIENESTAR DUOC UC 2025</a:t>
            </a:r>
          </a:p>
          <a:p>
            <a:r>
              <a:rPr lang="es-CL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Tasa de respuestas por </a:t>
            </a:r>
            <a:r>
              <a:rPr lang="es-CL" b="1" dirty="0">
                <a:latin typeface="Arial" panose="020B0604020202020204" pitchFamily="34" charset="0"/>
                <a:cs typeface="Arial" panose="020B0604020202020204" pitchFamily="34" charset="0"/>
              </a:rPr>
              <a:t>ESCUELA EN CADA SEDE</a:t>
            </a:r>
          </a:p>
          <a:p>
            <a:endParaRPr lang="es-CL" b="1" dirty="0">
              <a:solidFill>
                <a:srgbClr val="F8B41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Imagen 14" descr="Imagen que contiene Texto&#10;&#10;El contenido generado por IA puede ser incorrecto.">
            <a:extLst>
              <a:ext uri="{FF2B5EF4-FFF2-40B4-BE49-F238E27FC236}">
                <a16:creationId xmlns:a16="http://schemas.microsoft.com/office/drawing/2014/main" id="{2F2512BD-F3DC-5C76-3043-F21F0C416B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2451" y="693767"/>
            <a:ext cx="1502645" cy="353122"/>
          </a:xfrm>
          <a:prstGeom prst="rect">
            <a:avLst/>
          </a:prstGeom>
        </p:spPr>
      </p:pic>
      <p:pic>
        <p:nvPicPr>
          <p:cNvPr id="17" name="Imagen 16" descr="Logotipo&#10;&#10;El contenido generado por IA puede ser incorrecto.">
            <a:extLst>
              <a:ext uri="{FF2B5EF4-FFF2-40B4-BE49-F238E27FC236}">
                <a16:creationId xmlns:a16="http://schemas.microsoft.com/office/drawing/2014/main" id="{554EB127-37C3-5DAB-D5DC-D44CB47F19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4655" y="693768"/>
            <a:ext cx="1432628" cy="353122"/>
          </a:xfrm>
          <a:prstGeom prst="rect">
            <a:avLst/>
          </a:prstGeom>
        </p:spPr>
      </p:pic>
      <p:sp>
        <p:nvSpPr>
          <p:cNvPr id="22" name="CuadroTexto 21">
            <a:extLst>
              <a:ext uri="{FF2B5EF4-FFF2-40B4-BE49-F238E27FC236}">
                <a16:creationId xmlns:a16="http://schemas.microsoft.com/office/drawing/2014/main" id="{E647280A-3546-2299-EB6A-DB82129F95A1}"/>
              </a:ext>
            </a:extLst>
          </p:cNvPr>
          <p:cNvSpPr txBox="1">
            <a:spLocks/>
          </p:cNvSpPr>
          <p:nvPr/>
        </p:nvSpPr>
        <p:spPr>
          <a:xfrm>
            <a:off x="1622973" y="1702750"/>
            <a:ext cx="8171682" cy="410835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s-ES" dirty="0"/>
              <a:t>tabla_resumen_escuela_en_cada_sede_7</a:t>
            </a:r>
          </a:p>
        </p:txBody>
      </p:sp>
    </p:spTree>
    <p:extLst>
      <p:ext uri="{BB962C8B-B14F-4D97-AF65-F5344CB8AC3E}">
        <p14:creationId xmlns:p14="http://schemas.microsoft.com/office/powerpoint/2010/main" val="3970580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0032A8-0B80-C503-B360-4260198553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9237EF44-39D8-E36D-B0DD-BC013C52614A}"/>
              </a:ext>
            </a:extLst>
          </p:cNvPr>
          <p:cNvSpPr/>
          <p:nvPr/>
        </p:nvSpPr>
        <p:spPr>
          <a:xfrm>
            <a:off x="678426" y="294968"/>
            <a:ext cx="4168877" cy="1278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B2E5D375-AB93-9D45-6907-B73EAFCDF383}"/>
              </a:ext>
            </a:extLst>
          </p:cNvPr>
          <p:cNvSpPr/>
          <p:nvPr/>
        </p:nvSpPr>
        <p:spPr>
          <a:xfrm>
            <a:off x="678426" y="6435213"/>
            <a:ext cx="4168877" cy="1278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80A8B1F9-E7DA-FC1B-42C0-708EB562750B}"/>
              </a:ext>
            </a:extLst>
          </p:cNvPr>
          <p:cNvSpPr/>
          <p:nvPr/>
        </p:nvSpPr>
        <p:spPr>
          <a:xfrm>
            <a:off x="4847303" y="294967"/>
            <a:ext cx="6666271" cy="127819"/>
          </a:xfrm>
          <a:prstGeom prst="rect">
            <a:avLst/>
          </a:prstGeom>
          <a:solidFill>
            <a:srgbClr val="F8B41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8B416"/>
              </a:solidFill>
              <a:highlight>
                <a:srgbClr val="FFFF00"/>
              </a:highlight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EEC3F972-41D7-E2F3-E4F9-A102352AB194}"/>
              </a:ext>
            </a:extLst>
          </p:cNvPr>
          <p:cNvSpPr/>
          <p:nvPr/>
        </p:nvSpPr>
        <p:spPr>
          <a:xfrm>
            <a:off x="4847303" y="6435213"/>
            <a:ext cx="6666271" cy="127819"/>
          </a:xfrm>
          <a:prstGeom prst="rect">
            <a:avLst/>
          </a:prstGeom>
          <a:solidFill>
            <a:srgbClr val="F8B41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0A94C92F-FB47-2895-22AD-20CBDBA87CA8}"/>
              </a:ext>
            </a:extLst>
          </p:cNvPr>
          <p:cNvSpPr txBox="1"/>
          <p:nvPr/>
        </p:nvSpPr>
        <p:spPr>
          <a:xfrm>
            <a:off x="678426" y="523257"/>
            <a:ext cx="59966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>
                <a:solidFill>
                  <a:srgbClr val="F8B41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RADIOGRAFÍA DEL BIENESTAR DUOC UC 2025</a:t>
            </a:r>
          </a:p>
          <a:p>
            <a:r>
              <a:rPr lang="es-CL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Tasa de respuestas por </a:t>
            </a:r>
            <a:r>
              <a:rPr lang="es-CL" b="1" dirty="0">
                <a:latin typeface="Arial" panose="020B0604020202020204" pitchFamily="34" charset="0"/>
                <a:cs typeface="Arial" panose="020B0604020202020204" pitchFamily="34" charset="0"/>
              </a:rPr>
              <a:t>ESCUELA EN CADA SEDE</a:t>
            </a:r>
          </a:p>
          <a:p>
            <a:endParaRPr lang="es-CL" b="1" dirty="0">
              <a:solidFill>
                <a:srgbClr val="F8B41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Imagen 14" descr="Imagen que contiene Texto&#10;&#10;El contenido generado por IA puede ser incorrecto.">
            <a:extLst>
              <a:ext uri="{FF2B5EF4-FFF2-40B4-BE49-F238E27FC236}">
                <a16:creationId xmlns:a16="http://schemas.microsoft.com/office/drawing/2014/main" id="{BE571C03-04B0-84A7-FEC0-50AB2AB96F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2451" y="693767"/>
            <a:ext cx="1502645" cy="353122"/>
          </a:xfrm>
          <a:prstGeom prst="rect">
            <a:avLst/>
          </a:prstGeom>
        </p:spPr>
      </p:pic>
      <p:pic>
        <p:nvPicPr>
          <p:cNvPr id="17" name="Imagen 16" descr="Logotipo&#10;&#10;El contenido generado por IA puede ser incorrecto.">
            <a:extLst>
              <a:ext uri="{FF2B5EF4-FFF2-40B4-BE49-F238E27FC236}">
                <a16:creationId xmlns:a16="http://schemas.microsoft.com/office/drawing/2014/main" id="{90136395-68D5-AA4D-728A-3ADB665B96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4655" y="693768"/>
            <a:ext cx="1432628" cy="353122"/>
          </a:xfrm>
          <a:prstGeom prst="rect">
            <a:avLst/>
          </a:prstGeom>
        </p:spPr>
      </p:pic>
      <p:sp>
        <p:nvSpPr>
          <p:cNvPr id="22" name="CuadroTexto 21">
            <a:extLst>
              <a:ext uri="{FF2B5EF4-FFF2-40B4-BE49-F238E27FC236}">
                <a16:creationId xmlns:a16="http://schemas.microsoft.com/office/drawing/2014/main" id="{25EDD9CD-30C6-1198-6BD2-065F8E368B98}"/>
              </a:ext>
            </a:extLst>
          </p:cNvPr>
          <p:cNvSpPr txBox="1">
            <a:spLocks/>
          </p:cNvSpPr>
          <p:nvPr/>
        </p:nvSpPr>
        <p:spPr>
          <a:xfrm>
            <a:off x="1622973" y="1702750"/>
            <a:ext cx="8171682" cy="410835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s-ES" dirty="0"/>
              <a:t>tabla_resumen_escuela_en_cada_sede_8</a:t>
            </a:r>
          </a:p>
        </p:txBody>
      </p:sp>
    </p:spTree>
    <p:extLst>
      <p:ext uri="{BB962C8B-B14F-4D97-AF65-F5344CB8AC3E}">
        <p14:creationId xmlns:p14="http://schemas.microsoft.com/office/powerpoint/2010/main" val="9247158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209CA2-B2E4-6000-20CC-6412F99542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F9EB7718-81B9-7096-7AB6-07DE2E9E9E34}"/>
              </a:ext>
            </a:extLst>
          </p:cNvPr>
          <p:cNvSpPr/>
          <p:nvPr/>
        </p:nvSpPr>
        <p:spPr>
          <a:xfrm>
            <a:off x="678426" y="294968"/>
            <a:ext cx="4168877" cy="1278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0B1C2923-C68A-D2DA-40C3-0E1AF4562ECB}"/>
              </a:ext>
            </a:extLst>
          </p:cNvPr>
          <p:cNvSpPr/>
          <p:nvPr/>
        </p:nvSpPr>
        <p:spPr>
          <a:xfrm>
            <a:off x="678426" y="6435213"/>
            <a:ext cx="4168877" cy="1278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9D80C9B7-9547-35CF-75C2-07EB37E2AAFB}"/>
              </a:ext>
            </a:extLst>
          </p:cNvPr>
          <p:cNvSpPr/>
          <p:nvPr/>
        </p:nvSpPr>
        <p:spPr>
          <a:xfrm>
            <a:off x="4847303" y="294967"/>
            <a:ext cx="6666271" cy="127819"/>
          </a:xfrm>
          <a:prstGeom prst="rect">
            <a:avLst/>
          </a:prstGeom>
          <a:solidFill>
            <a:srgbClr val="F8B41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8B416"/>
              </a:solidFill>
              <a:highlight>
                <a:srgbClr val="FFFF00"/>
              </a:highlight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BEE674F8-25BF-129E-0D66-8E1CB0E74AC9}"/>
              </a:ext>
            </a:extLst>
          </p:cNvPr>
          <p:cNvSpPr/>
          <p:nvPr/>
        </p:nvSpPr>
        <p:spPr>
          <a:xfrm>
            <a:off x="4847303" y="6435213"/>
            <a:ext cx="6666271" cy="127819"/>
          </a:xfrm>
          <a:prstGeom prst="rect">
            <a:avLst/>
          </a:prstGeom>
          <a:solidFill>
            <a:srgbClr val="F8B41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3A8748BA-C7BF-D83D-9C7F-43BA148E84C0}"/>
              </a:ext>
            </a:extLst>
          </p:cNvPr>
          <p:cNvSpPr txBox="1"/>
          <p:nvPr/>
        </p:nvSpPr>
        <p:spPr>
          <a:xfrm>
            <a:off x="678426" y="523257"/>
            <a:ext cx="59966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>
                <a:solidFill>
                  <a:srgbClr val="F8B41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RADIOGRAFÍA DEL BIENESTAR DUOC UC 2025</a:t>
            </a:r>
          </a:p>
          <a:p>
            <a:r>
              <a:rPr lang="es-CL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Tasa de respuestas por </a:t>
            </a:r>
            <a:r>
              <a:rPr lang="es-CL" b="1" dirty="0">
                <a:latin typeface="Arial" panose="020B0604020202020204" pitchFamily="34" charset="0"/>
                <a:cs typeface="Arial" panose="020B0604020202020204" pitchFamily="34" charset="0"/>
              </a:rPr>
              <a:t>ESCUELA EN CADA SEDE</a:t>
            </a:r>
          </a:p>
          <a:p>
            <a:endParaRPr lang="es-CL" b="1" dirty="0">
              <a:solidFill>
                <a:srgbClr val="F8B41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Imagen 14" descr="Imagen que contiene Texto&#10;&#10;El contenido generado por IA puede ser incorrecto.">
            <a:extLst>
              <a:ext uri="{FF2B5EF4-FFF2-40B4-BE49-F238E27FC236}">
                <a16:creationId xmlns:a16="http://schemas.microsoft.com/office/drawing/2014/main" id="{9AE34A6D-96A7-EA43-03FB-0BC3DD28CE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2451" y="693767"/>
            <a:ext cx="1502645" cy="353122"/>
          </a:xfrm>
          <a:prstGeom prst="rect">
            <a:avLst/>
          </a:prstGeom>
        </p:spPr>
      </p:pic>
      <p:pic>
        <p:nvPicPr>
          <p:cNvPr id="17" name="Imagen 16" descr="Logotipo&#10;&#10;El contenido generado por IA puede ser incorrecto.">
            <a:extLst>
              <a:ext uri="{FF2B5EF4-FFF2-40B4-BE49-F238E27FC236}">
                <a16:creationId xmlns:a16="http://schemas.microsoft.com/office/drawing/2014/main" id="{4D5A63E9-12A2-B5AE-E38D-2BBB5ADF35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4655" y="693768"/>
            <a:ext cx="1432628" cy="353122"/>
          </a:xfrm>
          <a:prstGeom prst="rect">
            <a:avLst/>
          </a:prstGeom>
        </p:spPr>
      </p:pic>
      <p:sp>
        <p:nvSpPr>
          <p:cNvPr id="22" name="CuadroTexto 21">
            <a:extLst>
              <a:ext uri="{FF2B5EF4-FFF2-40B4-BE49-F238E27FC236}">
                <a16:creationId xmlns:a16="http://schemas.microsoft.com/office/drawing/2014/main" id="{9B6BF0B7-1379-6C94-7362-8CC1E8B774BB}"/>
              </a:ext>
            </a:extLst>
          </p:cNvPr>
          <p:cNvSpPr txBox="1">
            <a:spLocks/>
          </p:cNvSpPr>
          <p:nvPr/>
        </p:nvSpPr>
        <p:spPr>
          <a:xfrm>
            <a:off x="1622973" y="1702750"/>
            <a:ext cx="8171682" cy="410835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s-ES" dirty="0"/>
              <a:t>tabla_resumen_escuela_en_cada_sede_9</a:t>
            </a:r>
          </a:p>
        </p:txBody>
      </p:sp>
    </p:spTree>
    <p:extLst>
      <p:ext uri="{BB962C8B-B14F-4D97-AF65-F5344CB8AC3E}">
        <p14:creationId xmlns:p14="http://schemas.microsoft.com/office/powerpoint/2010/main" val="14139138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EE68D9-551F-4FE1-EF4B-9B735B47BB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8F3507A5-541C-C0D6-0FA1-778E04E32DF5}"/>
              </a:ext>
            </a:extLst>
          </p:cNvPr>
          <p:cNvSpPr/>
          <p:nvPr/>
        </p:nvSpPr>
        <p:spPr>
          <a:xfrm>
            <a:off x="678426" y="294968"/>
            <a:ext cx="4168877" cy="1278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AD0E5985-2304-3B67-D370-2F0FA81ADDE0}"/>
              </a:ext>
            </a:extLst>
          </p:cNvPr>
          <p:cNvSpPr/>
          <p:nvPr/>
        </p:nvSpPr>
        <p:spPr>
          <a:xfrm>
            <a:off x="678426" y="6435213"/>
            <a:ext cx="4168877" cy="1278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77B54906-DCC0-02D0-BC0D-7604CA8A795F}"/>
              </a:ext>
            </a:extLst>
          </p:cNvPr>
          <p:cNvSpPr/>
          <p:nvPr/>
        </p:nvSpPr>
        <p:spPr>
          <a:xfrm>
            <a:off x="4847303" y="294967"/>
            <a:ext cx="6666271" cy="127819"/>
          </a:xfrm>
          <a:prstGeom prst="rect">
            <a:avLst/>
          </a:prstGeom>
          <a:solidFill>
            <a:srgbClr val="F8B41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8B416"/>
              </a:solidFill>
              <a:highlight>
                <a:srgbClr val="FFFF00"/>
              </a:highlight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F62CB2F5-3CF5-EAD9-B1AF-CE13D6617112}"/>
              </a:ext>
            </a:extLst>
          </p:cNvPr>
          <p:cNvSpPr/>
          <p:nvPr/>
        </p:nvSpPr>
        <p:spPr>
          <a:xfrm>
            <a:off x="4847303" y="6435213"/>
            <a:ext cx="6666271" cy="127819"/>
          </a:xfrm>
          <a:prstGeom prst="rect">
            <a:avLst/>
          </a:prstGeom>
          <a:solidFill>
            <a:srgbClr val="F8B41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4955C6B-68EE-C1D7-6B06-1C81E9E64712}"/>
              </a:ext>
            </a:extLst>
          </p:cNvPr>
          <p:cNvSpPr txBox="1"/>
          <p:nvPr/>
        </p:nvSpPr>
        <p:spPr>
          <a:xfrm>
            <a:off x="678426" y="523257"/>
            <a:ext cx="59966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>
                <a:solidFill>
                  <a:srgbClr val="F8B41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RADIOGRAFÍA DEL BIENESTAR DUOC UC 2025</a:t>
            </a:r>
          </a:p>
          <a:p>
            <a:r>
              <a:rPr lang="es-CL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Tasa de respuestas por </a:t>
            </a:r>
            <a:r>
              <a:rPr lang="es-CL" b="1" dirty="0">
                <a:latin typeface="Arial" panose="020B0604020202020204" pitchFamily="34" charset="0"/>
                <a:cs typeface="Arial" panose="020B0604020202020204" pitchFamily="34" charset="0"/>
              </a:rPr>
              <a:t>ESCUELA EN CADA SEDE</a:t>
            </a:r>
          </a:p>
          <a:p>
            <a:endParaRPr lang="es-CL" b="1" dirty="0">
              <a:solidFill>
                <a:srgbClr val="F8B41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Imagen 14" descr="Imagen que contiene Texto&#10;&#10;El contenido generado por IA puede ser incorrecto.">
            <a:extLst>
              <a:ext uri="{FF2B5EF4-FFF2-40B4-BE49-F238E27FC236}">
                <a16:creationId xmlns:a16="http://schemas.microsoft.com/office/drawing/2014/main" id="{A5DB1840-F31E-7659-A18B-84E7DE4CB7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2451" y="693767"/>
            <a:ext cx="1502645" cy="353122"/>
          </a:xfrm>
          <a:prstGeom prst="rect">
            <a:avLst/>
          </a:prstGeom>
        </p:spPr>
      </p:pic>
      <p:pic>
        <p:nvPicPr>
          <p:cNvPr id="17" name="Imagen 16" descr="Logotipo&#10;&#10;El contenido generado por IA puede ser incorrecto.">
            <a:extLst>
              <a:ext uri="{FF2B5EF4-FFF2-40B4-BE49-F238E27FC236}">
                <a16:creationId xmlns:a16="http://schemas.microsoft.com/office/drawing/2014/main" id="{B55B3664-E25D-F68D-8AAC-F770C520DD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4655" y="693768"/>
            <a:ext cx="1432628" cy="353122"/>
          </a:xfrm>
          <a:prstGeom prst="rect">
            <a:avLst/>
          </a:prstGeom>
        </p:spPr>
      </p:pic>
      <p:sp>
        <p:nvSpPr>
          <p:cNvPr id="22" name="CuadroTexto 21">
            <a:extLst>
              <a:ext uri="{FF2B5EF4-FFF2-40B4-BE49-F238E27FC236}">
                <a16:creationId xmlns:a16="http://schemas.microsoft.com/office/drawing/2014/main" id="{0CF07933-B54C-10C1-54E2-6D0FD06F91A4}"/>
              </a:ext>
            </a:extLst>
          </p:cNvPr>
          <p:cNvSpPr txBox="1">
            <a:spLocks/>
          </p:cNvSpPr>
          <p:nvPr/>
        </p:nvSpPr>
        <p:spPr>
          <a:xfrm>
            <a:off x="1622973" y="1702750"/>
            <a:ext cx="8171682" cy="410835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s-ES" dirty="0"/>
              <a:t>tabla_resumen_escuela_en_cada_sede_10</a:t>
            </a:r>
          </a:p>
        </p:txBody>
      </p:sp>
    </p:spTree>
    <p:extLst>
      <p:ext uri="{BB962C8B-B14F-4D97-AF65-F5344CB8AC3E}">
        <p14:creationId xmlns:p14="http://schemas.microsoft.com/office/powerpoint/2010/main" val="6618495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D02931-3F74-BA53-5135-4A8E5E791C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3FF375EA-994A-16BA-DE68-7485E99C3C00}"/>
              </a:ext>
            </a:extLst>
          </p:cNvPr>
          <p:cNvSpPr/>
          <p:nvPr/>
        </p:nvSpPr>
        <p:spPr>
          <a:xfrm>
            <a:off x="678426" y="294968"/>
            <a:ext cx="4168877" cy="1278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BDF2406-372F-6C5D-B791-D69CA3DDE254}"/>
              </a:ext>
            </a:extLst>
          </p:cNvPr>
          <p:cNvSpPr/>
          <p:nvPr/>
        </p:nvSpPr>
        <p:spPr>
          <a:xfrm>
            <a:off x="678426" y="6435213"/>
            <a:ext cx="4168877" cy="1278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68E567A7-1EDE-3B3A-7973-BFAA2830D6EE}"/>
              </a:ext>
            </a:extLst>
          </p:cNvPr>
          <p:cNvSpPr/>
          <p:nvPr/>
        </p:nvSpPr>
        <p:spPr>
          <a:xfrm>
            <a:off x="4847303" y="294967"/>
            <a:ext cx="6666271" cy="127819"/>
          </a:xfrm>
          <a:prstGeom prst="rect">
            <a:avLst/>
          </a:prstGeom>
          <a:solidFill>
            <a:srgbClr val="F8B41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8B416"/>
              </a:solidFill>
              <a:highlight>
                <a:srgbClr val="FFFF00"/>
              </a:highlight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DF3BB76E-5824-D773-9D5C-2E2CDE61011F}"/>
              </a:ext>
            </a:extLst>
          </p:cNvPr>
          <p:cNvSpPr/>
          <p:nvPr/>
        </p:nvSpPr>
        <p:spPr>
          <a:xfrm>
            <a:off x="4847303" y="6435213"/>
            <a:ext cx="6666271" cy="127819"/>
          </a:xfrm>
          <a:prstGeom prst="rect">
            <a:avLst/>
          </a:prstGeom>
          <a:solidFill>
            <a:srgbClr val="F8B41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39905D6-8D43-A983-779E-53916D3AA373}"/>
              </a:ext>
            </a:extLst>
          </p:cNvPr>
          <p:cNvSpPr txBox="1"/>
          <p:nvPr/>
        </p:nvSpPr>
        <p:spPr>
          <a:xfrm>
            <a:off x="678426" y="523257"/>
            <a:ext cx="59966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>
                <a:solidFill>
                  <a:srgbClr val="F8B41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RADIOGRAFÍA DEL BIENESTAR DUOC UC 2025</a:t>
            </a:r>
          </a:p>
          <a:p>
            <a:r>
              <a:rPr lang="es-CL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Tasa de respuestas por </a:t>
            </a:r>
            <a:r>
              <a:rPr lang="es-CL" b="1" dirty="0">
                <a:latin typeface="Arial" panose="020B0604020202020204" pitchFamily="34" charset="0"/>
                <a:cs typeface="Arial" panose="020B0604020202020204" pitchFamily="34" charset="0"/>
              </a:rPr>
              <a:t>ESCUELA EN CADA SEDE</a:t>
            </a:r>
          </a:p>
          <a:p>
            <a:endParaRPr lang="es-CL" b="1" dirty="0">
              <a:solidFill>
                <a:srgbClr val="F8B41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Imagen 14" descr="Imagen que contiene Texto&#10;&#10;El contenido generado por IA puede ser incorrecto.">
            <a:extLst>
              <a:ext uri="{FF2B5EF4-FFF2-40B4-BE49-F238E27FC236}">
                <a16:creationId xmlns:a16="http://schemas.microsoft.com/office/drawing/2014/main" id="{E5AE9DEF-0588-892B-5C97-0187685710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2451" y="693767"/>
            <a:ext cx="1502645" cy="353122"/>
          </a:xfrm>
          <a:prstGeom prst="rect">
            <a:avLst/>
          </a:prstGeom>
        </p:spPr>
      </p:pic>
      <p:pic>
        <p:nvPicPr>
          <p:cNvPr id="17" name="Imagen 16" descr="Logotipo&#10;&#10;El contenido generado por IA puede ser incorrecto.">
            <a:extLst>
              <a:ext uri="{FF2B5EF4-FFF2-40B4-BE49-F238E27FC236}">
                <a16:creationId xmlns:a16="http://schemas.microsoft.com/office/drawing/2014/main" id="{D6AA83B0-B689-709D-860A-13E0E245A7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4655" y="693768"/>
            <a:ext cx="1432628" cy="353122"/>
          </a:xfrm>
          <a:prstGeom prst="rect">
            <a:avLst/>
          </a:prstGeom>
        </p:spPr>
      </p:pic>
      <p:sp>
        <p:nvSpPr>
          <p:cNvPr id="22" name="CuadroTexto 21">
            <a:extLst>
              <a:ext uri="{FF2B5EF4-FFF2-40B4-BE49-F238E27FC236}">
                <a16:creationId xmlns:a16="http://schemas.microsoft.com/office/drawing/2014/main" id="{CB164736-B540-D920-9BD1-AE71EF1F902F}"/>
              </a:ext>
            </a:extLst>
          </p:cNvPr>
          <p:cNvSpPr txBox="1">
            <a:spLocks/>
          </p:cNvSpPr>
          <p:nvPr/>
        </p:nvSpPr>
        <p:spPr>
          <a:xfrm>
            <a:off x="1622973" y="1702750"/>
            <a:ext cx="8171682" cy="410835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s-ES" dirty="0"/>
              <a:t>tabla_resumen_escuela_en_cada_sede_11</a:t>
            </a:r>
          </a:p>
        </p:txBody>
      </p:sp>
    </p:spTree>
    <p:extLst>
      <p:ext uri="{BB962C8B-B14F-4D97-AF65-F5344CB8AC3E}">
        <p14:creationId xmlns:p14="http://schemas.microsoft.com/office/powerpoint/2010/main" val="2214213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7141BC-6639-D98D-15EC-A10FCB7117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7C16B810-0123-B928-550F-EE1E402E4AD9}"/>
              </a:ext>
            </a:extLst>
          </p:cNvPr>
          <p:cNvSpPr/>
          <p:nvPr/>
        </p:nvSpPr>
        <p:spPr>
          <a:xfrm>
            <a:off x="678426" y="294968"/>
            <a:ext cx="4168877" cy="1278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A4D20805-875E-B1F5-CD77-E845FD036E11}"/>
              </a:ext>
            </a:extLst>
          </p:cNvPr>
          <p:cNvSpPr/>
          <p:nvPr/>
        </p:nvSpPr>
        <p:spPr>
          <a:xfrm>
            <a:off x="678426" y="6435213"/>
            <a:ext cx="4168877" cy="1278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B4E6D276-C7BD-725A-6EEA-7BA71F620739}"/>
              </a:ext>
            </a:extLst>
          </p:cNvPr>
          <p:cNvSpPr/>
          <p:nvPr/>
        </p:nvSpPr>
        <p:spPr>
          <a:xfrm>
            <a:off x="4847303" y="294967"/>
            <a:ext cx="6666271" cy="127819"/>
          </a:xfrm>
          <a:prstGeom prst="rect">
            <a:avLst/>
          </a:prstGeom>
          <a:solidFill>
            <a:srgbClr val="F8B41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8B416"/>
              </a:solidFill>
              <a:highlight>
                <a:srgbClr val="FFFF00"/>
              </a:highlight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A414ECE4-5FF9-0AFA-5851-CBDDA7249899}"/>
              </a:ext>
            </a:extLst>
          </p:cNvPr>
          <p:cNvSpPr/>
          <p:nvPr/>
        </p:nvSpPr>
        <p:spPr>
          <a:xfrm>
            <a:off x="4847303" y="6435213"/>
            <a:ext cx="6666271" cy="127819"/>
          </a:xfrm>
          <a:prstGeom prst="rect">
            <a:avLst/>
          </a:prstGeom>
          <a:solidFill>
            <a:srgbClr val="F8B41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C2C7D564-B1C8-9E8F-E398-7D95CCE50C1F}"/>
              </a:ext>
            </a:extLst>
          </p:cNvPr>
          <p:cNvSpPr txBox="1"/>
          <p:nvPr/>
        </p:nvSpPr>
        <p:spPr>
          <a:xfrm>
            <a:off x="7275024" y="530523"/>
            <a:ext cx="436552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b="1" dirty="0">
                <a:solidFill>
                  <a:srgbClr val="F8B41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RADIOGRAFÍA DEL BIENESTAR DUOC UC 2025</a:t>
            </a:r>
          </a:p>
          <a:p>
            <a:r>
              <a:rPr lang="es-CL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Tasa de respuestas por </a:t>
            </a:r>
            <a:r>
              <a:rPr lang="es-CL" sz="1100" b="1" dirty="0">
                <a:latin typeface="Arial" panose="020B0604020202020204" pitchFamily="34" charset="0"/>
                <a:cs typeface="Arial" panose="020B0604020202020204" pitchFamily="34" charset="0"/>
              </a:rPr>
              <a:t>SEDE</a:t>
            </a:r>
          </a:p>
        </p:txBody>
      </p:sp>
      <p:pic>
        <p:nvPicPr>
          <p:cNvPr id="15" name="Imagen 14" descr="Imagen que contiene Texto&#10;&#10;El contenido generado por IA puede ser incorrecto.">
            <a:extLst>
              <a:ext uri="{FF2B5EF4-FFF2-40B4-BE49-F238E27FC236}">
                <a16:creationId xmlns:a16="http://schemas.microsoft.com/office/drawing/2014/main" id="{55A5E02F-FBE5-9117-1132-FA4D65F741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6147" y="5855033"/>
            <a:ext cx="1502645" cy="353122"/>
          </a:xfrm>
          <a:prstGeom prst="rect">
            <a:avLst/>
          </a:prstGeom>
        </p:spPr>
      </p:pic>
      <p:pic>
        <p:nvPicPr>
          <p:cNvPr id="17" name="Imagen 16" descr="Logotipo&#10;&#10;El contenido generado por IA puede ser incorrecto.">
            <a:extLst>
              <a:ext uri="{FF2B5EF4-FFF2-40B4-BE49-F238E27FC236}">
                <a16:creationId xmlns:a16="http://schemas.microsoft.com/office/drawing/2014/main" id="{CD36AB48-2222-991F-EB6D-8F2FEBE190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5096" y="5857536"/>
            <a:ext cx="1432628" cy="353122"/>
          </a:xfrm>
          <a:prstGeom prst="rect">
            <a:avLst/>
          </a:prstGeom>
        </p:spPr>
      </p:pic>
      <p:sp>
        <p:nvSpPr>
          <p:cNvPr id="18" name="Rectángulo 17">
            <a:extLst>
              <a:ext uri="{FF2B5EF4-FFF2-40B4-BE49-F238E27FC236}">
                <a16:creationId xmlns:a16="http://schemas.microsoft.com/office/drawing/2014/main" id="{BC0A5E4C-805A-61AF-3BB8-765E85C8AF43}"/>
              </a:ext>
            </a:extLst>
          </p:cNvPr>
          <p:cNvSpPr/>
          <p:nvPr/>
        </p:nvSpPr>
        <p:spPr>
          <a:xfrm>
            <a:off x="6725264" y="1399761"/>
            <a:ext cx="4788309" cy="43262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b="1" dirty="0">
                <a:latin typeface="Arial" panose="020B0604020202020204" pitchFamily="34" charset="0"/>
                <a:cs typeface="Arial" panose="020B0604020202020204" pitchFamily="34" charset="0"/>
              </a:rPr>
              <a:t>Porcentaje de avance por sedes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461F7937-5135-4CA7-0452-924D55B782BD}"/>
              </a:ext>
            </a:extLst>
          </p:cNvPr>
          <p:cNvSpPr txBox="1"/>
          <p:nvPr/>
        </p:nvSpPr>
        <p:spPr>
          <a:xfrm>
            <a:off x="678426" y="618886"/>
            <a:ext cx="6980903" cy="558926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s-CL" dirty="0" err="1"/>
              <a:t>tabla_avance_sedes</a:t>
            </a:r>
            <a:endParaRPr lang="es-CL" dirty="0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96E1301A-A439-8853-BC1F-4B8B48C93ACE}"/>
              </a:ext>
            </a:extLst>
          </p:cNvPr>
          <p:cNvSpPr txBox="1"/>
          <p:nvPr/>
        </p:nvSpPr>
        <p:spPr>
          <a:xfrm>
            <a:off x="6725264" y="1969843"/>
            <a:ext cx="4788310" cy="3369074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s-CL" dirty="0" err="1"/>
              <a:t>grafico_avance_sedes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704473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D21F72-639A-D400-1403-C3ED8B8448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C75283A1-E651-EC36-CB4D-20B31AE6ABF5}"/>
              </a:ext>
            </a:extLst>
          </p:cNvPr>
          <p:cNvSpPr/>
          <p:nvPr/>
        </p:nvSpPr>
        <p:spPr>
          <a:xfrm>
            <a:off x="678426" y="294968"/>
            <a:ext cx="4168877" cy="1278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32B813EA-AA55-C3E0-8D03-BEC4403DB855}"/>
              </a:ext>
            </a:extLst>
          </p:cNvPr>
          <p:cNvSpPr/>
          <p:nvPr/>
        </p:nvSpPr>
        <p:spPr>
          <a:xfrm>
            <a:off x="678426" y="6435213"/>
            <a:ext cx="4168877" cy="1278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F88B10A1-08AE-0472-6A6B-2C5630CEE59F}"/>
              </a:ext>
            </a:extLst>
          </p:cNvPr>
          <p:cNvSpPr/>
          <p:nvPr/>
        </p:nvSpPr>
        <p:spPr>
          <a:xfrm>
            <a:off x="4847303" y="294967"/>
            <a:ext cx="6666271" cy="127819"/>
          </a:xfrm>
          <a:prstGeom prst="rect">
            <a:avLst/>
          </a:prstGeom>
          <a:solidFill>
            <a:srgbClr val="F8B41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8B416"/>
              </a:solidFill>
              <a:highlight>
                <a:srgbClr val="FFFF00"/>
              </a:highlight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639209E8-2B64-3646-254C-C039BC35AD4B}"/>
              </a:ext>
            </a:extLst>
          </p:cNvPr>
          <p:cNvSpPr/>
          <p:nvPr/>
        </p:nvSpPr>
        <p:spPr>
          <a:xfrm>
            <a:off x="4847303" y="6435213"/>
            <a:ext cx="6666271" cy="127819"/>
          </a:xfrm>
          <a:prstGeom prst="rect">
            <a:avLst/>
          </a:prstGeom>
          <a:solidFill>
            <a:srgbClr val="F8B41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15" name="Imagen 14" descr="Imagen que contiene Texto&#10;&#10;El contenido generado por IA puede ser incorrecto.">
            <a:extLst>
              <a:ext uri="{FF2B5EF4-FFF2-40B4-BE49-F238E27FC236}">
                <a16:creationId xmlns:a16="http://schemas.microsoft.com/office/drawing/2014/main" id="{815608A6-791C-04D3-5DC1-1637A6D50F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6147" y="5855033"/>
            <a:ext cx="1502645" cy="353122"/>
          </a:xfrm>
          <a:prstGeom prst="rect">
            <a:avLst/>
          </a:prstGeom>
        </p:spPr>
      </p:pic>
      <p:pic>
        <p:nvPicPr>
          <p:cNvPr id="17" name="Imagen 16" descr="Logotipo&#10;&#10;El contenido generado por IA puede ser incorrecto.">
            <a:extLst>
              <a:ext uri="{FF2B5EF4-FFF2-40B4-BE49-F238E27FC236}">
                <a16:creationId xmlns:a16="http://schemas.microsoft.com/office/drawing/2014/main" id="{D96D96F8-E5D4-E07F-1B3C-D77D31EFAE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5096" y="5857536"/>
            <a:ext cx="1432628" cy="353122"/>
          </a:xfrm>
          <a:prstGeom prst="rect">
            <a:avLst/>
          </a:prstGeom>
        </p:spPr>
      </p:pic>
      <p:sp>
        <p:nvSpPr>
          <p:cNvPr id="18" name="Rectángulo 17">
            <a:extLst>
              <a:ext uri="{FF2B5EF4-FFF2-40B4-BE49-F238E27FC236}">
                <a16:creationId xmlns:a16="http://schemas.microsoft.com/office/drawing/2014/main" id="{A4E72236-EF0B-9BBC-7B1C-47CDBF4C72F9}"/>
              </a:ext>
            </a:extLst>
          </p:cNvPr>
          <p:cNvSpPr/>
          <p:nvPr/>
        </p:nvSpPr>
        <p:spPr>
          <a:xfrm>
            <a:off x="5781369" y="1399761"/>
            <a:ext cx="5732205" cy="43262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b="1" dirty="0">
                <a:latin typeface="Arial" panose="020B0604020202020204" pitchFamily="34" charset="0"/>
                <a:cs typeface="Arial" panose="020B0604020202020204" pitchFamily="34" charset="0"/>
              </a:rPr>
              <a:t>Porcentaje de avance escuela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EB627756-59F3-1483-B6BB-A9824B46A370}"/>
              </a:ext>
            </a:extLst>
          </p:cNvPr>
          <p:cNvSpPr txBox="1"/>
          <p:nvPr/>
        </p:nvSpPr>
        <p:spPr>
          <a:xfrm>
            <a:off x="1061886" y="1399761"/>
            <a:ext cx="4936638" cy="521593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s-CL" dirty="0" err="1"/>
              <a:t>tabla_avance_escuelas</a:t>
            </a:r>
            <a:endParaRPr lang="es-CL" dirty="0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BCB0B142-10B0-A0DE-B2FE-FDB39243A0A8}"/>
              </a:ext>
            </a:extLst>
          </p:cNvPr>
          <p:cNvSpPr txBox="1"/>
          <p:nvPr/>
        </p:nvSpPr>
        <p:spPr>
          <a:xfrm>
            <a:off x="5781368" y="1969842"/>
            <a:ext cx="5732205" cy="366313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s-CL" dirty="0" err="1"/>
              <a:t>grafico_avance_escuelas</a:t>
            </a:r>
            <a:endParaRPr lang="es-CL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6BEDBDD7-B688-F34D-CFEA-9815F73DF71C}"/>
              </a:ext>
            </a:extLst>
          </p:cNvPr>
          <p:cNvSpPr txBox="1"/>
          <p:nvPr/>
        </p:nvSpPr>
        <p:spPr>
          <a:xfrm>
            <a:off x="7275024" y="530523"/>
            <a:ext cx="436552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b="1" dirty="0">
                <a:solidFill>
                  <a:srgbClr val="F8B41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RADIOGRAFÍA DEL BIENESTAR DUOC UC 2025</a:t>
            </a:r>
          </a:p>
          <a:p>
            <a:r>
              <a:rPr lang="es-CL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Tasa de respuestas por </a:t>
            </a:r>
            <a:r>
              <a:rPr lang="es-CL" sz="1100" b="1" dirty="0">
                <a:latin typeface="Arial" panose="020B0604020202020204" pitchFamily="34" charset="0"/>
                <a:cs typeface="Arial" panose="020B0604020202020204" pitchFamily="34" charset="0"/>
              </a:rPr>
              <a:t>ESCUELA</a:t>
            </a:r>
          </a:p>
        </p:txBody>
      </p:sp>
    </p:spTree>
    <p:extLst>
      <p:ext uri="{BB962C8B-B14F-4D97-AF65-F5344CB8AC3E}">
        <p14:creationId xmlns:p14="http://schemas.microsoft.com/office/powerpoint/2010/main" val="427825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BDB7BE-2CC9-00C3-7306-C18BB9A894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D690F53B-8732-9638-2211-A111EA81125A}"/>
              </a:ext>
            </a:extLst>
          </p:cNvPr>
          <p:cNvSpPr/>
          <p:nvPr/>
        </p:nvSpPr>
        <p:spPr>
          <a:xfrm>
            <a:off x="678426" y="294968"/>
            <a:ext cx="4168877" cy="1278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B573767B-08EB-17B1-4AAE-2059D60ABDE7}"/>
              </a:ext>
            </a:extLst>
          </p:cNvPr>
          <p:cNvSpPr/>
          <p:nvPr/>
        </p:nvSpPr>
        <p:spPr>
          <a:xfrm>
            <a:off x="678426" y="6435213"/>
            <a:ext cx="4168877" cy="1278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4057927-E0B7-EFFA-992D-51130F4A26B0}"/>
              </a:ext>
            </a:extLst>
          </p:cNvPr>
          <p:cNvSpPr/>
          <p:nvPr/>
        </p:nvSpPr>
        <p:spPr>
          <a:xfrm>
            <a:off x="4847303" y="294967"/>
            <a:ext cx="6666271" cy="127819"/>
          </a:xfrm>
          <a:prstGeom prst="rect">
            <a:avLst/>
          </a:prstGeom>
          <a:solidFill>
            <a:srgbClr val="F8B41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8B416"/>
              </a:solidFill>
              <a:highlight>
                <a:srgbClr val="FFFF00"/>
              </a:highlight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841128F9-A902-2B20-DCC3-5C3E1DC500B5}"/>
              </a:ext>
            </a:extLst>
          </p:cNvPr>
          <p:cNvSpPr/>
          <p:nvPr/>
        </p:nvSpPr>
        <p:spPr>
          <a:xfrm>
            <a:off x="4847303" y="6435213"/>
            <a:ext cx="6666271" cy="127819"/>
          </a:xfrm>
          <a:prstGeom prst="rect">
            <a:avLst/>
          </a:prstGeom>
          <a:solidFill>
            <a:srgbClr val="F8B41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9FFA73CD-5A51-7FDE-D803-AFEA30DB018C}"/>
              </a:ext>
            </a:extLst>
          </p:cNvPr>
          <p:cNvSpPr txBox="1"/>
          <p:nvPr/>
        </p:nvSpPr>
        <p:spPr>
          <a:xfrm>
            <a:off x="678426" y="523257"/>
            <a:ext cx="59966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>
                <a:solidFill>
                  <a:srgbClr val="F8B41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RADIOGRAFÍA DEL BIENESTAR DUOC UC 2025</a:t>
            </a:r>
          </a:p>
          <a:p>
            <a:r>
              <a:rPr lang="es-CL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Tasa de respuestas por </a:t>
            </a:r>
            <a:r>
              <a:rPr lang="es-CL" b="1" dirty="0">
                <a:latin typeface="Arial" panose="020B0604020202020204" pitchFamily="34" charset="0"/>
                <a:cs typeface="Arial" panose="020B0604020202020204" pitchFamily="34" charset="0"/>
              </a:rPr>
              <a:t>ESCUELA EN CADA SEDE</a:t>
            </a:r>
          </a:p>
          <a:p>
            <a:endParaRPr lang="es-CL" b="1" dirty="0">
              <a:solidFill>
                <a:srgbClr val="F8B41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Imagen 14" descr="Imagen que contiene Texto&#10;&#10;El contenido generado por IA puede ser incorrecto.">
            <a:extLst>
              <a:ext uri="{FF2B5EF4-FFF2-40B4-BE49-F238E27FC236}">
                <a16:creationId xmlns:a16="http://schemas.microsoft.com/office/drawing/2014/main" id="{1009EBEC-7B46-BD65-BBC1-607E5A70AF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2451" y="693767"/>
            <a:ext cx="1502645" cy="353122"/>
          </a:xfrm>
          <a:prstGeom prst="rect">
            <a:avLst/>
          </a:prstGeom>
        </p:spPr>
      </p:pic>
      <p:pic>
        <p:nvPicPr>
          <p:cNvPr id="17" name="Imagen 16" descr="Logotipo&#10;&#10;El contenido generado por IA puede ser incorrecto.">
            <a:extLst>
              <a:ext uri="{FF2B5EF4-FFF2-40B4-BE49-F238E27FC236}">
                <a16:creationId xmlns:a16="http://schemas.microsoft.com/office/drawing/2014/main" id="{AE985C7F-7FA5-017B-EF37-9463116024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4655" y="693768"/>
            <a:ext cx="1432628" cy="353122"/>
          </a:xfrm>
          <a:prstGeom prst="rect">
            <a:avLst/>
          </a:prstGeom>
        </p:spPr>
      </p:pic>
      <p:sp>
        <p:nvSpPr>
          <p:cNvPr id="22" name="CuadroTexto 21">
            <a:extLst>
              <a:ext uri="{FF2B5EF4-FFF2-40B4-BE49-F238E27FC236}">
                <a16:creationId xmlns:a16="http://schemas.microsoft.com/office/drawing/2014/main" id="{D05CA286-B5D2-CCC1-15D7-335C7455A000}"/>
              </a:ext>
            </a:extLst>
          </p:cNvPr>
          <p:cNvSpPr txBox="1">
            <a:spLocks/>
          </p:cNvSpPr>
          <p:nvPr/>
        </p:nvSpPr>
        <p:spPr>
          <a:xfrm>
            <a:off x="1622973" y="1702750"/>
            <a:ext cx="8171682" cy="410835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s-ES" dirty="0"/>
              <a:t>tabla_resumen_escuela_en_cada_sede_1</a:t>
            </a:r>
          </a:p>
        </p:txBody>
      </p:sp>
    </p:spTree>
    <p:extLst>
      <p:ext uri="{BB962C8B-B14F-4D97-AF65-F5344CB8AC3E}">
        <p14:creationId xmlns:p14="http://schemas.microsoft.com/office/powerpoint/2010/main" val="301892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B15048-34A7-F09B-94EA-BB9E471877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68FF454C-E443-42B9-3BD0-C45723EF1BFB}"/>
              </a:ext>
            </a:extLst>
          </p:cNvPr>
          <p:cNvSpPr/>
          <p:nvPr/>
        </p:nvSpPr>
        <p:spPr>
          <a:xfrm>
            <a:off x="678426" y="294968"/>
            <a:ext cx="4168877" cy="1278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72A1CD60-53AD-FCE7-3EC5-F00B1D9B685D}"/>
              </a:ext>
            </a:extLst>
          </p:cNvPr>
          <p:cNvSpPr/>
          <p:nvPr/>
        </p:nvSpPr>
        <p:spPr>
          <a:xfrm>
            <a:off x="678426" y="6435213"/>
            <a:ext cx="4168877" cy="1278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CF211CE6-074B-B09C-6F89-18372CED2A44}"/>
              </a:ext>
            </a:extLst>
          </p:cNvPr>
          <p:cNvSpPr/>
          <p:nvPr/>
        </p:nvSpPr>
        <p:spPr>
          <a:xfrm>
            <a:off x="4847303" y="294967"/>
            <a:ext cx="6666271" cy="127819"/>
          </a:xfrm>
          <a:prstGeom prst="rect">
            <a:avLst/>
          </a:prstGeom>
          <a:solidFill>
            <a:srgbClr val="F8B41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8B416"/>
              </a:solidFill>
              <a:highlight>
                <a:srgbClr val="FFFF00"/>
              </a:highlight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75C5F0B7-23D6-8FB7-B7ED-CC71AEFC1346}"/>
              </a:ext>
            </a:extLst>
          </p:cNvPr>
          <p:cNvSpPr/>
          <p:nvPr/>
        </p:nvSpPr>
        <p:spPr>
          <a:xfrm>
            <a:off x="4847303" y="6435213"/>
            <a:ext cx="6666271" cy="127819"/>
          </a:xfrm>
          <a:prstGeom prst="rect">
            <a:avLst/>
          </a:prstGeom>
          <a:solidFill>
            <a:srgbClr val="F8B41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96EDA7FE-350C-D5AB-012B-DCEACD26F0D8}"/>
              </a:ext>
            </a:extLst>
          </p:cNvPr>
          <p:cNvSpPr txBox="1"/>
          <p:nvPr/>
        </p:nvSpPr>
        <p:spPr>
          <a:xfrm>
            <a:off x="678426" y="523257"/>
            <a:ext cx="59966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>
                <a:solidFill>
                  <a:srgbClr val="F8B41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RADIOGRAFÍA DEL BIENESTAR DUOC UC 2025</a:t>
            </a:r>
          </a:p>
          <a:p>
            <a:r>
              <a:rPr lang="es-CL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Tasa de respuestas por </a:t>
            </a:r>
            <a:r>
              <a:rPr lang="es-CL" b="1" dirty="0">
                <a:latin typeface="Arial" panose="020B0604020202020204" pitchFamily="34" charset="0"/>
                <a:cs typeface="Arial" panose="020B0604020202020204" pitchFamily="34" charset="0"/>
              </a:rPr>
              <a:t>ESCUELA EN CADA SEDE</a:t>
            </a:r>
          </a:p>
          <a:p>
            <a:endParaRPr lang="es-CL" b="1" dirty="0">
              <a:solidFill>
                <a:srgbClr val="F8B41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Imagen 14" descr="Imagen que contiene Texto&#10;&#10;El contenido generado por IA puede ser incorrecto.">
            <a:extLst>
              <a:ext uri="{FF2B5EF4-FFF2-40B4-BE49-F238E27FC236}">
                <a16:creationId xmlns:a16="http://schemas.microsoft.com/office/drawing/2014/main" id="{A81B8725-7E88-E321-5610-EFBDD09684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2451" y="693767"/>
            <a:ext cx="1502645" cy="353122"/>
          </a:xfrm>
          <a:prstGeom prst="rect">
            <a:avLst/>
          </a:prstGeom>
        </p:spPr>
      </p:pic>
      <p:pic>
        <p:nvPicPr>
          <p:cNvPr id="17" name="Imagen 16" descr="Logotipo&#10;&#10;El contenido generado por IA puede ser incorrecto.">
            <a:extLst>
              <a:ext uri="{FF2B5EF4-FFF2-40B4-BE49-F238E27FC236}">
                <a16:creationId xmlns:a16="http://schemas.microsoft.com/office/drawing/2014/main" id="{E956BE6F-095F-D128-806E-35F831A952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4655" y="693768"/>
            <a:ext cx="1432628" cy="353122"/>
          </a:xfrm>
          <a:prstGeom prst="rect">
            <a:avLst/>
          </a:prstGeom>
        </p:spPr>
      </p:pic>
      <p:sp>
        <p:nvSpPr>
          <p:cNvPr id="22" name="CuadroTexto 21">
            <a:extLst>
              <a:ext uri="{FF2B5EF4-FFF2-40B4-BE49-F238E27FC236}">
                <a16:creationId xmlns:a16="http://schemas.microsoft.com/office/drawing/2014/main" id="{E9C0249B-3424-3B2C-25CA-9FABC87C2540}"/>
              </a:ext>
            </a:extLst>
          </p:cNvPr>
          <p:cNvSpPr txBox="1">
            <a:spLocks/>
          </p:cNvSpPr>
          <p:nvPr/>
        </p:nvSpPr>
        <p:spPr>
          <a:xfrm>
            <a:off x="1622973" y="1702750"/>
            <a:ext cx="8171682" cy="410835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s-ES" dirty="0"/>
              <a:t>tabla_resumen_escuela_en_cada_sede_2</a:t>
            </a:r>
          </a:p>
        </p:txBody>
      </p:sp>
    </p:spTree>
    <p:extLst>
      <p:ext uri="{BB962C8B-B14F-4D97-AF65-F5344CB8AC3E}">
        <p14:creationId xmlns:p14="http://schemas.microsoft.com/office/powerpoint/2010/main" val="3172857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AAF7CD-60B4-F23B-11DC-624EF64828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ACC86897-E3C3-A87F-E39E-7410B6EDE4AE}"/>
              </a:ext>
            </a:extLst>
          </p:cNvPr>
          <p:cNvSpPr/>
          <p:nvPr/>
        </p:nvSpPr>
        <p:spPr>
          <a:xfrm>
            <a:off x="678426" y="294968"/>
            <a:ext cx="4168877" cy="1278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7BA4EE8-8F84-5D3D-2118-C9E5F2F2F609}"/>
              </a:ext>
            </a:extLst>
          </p:cNvPr>
          <p:cNvSpPr/>
          <p:nvPr/>
        </p:nvSpPr>
        <p:spPr>
          <a:xfrm>
            <a:off x="678426" y="6435213"/>
            <a:ext cx="4168877" cy="1278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E9EECD14-0683-ED41-A1DD-78D61AF766EF}"/>
              </a:ext>
            </a:extLst>
          </p:cNvPr>
          <p:cNvSpPr/>
          <p:nvPr/>
        </p:nvSpPr>
        <p:spPr>
          <a:xfrm>
            <a:off x="4847303" y="294967"/>
            <a:ext cx="6666271" cy="127819"/>
          </a:xfrm>
          <a:prstGeom prst="rect">
            <a:avLst/>
          </a:prstGeom>
          <a:solidFill>
            <a:srgbClr val="F8B41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8B416"/>
              </a:solidFill>
              <a:highlight>
                <a:srgbClr val="FFFF00"/>
              </a:highlight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6BC9DA89-B4AE-8A26-F0BC-53BE55E8A0B8}"/>
              </a:ext>
            </a:extLst>
          </p:cNvPr>
          <p:cNvSpPr/>
          <p:nvPr/>
        </p:nvSpPr>
        <p:spPr>
          <a:xfrm>
            <a:off x="4847303" y="6435213"/>
            <a:ext cx="6666271" cy="127819"/>
          </a:xfrm>
          <a:prstGeom prst="rect">
            <a:avLst/>
          </a:prstGeom>
          <a:solidFill>
            <a:srgbClr val="F8B41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36A46A88-CB50-AA38-1963-1CA706CC5FC4}"/>
              </a:ext>
            </a:extLst>
          </p:cNvPr>
          <p:cNvSpPr txBox="1"/>
          <p:nvPr/>
        </p:nvSpPr>
        <p:spPr>
          <a:xfrm>
            <a:off x="678426" y="523257"/>
            <a:ext cx="59966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>
                <a:solidFill>
                  <a:srgbClr val="F8B41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RADIOGRAFÍA DEL BIENESTAR DUOC UC 2025</a:t>
            </a:r>
          </a:p>
          <a:p>
            <a:r>
              <a:rPr lang="es-CL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Tasa de respuestas por </a:t>
            </a:r>
            <a:r>
              <a:rPr lang="es-CL" b="1" dirty="0">
                <a:latin typeface="Arial" panose="020B0604020202020204" pitchFamily="34" charset="0"/>
                <a:cs typeface="Arial" panose="020B0604020202020204" pitchFamily="34" charset="0"/>
              </a:rPr>
              <a:t>ESCUELA EN CADA SEDE</a:t>
            </a:r>
          </a:p>
          <a:p>
            <a:endParaRPr lang="es-CL" b="1" dirty="0">
              <a:solidFill>
                <a:srgbClr val="F8B41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Imagen 14" descr="Imagen que contiene Texto&#10;&#10;El contenido generado por IA puede ser incorrecto.">
            <a:extLst>
              <a:ext uri="{FF2B5EF4-FFF2-40B4-BE49-F238E27FC236}">
                <a16:creationId xmlns:a16="http://schemas.microsoft.com/office/drawing/2014/main" id="{C67528F8-FDC7-7E73-4E87-BD91471201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2451" y="693767"/>
            <a:ext cx="1502645" cy="353122"/>
          </a:xfrm>
          <a:prstGeom prst="rect">
            <a:avLst/>
          </a:prstGeom>
        </p:spPr>
      </p:pic>
      <p:pic>
        <p:nvPicPr>
          <p:cNvPr id="17" name="Imagen 16" descr="Logotipo&#10;&#10;El contenido generado por IA puede ser incorrecto.">
            <a:extLst>
              <a:ext uri="{FF2B5EF4-FFF2-40B4-BE49-F238E27FC236}">
                <a16:creationId xmlns:a16="http://schemas.microsoft.com/office/drawing/2014/main" id="{F018623C-4685-FEBA-9A4D-1A4181C97C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4655" y="693768"/>
            <a:ext cx="1432628" cy="353122"/>
          </a:xfrm>
          <a:prstGeom prst="rect">
            <a:avLst/>
          </a:prstGeom>
        </p:spPr>
      </p:pic>
      <p:sp>
        <p:nvSpPr>
          <p:cNvPr id="22" name="CuadroTexto 21">
            <a:extLst>
              <a:ext uri="{FF2B5EF4-FFF2-40B4-BE49-F238E27FC236}">
                <a16:creationId xmlns:a16="http://schemas.microsoft.com/office/drawing/2014/main" id="{BC7D93D9-0E8B-E38E-5D7B-69F20F705EB2}"/>
              </a:ext>
            </a:extLst>
          </p:cNvPr>
          <p:cNvSpPr txBox="1">
            <a:spLocks/>
          </p:cNvSpPr>
          <p:nvPr/>
        </p:nvSpPr>
        <p:spPr>
          <a:xfrm>
            <a:off x="1622973" y="1702750"/>
            <a:ext cx="8171682" cy="410835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s-ES" dirty="0"/>
              <a:t>tabla_resumen_escuela_en_cada_sede_3</a:t>
            </a:r>
          </a:p>
        </p:txBody>
      </p:sp>
    </p:spTree>
    <p:extLst>
      <p:ext uri="{BB962C8B-B14F-4D97-AF65-F5344CB8AC3E}">
        <p14:creationId xmlns:p14="http://schemas.microsoft.com/office/powerpoint/2010/main" val="3859492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81F126-E062-682F-C536-50A86D7680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5CF94BB0-9F36-DD1F-D6FF-253F81F8A9C6}"/>
              </a:ext>
            </a:extLst>
          </p:cNvPr>
          <p:cNvSpPr/>
          <p:nvPr/>
        </p:nvSpPr>
        <p:spPr>
          <a:xfrm>
            <a:off x="678426" y="294968"/>
            <a:ext cx="4168877" cy="1278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2A8B6DCB-DAB6-D1AE-E7A8-89D269D6DB41}"/>
              </a:ext>
            </a:extLst>
          </p:cNvPr>
          <p:cNvSpPr/>
          <p:nvPr/>
        </p:nvSpPr>
        <p:spPr>
          <a:xfrm>
            <a:off x="678426" y="6435213"/>
            <a:ext cx="4168877" cy="1278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03CDA40D-3CE7-0DC4-21A4-8A7DB1DBD117}"/>
              </a:ext>
            </a:extLst>
          </p:cNvPr>
          <p:cNvSpPr/>
          <p:nvPr/>
        </p:nvSpPr>
        <p:spPr>
          <a:xfrm>
            <a:off x="4847303" y="294967"/>
            <a:ext cx="6666271" cy="127819"/>
          </a:xfrm>
          <a:prstGeom prst="rect">
            <a:avLst/>
          </a:prstGeom>
          <a:solidFill>
            <a:srgbClr val="F8B41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8B416"/>
              </a:solidFill>
              <a:highlight>
                <a:srgbClr val="FFFF00"/>
              </a:highlight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3A18E446-9B3A-CB70-148D-050E55B1BECC}"/>
              </a:ext>
            </a:extLst>
          </p:cNvPr>
          <p:cNvSpPr/>
          <p:nvPr/>
        </p:nvSpPr>
        <p:spPr>
          <a:xfrm>
            <a:off x="4847303" y="6435213"/>
            <a:ext cx="6666271" cy="127819"/>
          </a:xfrm>
          <a:prstGeom prst="rect">
            <a:avLst/>
          </a:prstGeom>
          <a:solidFill>
            <a:srgbClr val="F8B41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3779AB69-2FE1-CE0A-BE83-67971CAFA945}"/>
              </a:ext>
            </a:extLst>
          </p:cNvPr>
          <p:cNvSpPr txBox="1"/>
          <p:nvPr/>
        </p:nvSpPr>
        <p:spPr>
          <a:xfrm>
            <a:off x="678426" y="523257"/>
            <a:ext cx="59966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>
                <a:solidFill>
                  <a:srgbClr val="F8B41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RADIOGRAFÍA DEL BIENESTAR DUOC UC 2025</a:t>
            </a:r>
          </a:p>
          <a:p>
            <a:r>
              <a:rPr lang="es-CL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Tasa de respuestas por </a:t>
            </a:r>
            <a:r>
              <a:rPr lang="es-CL" b="1" dirty="0">
                <a:latin typeface="Arial" panose="020B0604020202020204" pitchFamily="34" charset="0"/>
                <a:cs typeface="Arial" panose="020B0604020202020204" pitchFamily="34" charset="0"/>
              </a:rPr>
              <a:t>ESCUELA EN CADA SEDE</a:t>
            </a:r>
          </a:p>
          <a:p>
            <a:endParaRPr lang="es-CL" b="1" dirty="0">
              <a:solidFill>
                <a:srgbClr val="F8B41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Imagen 14" descr="Imagen que contiene Texto&#10;&#10;El contenido generado por IA puede ser incorrecto.">
            <a:extLst>
              <a:ext uri="{FF2B5EF4-FFF2-40B4-BE49-F238E27FC236}">
                <a16:creationId xmlns:a16="http://schemas.microsoft.com/office/drawing/2014/main" id="{05CB1413-BA7B-84A4-D701-3458315BC8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2451" y="693767"/>
            <a:ext cx="1502645" cy="353122"/>
          </a:xfrm>
          <a:prstGeom prst="rect">
            <a:avLst/>
          </a:prstGeom>
        </p:spPr>
      </p:pic>
      <p:pic>
        <p:nvPicPr>
          <p:cNvPr id="17" name="Imagen 16" descr="Logotipo&#10;&#10;El contenido generado por IA puede ser incorrecto.">
            <a:extLst>
              <a:ext uri="{FF2B5EF4-FFF2-40B4-BE49-F238E27FC236}">
                <a16:creationId xmlns:a16="http://schemas.microsoft.com/office/drawing/2014/main" id="{0C03C31E-21CB-5618-AA29-04500E3FCD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4655" y="693768"/>
            <a:ext cx="1432628" cy="353122"/>
          </a:xfrm>
          <a:prstGeom prst="rect">
            <a:avLst/>
          </a:prstGeom>
        </p:spPr>
      </p:pic>
      <p:sp>
        <p:nvSpPr>
          <p:cNvPr id="22" name="CuadroTexto 21">
            <a:extLst>
              <a:ext uri="{FF2B5EF4-FFF2-40B4-BE49-F238E27FC236}">
                <a16:creationId xmlns:a16="http://schemas.microsoft.com/office/drawing/2014/main" id="{E464097C-E663-FD9C-D25A-1CF958F4D114}"/>
              </a:ext>
            </a:extLst>
          </p:cNvPr>
          <p:cNvSpPr txBox="1">
            <a:spLocks/>
          </p:cNvSpPr>
          <p:nvPr/>
        </p:nvSpPr>
        <p:spPr>
          <a:xfrm>
            <a:off x="1622973" y="1702750"/>
            <a:ext cx="8171682" cy="410835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s-ES" dirty="0"/>
              <a:t>tabla_resumen_escuela_en_cada_sede_4</a:t>
            </a:r>
          </a:p>
        </p:txBody>
      </p:sp>
    </p:spTree>
    <p:extLst>
      <p:ext uri="{BB962C8B-B14F-4D97-AF65-F5344CB8AC3E}">
        <p14:creationId xmlns:p14="http://schemas.microsoft.com/office/powerpoint/2010/main" val="1019140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7655C6-9F33-EE28-0689-33D19BAB1B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03BB1E84-982E-AFC3-9532-25A2C79BD34D}"/>
              </a:ext>
            </a:extLst>
          </p:cNvPr>
          <p:cNvSpPr/>
          <p:nvPr/>
        </p:nvSpPr>
        <p:spPr>
          <a:xfrm>
            <a:off x="678426" y="294968"/>
            <a:ext cx="4168877" cy="1278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8366CB67-9CED-DD01-A2A3-080378A64F8B}"/>
              </a:ext>
            </a:extLst>
          </p:cNvPr>
          <p:cNvSpPr/>
          <p:nvPr/>
        </p:nvSpPr>
        <p:spPr>
          <a:xfrm>
            <a:off x="678426" y="6435213"/>
            <a:ext cx="4168877" cy="1278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2EBFEE32-ECDF-CF54-E5E2-724FD9F930B2}"/>
              </a:ext>
            </a:extLst>
          </p:cNvPr>
          <p:cNvSpPr/>
          <p:nvPr/>
        </p:nvSpPr>
        <p:spPr>
          <a:xfrm>
            <a:off x="4847303" y="294967"/>
            <a:ext cx="6666271" cy="127819"/>
          </a:xfrm>
          <a:prstGeom prst="rect">
            <a:avLst/>
          </a:prstGeom>
          <a:solidFill>
            <a:srgbClr val="F8B41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8B416"/>
              </a:solidFill>
              <a:highlight>
                <a:srgbClr val="FFFF00"/>
              </a:highlight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933270CA-BA49-BA01-134F-F7C0C40B4ABA}"/>
              </a:ext>
            </a:extLst>
          </p:cNvPr>
          <p:cNvSpPr/>
          <p:nvPr/>
        </p:nvSpPr>
        <p:spPr>
          <a:xfrm>
            <a:off x="4847303" y="6435213"/>
            <a:ext cx="6666271" cy="127819"/>
          </a:xfrm>
          <a:prstGeom prst="rect">
            <a:avLst/>
          </a:prstGeom>
          <a:solidFill>
            <a:srgbClr val="F8B41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33068882-8317-C178-C07B-67AF989998DB}"/>
              </a:ext>
            </a:extLst>
          </p:cNvPr>
          <p:cNvSpPr txBox="1"/>
          <p:nvPr/>
        </p:nvSpPr>
        <p:spPr>
          <a:xfrm>
            <a:off x="678426" y="523257"/>
            <a:ext cx="59966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>
                <a:solidFill>
                  <a:srgbClr val="F8B41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RADIOGRAFÍA DEL BIENESTAR DUOC UC 2025</a:t>
            </a:r>
          </a:p>
          <a:p>
            <a:r>
              <a:rPr lang="es-CL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Tasa de respuestas por </a:t>
            </a:r>
            <a:r>
              <a:rPr lang="es-CL" b="1" dirty="0">
                <a:latin typeface="Arial" panose="020B0604020202020204" pitchFamily="34" charset="0"/>
                <a:cs typeface="Arial" panose="020B0604020202020204" pitchFamily="34" charset="0"/>
              </a:rPr>
              <a:t>ESCUELA EN CADA SEDE</a:t>
            </a:r>
          </a:p>
          <a:p>
            <a:endParaRPr lang="es-CL" b="1" dirty="0">
              <a:solidFill>
                <a:srgbClr val="F8B41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Imagen 14" descr="Imagen que contiene Texto&#10;&#10;El contenido generado por IA puede ser incorrecto.">
            <a:extLst>
              <a:ext uri="{FF2B5EF4-FFF2-40B4-BE49-F238E27FC236}">
                <a16:creationId xmlns:a16="http://schemas.microsoft.com/office/drawing/2014/main" id="{B1CC6715-D374-2D30-79FF-C832BB4E5E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2451" y="693767"/>
            <a:ext cx="1502645" cy="353122"/>
          </a:xfrm>
          <a:prstGeom prst="rect">
            <a:avLst/>
          </a:prstGeom>
        </p:spPr>
      </p:pic>
      <p:pic>
        <p:nvPicPr>
          <p:cNvPr id="17" name="Imagen 16" descr="Logotipo&#10;&#10;El contenido generado por IA puede ser incorrecto.">
            <a:extLst>
              <a:ext uri="{FF2B5EF4-FFF2-40B4-BE49-F238E27FC236}">
                <a16:creationId xmlns:a16="http://schemas.microsoft.com/office/drawing/2014/main" id="{BFF00B3E-3E42-B772-E03A-B34ADBCC2F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4655" y="693768"/>
            <a:ext cx="1432628" cy="353122"/>
          </a:xfrm>
          <a:prstGeom prst="rect">
            <a:avLst/>
          </a:prstGeom>
        </p:spPr>
      </p:pic>
      <p:sp>
        <p:nvSpPr>
          <p:cNvPr id="22" name="CuadroTexto 21">
            <a:extLst>
              <a:ext uri="{FF2B5EF4-FFF2-40B4-BE49-F238E27FC236}">
                <a16:creationId xmlns:a16="http://schemas.microsoft.com/office/drawing/2014/main" id="{F4B34885-76ED-DB7B-DB36-9E42326922E4}"/>
              </a:ext>
            </a:extLst>
          </p:cNvPr>
          <p:cNvSpPr txBox="1">
            <a:spLocks/>
          </p:cNvSpPr>
          <p:nvPr/>
        </p:nvSpPr>
        <p:spPr>
          <a:xfrm>
            <a:off x="1622973" y="1702750"/>
            <a:ext cx="8171682" cy="410835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s-ES" dirty="0"/>
              <a:t>tabla_resumen_escuela_en_cada_sede_5</a:t>
            </a:r>
          </a:p>
        </p:txBody>
      </p:sp>
    </p:spTree>
    <p:extLst>
      <p:ext uri="{BB962C8B-B14F-4D97-AF65-F5344CB8AC3E}">
        <p14:creationId xmlns:p14="http://schemas.microsoft.com/office/powerpoint/2010/main" val="1030537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DBD04F-4EAA-B75C-DF6A-8CD98543FF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231A7B72-C301-0A49-C7DF-F163299195C8}"/>
              </a:ext>
            </a:extLst>
          </p:cNvPr>
          <p:cNvSpPr/>
          <p:nvPr/>
        </p:nvSpPr>
        <p:spPr>
          <a:xfrm>
            <a:off x="678426" y="294968"/>
            <a:ext cx="4168877" cy="1278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D1AD4696-BDC1-7F73-3160-2ED864695E4D}"/>
              </a:ext>
            </a:extLst>
          </p:cNvPr>
          <p:cNvSpPr/>
          <p:nvPr/>
        </p:nvSpPr>
        <p:spPr>
          <a:xfrm>
            <a:off x="678426" y="6435213"/>
            <a:ext cx="4168877" cy="1278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1AFB2D03-A932-B651-3CD7-672273B1ADE1}"/>
              </a:ext>
            </a:extLst>
          </p:cNvPr>
          <p:cNvSpPr/>
          <p:nvPr/>
        </p:nvSpPr>
        <p:spPr>
          <a:xfrm>
            <a:off x="4847303" y="294967"/>
            <a:ext cx="6666271" cy="127819"/>
          </a:xfrm>
          <a:prstGeom prst="rect">
            <a:avLst/>
          </a:prstGeom>
          <a:solidFill>
            <a:srgbClr val="F8B41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8B416"/>
              </a:solidFill>
              <a:highlight>
                <a:srgbClr val="FFFF00"/>
              </a:highlight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44AED8D6-5D7D-86BF-B39A-3F68DC5BFC3C}"/>
              </a:ext>
            </a:extLst>
          </p:cNvPr>
          <p:cNvSpPr/>
          <p:nvPr/>
        </p:nvSpPr>
        <p:spPr>
          <a:xfrm>
            <a:off x="4847303" y="6435213"/>
            <a:ext cx="6666271" cy="127819"/>
          </a:xfrm>
          <a:prstGeom prst="rect">
            <a:avLst/>
          </a:prstGeom>
          <a:solidFill>
            <a:srgbClr val="F8B41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4474C0A1-FC8C-4726-7E1A-C183EA232130}"/>
              </a:ext>
            </a:extLst>
          </p:cNvPr>
          <p:cNvSpPr txBox="1"/>
          <p:nvPr/>
        </p:nvSpPr>
        <p:spPr>
          <a:xfrm>
            <a:off x="678426" y="523257"/>
            <a:ext cx="59966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>
                <a:solidFill>
                  <a:srgbClr val="F8B41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RADIOGRAFÍA DEL BIENESTAR DUOC UC 2025</a:t>
            </a:r>
          </a:p>
          <a:p>
            <a:r>
              <a:rPr lang="es-CL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Tasa de respuestas por </a:t>
            </a:r>
            <a:r>
              <a:rPr lang="es-CL" b="1" dirty="0">
                <a:latin typeface="Arial" panose="020B0604020202020204" pitchFamily="34" charset="0"/>
                <a:cs typeface="Arial" panose="020B0604020202020204" pitchFamily="34" charset="0"/>
              </a:rPr>
              <a:t>ESCUELA EN CADA SEDE</a:t>
            </a:r>
          </a:p>
          <a:p>
            <a:endParaRPr lang="es-CL" b="1" dirty="0">
              <a:solidFill>
                <a:srgbClr val="F8B41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Imagen 14" descr="Imagen que contiene Texto&#10;&#10;El contenido generado por IA puede ser incorrecto.">
            <a:extLst>
              <a:ext uri="{FF2B5EF4-FFF2-40B4-BE49-F238E27FC236}">
                <a16:creationId xmlns:a16="http://schemas.microsoft.com/office/drawing/2014/main" id="{632E297B-062D-FC36-BB5E-E4A11B7253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2451" y="693767"/>
            <a:ext cx="1502645" cy="353122"/>
          </a:xfrm>
          <a:prstGeom prst="rect">
            <a:avLst/>
          </a:prstGeom>
        </p:spPr>
      </p:pic>
      <p:pic>
        <p:nvPicPr>
          <p:cNvPr id="17" name="Imagen 16" descr="Logotipo&#10;&#10;El contenido generado por IA puede ser incorrecto.">
            <a:extLst>
              <a:ext uri="{FF2B5EF4-FFF2-40B4-BE49-F238E27FC236}">
                <a16:creationId xmlns:a16="http://schemas.microsoft.com/office/drawing/2014/main" id="{DB99B868-9C3C-871C-8433-53E6DC3B30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4655" y="693768"/>
            <a:ext cx="1432628" cy="353122"/>
          </a:xfrm>
          <a:prstGeom prst="rect">
            <a:avLst/>
          </a:prstGeom>
        </p:spPr>
      </p:pic>
      <p:sp>
        <p:nvSpPr>
          <p:cNvPr id="22" name="CuadroTexto 21">
            <a:extLst>
              <a:ext uri="{FF2B5EF4-FFF2-40B4-BE49-F238E27FC236}">
                <a16:creationId xmlns:a16="http://schemas.microsoft.com/office/drawing/2014/main" id="{1872D45F-9775-BE8D-9A59-CB65F1B9FAFA}"/>
              </a:ext>
            </a:extLst>
          </p:cNvPr>
          <p:cNvSpPr txBox="1">
            <a:spLocks/>
          </p:cNvSpPr>
          <p:nvPr/>
        </p:nvSpPr>
        <p:spPr>
          <a:xfrm>
            <a:off x="1632117" y="1702750"/>
            <a:ext cx="8171682" cy="410835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s-ES" dirty="0"/>
              <a:t>tabla_resumen_escuela_en_cada_sede_6</a:t>
            </a:r>
          </a:p>
        </p:txBody>
      </p:sp>
    </p:spTree>
    <p:extLst>
      <p:ext uri="{BB962C8B-B14F-4D97-AF65-F5344CB8AC3E}">
        <p14:creationId xmlns:p14="http://schemas.microsoft.com/office/powerpoint/2010/main" val="12041718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363</Words>
  <Application>Microsoft Office PowerPoint</Application>
  <PresentationFormat>Panorámica</PresentationFormat>
  <Paragraphs>46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8" baseType="lpstr">
      <vt:lpstr>Aptos</vt:lpstr>
      <vt:lpstr>Aptos Display</vt:lpstr>
      <vt:lpstr>Arial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Sebastián Eduardo Valenzuela Garrido</dc:creator>
  <cp:lastModifiedBy>Sebastián Eduardo Valenzuela Garrido</cp:lastModifiedBy>
  <cp:revision>34</cp:revision>
  <dcterms:created xsi:type="dcterms:W3CDTF">2025-09-03T19:55:26Z</dcterms:created>
  <dcterms:modified xsi:type="dcterms:W3CDTF">2025-09-30T01:14:17Z</dcterms:modified>
</cp:coreProperties>
</file>