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57" r:id="rId4"/>
    <p:sldId id="259" r:id="rId5"/>
    <p:sldId id="269" r:id="rId6"/>
    <p:sldId id="270" r:id="rId7"/>
    <p:sldId id="271" r:id="rId8"/>
    <p:sldId id="273" r:id="rId9"/>
    <p:sldId id="272" r:id="rId10"/>
    <p:sldId id="275" r:id="rId11"/>
    <p:sldId id="274" r:id="rId12"/>
    <p:sldId id="276" r:id="rId13"/>
    <p:sldId id="268" r:id="rId14"/>
    <p:sldId id="260" r:id="rId15"/>
    <p:sldId id="262" r:id="rId16"/>
    <p:sldId id="263" r:id="rId17"/>
    <p:sldId id="261" r:id="rId18"/>
    <p:sldId id="265" r:id="rId19"/>
    <p:sldId id="264" r:id="rId20"/>
    <p:sldId id="266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092" autoAdjust="0"/>
  </p:normalViewPr>
  <p:slideViewPr>
    <p:cSldViewPr snapToGrid="0">
      <p:cViewPr varScale="1">
        <p:scale>
          <a:sx n="82" d="100"/>
          <a:sy n="82" d="100"/>
        </p:scale>
        <p:origin x="3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08C20-977C-4F45-93A0-166B0D84C3B8}" type="datetimeFigureOut">
              <a:rPr lang="es-CL" smtClean="0"/>
              <a:t>27-06-2023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A9363-6D3C-40C9-AC79-D929A0CD3D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25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visualización es adecuada cuando existe la necesidad de aumentar las capacidades humanas en lugar de reemplazar a las personas con métodos computacionales de toma de decisiones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9363-6D3C-40C9-AC79-D929A0CD3DE1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42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visualización es adecuada cuando existe la necesidad de aumentar las capacidades humanas en lugar de reemplazar a las personas con métodos computacionales de toma de decisiones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9363-6D3C-40C9-AC79-D929A0CD3DE1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382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visualización es adecuada cuando existe la necesidad de aumentar las capacidades humanas en lugar de reemplazar a las personas con métodos computacionales de toma de decisiones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9363-6D3C-40C9-AC79-D929A0CD3DE1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492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visualización es adecuada cuando existe la necesidad de aumentar las capacidades humanas en lugar de reemplazar a las personas con métodos computacionales de toma de decisiones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9363-6D3C-40C9-AC79-D929A0CD3DE1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197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244906"/>
            <a:ext cx="5220865" cy="4597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4741862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48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magenes edit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A346333-39F1-4215-8B83-A3EB00AC99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FFBBDF-C425-46DA-8C47-F829AF1190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76800" y="314323"/>
            <a:ext cx="2352675" cy="621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1D491B9-536E-450F-A93C-E46E16F66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9476" y="314324"/>
            <a:ext cx="2271268" cy="621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3" name="Marcador de posición de imagen 2">
            <a:extLst>
              <a:ext uri="{FF2B5EF4-FFF2-40B4-BE49-F238E27FC236}">
                <a16:creationId xmlns:a16="http://schemas.microsoft.com/office/drawing/2014/main" id="{F98FF137-E103-448B-84C5-8D5FF5C037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00743" y="314323"/>
            <a:ext cx="2352675" cy="6219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49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texto e imágenes&#10;&#10;Descripción generada automáticamente">
            <a:extLst>
              <a:ext uri="{FF2B5EF4-FFF2-40B4-BE49-F238E27FC236}">
                <a16:creationId xmlns:a16="http://schemas.microsoft.com/office/drawing/2014/main" id="{5B77954C-C5D3-4DA5-9255-A917893AAB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33923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876550"/>
            <a:ext cx="4741862" cy="29654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59B0D4B-F302-4816-9C3C-C9A64813D0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2247900"/>
            <a:ext cx="4741863" cy="3392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None/>
              <a:defRPr sz="2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  <a:endParaRPr lang="es-CL" dirty="0"/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E356690E-52EF-43FC-BEB6-AA4CB59CCED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9039225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B9FB0387-89E8-4DDE-8F2D-73AD661B3BCF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305550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7" name="Marcador de posición de imagen 2">
            <a:extLst>
              <a:ext uri="{FF2B5EF4-FFF2-40B4-BE49-F238E27FC236}">
                <a16:creationId xmlns:a16="http://schemas.microsoft.com/office/drawing/2014/main" id="{A537672B-F2D8-442C-B614-119B711BFD4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9039225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1736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3616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1897692"/>
            <a:ext cx="3562350" cy="3314700"/>
          </a:xfrm>
          <a:prstGeom prst="rect">
            <a:avLst/>
          </a:prstGeom>
          <a:solidFill>
            <a:schemeClr val="accent1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45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1079505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1679" y="1897692"/>
            <a:ext cx="3562350" cy="3314700"/>
          </a:xfrm>
          <a:prstGeom prst="rect">
            <a:avLst/>
          </a:prstGeom>
          <a:solidFill>
            <a:schemeClr val="accent3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1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62900" y="1897692"/>
            <a:ext cx="3562350" cy="3314700"/>
          </a:xfrm>
          <a:prstGeom prst="rect">
            <a:avLst/>
          </a:prstGeom>
          <a:solidFill>
            <a:schemeClr val="accent2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027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1784836"/>
            <a:ext cx="3086100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26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3086100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3412" y="1533526"/>
            <a:ext cx="1147764" cy="1147764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91176" y="1533526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AE5E2E53-40D6-41C5-8DD7-B6DCCE0CA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3412" y="2949568"/>
            <a:ext cx="1147764" cy="1147764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5C71B0C8-F541-4AAE-8F1C-A4DFDEC234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1176" y="2949568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851DCBBA-5C3A-4E80-A8F6-569F1B10D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412" y="4395784"/>
            <a:ext cx="1147764" cy="1147764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8F5ACB2F-1044-40AD-9007-2E20D9AC22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91176" y="4395784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15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6" y="2387148"/>
            <a:ext cx="1041852" cy="104185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7178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F1776350-B538-4CE4-B8AA-A3DBFF53F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77" y="2387148"/>
            <a:ext cx="1041852" cy="1041852"/>
          </a:xfrm>
          <a:prstGeom prst="rect">
            <a:avLst/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04</a:t>
            </a:r>
            <a:endParaRPr lang="es-CL" dirty="0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0AC0688C-69D2-4447-A387-06DDA0D1CB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80729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C74A3EF2-2920-455A-B2BB-72D3C57EB5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4800148"/>
            <a:ext cx="1041852" cy="1041852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67A9CFD9-4A2C-4892-B2FF-482625AA2E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37177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A54F3CB-38F6-4C1A-BB99-0C89E15A11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8876" y="4800148"/>
            <a:ext cx="1041852" cy="1041852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06</a:t>
            </a:r>
            <a:endParaRPr lang="es-CL" dirty="0"/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E91A372C-E261-46BC-BFA1-C0F3E100D9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0728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AAF8E3EF-9D2E-4C30-8DEF-9668964E29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593648"/>
            <a:ext cx="1041852" cy="1041852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4DB0AA4F-28AB-4D18-9878-E7A94933C9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37177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A35C372-5FA0-4538-943F-B155A08B4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6" y="3593648"/>
            <a:ext cx="1041852" cy="1041852"/>
          </a:xfrm>
          <a:prstGeom prst="rect">
            <a:avLst/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05</a:t>
            </a:r>
            <a:endParaRPr lang="es-CL" dirty="0"/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66D61FD-EF43-4F6C-B395-3E7ADD61DA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0728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194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con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92AC821A-C21A-4DCE-A615-860412C308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95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2E5A26A-E128-4DD0-AA3A-5D7EF581D0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478C760-F52D-44F2-AB0B-03BE48039AAC}"/>
              </a:ext>
            </a:extLst>
          </p:cNvPr>
          <p:cNvSpPr/>
          <p:nvPr userDrawn="1"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3B9DC4-D0A9-42DC-8F4D-78FD8D220A94}"/>
              </a:ext>
            </a:extLst>
          </p:cNvPr>
          <p:cNvSpPr/>
          <p:nvPr userDrawn="1"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96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6AD0B9F3-4697-4347-92BE-0FB00962699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85F780-4714-4CE5-8632-81CB879785C0}"/>
              </a:ext>
            </a:extLst>
          </p:cNvPr>
          <p:cNvSpPr txBox="1"/>
          <p:nvPr userDrawn="1"/>
        </p:nvSpPr>
        <p:spPr>
          <a:xfrm>
            <a:off x="723900" y="6362700"/>
            <a:ext cx="2002047" cy="2399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s-ES" sz="1000" b="0" dirty="0">
                <a:solidFill>
                  <a:schemeClr val="accent1"/>
                </a:solidFill>
              </a:rPr>
              <a:t>Profesor: </a:t>
            </a:r>
            <a:r>
              <a:rPr lang="es-ES" sz="1000" b="1" dirty="0">
                <a:solidFill>
                  <a:schemeClr val="accent3"/>
                </a:solidFill>
              </a:rPr>
              <a:t>Joshua Kunst Fuentes</a:t>
            </a:r>
            <a:endParaRPr lang="es-CL" sz="1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49" r:id="rId9"/>
    <p:sldLayoutId id="2147483668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70DC6B-0092-40C3-B942-2C8226514B08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Visualización de Datos Aplicada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FBAEA3-7AC8-461E-89D8-C0A9EEBFD6FF}"/>
              </a:ext>
            </a:extLst>
          </p:cNvPr>
          <p:cNvSpPr txBox="1"/>
          <p:nvPr/>
        </p:nvSpPr>
        <p:spPr>
          <a:xfrm>
            <a:off x="625149" y="3239081"/>
            <a:ext cx="4077477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Clase</a:t>
            </a: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</a:t>
            </a:r>
          </a:p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Bienvenida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4E9D30-A6D4-4FB9-B266-ECB965268E31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Joshua Kunst Fuentes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3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383422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 </a:t>
            </a:r>
            <a:r>
              <a:rPr lang="es-ES" sz="2200" b="0" i="1" dirty="0"/>
              <a:t>(ver. 2)</a:t>
            </a:r>
            <a:endParaRPr lang="es-CL" b="0" i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Los sistemas </a:t>
            </a:r>
            <a:r>
              <a:rPr lang="es-ES" sz="2400" b="1" dirty="0">
                <a:solidFill>
                  <a:srgbClr val="C00000"/>
                </a:solidFill>
              </a:rPr>
              <a:t>computacionales</a:t>
            </a: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de visualización proveen representaciones visuales de conjuntos de datos diseñadas para ayudar a las personas a efectuar tareas de manera más efectiva.</a:t>
            </a:r>
            <a:endParaRPr lang="es-CL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573C59C-9035-BC1A-39F2-4E45781A196C}"/>
              </a:ext>
            </a:extLst>
          </p:cNvPr>
          <p:cNvSpPr txBox="1">
            <a:spLocks/>
          </p:cNvSpPr>
          <p:nvPr/>
        </p:nvSpPr>
        <p:spPr>
          <a:xfrm>
            <a:off x="2098431" y="4567288"/>
            <a:ext cx="9380991" cy="136851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s-ES" sz="1800" b="1" dirty="0"/>
              <a:t>Capacidad de procesamiento. Es rápido, incluso con mucha información.</a:t>
            </a:r>
          </a:p>
          <a:p>
            <a:pPr algn="r">
              <a:lnSpc>
                <a:spcPct val="150000"/>
              </a:lnSpc>
            </a:pPr>
            <a:r>
              <a:rPr lang="es-ES" sz="1800" b="1" dirty="0"/>
              <a:t>Escalabilidad.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12861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383422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 </a:t>
            </a:r>
            <a:r>
              <a:rPr lang="es-ES" sz="2200" b="0" i="1" dirty="0"/>
              <a:t>(ver. 2)</a:t>
            </a:r>
            <a:endParaRPr lang="es-CL" b="0" i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Los sistemas computacionales de visualización proveen representaciones </a:t>
            </a:r>
            <a:r>
              <a:rPr lang="es-ES" sz="2400" b="1" dirty="0">
                <a:solidFill>
                  <a:srgbClr val="C00000"/>
                </a:solidFill>
              </a:rPr>
              <a:t>visuales</a:t>
            </a: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de conjuntos de datos diseñadas para ayudar a las personas a efectuar tareas de manera más efectiva.</a:t>
            </a:r>
            <a:endParaRPr lang="es-CL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573C59C-9035-BC1A-39F2-4E45781A196C}"/>
              </a:ext>
            </a:extLst>
          </p:cNvPr>
          <p:cNvSpPr txBox="1">
            <a:spLocks/>
          </p:cNvSpPr>
          <p:nvPr/>
        </p:nvSpPr>
        <p:spPr>
          <a:xfrm>
            <a:off x="2605053" y="4567288"/>
            <a:ext cx="8874369" cy="136851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s-ES" sz="1800" b="1" dirty="0"/>
              <a:t>El sistema visual humano es un canal de “banda ancha” al cerebro (paralelo).</a:t>
            </a:r>
          </a:p>
          <a:p>
            <a:pPr algn="r">
              <a:lnSpc>
                <a:spcPct val="150000"/>
              </a:lnSpc>
            </a:pPr>
            <a:r>
              <a:rPr lang="es-ES" sz="1800" dirty="0"/>
              <a:t>El sonido es secuencial. Tacto posee bajo ancho de banda. </a:t>
            </a:r>
          </a:p>
          <a:p>
            <a:pPr algn="r">
              <a:lnSpc>
                <a:spcPct val="150000"/>
              </a:lnSpc>
            </a:pPr>
            <a:r>
              <a:rPr lang="es-ES" sz="1800" dirty="0"/>
              <a:t>Gusto/Olfato no existen dispositivos para reproducir este tipo de información.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429452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383422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 </a:t>
            </a:r>
            <a:r>
              <a:rPr lang="es-ES" sz="2200" b="0" i="1" dirty="0"/>
              <a:t>(ver. 2)</a:t>
            </a:r>
            <a:endParaRPr lang="es-CL" b="0" i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Los sistemas computacionales de visualización proveen representaciones visuales de conjuntos de datos diseñadas para ayudar a las </a:t>
            </a:r>
            <a:r>
              <a:rPr lang="es-ES" sz="2400" b="1" dirty="0">
                <a:solidFill>
                  <a:srgbClr val="C00000"/>
                </a:solidFill>
              </a:rPr>
              <a:t>personas</a:t>
            </a:r>
            <a:r>
              <a:rPr lang="es-E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a efectuar tareas de manera más efectiva.</a:t>
            </a:r>
            <a:endParaRPr lang="es-CL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573C59C-9035-BC1A-39F2-4E45781A196C}"/>
              </a:ext>
            </a:extLst>
          </p:cNvPr>
          <p:cNvSpPr txBox="1">
            <a:spLocks/>
          </p:cNvSpPr>
          <p:nvPr/>
        </p:nvSpPr>
        <p:spPr>
          <a:xfrm>
            <a:off x="2605053" y="4567288"/>
            <a:ext cx="8874369" cy="136851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s-ES" sz="1800" b="1" dirty="0"/>
              <a:t>El sistema visual humano es un canal de “banda ancha” al cerebro (paralelo).</a:t>
            </a:r>
          </a:p>
          <a:p>
            <a:pPr algn="r">
              <a:lnSpc>
                <a:spcPct val="150000"/>
              </a:lnSpc>
            </a:pPr>
            <a:r>
              <a:rPr lang="es-ES" sz="1800" dirty="0"/>
              <a:t>El sonido es secuencial. Tacto posee bajo ancho de banda. </a:t>
            </a:r>
          </a:p>
          <a:p>
            <a:pPr algn="r">
              <a:lnSpc>
                <a:spcPct val="150000"/>
              </a:lnSpc>
            </a:pPr>
            <a:r>
              <a:rPr lang="es-ES" sz="1800" dirty="0"/>
              <a:t>Gusto/Olfato no existen dispositivos para reproducir este tipo de información.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399774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 </a:t>
            </a:r>
          </a:p>
        </p:txBody>
      </p:sp>
    </p:spTree>
    <p:extLst>
      <p:ext uri="{BB962C8B-B14F-4D97-AF65-F5344CB8AC3E}">
        <p14:creationId xmlns:p14="http://schemas.microsoft.com/office/powerpoint/2010/main" val="410182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DB04632-D84C-4B58-9414-BEE999DE72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F68E2-600F-4828-8DEA-C4C8152F0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77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6457B1B-3E9F-4E9B-B258-2CB8CE0D83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5EEF06-3196-4846-96A8-F382DC5A3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835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52984ED-CBF8-41AE-96C5-AAB3411D5A1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C5D0B-73CB-4F26-86FC-1D3EC48CA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110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0511F12-20A3-4D3D-B146-BEF528371C4B}"/>
              </a:ext>
            </a:extLst>
          </p:cNvPr>
          <p:cNvSpPr/>
          <p:nvPr/>
        </p:nvSpPr>
        <p:spPr>
          <a:xfrm>
            <a:off x="5019675" y="1247775"/>
            <a:ext cx="6477000" cy="459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A8B6DC-1A5A-4661-8D9B-DBFFED614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B506FE-70EC-4CD9-930F-F9444ACE29A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BD50D5-32AF-42DC-97B8-6D741500C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073CB-4562-4EA2-907B-B98FA854D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BFD20FA-64E2-4444-9BE9-57FF706664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A61863E-B30D-4658-8BA7-9D953753B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47A427A-A7EE-4700-B680-C4785C7FC7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FB37B30-9808-48A2-BBC4-1DA38D8F0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212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EBB09-0EED-4C96-AA86-AAD1D9631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Acerca del Curso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3911E-7A8C-41F3-991C-5CA2F05605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6" y="2939236"/>
            <a:ext cx="1041852" cy="1041852"/>
          </a:xfrm>
        </p:spPr>
        <p:txBody>
          <a:bodyPr/>
          <a:lstStyle/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21310-3E29-4874-8486-1938FA25FA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7179" y="2939236"/>
            <a:ext cx="4215946" cy="1041852"/>
          </a:xfrm>
        </p:spPr>
        <p:txBody>
          <a:bodyPr/>
          <a:lstStyle/>
          <a:p>
            <a:r>
              <a:rPr lang="es-CL" b="1" dirty="0"/>
              <a:t>Comprender los fundamentos teóricos</a:t>
            </a:r>
          </a:p>
          <a:p>
            <a:r>
              <a:rPr lang="es-ES" dirty="0"/>
              <a:t>Principios y conceptos fundamentales de </a:t>
            </a:r>
            <a:r>
              <a:rPr lang="es-ES" dirty="0" err="1"/>
              <a:t>dataviz</a:t>
            </a:r>
            <a:r>
              <a:rPr lang="es-ES" dirty="0"/>
              <a:t>: modelo conceptual, transformaciones de datos, representaciones visuales.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72D23-8990-4DF4-82E2-AC34D8789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8877" y="2939236"/>
            <a:ext cx="1041852" cy="1041852"/>
          </a:xfrm>
        </p:spPr>
        <p:txBody>
          <a:bodyPr/>
          <a:lstStyle/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941F3D3-076D-4B02-96EE-1990A130D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0729" y="2939236"/>
            <a:ext cx="4215947" cy="1041852"/>
          </a:xfrm>
        </p:spPr>
        <p:txBody>
          <a:bodyPr/>
          <a:lstStyle/>
          <a:p>
            <a:r>
              <a:rPr lang="es-ES" b="1" dirty="0"/>
              <a:t>Técnicas de diseño efectivas</a:t>
            </a:r>
          </a:p>
          <a:p>
            <a:r>
              <a:rPr lang="es-ES" dirty="0"/>
              <a:t>Comprensión de las tareas y audiencias, selección de representaciones visuales adecuadas, aplicación de principios de diseño y la evaluación de la usabilidad de las visualizaciones.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7C90545-10ED-4469-B380-EA20591C0E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145736"/>
            <a:ext cx="1041852" cy="1041852"/>
          </a:xfrm>
        </p:spPr>
        <p:txBody>
          <a:bodyPr/>
          <a:lstStyle/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A1CC9F1-2751-47B0-965C-9D66AFAA4B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37177" y="4145736"/>
            <a:ext cx="4215947" cy="1041852"/>
          </a:xfrm>
          <a:solidFill>
            <a:schemeClr val="bg1"/>
          </a:solidFill>
        </p:spPr>
        <p:txBody>
          <a:bodyPr lIns="216000" tIns="216000" rIns="216000" bIns="216000" anchor="ctr" anchorCtr="0"/>
          <a:lstStyle/>
          <a:p>
            <a:r>
              <a:rPr lang="es-ES" b="1" dirty="0"/>
              <a:t>Herramientas y tecnologías</a:t>
            </a:r>
          </a:p>
          <a:p>
            <a:r>
              <a:rPr lang="es-ES" dirty="0"/>
              <a:t>Adquirir habilidades prácticas en el uso de herramientas y tecnologías específicas para la visualización de datos: ggplot2, </a:t>
            </a:r>
            <a:r>
              <a:rPr lang="es-ES" dirty="0" err="1"/>
              <a:t>htmlwidgets</a:t>
            </a:r>
            <a:r>
              <a:rPr lang="es-ES" dirty="0"/>
              <a:t>,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C6A2699-922D-4CF2-B863-F0F77493E1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38876" y="4145736"/>
            <a:ext cx="1041852" cy="1041852"/>
          </a:xfrm>
        </p:spPr>
        <p:txBody>
          <a:bodyPr/>
          <a:lstStyle/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6B20024-9592-4433-9017-58BC4455C9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0728" y="4145736"/>
            <a:ext cx="4215947" cy="1041852"/>
          </a:xfrm>
        </p:spPr>
        <p:txBody>
          <a:bodyPr/>
          <a:lstStyle/>
          <a:p>
            <a:r>
              <a:rPr lang="es-ES" dirty="0"/>
              <a:t>Casos de estudio y aplicaciones prácticas</a:t>
            </a:r>
          </a:p>
          <a:p>
            <a:r>
              <a:rPr lang="es-ES" dirty="0"/>
              <a:t>Explorar ejemplos prácticos y casos de estudio que permitan aplicar los conceptos y técnicas aprendidas en contextos reales.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540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9D74E-E595-480B-8EC0-F7F3D922B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/>
          <a:lstStyle/>
          <a:p>
            <a:endParaRPr lang="es-CL" dirty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1E99426-689C-4BFF-9726-BA7502150769}"/>
              </a:ext>
            </a:extLst>
          </p:cNvPr>
          <p:cNvSpPr txBox="1">
            <a:spLocks/>
          </p:cNvSpPr>
          <p:nvPr/>
        </p:nvSpPr>
        <p:spPr>
          <a:xfrm>
            <a:off x="695325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4BFA30-E230-46E7-8C84-EABF02440960}"/>
              </a:ext>
            </a:extLst>
          </p:cNvPr>
          <p:cNvSpPr/>
          <p:nvPr/>
        </p:nvSpPr>
        <p:spPr>
          <a:xfrm>
            <a:off x="695326" y="5753100"/>
            <a:ext cx="2495549" cy="8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3C4145-6238-4047-ABA8-9295102233A3}"/>
              </a:ext>
            </a:extLst>
          </p:cNvPr>
          <p:cNvSpPr/>
          <p:nvPr/>
        </p:nvSpPr>
        <p:spPr>
          <a:xfrm>
            <a:off x="1464468" y="2331243"/>
            <a:ext cx="957263" cy="957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78169B08-DDD6-4773-B098-2280AB789A86}"/>
              </a:ext>
            </a:extLst>
          </p:cNvPr>
          <p:cNvSpPr txBox="1">
            <a:spLocks/>
          </p:cNvSpPr>
          <p:nvPr/>
        </p:nvSpPr>
        <p:spPr>
          <a:xfrm>
            <a:off x="3467100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E65B4B2-5DCE-42FA-9372-DCB0BD1391F0}"/>
              </a:ext>
            </a:extLst>
          </p:cNvPr>
          <p:cNvSpPr/>
          <p:nvPr/>
        </p:nvSpPr>
        <p:spPr>
          <a:xfrm>
            <a:off x="3467101" y="5753100"/>
            <a:ext cx="2495549" cy="8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420668D-E1D2-4217-8525-08F8B49875C0}"/>
              </a:ext>
            </a:extLst>
          </p:cNvPr>
          <p:cNvSpPr/>
          <p:nvPr/>
        </p:nvSpPr>
        <p:spPr>
          <a:xfrm>
            <a:off x="4236243" y="2331243"/>
            <a:ext cx="957263" cy="957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D429DAC3-7F8B-46C3-BE86-B11E6CF7985C}"/>
              </a:ext>
            </a:extLst>
          </p:cNvPr>
          <p:cNvSpPr txBox="1">
            <a:spLocks/>
          </p:cNvSpPr>
          <p:nvPr/>
        </p:nvSpPr>
        <p:spPr>
          <a:xfrm>
            <a:off x="6238874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3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E46315F-CEE8-44E6-B0F1-084113FCF860}"/>
              </a:ext>
            </a:extLst>
          </p:cNvPr>
          <p:cNvSpPr/>
          <p:nvPr/>
        </p:nvSpPr>
        <p:spPr>
          <a:xfrm>
            <a:off x="6238875" y="5753100"/>
            <a:ext cx="2495549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69C381C-4BD9-46CC-9B40-FABA71C0525F}"/>
              </a:ext>
            </a:extLst>
          </p:cNvPr>
          <p:cNvSpPr/>
          <p:nvPr/>
        </p:nvSpPr>
        <p:spPr>
          <a:xfrm>
            <a:off x="7008017" y="2331243"/>
            <a:ext cx="957263" cy="957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Marcador de texto 3">
            <a:extLst>
              <a:ext uri="{FF2B5EF4-FFF2-40B4-BE49-F238E27FC236}">
                <a16:creationId xmlns:a16="http://schemas.microsoft.com/office/drawing/2014/main" id="{B2CD6BC1-53A1-469C-AFFE-AE047F7168C9}"/>
              </a:ext>
            </a:extLst>
          </p:cNvPr>
          <p:cNvSpPr txBox="1">
            <a:spLocks/>
          </p:cNvSpPr>
          <p:nvPr/>
        </p:nvSpPr>
        <p:spPr>
          <a:xfrm>
            <a:off x="9010647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4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897A320-868F-42F4-9FFB-1E4B34481324}"/>
              </a:ext>
            </a:extLst>
          </p:cNvPr>
          <p:cNvSpPr/>
          <p:nvPr/>
        </p:nvSpPr>
        <p:spPr>
          <a:xfrm>
            <a:off x="9010648" y="5753100"/>
            <a:ext cx="2495549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879FC36-AD0A-42A8-AC3E-08F34FAD83BB}"/>
              </a:ext>
            </a:extLst>
          </p:cNvPr>
          <p:cNvSpPr/>
          <p:nvPr/>
        </p:nvSpPr>
        <p:spPr>
          <a:xfrm>
            <a:off x="9779790" y="2331243"/>
            <a:ext cx="957263" cy="9572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9" name="Gráfico 38" descr="Gráfico de barras con tendencia alcista contorno">
            <a:extLst>
              <a:ext uri="{FF2B5EF4-FFF2-40B4-BE49-F238E27FC236}">
                <a16:creationId xmlns:a16="http://schemas.microsoft.com/office/drawing/2014/main" id="{62E0A49A-6B0B-4220-B306-902496AA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126" y="2505668"/>
            <a:ext cx="627461" cy="627461"/>
          </a:xfrm>
          <a:prstGeom prst="rect">
            <a:avLst/>
          </a:prstGeom>
        </p:spPr>
      </p:pic>
      <p:pic>
        <p:nvPicPr>
          <p:cNvPr id="40" name="Gráfico 39" descr="Flecha circular contorno">
            <a:extLst>
              <a:ext uri="{FF2B5EF4-FFF2-40B4-BE49-F238E27FC236}">
                <a16:creationId xmlns:a16="http://schemas.microsoft.com/office/drawing/2014/main" id="{E0240B94-C388-4C55-B424-172529150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11844" y="2406844"/>
            <a:ext cx="806060" cy="806060"/>
          </a:xfrm>
          <a:prstGeom prst="rect">
            <a:avLst/>
          </a:prstGeom>
        </p:spPr>
      </p:pic>
      <p:pic>
        <p:nvPicPr>
          <p:cNvPr id="41" name="Gráfico 40" descr="Diana contorno">
            <a:extLst>
              <a:ext uri="{FF2B5EF4-FFF2-40B4-BE49-F238E27FC236}">
                <a16:creationId xmlns:a16="http://schemas.microsoft.com/office/drawing/2014/main" id="{6B91B762-AB33-48E0-BDEB-0B2CD090F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73511" y="2505668"/>
            <a:ext cx="627461" cy="627461"/>
          </a:xfrm>
          <a:prstGeom prst="rect">
            <a:avLst/>
          </a:prstGeom>
        </p:spPr>
      </p:pic>
      <p:pic>
        <p:nvPicPr>
          <p:cNvPr id="42" name="Gráfico 41" descr="Lista de comprobación contorno">
            <a:extLst>
              <a:ext uri="{FF2B5EF4-FFF2-40B4-BE49-F238E27FC236}">
                <a16:creationId xmlns:a16="http://schemas.microsoft.com/office/drawing/2014/main" id="{AC83E865-03AE-484A-AD20-0CE4854A2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54817" y="2505668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5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80355F30-EA98-37D5-ED88-42E326EC183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8" r="39728"/>
          <a:stretch>
            <a:fillRect/>
          </a:stretch>
        </p:blipFill>
        <p:spPr/>
      </p:pic>
      <p:pic>
        <p:nvPicPr>
          <p:cNvPr id="15" name="Marcador de posición de imagen 14" descr="Imagen que contiene Dibujo de ingeniería&#10;&#10;Descripción generada automáticamente">
            <a:extLst>
              <a:ext uri="{FF2B5EF4-FFF2-40B4-BE49-F238E27FC236}">
                <a16:creationId xmlns:a16="http://schemas.microsoft.com/office/drawing/2014/main" id="{BD9567B1-FB99-532B-6DA5-30DE1B6FB90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2" r="39362"/>
          <a:stretch>
            <a:fillRect/>
          </a:stretch>
        </p:blipFill>
        <p:spPr/>
      </p:pic>
      <p:pic>
        <p:nvPicPr>
          <p:cNvPr id="10" name="Marcador de posición de imagen 9" descr="Un dibujo de un pizarrón&#10;&#10;Descripción generada automáticamente con confianza baja">
            <a:extLst>
              <a:ext uri="{FF2B5EF4-FFF2-40B4-BE49-F238E27FC236}">
                <a16:creationId xmlns:a16="http://schemas.microsoft.com/office/drawing/2014/main" id="{274DA18A-F05B-3F20-3854-EE6CFACB16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2" r="39362"/>
          <a:stretch>
            <a:fillRect/>
          </a:stretch>
        </p:blipFill>
        <p:spPr/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19920A-FCF3-4BA3-BBD1-A56B54B0B70A}"/>
              </a:ext>
            </a:extLst>
          </p:cNvPr>
          <p:cNvSpPr/>
          <p:nvPr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93F739-76F3-4AEB-9BB9-C6E16B7F81F4}"/>
              </a:ext>
            </a:extLst>
          </p:cNvPr>
          <p:cNvSpPr/>
          <p:nvPr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FD2E5F-D0ED-4BAA-9A6B-2C6BEC22BB1D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Visualización de Datos Aplicada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38985D-BA15-43E7-B851-EB6F9366569D}"/>
              </a:ext>
            </a:extLst>
          </p:cNvPr>
          <p:cNvSpPr txBox="1"/>
          <p:nvPr/>
        </p:nvSpPr>
        <p:spPr>
          <a:xfrm>
            <a:off x="625149" y="3239081"/>
            <a:ext cx="4077477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Clase</a:t>
            </a: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</a:t>
            </a:r>
          </a:p>
          <a:p>
            <a:pPr>
              <a:lnSpc>
                <a:spcPts val="2300"/>
              </a:lnSpc>
            </a:pP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Bienvenida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130157-68DA-41E8-89CF-F50461673836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Joshua Kunst Fuentes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7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6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Bienvenidos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Acerca del Profesor</a:t>
            </a:r>
            <a:endParaRPr lang="es-CL" dirty="0"/>
          </a:p>
        </p:txBody>
      </p:sp>
      <p:pic>
        <p:nvPicPr>
          <p:cNvPr id="18" name="Marcador de posición de imagen 17" descr="Mapa&#10;&#10;Descripción generada automáticamente">
            <a:extLst>
              <a:ext uri="{FF2B5EF4-FFF2-40B4-BE49-F238E27FC236}">
                <a16:creationId xmlns:a16="http://schemas.microsoft.com/office/drawing/2014/main" id="{EB074998-5F9B-9A51-6DE1-95F99E7DF7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r="2296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Magíster Estadística.</a:t>
            </a:r>
          </a:p>
          <a:p>
            <a:pPr marL="285750" indent="-285750">
              <a:buFontTx/>
              <a:buChar char="-"/>
            </a:pPr>
            <a:r>
              <a:rPr lang="es-ES" dirty="0"/>
              <a:t>10 años en Riesgo Crédito.</a:t>
            </a:r>
          </a:p>
          <a:p>
            <a:pPr marL="285750" indent="-285750">
              <a:buFontTx/>
              <a:buChar char="-"/>
            </a:pPr>
            <a:r>
              <a:rPr lang="es-ES" dirty="0"/>
              <a:t>Profesor de distintos cursos de </a:t>
            </a:r>
            <a:r>
              <a:rPr lang="es-ES" dirty="0" err="1"/>
              <a:t>pregardo</a:t>
            </a:r>
            <a:r>
              <a:rPr lang="es-ES" dirty="0"/>
              <a:t>, diplomados y magíster.</a:t>
            </a:r>
          </a:p>
          <a:p>
            <a:pPr marL="285750" indent="-285750">
              <a:buFontTx/>
              <a:buChar char="-"/>
            </a:pPr>
            <a:r>
              <a:rPr lang="es-ES" dirty="0"/>
              <a:t>Desarrollador de paquetes de R.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2000" dirty="0"/>
              <a:t>Joshua Kunst Fuentes</a:t>
            </a:r>
            <a:endParaRPr lang="es-CL" sz="2000" dirty="0"/>
          </a:p>
        </p:txBody>
      </p:sp>
      <p:pic>
        <p:nvPicPr>
          <p:cNvPr id="20" name="Marcador de posición de imagen 19" descr="Un dibujo de un pizarrón&#10;&#10;Descripción generada automáticamente con confianza baja">
            <a:extLst>
              <a:ext uri="{FF2B5EF4-FFF2-40B4-BE49-F238E27FC236}">
                <a16:creationId xmlns:a16="http://schemas.microsoft.com/office/drawing/2014/main" id="{350DDDC3-F84D-F4F5-BEBD-A28F0AAE535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8" r="16458"/>
          <a:stretch>
            <a:fillRect/>
          </a:stretch>
        </p:blipFill>
        <p:spPr/>
      </p:pic>
      <p:pic>
        <p:nvPicPr>
          <p:cNvPr id="22" name="Marcador de posición de imagen 21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56CAFEC-44AF-E2A4-6110-F7AC1BDA204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8" r="16458"/>
          <a:stretch>
            <a:fillRect/>
          </a:stretch>
        </p:blipFill>
        <p:spPr/>
      </p:pic>
      <p:pic>
        <p:nvPicPr>
          <p:cNvPr id="24" name="Marcador de posición de imagen 23" descr="Imagen que contiene Dibujo de ingeniería&#10;&#10;Descripción generada automáticamente">
            <a:extLst>
              <a:ext uri="{FF2B5EF4-FFF2-40B4-BE49-F238E27FC236}">
                <a16:creationId xmlns:a16="http://schemas.microsoft.com/office/drawing/2014/main" id="{6F011645-7685-BA37-8387-4CC5464B4C38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8" r="16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212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EBB09-0EED-4C96-AA86-AAD1D9631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Acerca del Curso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3911E-7A8C-41F3-991C-5CA2F05605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6" y="2939236"/>
            <a:ext cx="1041852" cy="1041852"/>
          </a:xfrm>
        </p:spPr>
        <p:txBody>
          <a:bodyPr/>
          <a:lstStyle/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21310-3E29-4874-8486-1938FA25FA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7179" y="2939236"/>
            <a:ext cx="4215946" cy="1041852"/>
          </a:xfrm>
        </p:spPr>
        <p:txBody>
          <a:bodyPr/>
          <a:lstStyle/>
          <a:p>
            <a:r>
              <a:rPr lang="es-CL" b="1" dirty="0"/>
              <a:t>Comprender los fundamentos teóricos</a:t>
            </a:r>
          </a:p>
          <a:p>
            <a:r>
              <a:rPr lang="es-ES" dirty="0"/>
              <a:t>Principios y conceptos fundamentales de </a:t>
            </a:r>
            <a:r>
              <a:rPr lang="es-ES" dirty="0" err="1"/>
              <a:t>dataviz</a:t>
            </a:r>
            <a:r>
              <a:rPr lang="es-ES" dirty="0"/>
              <a:t>: modelo conceptual, transformaciones de datos, representaciones visuales.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72D23-8990-4DF4-82E2-AC34D8789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8877" y="2939236"/>
            <a:ext cx="1041852" cy="1041852"/>
          </a:xfrm>
        </p:spPr>
        <p:txBody>
          <a:bodyPr/>
          <a:lstStyle/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941F3D3-076D-4B02-96EE-1990A130D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0729" y="2939236"/>
            <a:ext cx="4215947" cy="1041852"/>
          </a:xfrm>
        </p:spPr>
        <p:txBody>
          <a:bodyPr/>
          <a:lstStyle/>
          <a:p>
            <a:r>
              <a:rPr lang="es-ES" b="1" dirty="0"/>
              <a:t>Técnicas de diseño efectivas</a:t>
            </a:r>
          </a:p>
          <a:p>
            <a:r>
              <a:rPr lang="es-ES" dirty="0"/>
              <a:t>Comprensión de las tareas y audiencias, selección de representaciones visuales adecuadas, aplicación de principios de diseño y la evaluación de la usabilidad de las visualizaciones.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7C90545-10ED-4469-B380-EA20591C0E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145736"/>
            <a:ext cx="1041852" cy="1041852"/>
          </a:xfrm>
        </p:spPr>
        <p:txBody>
          <a:bodyPr/>
          <a:lstStyle/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A1CC9F1-2751-47B0-965C-9D66AFAA4B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37177" y="4145736"/>
            <a:ext cx="4215947" cy="1041852"/>
          </a:xfrm>
          <a:solidFill>
            <a:schemeClr val="bg1"/>
          </a:solidFill>
        </p:spPr>
        <p:txBody>
          <a:bodyPr lIns="216000" tIns="216000" rIns="216000" bIns="216000" anchor="ctr" anchorCtr="0"/>
          <a:lstStyle/>
          <a:p>
            <a:r>
              <a:rPr lang="es-ES" b="1" dirty="0"/>
              <a:t>Herramientas y tecnologías</a:t>
            </a:r>
          </a:p>
          <a:p>
            <a:r>
              <a:rPr lang="es-ES" dirty="0"/>
              <a:t>Adquirir habilidades prácticas en el uso de herramientas y tecnologías específicas para la visualización de datos: ggplot2, </a:t>
            </a:r>
            <a:r>
              <a:rPr lang="es-ES" dirty="0" err="1"/>
              <a:t>htmlwidgets</a:t>
            </a:r>
            <a:r>
              <a:rPr lang="es-ES" dirty="0"/>
              <a:t>,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C6A2699-922D-4CF2-B863-F0F77493E1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38876" y="4145736"/>
            <a:ext cx="1041852" cy="1041852"/>
          </a:xfrm>
        </p:spPr>
        <p:txBody>
          <a:bodyPr/>
          <a:lstStyle/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6B20024-9592-4433-9017-58BC4455C9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0728" y="4145736"/>
            <a:ext cx="4215947" cy="1041852"/>
          </a:xfrm>
        </p:spPr>
        <p:txBody>
          <a:bodyPr/>
          <a:lstStyle/>
          <a:p>
            <a:r>
              <a:rPr lang="es-ES" b="1" dirty="0"/>
              <a:t>Casos de estudio y aplicaciones prácticas</a:t>
            </a:r>
          </a:p>
          <a:p>
            <a:r>
              <a:rPr lang="es-ES" dirty="0"/>
              <a:t>Explorar ejemplos prácticos y casos de estudio que permitan aplicar los conceptos y técnicas aprendidas en contextos reales.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7269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0" dirty="0">
                <a:solidFill>
                  <a:schemeClr val="tx1"/>
                </a:solidFill>
              </a:rPr>
              <a:t>¿Que es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visualización</a:t>
            </a:r>
            <a:r>
              <a:rPr lang="en-US" sz="5400" b="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777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4735091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</a:t>
            </a:r>
            <a:endParaRPr lang="es-CL" b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000" dirty="0"/>
              <a:t>Proceso de </a:t>
            </a:r>
            <a:r>
              <a:rPr lang="es-ES" sz="2000" b="1" dirty="0"/>
              <a:t>representar</a:t>
            </a:r>
            <a:r>
              <a:rPr lang="es-ES" sz="2000" dirty="0"/>
              <a:t> datos abstractos y complejos mediante representaciones visuales para </a:t>
            </a:r>
            <a:r>
              <a:rPr lang="es-ES" sz="2000" b="1" dirty="0"/>
              <a:t>facilitar</a:t>
            </a:r>
            <a:r>
              <a:rPr lang="es-ES" sz="2000" dirty="0"/>
              <a:t> la comprensión, el análisis y la comunicación de la información.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A través de la visualización, los datos se transforman en representaciones gráficas que aprovechan las capacidades perceptuales y cognitivas de los usuarios para extraer significado y conocimiento.</a:t>
            </a:r>
            <a:endParaRPr lang="es-CL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</p:spTree>
    <p:extLst>
      <p:ext uri="{BB962C8B-B14F-4D97-AF65-F5344CB8AC3E}">
        <p14:creationId xmlns:p14="http://schemas.microsoft.com/office/powerpoint/2010/main" val="41364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383422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 </a:t>
            </a:r>
            <a:r>
              <a:rPr lang="es-ES" sz="2200" b="0" i="1" dirty="0"/>
              <a:t>(ver. 2)</a:t>
            </a:r>
            <a:endParaRPr lang="es-CL" b="0" i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Los sistemas computacionales de visualización proveen representaciones visuales de conjuntos de datos diseñadas para ayudar a las personas a efectuar tareas de manera más efectiva.</a:t>
            </a:r>
            <a:endParaRPr lang="es-CL" sz="2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</p:spTree>
    <p:extLst>
      <p:ext uri="{BB962C8B-B14F-4D97-AF65-F5344CB8AC3E}">
        <p14:creationId xmlns:p14="http://schemas.microsoft.com/office/powerpoint/2010/main" val="290864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78" y="922194"/>
            <a:ext cx="5383422" cy="339239"/>
          </a:xfrm>
        </p:spPr>
        <p:txBody>
          <a:bodyPr>
            <a:normAutofit fontScale="90000"/>
          </a:bodyPr>
          <a:lstStyle/>
          <a:p>
            <a:r>
              <a:rPr lang="es-ES" b="0" dirty="0"/>
              <a:t>¿Qué es </a:t>
            </a:r>
            <a:r>
              <a:rPr lang="es-ES" dirty="0"/>
              <a:t>visualización</a:t>
            </a:r>
            <a:r>
              <a:rPr lang="es-ES" b="0" dirty="0"/>
              <a:t>? </a:t>
            </a:r>
            <a:r>
              <a:rPr lang="es-ES" sz="2200" b="0" i="1" dirty="0"/>
              <a:t>(ver. 2)</a:t>
            </a:r>
            <a:endParaRPr lang="es-CL" b="0" i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2578" y="2013908"/>
            <a:ext cx="9009392" cy="4395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Los sistemas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C00000"/>
                </a:solidFill>
              </a:rPr>
              <a:t>computacionales</a:t>
            </a:r>
            <a:r>
              <a:rPr lang="es-ES" sz="2400" dirty="0"/>
              <a:t> de visualización proveen </a:t>
            </a:r>
            <a:r>
              <a:rPr lang="es-ES" sz="2400" b="1" dirty="0">
                <a:solidFill>
                  <a:srgbClr val="C00000"/>
                </a:solidFill>
              </a:rPr>
              <a:t>representaciones</a:t>
            </a:r>
            <a:r>
              <a:rPr lang="es-ES" sz="2400" b="1" dirty="0"/>
              <a:t> </a:t>
            </a:r>
            <a:r>
              <a:rPr lang="es-ES" sz="2400" b="1" dirty="0">
                <a:solidFill>
                  <a:srgbClr val="C00000"/>
                </a:solidFill>
              </a:rPr>
              <a:t>visuales</a:t>
            </a:r>
            <a:r>
              <a:rPr lang="es-ES" sz="2400" b="1" dirty="0"/>
              <a:t> </a:t>
            </a:r>
            <a:r>
              <a:rPr lang="es-ES" sz="2400" dirty="0"/>
              <a:t>de conjuntos de </a:t>
            </a:r>
            <a:r>
              <a:rPr lang="es-ES" sz="2400" b="1" dirty="0">
                <a:solidFill>
                  <a:srgbClr val="C00000"/>
                </a:solidFill>
              </a:rPr>
              <a:t>datos</a:t>
            </a:r>
            <a:r>
              <a:rPr lang="es-ES" sz="2400" dirty="0"/>
              <a:t> diseñadas para </a:t>
            </a:r>
            <a:r>
              <a:rPr lang="es-ES" sz="2400" b="1" dirty="0">
                <a:solidFill>
                  <a:srgbClr val="C00000"/>
                </a:solidFill>
              </a:rPr>
              <a:t>ayudar a las personas </a:t>
            </a:r>
            <a:r>
              <a:rPr lang="es-ES" sz="2400" dirty="0"/>
              <a:t>a efectuar tareas de manera más efectiva.</a:t>
            </a:r>
            <a:endParaRPr lang="es-CL" sz="2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578" y="1385258"/>
            <a:ext cx="9544230" cy="339239"/>
          </a:xfrm>
        </p:spPr>
        <p:txBody>
          <a:bodyPr/>
          <a:lstStyle/>
          <a:p>
            <a:r>
              <a:rPr lang="es-ES" sz="2000" b="0" i="1" dirty="0"/>
              <a:t>Definición de Tamara </a:t>
            </a:r>
            <a:r>
              <a:rPr lang="es-ES" sz="2000" b="0" i="1" dirty="0" err="1"/>
              <a:t>Munzner</a:t>
            </a:r>
            <a:r>
              <a:rPr lang="es-ES" sz="2000" b="0" i="1" dirty="0"/>
              <a:t>  "</a:t>
            </a:r>
            <a:r>
              <a:rPr lang="es-ES" sz="2000" b="0" i="1" dirty="0" err="1"/>
              <a:t>Visualization</a:t>
            </a:r>
            <a:r>
              <a:rPr lang="es-ES" sz="2000" b="0" i="1" dirty="0"/>
              <a:t> </a:t>
            </a:r>
            <a:r>
              <a:rPr lang="es-ES" sz="2000" b="0" i="1" dirty="0" err="1"/>
              <a:t>Analysis</a:t>
            </a:r>
            <a:r>
              <a:rPr lang="es-ES" sz="2000" b="0" i="1" dirty="0"/>
              <a:t> and </a:t>
            </a:r>
            <a:r>
              <a:rPr lang="es-ES" sz="2000" b="0" i="1" dirty="0" err="1"/>
              <a:t>Design</a:t>
            </a:r>
            <a:r>
              <a:rPr lang="es-ES" sz="2000" b="0" i="1" dirty="0"/>
              <a:t>"</a:t>
            </a:r>
            <a:endParaRPr lang="es-CL" sz="2000" b="0" i="1" dirty="0"/>
          </a:p>
        </p:txBody>
      </p:sp>
    </p:spTree>
    <p:extLst>
      <p:ext uri="{BB962C8B-B14F-4D97-AF65-F5344CB8AC3E}">
        <p14:creationId xmlns:p14="http://schemas.microsoft.com/office/powerpoint/2010/main" val="4258040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PIUC Profesores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0176DE"/>
      </a:accent1>
      <a:accent2>
        <a:srgbClr val="FEC60D"/>
      </a:accent2>
      <a:accent3>
        <a:srgbClr val="173F8A"/>
      </a:accent3>
      <a:accent4>
        <a:srgbClr val="4ACC33"/>
      </a:accent4>
      <a:accent5>
        <a:srgbClr val="FFA412"/>
      </a:accent5>
      <a:accent6>
        <a:srgbClr val="0B7A75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2200"/>
          </a:lnSpc>
          <a:defRPr sz="16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805</Words>
  <Application>Microsoft Office PowerPoint</Application>
  <PresentationFormat>Panorámica</PresentationFormat>
  <Paragraphs>87</Paragraphs>
  <Slides>20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Bienvenidos</vt:lpstr>
      <vt:lpstr>Acerca del Profesor</vt:lpstr>
      <vt:lpstr>Acerca del Curso</vt:lpstr>
      <vt:lpstr>¿Que es visualización?</vt:lpstr>
      <vt:lpstr>¿Qué es visualización?</vt:lpstr>
      <vt:lpstr>¿Qué es visualización? (ver. 2)</vt:lpstr>
      <vt:lpstr>¿Qué es visualización? (ver. 2)</vt:lpstr>
      <vt:lpstr>¿Qué es visualización? (ver. 2)</vt:lpstr>
      <vt:lpstr>¿Qué es visualización? (ver. 2)</vt:lpstr>
      <vt:lpstr>¿Qué es visualización? (ver. 2)</vt:lpstr>
      <vt:lpstr>Que </vt:lpstr>
      <vt:lpstr>Presentación de PowerPoint</vt:lpstr>
      <vt:lpstr>Presentación de PowerPoint</vt:lpstr>
      <vt:lpstr>Presentación de PowerPoint</vt:lpstr>
      <vt:lpstr>Presentación de PowerPoint</vt:lpstr>
      <vt:lpstr>Acerca del Curso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Joshua Benjamin Kunst Fuentes</cp:lastModifiedBy>
  <cp:revision>10</cp:revision>
  <dcterms:created xsi:type="dcterms:W3CDTF">2022-01-17T15:11:25Z</dcterms:created>
  <dcterms:modified xsi:type="dcterms:W3CDTF">2023-06-27T22:26:32Z</dcterms:modified>
</cp:coreProperties>
</file>