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84" r:id="rId4"/>
    <p:sldId id="285" r:id="rId5"/>
    <p:sldId id="286" r:id="rId6"/>
    <p:sldId id="381" r:id="rId7"/>
    <p:sldId id="383" r:id="rId8"/>
    <p:sldId id="382" r:id="rId9"/>
    <p:sldId id="390" r:id="rId10"/>
    <p:sldId id="392" r:id="rId11"/>
    <p:sldId id="393" r:id="rId12"/>
    <p:sldId id="395" r:id="rId13"/>
    <p:sldId id="394" r:id="rId14"/>
    <p:sldId id="384" r:id="rId15"/>
    <p:sldId id="385" r:id="rId16"/>
    <p:sldId id="386" r:id="rId17"/>
    <p:sldId id="387" r:id="rId18"/>
    <p:sldId id="388" r:id="rId19"/>
    <p:sldId id="389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030"/>
    <a:srgbClr val="42454A"/>
    <a:srgbClr val="E5521F"/>
    <a:srgbClr val="2FA886"/>
    <a:srgbClr val="0176DE"/>
    <a:srgbClr val="595959"/>
    <a:srgbClr val="E4511F"/>
    <a:srgbClr val="FFE89A"/>
    <a:srgbClr val="0071DD"/>
    <a:srgbClr val="EE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 autoAdjust="0"/>
    <p:restoredTop sz="96247" autoAdjust="0"/>
  </p:normalViewPr>
  <p:slideViewPr>
    <p:cSldViewPr snapToGrid="0">
      <p:cViewPr varScale="1">
        <p:scale>
          <a:sx n="113" d="100"/>
          <a:sy n="113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08C20-977C-4F45-93A0-166B0D84C3B8}" type="datetimeFigureOut">
              <a:rPr lang="es-CL" smtClean="0"/>
              <a:t>25-07-2023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9363-6D3C-40C9-AC79-D929A0CD3DE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2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200204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Joshua Kunst Fuentes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Clase 5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Colores – Modelos – Espaciales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</a:t>
            </a:r>
            <a:r>
              <a:rPr lang="es-ES" sz="3200" dirty="0" err="1"/>
              <a:t>Decomposición</a:t>
            </a:r>
            <a:r>
              <a:rPr lang="es-ES" sz="3200" dirty="0"/>
              <a:t> ➔ </a:t>
            </a:r>
            <a:r>
              <a:rPr lang="es-ES" sz="3200" b="1" dirty="0"/>
              <a:t>RGB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04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</a:t>
            </a:r>
            <a:r>
              <a:rPr lang="es-ES" sz="3200" dirty="0" err="1"/>
              <a:t>Decomposición</a:t>
            </a:r>
            <a:r>
              <a:rPr lang="es-ES" sz="3200" dirty="0"/>
              <a:t> ➔ </a:t>
            </a:r>
            <a:r>
              <a:rPr lang="es-ES" sz="3200" b="1" dirty="0"/>
              <a:t>HSL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79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</a:t>
            </a:r>
            <a:r>
              <a:rPr lang="es-ES" sz="3200" dirty="0" err="1"/>
              <a:t>Decomposición</a:t>
            </a:r>
            <a:r>
              <a:rPr lang="es-ES" sz="3200" dirty="0"/>
              <a:t> ➔ </a:t>
            </a:r>
            <a:r>
              <a:rPr lang="es-ES" sz="3200" b="1" dirty="0" err="1"/>
              <a:t>Rainbow</a:t>
            </a:r>
            <a:r>
              <a:rPr lang="es-ES" sz="3200" b="1" dirty="0"/>
              <a:t> mal default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51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</a:t>
            </a:r>
            <a:r>
              <a:rPr lang="es-ES" sz="3200" dirty="0" err="1"/>
              <a:t>Decomposición</a:t>
            </a:r>
            <a:r>
              <a:rPr lang="es-ES" sz="3200" dirty="0"/>
              <a:t> ➔ </a:t>
            </a:r>
            <a:r>
              <a:rPr lang="es-ES" sz="3200" b="1" dirty="0" err="1"/>
              <a:t>Viridis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17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 err="1"/>
              <a:t>Interaction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visual </a:t>
            </a:r>
            <a:r>
              <a:rPr lang="es-ES" sz="3200" b="1" dirty="0" err="1"/>
              <a:t>channels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nteraction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between visual channels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</a:t>
            </a:r>
            <a:r>
              <a:rPr lang="es-ES" sz="3200" b="1" dirty="0" err="1"/>
              <a:t>Colo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</a:t>
            </a:r>
            <a:r>
              <a:rPr lang="es-ES" sz="3200" b="1" dirty="0" err="1"/>
              <a:t>Colo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</a:t>
            </a:r>
            <a:r>
              <a:rPr lang="es-ES" sz="3200" b="1" dirty="0" err="1"/>
              <a:t>Colo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8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</a:t>
            </a:r>
            <a:r>
              <a:rPr lang="es-ES" sz="3200" b="1" dirty="0" err="1"/>
              <a:t>Colo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9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</a:t>
            </a:r>
            <a:r>
              <a:rPr lang="es-ES" sz="3200" b="1" dirty="0" err="1"/>
              <a:t>Colo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2" y="1565341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80355F30-EA98-37D5-ED88-42E326EC18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r="39728"/>
          <a:stretch>
            <a:fillRect/>
          </a:stretch>
        </p:blipFill>
        <p:spPr/>
      </p:pic>
      <p:pic>
        <p:nvPicPr>
          <p:cNvPr id="15" name="Marcador de posición de imagen 14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BD9567B1-FB99-532B-6DA5-30DE1B6FB9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pic>
        <p:nvPicPr>
          <p:cNvPr id="10" name="Marcador de posición de imagen 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274DA18A-F05B-3F20-3854-EE6CFACB16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Clase 5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Colores – Modelos – Espaciales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519780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Programa </a:t>
            </a:r>
            <a:endParaRPr lang="es-CL" b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7" y="2013908"/>
            <a:ext cx="10592731" cy="43955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Bienvenida. Conocernos. Historia. Definiciones. Ejemplos.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Marco teórico: Framework de visualización WWH. </a:t>
            </a:r>
            <a:r>
              <a:rPr lang="es-ES" sz="1800" dirty="0" err="1"/>
              <a:t>T.Munzner</a:t>
            </a:r>
            <a:endParaRPr lang="es-E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HOW: Marcas y Señales, codificación Visual/</a:t>
            </a:r>
            <a:r>
              <a:rPr lang="es-ES" sz="1800" dirty="0" err="1"/>
              <a:t>Grammar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graphics</a:t>
            </a:r>
            <a:r>
              <a:rPr lang="es-ES" sz="1800" dirty="0"/>
              <a:t>/ggplot2, </a:t>
            </a:r>
            <a:r>
              <a:rPr lang="es-ES" sz="1800" dirty="0" err="1"/>
              <a:t>plotnine</a:t>
            </a:r>
            <a:endParaRPr lang="es-E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Clase práctica “Visualización de Tablas”.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/>
              <a:t>Colores. Visualización modelos Predictivos. Datos espaciales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Interactividad / </a:t>
            </a:r>
            <a:r>
              <a:rPr lang="es-ES" sz="1800" dirty="0" err="1"/>
              <a:t>HTMLWidgets</a:t>
            </a:r>
            <a:endParaRPr lang="es-E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Desarrollo de  </a:t>
            </a:r>
            <a:r>
              <a:rPr lang="es-ES" sz="1800" dirty="0" err="1"/>
              <a:t>Dashboards</a:t>
            </a:r>
            <a:r>
              <a:rPr lang="es-ES" sz="1800" dirty="0"/>
              <a:t> / </a:t>
            </a:r>
            <a:r>
              <a:rPr lang="es-ES" sz="1800" dirty="0" err="1"/>
              <a:t>Flexdashboard</a:t>
            </a:r>
            <a:r>
              <a:rPr lang="es-ES" sz="1800" dirty="0"/>
              <a:t>, </a:t>
            </a:r>
            <a:r>
              <a:rPr lang="es-ES" sz="1800" dirty="0" err="1"/>
              <a:t>Shiny</a:t>
            </a:r>
            <a:endParaRPr lang="es-E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800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19281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80" y="919142"/>
            <a:ext cx="9881713" cy="1444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dirty="0">
                <a:solidFill>
                  <a:schemeClr val="tx1"/>
                </a:solidFill>
              </a:rPr>
              <a:t>¿</a:t>
            </a:r>
            <a:r>
              <a:rPr lang="en-US" sz="5400" b="0" dirty="0" err="1">
                <a:solidFill>
                  <a:schemeClr val="tx1"/>
                </a:solidFill>
              </a:rPr>
              <a:t>Qué</a:t>
            </a:r>
            <a:r>
              <a:rPr lang="en-US" sz="5400" b="0" dirty="0">
                <a:solidFill>
                  <a:schemeClr val="tx1"/>
                </a:solidFill>
              </a:rPr>
              <a:t>/Por </a:t>
            </a:r>
            <a:r>
              <a:rPr lang="en-US" sz="5400" b="0" dirty="0" err="1">
                <a:solidFill>
                  <a:schemeClr val="tx1"/>
                </a:solidFill>
              </a:rPr>
              <a:t>qué</a:t>
            </a:r>
            <a:r>
              <a:rPr lang="en-US" sz="5400" b="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tx1"/>
                </a:solidFill>
              </a:rPr>
              <a:t>Cómo</a:t>
            </a:r>
            <a:r>
              <a:rPr lang="en-US" sz="5400" b="0" dirty="0">
                <a:solidFill>
                  <a:schemeClr val="tx1"/>
                </a:solidFill>
              </a:rPr>
              <a:t>?</a:t>
            </a:r>
            <a:endParaRPr lang="en-US" sz="4400" b="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9DC0BE-872E-66D5-E3C0-BDCB7534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7" y="2541551"/>
            <a:ext cx="3572745" cy="35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E15D5B-6ABE-4C03-0E9E-85BFA94A1FBE}"/>
              </a:ext>
            </a:extLst>
          </p:cNvPr>
          <p:cNvSpPr txBox="1"/>
          <p:nvPr/>
        </p:nvSpPr>
        <p:spPr>
          <a:xfrm>
            <a:off x="5768438" y="3280170"/>
            <a:ext cx="6097978" cy="16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 err="1">
                <a:solidFill>
                  <a:srgbClr val="E5521F"/>
                </a:solidFill>
              </a:rPr>
              <a:t>What</a:t>
            </a:r>
            <a:r>
              <a:rPr lang="es-ES" dirty="0"/>
              <a:t> ¿Qué información se está mostrando? </a:t>
            </a:r>
            <a:r>
              <a:rPr lang="es-ES" i="1" dirty="0"/>
              <a:t>Datos</a:t>
            </a:r>
            <a:endParaRPr lang="es-ES" dirty="0"/>
          </a:p>
          <a:p>
            <a:pPr>
              <a:lnSpc>
                <a:spcPct val="200000"/>
              </a:lnSpc>
            </a:pP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 ¿Por qué queremos visualizar esto? </a:t>
            </a:r>
            <a:r>
              <a:rPr lang="es-ES" i="1" dirty="0"/>
              <a:t>Tarea</a:t>
            </a:r>
            <a:r>
              <a:rPr lang="es-ES" dirty="0"/>
              <a:t>. </a:t>
            </a:r>
          </a:p>
          <a:p>
            <a:pPr>
              <a:lnSpc>
                <a:spcPct val="200000"/>
              </a:lnSpc>
            </a:pP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 ¿Cómo se construye la visualización? </a:t>
            </a:r>
            <a:r>
              <a:rPr lang="es-ES" i="1" dirty="0"/>
              <a:t>Idioma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38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338" y="1441938"/>
            <a:ext cx="7061323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</a:t>
            </a:r>
            <a:endParaRPr lang="en-US" sz="4400" b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canal visual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22" y="1613342"/>
            <a:ext cx="6462555" cy="4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0176D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FA886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E5521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42454A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FAB03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lang="es-ES" sz="3200" b="1" dirty="0"/>
              <a:t>como un canal visual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B2D49A00-1FC9-48D5-9DFD-1D0CD5E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22" y="1613342"/>
            <a:ext cx="6462555" cy="4647775"/>
          </a:xfrm>
          <a:prstGeom prst="rect">
            <a:avLst/>
          </a:prstGeom>
        </p:spPr>
      </p:pic>
      <p:sp>
        <p:nvSpPr>
          <p:cNvPr id="4" name="Rectángulo 2">
            <a:extLst>
              <a:ext uri="{FF2B5EF4-FFF2-40B4-BE49-F238E27FC236}">
                <a16:creationId xmlns:a16="http://schemas.microsoft.com/office/drawing/2014/main" id="{3EF5BA81-52C1-4258-B5E0-D0E325D9039D}"/>
              </a:ext>
            </a:extLst>
          </p:cNvPr>
          <p:cNvSpPr/>
          <p:nvPr/>
        </p:nvSpPr>
        <p:spPr>
          <a:xfrm>
            <a:off x="5908084" y="2209800"/>
            <a:ext cx="331849" cy="3903132"/>
          </a:xfrm>
          <a:prstGeom prst="rect">
            <a:avLst/>
          </a:prstGeom>
          <a:noFill/>
          <a:ln w="57150">
            <a:solidFill>
              <a:srgbClr val="E5521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id="{8D62BB46-A40E-444E-8B2A-02D5C1CAC72C}"/>
              </a:ext>
            </a:extLst>
          </p:cNvPr>
          <p:cNvSpPr/>
          <p:nvPr/>
        </p:nvSpPr>
        <p:spPr>
          <a:xfrm>
            <a:off x="6392333" y="2573866"/>
            <a:ext cx="2413000" cy="406401"/>
          </a:xfrm>
          <a:prstGeom prst="rect">
            <a:avLst/>
          </a:prstGeom>
          <a:noFill/>
          <a:ln w="57150">
            <a:solidFill>
              <a:srgbClr val="E5521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E50388C2-1FB7-4088-B330-ED910A0F4654}"/>
              </a:ext>
            </a:extLst>
          </p:cNvPr>
          <p:cNvSpPr/>
          <p:nvPr/>
        </p:nvSpPr>
        <p:spPr>
          <a:xfrm>
            <a:off x="2810933" y="4588933"/>
            <a:ext cx="2785534" cy="719667"/>
          </a:xfrm>
          <a:prstGeom prst="rect">
            <a:avLst/>
          </a:prstGeom>
          <a:noFill/>
          <a:ln w="57150">
            <a:solidFill>
              <a:srgbClr val="E5521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066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Ejemplos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35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9E002C-62C4-1857-B2FA-AEA03CDE6C43}"/>
              </a:ext>
            </a:extLst>
          </p:cNvPr>
          <p:cNvSpPr txBox="1"/>
          <p:nvPr/>
        </p:nvSpPr>
        <p:spPr>
          <a:xfrm>
            <a:off x="733301" y="596883"/>
            <a:ext cx="10349566" cy="9217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Color:</a:t>
            </a:r>
            <a:r>
              <a:rPr lang="es-ES" sz="3200" b="1" dirty="0"/>
              <a:t> </a:t>
            </a:r>
            <a:r>
              <a:rPr lang="es-ES" sz="3200" b="1" dirty="0" err="1"/>
              <a:t>Decomposición</a:t>
            </a:r>
            <a:endParaRPr lang="es-ES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48DACC-5CD8-F0B5-63F7-DDC2E73B69C3}"/>
              </a:ext>
            </a:extLst>
          </p:cNvPr>
          <p:cNvSpPr txBox="1"/>
          <p:nvPr/>
        </p:nvSpPr>
        <p:spPr>
          <a:xfrm>
            <a:off x="733302" y="1624610"/>
            <a:ext cx="4883728" cy="377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Revisaremos visualizaciones usuales, ya conocidas. Pero describiéndolas en términos de </a:t>
            </a:r>
            <a:r>
              <a:rPr lang="es-ES" b="1" dirty="0"/>
              <a:t>marcas,</a:t>
            </a:r>
            <a:r>
              <a:rPr lang="es-ES" dirty="0"/>
              <a:t> </a:t>
            </a:r>
            <a:r>
              <a:rPr lang="es-ES" b="1" dirty="0"/>
              <a:t>canales</a:t>
            </a:r>
            <a:r>
              <a:rPr lang="es-ES" dirty="0"/>
              <a:t>, y la tarea (</a:t>
            </a:r>
            <a:r>
              <a:rPr lang="es-ES" b="1" dirty="0" err="1">
                <a:solidFill>
                  <a:srgbClr val="FAB030"/>
                </a:solidFill>
              </a:rPr>
              <a:t>Why</a:t>
            </a:r>
            <a:r>
              <a:rPr lang="es-ES" dirty="0"/>
              <a:t>)  en la cual es útil o comúnmente usada para compararlas y elegir la mejor opción.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Veremos la implementación en ggplot2 (</a:t>
            </a:r>
            <a:r>
              <a:rPr lang="es-ES" b="1" dirty="0" err="1">
                <a:solidFill>
                  <a:srgbClr val="2FA886"/>
                </a:solidFill>
              </a:rPr>
              <a:t>How</a:t>
            </a:r>
            <a:r>
              <a:rPr lang="es-ES" dirty="0"/>
              <a:t>) con </a:t>
            </a:r>
            <a:r>
              <a:rPr lang="es-ES" b="1" dirty="0" err="1">
                <a:latin typeface="Consolas" panose="020B0609020204030204" pitchFamily="49" charset="0"/>
              </a:rPr>
              <a:t>geom</a:t>
            </a:r>
            <a:r>
              <a:rPr lang="es-ES" dirty="0"/>
              <a:t> + </a:t>
            </a:r>
            <a:r>
              <a:rPr lang="es-ES" b="1" dirty="0">
                <a:latin typeface="Consolas" panose="020B0609020204030204" pitchFamily="49" charset="0"/>
              </a:rPr>
              <a:t>aes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641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764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Source Sans Pro</vt:lpstr>
      <vt:lpstr>Tema de Office</vt:lpstr>
      <vt:lpstr>PowerPoint Presentation</vt:lpstr>
      <vt:lpstr>PowerPoint Presentation</vt:lpstr>
      <vt:lpstr>Programa </vt:lpstr>
      <vt:lpstr>¿Qué/Por qué/Cómo?</vt:lpstr>
      <vt:lpstr>Colores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Joshua Kunst</cp:lastModifiedBy>
  <cp:revision>32</cp:revision>
  <dcterms:created xsi:type="dcterms:W3CDTF">2022-01-17T15:11:25Z</dcterms:created>
  <dcterms:modified xsi:type="dcterms:W3CDTF">2023-07-25T16:27:41Z</dcterms:modified>
</cp:coreProperties>
</file>