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69" r:id="rId5"/>
    <p:sldId id="259" r:id="rId6"/>
    <p:sldId id="270" r:id="rId7"/>
    <p:sldId id="271" r:id="rId8"/>
    <p:sldId id="273" r:id="rId9"/>
    <p:sldId id="272" r:id="rId10"/>
    <p:sldId id="275" r:id="rId11"/>
    <p:sldId id="274" r:id="rId12"/>
    <p:sldId id="276" r:id="rId13"/>
    <p:sldId id="268" r:id="rId14"/>
    <p:sldId id="260" r:id="rId15"/>
    <p:sldId id="262" r:id="rId16"/>
    <p:sldId id="263" r:id="rId17"/>
    <p:sldId id="261" r:id="rId18"/>
    <p:sldId id="265" r:id="rId19"/>
    <p:sldId id="264" r:id="rId20"/>
    <p:sldId id="26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3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08C20-977C-4F45-93A0-166B0D84C3B8}" type="datetimeFigureOut">
              <a:rPr lang="es-CL" smtClean="0"/>
              <a:t>27-06-2023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9363-6D3C-40C9-AC79-D929A0CD3D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2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2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82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92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97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200204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Joshua Kunst Fuentes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Bienvenida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</a:t>
            </a:r>
            <a:r>
              <a:rPr lang="es-ES" sz="2400" b="1" dirty="0">
                <a:solidFill>
                  <a:srgbClr val="C00000"/>
                </a:solidFill>
              </a:rPr>
              <a:t>computacionales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 visualización proveen representaciones visuales de conjuntos de datos diseñadas para ayudar a las personas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098431" y="4567288"/>
            <a:ext cx="9380991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Capacidad de procesamiento. Es rápido, incluso con mucha información.</a:t>
            </a:r>
          </a:p>
          <a:p>
            <a:pPr algn="r">
              <a:lnSpc>
                <a:spcPct val="150000"/>
              </a:lnSpc>
            </a:pPr>
            <a:r>
              <a:rPr lang="es-ES" sz="1800" b="1" dirty="0"/>
              <a:t>Escalabilidad.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1286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computacionales de visualización proveen representaciones </a:t>
            </a:r>
            <a:r>
              <a:rPr lang="es-ES" sz="2400" b="1" dirty="0">
                <a:solidFill>
                  <a:srgbClr val="C00000"/>
                </a:solidFill>
              </a:rPr>
              <a:t>visuales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 conjuntos de datos diseñadas para ayudar a las personas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605053" y="4567288"/>
            <a:ext cx="8874369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El sistema visual humano es un canal de “banda ancha” al cerebro (paralelo).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El sonido es secuencial. Tacto posee bajo ancho de banda. 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Gusto/Olfato no existen dispositivos para reproducir este tipo de información.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429452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computacionales de visualización proveen representaciones visuales de conjuntos de datos diseñadas para ayudar a las </a:t>
            </a:r>
            <a:r>
              <a:rPr lang="es-ES" sz="2400" b="1" dirty="0">
                <a:solidFill>
                  <a:srgbClr val="C00000"/>
                </a:solidFill>
              </a:rPr>
              <a:t>personas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605053" y="4567288"/>
            <a:ext cx="8874369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El sistema visual humano es un canal de “banda ancha” al cerebro (paralelo).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El sonido es secuencial. Tacto posee bajo ancho de banda. 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Gusto/Olfato no existen dispositivos para reproducir este tipo de información.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9977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 </a:t>
            </a:r>
          </a:p>
        </p:txBody>
      </p:sp>
    </p:spTree>
    <p:extLst>
      <p:ext uri="{BB962C8B-B14F-4D97-AF65-F5344CB8AC3E}">
        <p14:creationId xmlns:p14="http://schemas.microsoft.com/office/powerpoint/2010/main" val="410182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DB04632-D84C-4B58-9414-BEE999DE72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F68E2-600F-4828-8DEA-C4C8152F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77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57B1B-3E9F-4E9B-B258-2CB8CE0D83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EEF06-3196-4846-96A8-F382DC5A3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35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2984ED-CBF8-41AE-96C5-AAB3411D5A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C5D0B-73CB-4F26-86FC-1D3EC48CA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10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511F12-20A3-4D3D-B146-BEF528371C4B}"/>
              </a:ext>
            </a:extLst>
          </p:cNvPr>
          <p:cNvSpPr/>
          <p:nvPr/>
        </p:nvSpPr>
        <p:spPr>
          <a:xfrm>
            <a:off x="5019675" y="1247775"/>
            <a:ext cx="6477000" cy="459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A8B6DC-1A5A-4661-8D9B-DBFFED61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506FE-70EC-4CD9-930F-F9444ACE29A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D50D5-32AF-42DC-97B8-6D741500C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073CB-4562-4EA2-907B-B98FA854D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FD20FA-64E2-4444-9BE9-57FF70666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61863E-B30D-4658-8BA7-9D953753B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7A427A-A7EE-4700-B680-C4785C7FC7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FB37B30-9808-48A2-BBC4-1DA38D8F0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212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Acerca del Curso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6" y="2939236"/>
            <a:ext cx="1041852" cy="1041852"/>
          </a:xfrm>
        </p:spPr>
        <p:txBody>
          <a:bodyPr/>
          <a:lstStyle/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7179" y="2939236"/>
            <a:ext cx="4215946" cy="1041852"/>
          </a:xfrm>
        </p:spPr>
        <p:txBody>
          <a:bodyPr/>
          <a:lstStyle/>
          <a:p>
            <a:r>
              <a:rPr lang="es-CL" b="1" dirty="0"/>
              <a:t>Comprender los fundamentos teóricos</a:t>
            </a:r>
          </a:p>
          <a:p>
            <a:r>
              <a:rPr lang="es-ES" dirty="0"/>
              <a:t>Principios y conceptos fundamentales de </a:t>
            </a:r>
            <a:r>
              <a:rPr lang="es-ES" dirty="0" err="1"/>
              <a:t>dataviz</a:t>
            </a:r>
            <a:r>
              <a:rPr lang="es-ES" dirty="0"/>
              <a:t>: modelo conceptual, transformaciones de datos, representaciones visuales.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8877" y="2939236"/>
            <a:ext cx="1041852" cy="1041852"/>
          </a:xfrm>
        </p:spPr>
        <p:txBody>
          <a:bodyPr/>
          <a:lstStyle/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0729" y="2939236"/>
            <a:ext cx="4215947" cy="1041852"/>
          </a:xfrm>
        </p:spPr>
        <p:txBody>
          <a:bodyPr/>
          <a:lstStyle/>
          <a:p>
            <a:r>
              <a:rPr lang="es-ES" b="1" dirty="0"/>
              <a:t>Técnicas de diseño efectivas</a:t>
            </a:r>
          </a:p>
          <a:p>
            <a:r>
              <a:rPr lang="es-ES" dirty="0"/>
              <a:t>Comprensión de las tareas y audiencias, selección de representaciones visuales adecuadas, aplicación de principios de diseño y la evaluación de la usabilidad de las visualizaciones.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145736"/>
            <a:ext cx="1041852" cy="1041852"/>
          </a:xfrm>
        </p:spPr>
        <p:txBody>
          <a:bodyPr/>
          <a:lstStyle/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37177" y="4145736"/>
            <a:ext cx="4215947" cy="1041852"/>
          </a:xfrm>
          <a:solidFill>
            <a:schemeClr val="bg1"/>
          </a:solidFill>
        </p:spPr>
        <p:txBody>
          <a:bodyPr lIns="216000" tIns="216000" rIns="216000" bIns="216000" anchor="ctr" anchorCtr="0"/>
          <a:lstStyle/>
          <a:p>
            <a:r>
              <a:rPr lang="es-ES" b="1" dirty="0"/>
              <a:t>Herramientas y tecnologías</a:t>
            </a:r>
          </a:p>
          <a:p>
            <a:r>
              <a:rPr lang="es-ES" dirty="0"/>
              <a:t>Adquirir habilidades prácticas en el uso de herramientas y tecnologías específicas para la visualización de datos: ggplot2, </a:t>
            </a:r>
            <a:r>
              <a:rPr lang="es-ES" dirty="0" err="1"/>
              <a:t>htmlwidgets</a:t>
            </a:r>
            <a:r>
              <a:rPr lang="es-ES" dirty="0"/>
              <a:t>,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8876" y="4145736"/>
            <a:ext cx="1041852" cy="1041852"/>
          </a:xfrm>
        </p:spPr>
        <p:txBody>
          <a:bodyPr/>
          <a:lstStyle/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0728" y="4145736"/>
            <a:ext cx="4215947" cy="1041852"/>
          </a:xfrm>
        </p:spPr>
        <p:txBody>
          <a:bodyPr/>
          <a:lstStyle/>
          <a:p>
            <a:r>
              <a:rPr lang="es-ES" dirty="0"/>
              <a:t>Casos de estudio y aplicaciones prácticas</a:t>
            </a:r>
          </a:p>
          <a:p>
            <a:r>
              <a:rPr lang="es-ES" dirty="0"/>
              <a:t>Explorar ejemplos prácticos y casos de estudio que permitan aplicar los conceptos y técnicas aprendidas en contextos reales.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540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D74E-E595-480B-8EC0-F7F3D922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1E99426-689C-4BFF-9726-BA7502150769}"/>
              </a:ext>
            </a:extLst>
          </p:cNvPr>
          <p:cNvSpPr txBox="1">
            <a:spLocks/>
          </p:cNvSpPr>
          <p:nvPr/>
        </p:nvSpPr>
        <p:spPr>
          <a:xfrm>
            <a:off x="695325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4BFA30-E230-46E7-8C84-EABF02440960}"/>
              </a:ext>
            </a:extLst>
          </p:cNvPr>
          <p:cNvSpPr/>
          <p:nvPr/>
        </p:nvSpPr>
        <p:spPr>
          <a:xfrm>
            <a:off x="695326" y="5753100"/>
            <a:ext cx="2495549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3C4145-6238-4047-ABA8-9295102233A3}"/>
              </a:ext>
            </a:extLst>
          </p:cNvPr>
          <p:cNvSpPr/>
          <p:nvPr/>
        </p:nvSpPr>
        <p:spPr>
          <a:xfrm>
            <a:off x="1464468" y="2331243"/>
            <a:ext cx="957263" cy="95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169B08-DDD6-4773-B098-2280AB789A86}"/>
              </a:ext>
            </a:extLst>
          </p:cNvPr>
          <p:cNvSpPr txBox="1">
            <a:spLocks/>
          </p:cNvSpPr>
          <p:nvPr/>
        </p:nvSpPr>
        <p:spPr>
          <a:xfrm>
            <a:off x="3467100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E65B4B2-5DCE-42FA-9372-DCB0BD1391F0}"/>
              </a:ext>
            </a:extLst>
          </p:cNvPr>
          <p:cNvSpPr/>
          <p:nvPr/>
        </p:nvSpPr>
        <p:spPr>
          <a:xfrm>
            <a:off x="3467101" y="5753100"/>
            <a:ext cx="2495549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420668D-E1D2-4217-8525-08F8B49875C0}"/>
              </a:ext>
            </a:extLst>
          </p:cNvPr>
          <p:cNvSpPr/>
          <p:nvPr/>
        </p:nvSpPr>
        <p:spPr>
          <a:xfrm>
            <a:off x="4236243" y="2331243"/>
            <a:ext cx="957263" cy="957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D429DAC3-7F8B-46C3-BE86-B11E6CF7985C}"/>
              </a:ext>
            </a:extLst>
          </p:cNvPr>
          <p:cNvSpPr txBox="1">
            <a:spLocks/>
          </p:cNvSpPr>
          <p:nvPr/>
        </p:nvSpPr>
        <p:spPr>
          <a:xfrm>
            <a:off x="6238874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E46315F-CEE8-44E6-B0F1-084113FCF860}"/>
              </a:ext>
            </a:extLst>
          </p:cNvPr>
          <p:cNvSpPr/>
          <p:nvPr/>
        </p:nvSpPr>
        <p:spPr>
          <a:xfrm>
            <a:off x="6238875" y="5753100"/>
            <a:ext cx="2495549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69C381C-4BD9-46CC-9B40-FABA71C0525F}"/>
              </a:ext>
            </a:extLst>
          </p:cNvPr>
          <p:cNvSpPr/>
          <p:nvPr/>
        </p:nvSpPr>
        <p:spPr>
          <a:xfrm>
            <a:off x="7008017" y="2331243"/>
            <a:ext cx="957263" cy="957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B2CD6BC1-53A1-469C-AFFE-AE047F7168C9}"/>
              </a:ext>
            </a:extLst>
          </p:cNvPr>
          <p:cNvSpPr txBox="1">
            <a:spLocks/>
          </p:cNvSpPr>
          <p:nvPr/>
        </p:nvSpPr>
        <p:spPr>
          <a:xfrm>
            <a:off x="9010647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4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897A320-868F-42F4-9FFB-1E4B34481324}"/>
              </a:ext>
            </a:extLst>
          </p:cNvPr>
          <p:cNvSpPr/>
          <p:nvPr/>
        </p:nvSpPr>
        <p:spPr>
          <a:xfrm>
            <a:off x="9010648" y="5753100"/>
            <a:ext cx="2495549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879FC36-AD0A-42A8-AC3E-08F34FAD83BB}"/>
              </a:ext>
            </a:extLst>
          </p:cNvPr>
          <p:cNvSpPr/>
          <p:nvPr/>
        </p:nvSpPr>
        <p:spPr>
          <a:xfrm>
            <a:off x="9779790" y="2331243"/>
            <a:ext cx="957263" cy="957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9" name="Gráfico 38" descr="Gráfico de barras con tendencia alcista contorno">
            <a:extLst>
              <a:ext uri="{FF2B5EF4-FFF2-40B4-BE49-F238E27FC236}">
                <a16:creationId xmlns:a16="http://schemas.microsoft.com/office/drawing/2014/main" id="{62E0A49A-6B0B-4220-B306-902496AA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126" y="2505668"/>
            <a:ext cx="627461" cy="627461"/>
          </a:xfrm>
          <a:prstGeom prst="rect">
            <a:avLst/>
          </a:prstGeom>
        </p:spPr>
      </p:pic>
      <p:pic>
        <p:nvPicPr>
          <p:cNvPr id="40" name="Gráfico 39" descr="Flecha circular contorno">
            <a:extLst>
              <a:ext uri="{FF2B5EF4-FFF2-40B4-BE49-F238E27FC236}">
                <a16:creationId xmlns:a16="http://schemas.microsoft.com/office/drawing/2014/main" id="{E0240B94-C388-4C55-B424-17252915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11844" y="2406844"/>
            <a:ext cx="806060" cy="806060"/>
          </a:xfrm>
          <a:prstGeom prst="rect">
            <a:avLst/>
          </a:prstGeom>
        </p:spPr>
      </p:pic>
      <p:pic>
        <p:nvPicPr>
          <p:cNvPr id="41" name="Gráfico 40" descr="Diana contorno">
            <a:extLst>
              <a:ext uri="{FF2B5EF4-FFF2-40B4-BE49-F238E27FC236}">
                <a16:creationId xmlns:a16="http://schemas.microsoft.com/office/drawing/2014/main" id="{6B91B762-AB33-48E0-BDEB-0B2CD090F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73511" y="2505668"/>
            <a:ext cx="627461" cy="627461"/>
          </a:xfrm>
          <a:prstGeom prst="rect">
            <a:avLst/>
          </a:prstGeom>
        </p:spPr>
      </p:pic>
      <p:pic>
        <p:nvPicPr>
          <p:cNvPr id="42" name="Gráfico 41" descr="Lista de comprobación contorno">
            <a:extLst>
              <a:ext uri="{FF2B5EF4-FFF2-40B4-BE49-F238E27FC236}">
                <a16:creationId xmlns:a16="http://schemas.microsoft.com/office/drawing/2014/main" id="{AC83E865-03AE-484A-AD20-0CE4854A2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54817" y="2505668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80355F30-EA98-37D5-ED88-42E326EC18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r="39728"/>
          <a:stretch>
            <a:fillRect/>
          </a:stretch>
        </p:blipFill>
        <p:spPr/>
      </p:pic>
      <p:pic>
        <p:nvPicPr>
          <p:cNvPr id="15" name="Marcador de posición de imagen 14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BD9567B1-FB99-532B-6DA5-30DE1B6FB9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pic>
        <p:nvPicPr>
          <p:cNvPr id="10" name="Marcador de posición de imagen 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274DA18A-F05B-3F20-3854-EE6CFACB16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Bienvenida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Bienvenidos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Acerca del Curso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6" y="2939236"/>
            <a:ext cx="1041852" cy="1041852"/>
          </a:xfrm>
        </p:spPr>
        <p:txBody>
          <a:bodyPr/>
          <a:lstStyle/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7179" y="2939236"/>
            <a:ext cx="4215946" cy="1041852"/>
          </a:xfrm>
        </p:spPr>
        <p:txBody>
          <a:bodyPr/>
          <a:lstStyle/>
          <a:p>
            <a:r>
              <a:rPr lang="es-CL" b="1" dirty="0"/>
              <a:t>Comprender los fundamentos teóricos</a:t>
            </a:r>
          </a:p>
          <a:p>
            <a:r>
              <a:rPr lang="es-ES" dirty="0"/>
              <a:t>Principios y conceptos fundamentales de </a:t>
            </a:r>
            <a:r>
              <a:rPr lang="es-ES" dirty="0" err="1"/>
              <a:t>dataviz</a:t>
            </a:r>
            <a:r>
              <a:rPr lang="es-ES" dirty="0"/>
              <a:t>: modelo conceptual, transformaciones de datos, representaciones visuales.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8877" y="2939236"/>
            <a:ext cx="1041852" cy="1041852"/>
          </a:xfrm>
        </p:spPr>
        <p:txBody>
          <a:bodyPr/>
          <a:lstStyle/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0729" y="2939236"/>
            <a:ext cx="4215947" cy="1041852"/>
          </a:xfrm>
        </p:spPr>
        <p:txBody>
          <a:bodyPr/>
          <a:lstStyle/>
          <a:p>
            <a:r>
              <a:rPr lang="es-ES" b="1" dirty="0"/>
              <a:t>Técnicas de diseño efectivas</a:t>
            </a:r>
          </a:p>
          <a:p>
            <a:r>
              <a:rPr lang="es-ES" dirty="0"/>
              <a:t>Comprensión de las tareas y audiencias, selección de representaciones visuales adecuadas, aplicación de principios de diseño y la evaluación de la usabilidad de las visualizaciones.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145736"/>
            <a:ext cx="1041852" cy="1041852"/>
          </a:xfrm>
        </p:spPr>
        <p:txBody>
          <a:bodyPr/>
          <a:lstStyle/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37177" y="4145736"/>
            <a:ext cx="4215947" cy="1041852"/>
          </a:xfrm>
          <a:solidFill>
            <a:schemeClr val="bg1"/>
          </a:solidFill>
        </p:spPr>
        <p:txBody>
          <a:bodyPr lIns="216000" tIns="216000" rIns="216000" bIns="216000" anchor="ctr" anchorCtr="0"/>
          <a:lstStyle/>
          <a:p>
            <a:r>
              <a:rPr lang="es-ES" b="1" dirty="0"/>
              <a:t>Herramientas y tecnologías</a:t>
            </a:r>
          </a:p>
          <a:p>
            <a:r>
              <a:rPr lang="es-ES" dirty="0"/>
              <a:t>Adquirir habilidades prácticas en el uso de herramientas y tecnologías específicas para la visualización de datos: ggplot2, </a:t>
            </a:r>
            <a:r>
              <a:rPr lang="es-ES" dirty="0" err="1"/>
              <a:t>htmlwidgets</a:t>
            </a:r>
            <a:r>
              <a:rPr lang="es-ES" dirty="0"/>
              <a:t>,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8876" y="4145736"/>
            <a:ext cx="1041852" cy="1041852"/>
          </a:xfrm>
        </p:spPr>
        <p:txBody>
          <a:bodyPr/>
          <a:lstStyle/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0728" y="4145736"/>
            <a:ext cx="4215947" cy="1041852"/>
          </a:xfrm>
        </p:spPr>
        <p:txBody>
          <a:bodyPr/>
          <a:lstStyle/>
          <a:p>
            <a:r>
              <a:rPr lang="es-ES" b="1" dirty="0"/>
              <a:t>Casos de estudio y aplicaciones prácticas</a:t>
            </a:r>
          </a:p>
          <a:p>
            <a:r>
              <a:rPr lang="es-ES" dirty="0"/>
              <a:t>Explorar ejemplos prácticos y casos de estudio que permitan aplicar los conceptos y técnicas aprendidas en contextos reales.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26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Acerca del Profesor</a:t>
            </a:r>
            <a:endParaRPr lang="es-CL" dirty="0"/>
          </a:p>
        </p:txBody>
      </p:sp>
      <p:pic>
        <p:nvPicPr>
          <p:cNvPr id="18" name="Marcador de posición de imagen 17" descr="Mapa&#10;&#10;Descripción generada automáticamente">
            <a:extLst>
              <a:ext uri="{FF2B5EF4-FFF2-40B4-BE49-F238E27FC236}">
                <a16:creationId xmlns:a16="http://schemas.microsoft.com/office/drawing/2014/main" id="{EB074998-5F9B-9A51-6DE1-95F99E7DF7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2296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Magíster Estadística.</a:t>
            </a:r>
          </a:p>
          <a:p>
            <a:pPr marL="285750" indent="-285750">
              <a:buFontTx/>
              <a:buChar char="-"/>
            </a:pPr>
            <a:r>
              <a:rPr lang="es-ES" dirty="0"/>
              <a:t>10 años en Riesgo Crédito.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Profesor de distintos cursos de </a:t>
            </a:r>
            <a:r>
              <a:rPr lang="es-ES" dirty="0" err="1"/>
              <a:t>pregardo</a:t>
            </a:r>
            <a:r>
              <a:rPr lang="es-ES" dirty="0"/>
              <a:t>, diplomados y magíster.</a:t>
            </a:r>
          </a:p>
          <a:p>
            <a:pPr marL="285750" indent="-285750">
              <a:buFontTx/>
              <a:buChar char="-"/>
            </a:pPr>
            <a:r>
              <a:rPr lang="es-ES" dirty="0"/>
              <a:t>Desarrollador de paquetes de R.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000" dirty="0"/>
              <a:t>Joshua Kunst Fuentes</a:t>
            </a:r>
            <a:endParaRPr lang="es-CL" sz="2000" dirty="0"/>
          </a:p>
        </p:txBody>
      </p:sp>
      <p:pic>
        <p:nvPicPr>
          <p:cNvPr id="20" name="Marcador de posición de imagen 1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350DDDC3-F84D-F4F5-BEBD-A28F0AAE535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  <p:pic>
        <p:nvPicPr>
          <p:cNvPr id="22" name="Marcador de posición de imagen 2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56CAFEC-44AF-E2A4-6110-F7AC1BDA204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  <p:pic>
        <p:nvPicPr>
          <p:cNvPr id="24" name="Marcador de posición de imagen 23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6F011645-7685-BA37-8387-4CC5464B4C3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212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0" dirty="0">
                <a:solidFill>
                  <a:schemeClr val="tx1"/>
                </a:solidFill>
              </a:rPr>
              <a:t>¿Que 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visualización</a:t>
            </a:r>
            <a:r>
              <a:rPr lang="en-US" sz="5400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77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4735091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</a:t>
            </a:r>
            <a:endParaRPr lang="es-CL" b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Proceso de </a:t>
            </a:r>
            <a:r>
              <a:rPr lang="es-ES" sz="2000" b="1" dirty="0"/>
              <a:t>representar</a:t>
            </a:r>
            <a:r>
              <a:rPr lang="es-ES" sz="2000" dirty="0"/>
              <a:t> datos abstractos y complejos mediante representaciones visuales para </a:t>
            </a:r>
            <a:r>
              <a:rPr lang="es-ES" sz="2000" b="1" dirty="0"/>
              <a:t>facilitar</a:t>
            </a:r>
            <a:r>
              <a:rPr lang="es-ES" sz="2000" dirty="0"/>
              <a:t> la comprensión, el análisis y la comunicación de la información.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A través de la visualización, los datos se transforman en representaciones gráficas que aprovechan las capacidades perceptuales y cognitivas de los usuarios para extraer significado y conocimiento.</a:t>
            </a:r>
            <a:endParaRPr lang="es-CL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41364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Los sistemas computacionales de visualización proveen representaciones visuales de conjuntos de datos diseñadas para ayudar a las personas a efectuar tareas de manera más efectiva.</a:t>
            </a:r>
            <a:endParaRPr lang="es-CL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290864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Los sistemas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C00000"/>
                </a:solidFill>
              </a:rPr>
              <a:t>computacionales</a:t>
            </a:r>
            <a:r>
              <a:rPr lang="es-ES" sz="2400" dirty="0"/>
              <a:t> de visualización proveen </a:t>
            </a:r>
            <a:r>
              <a:rPr lang="es-ES" sz="2400" b="1" dirty="0">
                <a:solidFill>
                  <a:srgbClr val="C00000"/>
                </a:solidFill>
              </a:rPr>
              <a:t>representaciones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C00000"/>
                </a:solidFill>
              </a:rPr>
              <a:t>visuales</a:t>
            </a:r>
            <a:r>
              <a:rPr lang="es-ES" sz="2400" b="1" dirty="0"/>
              <a:t> </a:t>
            </a:r>
            <a:r>
              <a:rPr lang="es-ES" sz="2400" dirty="0"/>
              <a:t>de conjuntos de </a:t>
            </a:r>
            <a:r>
              <a:rPr lang="es-ES" sz="2400" b="1" dirty="0">
                <a:solidFill>
                  <a:srgbClr val="C00000"/>
                </a:solidFill>
              </a:rPr>
              <a:t>datos</a:t>
            </a:r>
            <a:r>
              <a:rPr lang="es-ES" sz="2400" dirty="0"/>
              <a:t> diseñadas para </a:t>
            </a:r>
            <a:r>
              <a:rPr lang="es-ES" sz="2400" b="1" dirty="0">
                <a:solidFill>
                  <a:srgbClr val="C00000"/>
                </a:solidFill>
              </a:rPr>
              <a:t>ayudar a las personas </a:t>
            </a:r>
            <a:r>
              <a:rPr lang="es-ES" sz="2400" dirty="0"/>
              <a:t>a efectuar tareas de manera más efectiva.</a:t>
            </a:r>
            <a:endParaRPr lang="es-CL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425804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805</Words>
  <Application>Microsoft Office PowerPoint</Application>
  <PresentationFormat>Panorámica</PresentationFormat>
  <Paragraphs>87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Bienvenidos</vt:lpstr>
      <vt:lpstr>Acerca del Curso</vt:lpstr>
      <vt:lpstr>Acerca del Profesor</vt:lpstr>
      <vt:lpstr>¿Que es visualización?</vt:lpstr>
      <vt:lpstr>¿Qué es visualización?</vt:lpstr>
      <vt:lpstr>¿Qué es visualización? (ver. 2)</vt:lpstr>
      <vt:lpstr>¿Qué es visualización? (ver. 2)</vt:lpstr>
      <vt:lpstr>¿Qué es visualización? (ver. 2)</vt:lpstr>
      <vt:lpstr>¿Qué es visualización? (ver. 2)</vt:lpstr>
      <vt:lpstr>¿Qué es visualización? (ver. 2)</vt:lpstr>
      <vt:lpstr>Que </vt:lpstr>
      <vt:lpstr>Presentación de PowerPoint</vt:lpstr>
      <vt:lpstr>Presentación de PowerPoint</vt:lpstr>
      <vt:lpstr>Presentación de PowerPoint</vt:lpstr>
      <vt:lpstr>Presentación de PowerPoint</vt:lpstr>
      <vt:lpstr>Acerca del Curso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Joshua Benjamin Kunst Fuentes</cp:lastModifiedBy>
  <cp:revision>9</cp:revision>
  <dcterms:created xsi:type="dcterms:W3CDTF">2022-01-17T15:11:25Z</dcterms:created>
  <dcterms:modified xsi:type="dcterms:W3CDTF">2023-06-27T22:01:30Z</dcterms:modified>
</cp:coreProperties>
</file>