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5463">
          <p15:clr>
            <a:srgbClr val="9AA0A6"/>
          </p15:clr>
        </p15:guide>
        <p15:guide id="2" pos="14999">
          <p15:clr>
            <a:srgbClr val="9AA0A6"/>
          </p15:clr>
        </p15:guide>
        <p15:guide id="3" orient="horz" pos="9728">
          <p15:clr>
            <a:srgbClr val="9AA0A6"/>
          </p15:clr>
        </p15:guide>
        <p15:guide id="4" orient="horz" pos="13556">
          <p15:clr>
            <a:srgbClr val="9AA0A6"/>
          </p15:clr>
        </p15:guide>
        <p15:guide id="5" orient="horz" pos="2224">
          <p15:clr>
            <a:srgbClr val="9AA0A6"/>
          </p15:clr>
        </p15:guide>
        <p15:guide id="6" pos="5976">
          <p15:clr>
            <a:srgbClr val="9AA0A6"/>
          </p15:clr>
        </p15:guide>
        <p15:guide id="7" pos="5498">
          <p15:clr>
            <a:srgbClr val="9AA0A6"/>
          </p15:clr>
        </p15:guide>
        <p15:guide id="8" pos="20433">
          <p15:clr>
            <a:srgbClr val="9AA0A6"/>
          </p15:clr>
        </p15:guide>
        <p15:guide id="9" pos="303">
          <p15:clr>
            <a:srgbClr val="9AA0A6"/>
          </p15:clr>
        </p15:guide>
        <p15:guide id="10" orient="horz" pos="9543">
          <p15:clr>
            <a:srgbClr val="9AA0A6"/>
          </p15:clr>
        </p15:guide>
        <p15:guide id="11" orient="horz" pos="5659">
          <p15:clr>
            <a:srgbClr val="9AA0A6"/>
          </p15:clr>
        </p15:guide>
        <p15:guide id="12" orient="horz" pos="5493">
          <p15:clr>
            <a:srgbClr val="9AA0A6"/>
          </p15:clr>
        </p15:guide>
        <p15:guide id="13" orient="horz" pos="10855">
          <p15:clr>
            <a:srgbClr val="9AA0A6"/>
          </p15:clr>
        </p15:guide>
        <p15:guide id="14" orient="horz" pos="10097">
          <p15:clr>
            <a:srgbClr val="9AA0A6"/>
          </p15:clr>
        </p15:guide>
        <p15:guide id="15" orient="horz" pos="6158">
          <p15:clr>
            <a:srgbClr val="9AA0A6"/>
          </p15:clr>
        </p15:guide>
        <p15:guide id="16" orient="horz" pos="10080">
          <p15:clr>
            <a:srgbClr val="9AA0A6"/>
          </p15:clr>
        </p15:guide>
        <p15:guide id="17" orient="horz" pos="7344">
          <p15:clr>
            <a:srgbClr val="9AA0A6"/>
          </p15:clr>
        </p15:guide>
        <p15:guide id="18" orient="horz" pos="12782">
          <p15:clr>
            <a:srgbClr val="9AA0A6"/>
          </p15:clr>
        </p15:guide>
        <p15:guide id="19" orient="horz" pos="7628">
          <p15:clr>
            <a:srgbClr val="9AA0A6"/>
          </p15:clr>
        </p15:guide>
        <p15:guide id="20" orient="horz" pos="8011">
          <p15:clr>
            <a:srgbClr val="9AA0A6"/>
          </p15:clr>
        </p15:guide>
        <p15:guide id="21" orient="horz" pos="8582">
          <p15:clr>
            <a:srgbClr val="9AA0A6"/>
          </p15:clr>
        </p15:guide>
        <p15:guide id="22" orient="horz" pos="3878">
          <p15:clr>
            <a:srgbClr val="9AA0A6"/>
          </p15:clr>
        </p15:guide>
        <p15:guide id="23" orient="horz" pos="2016">
          <p15:clr>
            <a:srgbClr val="9AA0A6"/>
          </p15:clr>
        </p15:guide>
        <p15:guide id="24" orient="horz" pos="2320">
          <p15:clr>
            <a:srgbClr val="9AA0A6"/>
          </p15:clr>
        </p15:guide>
      </p15:sldGuideLst>
    </p:ext>
    <p:ext uri="http://customooxmlschemas.google.com/">
      <go:slidesCustomData xmlns:go="http://customooxmlschemas.google.com/" r:id="rId8" roundtripDataSignature="AMtx7mjAQh2E4/M539OVUy3G/zfmECxh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463"/>
        <p:guide pos="14999"/>
        <p:guide pos="9728" orient="horz"/>
        <p:guide pos="13556" orient="horz"/>
        <p:guide pos="2224" orient="horz"/>
        <p:guide pos="5976"/>
        <p:guide pos="5498"/>
        <p:guide pos="20433"/>
        <p:guide pos="303"/>
        <p:guide pos="9543" orient="horz"/>
        <p:guide pos="5659" orient="horz"/>
        <p:guide pos="5493" orient="horz"/>
        <p:guide pos="10855" orient="horz"/>
        <p:guide pos="10097" orient="horz"/>
        <p:guide pos="6158" orient="horz"/>
        <p:guide pos="10080" orient="horz"/>
        <p:guide pos="7344" orient="horz"/>
        <p:guide pos="12782" orient="horz"/>
        <p:guide pos="7628" orient="horz"/>
        <p:guide pos="8011" orient="horz"/>
        <p:guide pos="8582" orient="horz"/>
        <p:guide pos="3878" orient="horz"/>
        <p:guide pos="2016" orient="horz"/>
        <p:guide pos="232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2.eng.famu.fsu.edu/me/senior_design/2017/team22/docs_pdfs/FinalPoster.pd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https://ww2.eng.famu.fsu.edu/me/senior_design/2017/team22/docs_pdfs/FinalPoster.pdf</a:t>
            </a:r>
            <a:r>
              <a:rPr lang="en-US"/>
              <a:t>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468880" y="3591562"/>
            <a:ext cx="27980641"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8" name="Google Shape;18;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5" name="Google Shape;75;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405506" y="26036"/>
            <a:ext cx="18597882" cy="208826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81" name="Google Shape;81;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4" name="Google Shape;24;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245997" y="5471167"/>
            <a:ext cx="28392119"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245997" y="14686288"/>
            <a:ext cx="28392119"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30" name="Google Shape;30;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6" name="Google Shape;36;p6"/>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7" name="Google Shape;37;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267428"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267431" y="5379722"/>
            <a:ext cx="13926023"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3" name="Google Shape;43;p7"/>
          <p:cNvSpPr txBox="1"/>
          <p:nvPr>
            <p:ph idx="2" type="body"/>
          </p:nvPr>
        </p:nvSpPr>
        <p:spPr>
          <a:xfrm>
            <a:off x="2267431" y="8016240"/>
            <a:ext cx="13926023"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4" name="Google Shape;44;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5" name="Google Shape;45;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6" name="Google Shape;46;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994608" y="3159765"/>
            <a:ext cx="16664939" cy="15595601"/>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61" name="Google Shape;61;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2" name="Google Shape;62;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994608" y="3159765"/>
            <a:ext cx="16664939" cy="1559560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3200"/>
              </a:spcBef>
              <a:spcAft>
                <a:spcPts val="0"/>
              </a:spcAft>
              <a:buClr>
                <a:schemeClr val="dk1"/>
              </a:buClr>
              <a:buSzPts val="10240"/>
              <a:buFont typeface="Arial"/>
              <a:buNone/>
              <a:defRPr b="0" i="0" sz="10240" u="none" cap="none" strike="noStrike">
                <a:solidFill>
                  <a:schemeClr val="dk1"/>
                </a:solidFill>
                <a:latin typeface="Calibri"/>
                <a:ea typeface="Calibri"/>
                <a:cs typeface="Calibri"/>
                <a:sym typeface="Calibri"/>
              </a:defRPr>
            </a:lvl1pPr>
            <a:lvl2pPr lvl="1" marR="0" rtl="0" algn="l">
              <a:lnSpc>
                <a:spcPct val="90000"/>
              </a:lnSpc>
              <a:spcBef>
                <a:spcPts val="1600"/>
              </a:spcBef>
              <a:spcAft>
                <a:spcPts val="0"/>
              </a:spcAft>
              <a:buClr>
                <a:schemeClr val="dk1"/>
              </a:buClr>
              <a:buSzPts val="8960"/>
              <a:buFont typeface="Arial"/>
              <a:buNone/>
              <a:defRPr b="0" i="0" sz="8960" u="none" cap="none" strike="noStrike">
                <a:solidFill>
                  <a:schemeClr val="dk1"/>
                </a:solidFill>
                <a:latin typeface="Calibri"/>
                <a:ea typeface="Calibri"/>
                <a:cs typeface="Calibri"/>
                <a:sym typeface="Calibri"/>
              </a:defRPr>
            </a:lvl2pPr>
            <a:lvl3pPr lvl="2" marR="0" rtl="0" algn="l">
              <a:lnSpc>
                <a:spcPct val="90000"/>
              </a:lnSpc>
              <a:spcBef>
                <a:spcPts val="16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lvl="3"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4pPr>
            <a:lvl5pPr lvl="4"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5pPr>
            <a:lvl6pPr lvl="5"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6pPr>
            <a:lvl7pPr lvl="6"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7pPr>
            <a:lvl8pPr lvl="7"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8pPr>
            <a:lvl9pPr lvl="8"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9" name="Google Shape;69;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10" Type="http://schemas.openxmlformats.org/officeDocument/2006/relationships/image" Target="../media/image8.png"/><Relationship Id="rId9" Type="http://schemas.openxmlformats.org/officeDocument/2006/relationships/image" Target="../media/image4.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24548300" y="3531200"/>
            <a:ext cx="7888800" cy="116178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502600" y="9264463"/>
            <a:ext cx="8246700" cy="58557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3000"/>
          </a:p>
        </p:txBody>
      </p:sp>
      <p:sp>
        <p:nvSpPr>
          <p:cNvPr id="91" name="Google Shape;91;p1"/>
          <p:cNvSpPr/>
          <p:nvPr/>
        </p:nvSpPr>
        <p:spPr>
          <a:xfrm>
            <a:off x="9531975" y="3531200"/>
            <a:ext cx="14278800" cy="8566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a:off x="0" y="0"/>
            <a:ext cx="32918401" cy="32004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5184">
              <a:solidFill>
                <a:srgbClr val="BFBFBF"/>
              </a:solidFill>
              <a:latin typeface="Calibri"/>
              <a:ea typeface="Calibri"/>
              <a:cs typeface="Calibri"/>
              <a:sym typeface="Calibri"/>
            </a:endParaRPr>
          </a:p>
        </p:txBody>
      </p:sp>
      <p:sp>
        <p:nvSpPr>
          <p:cNvPr id="93" name="Google Shape;93;p1"/>
          <p:cNvSpPr txBox="1"/>
          <p:nvPr/>
        </p:nvSpPr>
        <p:spPr>
          <a:xfrm>
            <a:off x="8728090" y="194299"/>
            <a:ext cx="15427500" cy="2265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rgbClr val="0D0D0D"/>
                </a:solidFill>
              </a:rPr>
              <a:t>T311 - Material Handling Robot</a:t>
            </a:r>
            <a:endParaRPr/>
          </a:p>
        </p:txBody>
      </p:sp>
      <p:sp>
        <p:nvSpPr>
          <p:cNvPr id="94" name="Google Shape;94;p1"/>
          <p:cNvSpPr/>
          <p:nvPr/>
        </p:nvSpPr>
        <p:spPr>
          <a:xfrm>
            <a:off x="4924275" y="1298700"/>
            <a:ext cx="31291800" cy="2265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4800">
                <a:solidFill>
                  <a:srgbClr val="0D0D0D"/>
                </a:solidFill>
                <a:latin typeface="Arial Black"/>
                <a:ea typeface="Arial Black"/>
                <a:cs typeface="Arial Black"/>
                <a:sym typeface="Arial Black"/>
              </a:rPr>
              <a:t>Team Members: </a:t>
            </a:r>
            <a:r>
              <a:rPr lang="en-US" sz="4800">
                <a:solidFill>
                  <a:srgbClr val="0D0D0D"/>
                </a:solidFill>
              </a:rPr>
              <a:t>Alexandar Jen, Walter Caldwell, Sebastian Muriel, Tiffany Miller, Tony Zheng</a:t>
            </a:r>
            <a:endParaRPr sz="4800">
              <a:solidFill>
                <a:srgbClr val="0D0D0D"/>
              </a:solidFill>
            </a:endParaRPr>
          </a:p>
          <a:p>
            <a:pPr indent="0" lvl="0" marL="0" marR="0" rtl="0" algn="l">
              <a:lnSpc>
                <a:spcPct val="115000"/>
              </a:lnSpc>
              <a:spcBef>
                <a:spcPts val="0"/>
              </a:spcBef>
              <a:spcAft>
                <a:spcPts val="0"/>
              </a:spcAft>
              <a:buNone/>
            </a:pPr>
            <a:r>
              <a:rPr lang="en-US" sz="4800">
                <a:solidFill>
                  <a:srgbClr val="0D0D0D"/>
                </a:solidFill>
                <a:latin typeface="Arial Black"/>
                <a:ea typeface="Arial Black"/>
                <a:cs typeface="Arial Black"/>
                <a:sym typeface="Arial Black"/>
              </a:rPr>
              <a:t>Instructors: </a:t>
            </a:r>
            <a:r>
              <a:rPr lang="en-US" sz="4800">
                <a:solidFill>
                  <a:srgbClr val="0D0D0D"/>
                </a:solidFill>
              </a:rPr>
              <a:t>Dr. Oscar Chuy &amp; Dr. Jerris Hooker</a:t>
            </a:r>
            <a:r>
              <a:rPr lang="en-US" sz="4800">
                <a:solidFill>
                  <a:srgbClr val="0D0D0D"/>
                </a:solidFill>
                <a:latin typeface="Arial Black"/>
                <a:ea typeface="Arial Black"/>
                <a:cs typeface="Arial Black"/>
                <a:sym typeface="Arial Black"/>
              </a:rPr>
              <a:t> Faculty Advisor: </a:t>
            </a:r>
            <a:r>
              <a:rPr lang="en-US" sz="4800">
                <a:solidFill>
                  <a:srgbClr val="0D0D0D"/>
                </a:solidFill>
              </a:rPr>
              <a:t>Dr. Bruce Harvey</a:t>
            </a:r>
            <a:endParaRPr sz="4800">
              <a:solidFill>
                <a:srgbClr val="0D0D0D"/>
              </a:solidFill>
            </a:endParaRPr>
          </a:p>
          <a:p>
            <a:pPr indent="0" lvl="0" marL="0" marR="0" rtl="0" algn="l">
              <a:lnSpc>
                <a:spcPct val="150000"/>
              </a:lnSpc>
              <a:spcBef>
                <a:spcPts val="0"/>
              </a:spcBef>
              <a:spcAft>
                <a:spcPts val="0"/>
              </a:spcAft>
              <a:buNone/>
            </a:pPr>
            <a:r>
              <a:t/>
            </a:r>
            <a:endParaRPr sz="4800">
              <a:solidFill>
                <a:srgbClr val="0D0D0D"/>
              </a:solidFill>
            </a:endParaRPr>
          </a:p>
        </p:txBody>
      </p:sp>
      <p:pic>
        <p:nvPicPr>
          <p:cNvPr id="95" name="Google Shape;95;p1"/>
          <p:cNvPicPr preferRelativeResize="0"/>
          <p:nvPr/>
        </p:nvPicPr>
        <p:blipFill rotWithShape="1">
          <a:blip r:embed="rId3">
            <a:alphaModFix/>
          </a:blip>
          <a:srcRect b="0" l="0" r="0" t="0"/>
          <a:stretch/>
        </p:blipFill>
        <p:spPr>
          <a:xfrm>
            <a:off x="771480" y="277535"/>
            <a:ext cx="2880652" cy="2710817"/>
          </a:xfrm>
          <a:prstGeom prst="rect">
            <a:avLst/>
          </a:prstGeom>
          <a:noFill/>
          <a:ln>
            <a:noFill/>
          </a:ln>
        </p:spPr>
      </p:pic>
      <p:pic>
        <p:nvPicPr>
          <p:cNvPr id="96" name="Google Shape;96;p1"/>
          <p:cNvPicPr preferRelativeResize="0"/>
          <p:nvPr/>
        </p:nvPicPr>
        <p:blipFill>
          <a:blip r:embed="rId4">
            <a:alphaModFix/>
          </a:blip>
          <a:stretch>
            <a:fillRect/>
          </a:stretch>
        </p:blipFill>
        <p:spPr>
          <a:xfrm>
            <a:off x="10383975" y="3948900"/>
            <a:ext cx="12574800" cy="6246900"/>
          </a:xfrm>
          <a:prstGeom prst="roundRect">
            <a:avLst>
              <a:gd fmla="val 16667" name="adj"/>
            </a:avLst>
          </a:prstGeom>
          <a:noFill/>
          <a:ln>
            <a:noFill/>
          </a:ln>
        </p:spPr>
      </p:pic>
      <p:sp>
        <p:nvSpPr>
          <p:cNvPr id="97" name="Google Shape;97;p1"/>
          <p:cNvSpPr txBox="1"/>
          <p:nvPr/>
        </p:nvSpPr>
        <p:spPr>
          <a:xfrm>
            <a:off x="9834400" y="10195800"/>
            <a:ext cx="13670700" cy="1901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3000">
                <a:solidFill>
                  <a:schemeClr val="dk1"/>
                </a:solidFill>
                <a:latin typeface="Arial Black"/>
                <a:ea typeface="Arial Black"/>
                <a:cs typeface="Arial Black"/>
                <a:sym typeface="Arial Black"/>
              </a:rPr>
              <a:t>Objective:</a:t>
            </a:r>
            <a:endParaRPr sz="3000">
              <a:solidFill>
                <a:schemeClr val="dk1"/>
              </a:solidFill>
              <a:latin typeface="Arial Black"/>
              <a:ea typeface="Arial Black"/>
              <a:cs typeface="Arial Black"/>
              <a:sym typeface="Arial Black"/>
            </a:endParaRPr>
          </a:p>
          <a:p>
            <a:pPr indent="0" lvl="0" marL="0" rtl="0" algn="ctr">
              <a:lnSpc>
                <a:spcPct val="90000"/>
              </a:lnSpc>
              <a:spcBef>
                <a:spcPts val="0"/>
              </a:spcBef>
              <a:spcAft>
                <a:spcPts val="0"/>
              </a:spcAft>
              <a:buClr>
                <a:schemeClr val="dk1"/>
              </a:buClr>
              <a:buSzPts val="2800"/>
              <a:buFont typeface="Arial"/>
              <a:buNone/>
            </a:pPr>
            <a:r>
              <a:rPr lang="en-US" sz="3000">
                <a:solidFill>
                  <a:schemeClr val="dk1"/>
                </a:solidFill>
              </a:rPr>
              <a:t>The objective of this project is to create a partially autonomous material handling robot that works in a dark warehouse with conditions unfavorable to human workers. </a:t>
            </a:r>
            <a:endParaRPr sz="3000"/>
          </a:p>
        </p:txBody>
      </p:sp>
      <p:sp>
        <p:nvSpPr>
          <p:cNvPr id="98" name="Google Shape;98;p1"/>
          <p:cNvSpPr/>
          <p:nvPr/>
        </p:nvSpPr>
        <p:spPr>
          <a:xfrm>
            <a:off x="9486900" y="12716800"/>
            <a:ext cx="14323800" cy="88035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10680525" y="12924750"/>
            <a:ext cx="11981700" cy="139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Arial Black"/>
                <a:ea typeface="Arial Black"/>
                <a:cs typeface="Arial Black"/>
                <a:sym typeface="Arial Black"/>
              </a:rPr>
              <a:t>Block Diagram</a:t>
            </a:r>
            <a:endParaRPr sz="3000">
              <a:latin typeface="Arial Black"/>
              <a:ea typeface="Arial Black"/>
              <a:cs typeface="Arial Black"/>
              <a:sym typeface="Arial Black"/>
            </a:endParaRPr>
          </a:p>
        </p:txBody>
      </p:sp>
      <p:sp>
        <p:nvSpPr>
          <p:cNvPr id="100" name="Google Shape;100;p1"/>
          <p:cNvSpPr txBox="1"/>
          <p:nvPr/>
        </p:nvSpPr>
        <p:spPr>
          <a:xfrm>
            <a:off x="1227725" y="9429625"/>
            <a:ext cx="62253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Arial Black"/>
                <a:ea typeface="Arial Black"/>
                <a:cs typeface="Arial Black"/>
                <a:sym typeface="Arial Black"/>
              </a:rPr>
              <a:t>Problem</a:t>
            </a:r>
            <a:endParaRPr sz="3000">
              <a:solidFill>
                <a:schemeClr val="dk1"/>
              </a:solidFill>
              <a:latin typeface="Arial Black"/>
              <a:ea typeface="Arial Black"/>
              <a:cs typeface="Arial Black"/>
              <a:sym typeface="Arial Black"/>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1" name="Google Shape;101;p1"/>
          <p:cNvSpPr/>
          <p:nvPr/>
        </p:nvSpPr>
        <p:spPr>
          <a:xfrm>
            <a:off x="481225" y="15442475"/>
            <a:ext cx="8246700" cy="60777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txBox="1"/>
          <p:nvPr/>
        </p:nvSpPr>
        <p:spPr>
          <a:xfrm>
            <a:off x="1227725" y="15705900"/>
            <a:ext cx="6225300" cy="6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chemeClr val="dk1"/>
                </a:solidFill>
                <a:latin typeface="Arial Black"/>
                <a:ea typeface="Arial Black"/>
                <a:cs typeface="Arial Black"/>
                <a:sym typeface="Arial Black"/>
              </a:rPr>
              <a:t>Scope</a:t>
            </a:r>
            <a:endParaRPr sz="3000">
              <a:solidFill>
                <a:schemeClr val="dk1"/>
              </a:solidFill>
              <a:latin typeface="Arial Black"/>
              <a:ea typeface="Arial Black"/>
              <a:cs typeface="Arial Black"/>
              <a:sym typeface="Arial Black"/>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3" name="Google Shape;103;p1"/>
          <p:cNvSpPr/>
          <p:nvPr/>
        </p:nvSpPr>
        <p:spPr>
          <a:xfrm>
            <a:off x="24548300" y="15442475"/>
            <a:ext cx="7888800" cy="60777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txBox="1"/>
          <p:nvPr/>
        </p:nvSpPr>
        <p:spPr>
          <a:xfrm>
            <a:off x="25323125" y="15655050"/>
            <a:ext cx="62253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chemeClr val="dk1"/>
                </a:solidFill>
                <a:latin typeface="Arial Black"/>
                <a:ea typeface="Arial Black"/>
                <a:cs typeface="Arial Black"/>
                <a:sym typeface="Arial Black"/>
              </a:rPr>
              <a:t>Future Work</a:t>
            </a:r>
            <a:endParaRPr sz="3000">
              <a:solidFill>
                <a:schemeClr val="dk1"/>
              </a:solidFill>
              <a:latin typeface="Arial Black"/>
              <a:ea typeface="Arial Black"/>
              <a:cs typeface="Arial Black"/>
              <a:sym typeface="Arial Black"/>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5" name="Google Shape;105;p1"/>
          <p:cNvSpPr txBox="1"/>
          <p:nvPr/>
        </p:nvSpPr>
        <p:spPr>
          <a:xfrm>
            <a:off x="24773000" y="16407350"/>
            <a:ext cx="7439400" cy="38898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lang="en-US" sz="3000"/>
              <a:t>Assemble prototype</a:t>
            </a:r>
            <a:endParaRPr sz="3000"/>
          </a:p>
          <a:p>
            <a:pPr indent="-419100" lvl="0" marL="457200" rtl="0" algn="l">
              <a:spcBef>
                <a:spcPts val="0"/>
              </a:spcBef>
              <a:spcAft>
                <a:spcPts val="0"/>
              </a:spcAft>
              <a:buSzPts val="3000"/>
              <a:buChar char="●"/>
            </a:pPr>
            <a:r>
              <a:rPr lang="en-US" sz="3000"/>
              <a:t>Test prototype movement and lifting mechanisms with manual inputs</a:t>
            </a:r>
            <a:endParaRPr sz="3000"/>
          </a:p>
          <a:p>
            <a:pPr indent="-419100" lvl="0" marL="457200" rtl="0" algn="l">
              <a:spcBef>
                <a:spcPts val="0"/>
              </a:spcBef>
              <a:spcAft>
                <a:spcPts val="0"/>
              </a:spcAft>
              <a:buSzPts val="3000"/>
              <a:buChar char="●"/>
            </a:pPr>
            <a:r>
              <a:rPr lang="en-US" sz="3000"/>
              <a:t>Design navigation and databasing </a:t>
            </a:r>
            <a:r>
              <a:rPr lang="en-US" sz="3000"/>
              <a:t>algorithms</a:t>
            </a:r>
            <a:endParaRPr sz="3000"/>
          </a:p>
          <a:p>
            <a:pPr indent="-419100" lvl="0" marL="457200" rtl="0" algn="l">
              <a:spcBef>
                <a:spcPts val="0"/>
              </a:spcBef>
              <a:spcAft>
                <a:spcPts val="0"/>
              </a:spcAft>
              <a:buSzPts val="3000"/>
              <a:buChar char="●"/>
            </a:pPr>
            <a:r>
              <a:rPr lang="en-US" sz="3000"/>
              <a:t>Test algorithms and prototype’s autonomous movements</a:t>
            </a:r>
            <a:endParaRPr sz="3000"/>
          </a:p>
        </p:txBody>
      </p:sp>
      <p:sp>
        <p:nvSpPr>
          <p:cNvPr id="106" name="Google Shape;106;p1"/>
          <p:cNvSpPr txBox="1"/>
          <p:nvPr/>
        </p:nvSpPr>
        <p:spPr>
          <a:xfrm>
            <a:off x="719525" y="16407350"/>
            <a:ext cx="7241700" cy="4793400"/>
          </a:xfrm>
          <a:prstGeom prst="rect">
            <a:avLst/>
          </a:prstGeom>
          <a:noFill/>
          <a:ln>
            <a:noFill/>
          </a:ln>
        </p:spPr>
        <p:txBody>
          <a:bodyPr anchorCtr="0" anchor="ctr" bIns="91425" lIns="91425" spcFirstLastPara="1" rIns="91425" wrap="square" tIns="91425">
            <a:noAutofit/>
          </a:bodyPr>
          <a:lstStyle/>
          <a:p>
            <a:pPr indent="457200" lvl="0" marL="2286000" rtl="0" algn="l">
              <a:spcBef>
                <a:spcPts val="0"/>
              </a:spcBef>
              <a:spcAft>
                <a:spcPts val="0"/>
              </a:spcAft>
              <a:buNone/>
            </a:pPr>
            <a:r>
              <a:rPr lang="en-US" sz="3000"/>
              <a:t>Load of 25 lb</a:t>
            </a:r>
            <a:endParaRPr sz="3000"/>
          </a:p>
          <a:p>
            <a:pPr indent="0" lvl="0" marL="0" rtl="0" algn="l">
              <a:spcBef>
                <a:spcPts val="0"/>
              </a:spcBef>
              <a:spcAft>
                <a:spcPts val="0"/>
              </a:spcAft>
              <a:buNone/>
            </a:pPr>
            <a:r>
              <a:t/>
            </a:r>
            <a:endParaRPr sz="3000"/>
          </a:p>
          <a:p>
            <a:pPr indent="457200" lvl="0" marL="914400" rtl="0" algn="l">
              <a:spcBef>
                <a:spcPts val="0"/>
              </a:spcBef>
              <a:spcAft>
                <a:spcPts val="0"/>
              </a:spcAft>
              <a:buNone/>
            </a:pPr>
            <a:r>
              <a:rPr lang="en-US" sz="3000"/>
              <a:t>Navigates autonomously</a:t>
            </a:r>
            <a:endParaRPr sz="3000"/>
          </a:p>
          <a:p>
            <a:pPr indent="0" lvl="0" marL="457200" rtl="0" algn="l">
              <a:spcBef>
                <a:spcPts val="0"/>
              </a:spcBef>
              <a:spcAft>
                <a:spcPts val="0"/>
              </a:spcAft>
              <a:buNone/>
            </a:pPr>
            <a:r>
              <a:t/>
            </a:r>
            <a:endParaRPr sz="3000"/>
          </a:p>
          <a:p>
            <a:pPr indent="0" lvl="0" marL="1828800" rtl="0" algn="l">
              <a:spcBef>
                <a:spcPts val="0"/>
              </a:spcBef>
              <a:spcAft>
                <a:spcPts val="0"/>
              </a:spcAft>
              <a:buNone/>
            </a:pPr>
            <a:r>
              <a:rPr lang="en-US" sz="3000"/>
              <a:t>Recognizes packages</a:t>
            </a:r>
            <a:endParaRPr sz="3000"/>
          </a:p>
          <a:p>
            <a:pPr indent="0" lvl="0" marL="0" rtl="0" algn="l">
              <a:spcBef>
                <a:spcPts val="0"/>
              </a:spcBef>
              <a:spcAft>
                <a:spcPts val="0"/>
              </a:spcAft>
              <a:buNone/>
            </a:pPr>
            <a:r>
              <a:t/>
            </a:r>
            <a:endParaRPr sz="3000"/>
          </a:p>
          <a:p>
            <a:pPr indent="457200" lvl="0" marL="914400" rtl="0" algn="l">
              <a:spcBef>
                <a:spcPts val="0"/>
              </a:spcBef>
              <a:spcAft>
                <a:spcPts val="0"/>
              </a:spcAft>
              <a:buNone/>
            </a:pPr>
            <a:r>
              <a:rPr lang="en-US" sz="3000"/>
              <a:t>Self-loading and dropoff</a:t>
            </a:r>
            <a:endParaRPr sz="3000"/>
          </a:p>
          <a:p>
            <a:pPr indent="457200" lvl="0" marL="457200" rtl="0" algn="l">
              <a:spcBef>
                <a:spcPts val="0"/>
              </a:spcBef>
              <a:spcAft>
                <a:spcPts val="0"/>
              </a:spcAft>
              <a:buNone/>
            </a:pPr>
            <a:r>
              <a:t/>
            </a:r>
            <a:endParaRPr sz="3000"/>
          </a:p>
        </p:txBody>
      </p:sp>
      <p:pic>
        <p:nvPicPr>
          <p:cNvPr id="107" name="Google Shape;107;p1"/>
          <p:cNvPicPr preferRelativeResize="0"/>
          <p:nvPr/>
        </p:nvPicPr>
        <p:blipFill>
          <a:blip r:embed="rId5">
            <a:alphaModFix/>
          </a:blip>
          <a:stretch>
            <a:fillRect/>
          </a:stretch>
        </p:blipFill>
        <p:spPr>
          <a:xfrm>
            <a:off x="2548075" y="16909600"/>
            <a:ext cx="646801" cy="646799"/>
          </a:xfrm>
          <a:prstGeom prst="rect">
            <a:avLst/>
          </a:prstGeom>
          <a:noFill/>
          <a:ln>
            <a:noFill/>
          </a:ln>
        </p:spPr>
      </p:pic>
      <p:pic>
        <p:nvPicPr>
          <p:cNvPr id="108" name="Google Shape;108;p1"/>
          <p:cNvPicPr preferRelativeResize="0"/>
          <p:nvPr/>
        </p:nvPicPr>
        <p:blipFill>
          <a:blip r:embed="rId6">
            <a:alphaModFix/>
          </a:blip>
          <a:stretch>
            <a:fillRect/>
          </a:stretch>
        </p:blipFill>
        <p:spPr>
          <a:xfrm>
            <a:off x="6411400" y="17783750"/>
            <a:ext cx="646800" cy="656812"/>
          </a:xfrm>
          <a:prstGeom prst="rect">
            <a:avLst/>
          </a:prstGeom>
          <a:noFill/>
          <a:ln>
            <a:noFill/>
          </a:ln>
        </p:spPr>
      </p:pic>
      <p:sp>
        <p:nvSpPr>
          <p:cNvPr id="109" name="Google Shape;109;p1"/>
          <p:cNvSpPr txBox="1"/>
          <p:nvPr/>
        </p:nvSpPr>
        <p:spPr>
          <a:xfrm>
            <a:off x="25380050" y="3690475"/>
            <a:ext cx="62253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Arial Black"/>
                <a:ea typeface="Arial Black"/>
                <a:cs typeface="Arial Black"/>
                <a:sym typeface="Arial Black"/>
              </a:rPr>
              <a:t>Design</a:t>
            </a:r>
            <a:endParaRPr sz="3000">
              <a:solidFill>
                <a:schemeClr val="dk1"/>
              </a:solidFill>
              <a:latin typeface="Arial Black"/>
              <a:ea typeface="Arial Black"/>
              <a:cs typeface="Arial Black"/>
              <a:sym typeface="Arial Black"/>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10" name="Google Shape;110;p1"/>
          <p:cNvPicPr preferRelativeResize="0"/>
          <p:nvPr/>
        </p:nvPicPr>
        <p:blipFill>
          <a:blip r:embed="rId7">
            <a:alphaModFix/>
          </a:blip>
          <a:stretch>
            <a:fillRect/>
          </a:stretch>
        </p:blipFill>
        <p:spPr>
          <a:xfrm>
            <a:off x="6257475" y="19645075"/>
            <a:ext cx="646800" cy="646800"/>
          </a:xfrm>
          <a:prstGeom prst="rect">
            <a:avLst/>
          </a:prstGeom>
          <a:noFill/>
          <a:ln>
            <a:noFill/>
          </a:ln>
        </p:spPr>
      </p:pic>
      <p:pic>
        <p:nvPicPr>
          <p:cNvPr id="111" name="Google Shape;111;p1"/>
          <p:cNvPicPr preferRelativeResize="0"/>
          <p:nvPr/>
        </p:nvPicPr>
        <p:blipFill>
          <a:blip r:embed="rId8">
            <a:alphaModFix/>
          </a:blip>
          <a:stretch>
            <a:fillRect/>
          </a:stretch>
        </p:blipFill>
        <p:spPr>
          <a:xfrm>
            <a:off x="1563700" y="18737550"/>
            <a:ext cx="646801" cy="646801"/>
          </a:xfrm>
          <a:prstGeom prst="rect">
            <a:avLst/>
          </a:prstGeom>
          <a:noFill/>
          <a:ln>
            <a:noFill/>
          </a:ln>
        </p:spPr>
      </p:pic>
      <p:sp>
        <p:nvSpPr>
          <p:cNvPr id="112" name="Google Shape;112;p1"/>
          <p:cNvSpPr txBox="1"/>
          <p:nvPr/>
        </p:nvSpPr>
        <p:spPr>
          <a:xfrm>
            <a:off x="710125" y="10038551"/>
            <a:ext cx="7788900" cy="47934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US" sz="3000"/>
              <a:t>Warehouses need to increase productivity to meet increasing demands.</a:t>
            </a:r>
            <a:endParaRPr sz="3000"/>
          </a:p>
          <a:p>
            <a:pPr indent="0" lvl="0" marL="457200" rtl="0" algn="l">
              <a:spcBef>
                <a:spcPts val="0"/>
              </a:spcBef>
              <a:spcAft>
                <a:spcPts val="0"/>
              </a:spcAft>
              <a:buClr>
                <a:schemeClr val="dk1"/>
              </a:buClr>
              <a:buSzPts val="1100"/>
              <a:buFont typeface="Arial"/>
              <a:buNone/>
            </a:pPr>
            <a:r>
              <a:t/>
            </a:r>
            <a:endParaRPr sz="3000"/>
          </a:p>
          <a:p>
            <a:pPr indent="-419100" lvl="0" marL="457200" rtl="0" algn="l">
              <a:spcBef>
                <a:spcPts val="0"/>
              </a:spcBef>
              <a:spcAft>
                <a:spcPts val="0"/>
              </a:spcAft>
              <a:buClr>
                <a:srgbClr val="000000"/>
              </a:buClr>
              <a:buSzPts val="3000"/>
              <a:buChar char="●"/>
            </a:pPr>
            <a:r>
              <a:rPr lang="en-US" sz="3000"/>
              <a:t>Worker injuries need to be reduced as well as employee turnover.</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Clr>
                <a:schemeClr val="dk1"/>
              </a:buClr>
              <a:buSzPts val="3000"/>
              <a:buChar char="●"/>
            </a:pPr>
            <a:r>
              <a:rPr lang="en-US" sz="3000"/>
              <a:t>Current robotic alternatives are expensive and too large.</a:t>
            </a:r>
            <a:endParaRPr sz="3000"/>
          </a:p>
          <a:p>
            <a:pPr indent="0" lvl="0" marL="0" rtl="0" algn="l">
              <a:spcBef>
                <a:spcPts val="0"/>
              </a:spcBef>
              <a:spcAft>
                <a:spcPts val="0"/>
              </a:spcAft>
              <a:buNone/>
            </a:pPr>
            <a:r>
              <a:t/>
            </a:r>
            <a:endParaRPr>
              <a:latin typeface="Calibri"/>
              <a:ea typeface="Calibri"/>
              <a:cs typeface="Calibri"/>
              <a:sym typeface="Calibri"/>
            </a:endParaRPr>
          </a:p>
        </p:txBody>
      </p:sp>
      <p:sp>
        <p:nvSpPr>
          <p:cNvPr id="113" name="Google Shape;113;p1"/>
          <p:cNvSpPr txBox="1"/>
          <p:nvPr/>
        </p:nvSpPr>
        <p:spPr>
          <a:xfrm>
            <a:off x="24871850" y="4675650"/>
            <a:ext cx="7241700" cy="479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An Arduino Due will be used to control the motors</a:t>
            </a:r>
            <a:endParaRPr sz="3000"/>
          </a:p>
          <a:p>
            <a:pPr indent="0" lvl="0" marL="457200" rtl="0" algn="ctr">
              <a:spcBef>
                <a:spcPts val="0"/>
              </a:spcBef>
              <a:spcAft>
                <a:spcPts val="0"/>
              </a:spcAft>
              <a:buNone/>
            </a:pPr>
            <a:r>
              <a:t/>
            </a:r>
            <a:endParaRPr sz="3000"/>
          </a:p>
          <a:p>
            <a:pPr indent="0" lvl="0" marL="0" rtl="0" algn="ctr">
              <a:spcBef>
                <a:spcPts val="0"/>
              </a:spcBef>
              <a:spcAft>
                <a:spcPts val="0"/>
              </a:spcAft>
              <a:buClr>
                <a:schemeClr val="dk1"/>
              </a:buClr>
              <a:buSzPts val="1100"/>
              <a:buFont typeface="Arial"/>
              <a:buNone/>
            </a:pPr>
            <a:r>
              <a:rPr lang="en-US" sz="3000">
                <a:solidFill>
                  <a:schemeClr val="dk1"/>
                </a:solidFill>
              </a:rPr>
              <a:t>A raspberry pi will be used to control navigation with a line sensor. It will also control the camera module to identify packages and update inventory.</a:t>
            </a:r>
            <a:endParaRPr sz="3000"/>
          </a:p>
          <a:p>
            <a:pPr indent="0" lvl="0" marL="0" rtl="0" algn="ctr">
              <a:spcBef>
                <a:spcPts val="0"/>
              </a:spcBef>
              <a:spcAft>
                <a:spcPts val="0"/>
              </a:spcAft>
              <a:buNone/>
            </a:pPr>
            <a:r>
              <a:t/>
            </a:r>
            <a:endParaRPr sz="3000"/>
          </a:p>
          <a:p>
            <a:pPr indent="457200" lvl="0" marL="457200" rtl="0" algn="l">
              <a:spcBef>
                <a:spcPts val="0"/>
              </a:spcBef>
              <a:spcAft>
                <a:spcPts val="0"/>
              </a:spcAft>
              <a:buNone/>
            </a:pPr>
            <a:r>
              <a:t/>
            </a:r>
            <a:endParaRPr sz="3000"/>
          </a:p>
        </p:txBody>
      </p:sp>
      <p:sp>
        <p:nvSpPr>
          <p:cNvPr id="114" name="Google Shape;114;p1"/>
          <p:cNvSpPr/>
          <p:nvPr/>
        </p:nvSpPr>
        <p:spPr>
          <a:xfrm>
            <a:off x="547750" y="3531200"/>
            <a:ext cx="8180100" cy="5452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3000"/>
          </a:p>
        </p:txBody>
      </p:sp>
      <p:sp>
        <p:nvSpPr>
          <p:cNvPr id="115" name="Google Shape;115;p1"/>
          <p:cNvSpPr txBox="1"/>
          <p:nvPr/>
        </p:nvSpPr>
        <p:spPr>
          <a:xfrm>
            <a:off x="1491925" y="3690475"/>
            <a:ext cx="62253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3000">
                <a:solidFill>
                  <a:schemeClr val="dk1"/>
                </a:solidFill>
                <a:latin typeface="Arial Black"/>
                <a:ea typeface="Arial Black"/>
                <a:cs typeface="Arial Black"/>
                <a:sym typeface="Arial Black"/>
              </a:rPr>
              <a:t>Abstract</a:t>
            </a:r>
            <a:endParaRPr sz="3000">
              <a:solidFill>
                <a:schemeClr val="dk1"/>
              </a:solidFill>
              <a:latin typeface="Arial Black"/>
              <a:ea typeface="Arial Black"/>
              <a:cs typeface="Arial Black"/>
              <a:sym typeface="Arial Black"/>
            </a:endParaRPr>
          </a:p>
          <a:p>
            <a:pPr indent="0" lvl="0" marL="0" rtl="0" algn="l">
              <a:spcBef>
                <a:spcPts val="0"/>
              </a:spcBef>
              <a:spcAft>
                <a:spcPts val="0"/>
              </a:spcAft>
              <a:buNone/>
            </a:pPr>
            <a:r>
              <a:t/>
            </a:r>
            <a:endParaRPr>
              <a:latin typeface="Calibri"/>
              <a:ea typeface="Calibri"/>
              <a:cs typeface="Calibri"/>
              <a:sym typeface="Calibri"/>
            </a:endParaRPr>
          </a:p>
        </p:txBody>
      </p:sp>
      <p:sp>
        <p:nvSpPr>
          <p:cNvPr id="116" name="Google Shape;116;p1"/>
          <p:cNvSpPr txBox="1"/>
          <p:nvPr/>
        </p:nvSpPr>
        <p:spPr>
          <a:xfrm>
            <a:off x="776650" y="4371200"/>
            <a:ext cx="7788900" cy="43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There is a demand for robotic workers in warehouses for the purpose of increasing productivity and reducing worker liability. Since the main goal is to reduce the number of human workers to zero, an autonomous fleet of robots is an ideal workforce. Thus, the purpose of this project is to create an autonomous robot that can manipulate inventory around the warehouse.</a:t>
            </a:r>
            <a:endParaRPr sz="3000"/>
          </a:p>
          <a:p>
            <a:pPr indent="0" lvl="0" marL="0" rtl="0" algn="l">
              <a:spcBef>
                <a:spcPts val="0"/>
              </a:spcBef>
              <a:spcAft>
                <a:spcPts val="0"/>
              </a:spcAft>
              <a:buNone/>
            </a:pPr>
            <a:r>
              <a:t/>
            </a:r>
            <a:endParaRPr>
              <a:latin typeface="Calibri"/>
              <a:ea typeface="Calibri"/>
              <a:cs typeface="Calibri"/>
              <a:sym typeface="Calibri"/>
            </a:endParaRPr>
          </a:p>
        </p:txBody>
      </p:sp>
      <p:pic>
        <p:nvPicPr>
          <p:cNvPr id="117" name="Google Shape;117;p1"/>
          <p:cNvPicPr preferRelativeResize="0"/>
          <p:nvPr/>
        </p:nvPicPr>
        <p:blipFill>
          <a:blip r:embed="rId9">
            <a:alphaModFix/>
          </a:blip>
          <a:stretch>
            <a:fillRect/>
          </a:stretch>
        </p:blipFill>
        <p:spPr>
          <a:xfrm>
            <a:off x="10383487" y="13662965"/>
            <a:ext cx="12755326" cy="7140084"/>
          </a:xfrm>
          <a:prstGeom prst="rect">
            <a:avLst/>
          </a:prstGeom>
          <a:noFill/>
          <a:ln>
            <a:noFill/>
          </a:ln>
        </p:spPr>
      </p:pic>
      <p:pic>
        <p:nvPicPr>
          <p:cNvPr id="118" name="Google Shape;118;p1"/>
          <p:cNvPicPr preferRelativeResize="0"/>
          <p:nvPr/>
        </p:nvPicPr>
        <p:blipFill>
          <a:blip r:embed="rId10">
            <a:alphaModFix/>
          </a:blip>
          <a:stretch>
            <a:fillRect/>
          </a:stretch>
        </p:blipFill>
        <p:spPr>
          <a:xfrm>
            <a:off x="25630600" y="8535150"/>
            <a:ext cx="5724200" cy="624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2017-10-10T11:56:34Z</dcterms:created>
  <dc:creator>Laurie Herring</dc:creator>
</cp:coreProperties>
</file>