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5" r:id="rId2"/>
    <p:sldId id="266" r:id="rId3"/>
    <p:sldId id="295" r:id="rId4"/>
    <p:sldId id="300" r:id="rId5"/>
    <p:sldId id="299" r:id="rId6"/>
    <p:sldId id="294" r:id="rId7"/>
    <p:sldId id="267" r:id="rId8"/>
    <p:sldId id="268" r:id="rId9"/>
    <p:sldId id="269" r:id="rId10"/>
    <p:sldId id="270" r:id="rId11"/>
    <p:sldId id="281" r:id="rId12"/>
    <p:sldId id="282" r:id="rId13"/>
    <p:sldId id="271" r:id="rId14"/>
    <p:sldId id="283" r:id="rId15"/>
    <p:sldId id="272" r:id="rId16"/>
    <p:sldId id="284" r:id="rId17"/>
    <p:sldId id="279" r:id="rId18"/>
    <p:sldId id="275" r:id="rId19"/>
    <p:sldId id="276" r:id="rId20"/>
    <p:sldId id="259" r:id="rId21"/>
    <p:sldId id="260" r:id="rId22"/>
    <p:sldId id="263" r:id="rId23"/>
    <p:sldId id="264" r:id="rId24"/>
    <p:sldId id="285" r:id="rId25"/>
    <p:sldId id="286" r:id="rId26"/>
    <p:sldId id="287" r:id="rId27"/>
    <p:sldId id="277" r:id="rId28"/>
    <p:sldId id="298"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5" autoAdjust="0"/>
    <p:restoredTop sz="81359" autoAdjust="0"/>
  </p:normalViewPr>
  <p:slideViewPr>
    <p:cSldViewPr snapToGrid="0">
      <p:cViewPr varScale="1">
        <p:scale>
          <a:sx n="93" d="100"/>
          <a:sy n="93" d="100"/>
        </p:scale>
        <p:origin x="690" y="7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6.svg"/><Relationship Id="rId1" Type="http://schemas.openxmlformats.org/officeDocument/2006/relationships/image" Target="../media/image15.png"/><Relationship Id="rId6" Type="http://schemas.openxmlformats.org/officeDocument/2006/relationships/image" Target="../media/image10.svg"/><Relationship Id="rId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a:t>Encourage students to join your JUG</a:t>
          </a:r>
          <a:endParaRPr lang="en-US"/>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a:t>Have a meeting on a campus.</a:t>
          </a:r>
          <a:endParaRPr lang="en-US"/>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a:t>MyClass m = new MyClass();</a:t>
          </a:r>
          <a:endParaRPr lang="en-US"/>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a:t>var m = new MyClass();</a:t>
          </a:r>
          <a:endParaRPr lang="en-US"/>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dgm:spPr>
        <a:solidFill>
          <a:srgbClr val="F49201"/>
        </a:solidFill>
      </dgm:spPr>
      <dgm:t>
        <a:bodyPr/>
        <a:lstStyle/>
        <a:p>
          <a:r>
            <a:rPr lang="en-CA"/>
            <a:t>Finally, what you enter into your source code is what you get</a:t>
          </a:r>
          <a:endParaRPr lang="en-US"/>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dgm:spPr>
        <a:solidFill>
          <a:srgbClr val="F49201">
            <a:alpha val="79000"/>
          </a:srgbClr>
        </a:solidFill>
      </dgm:spPr>
      <dgm:t>
        <a:bodyPr/>
        <a:lstStyle/>
        <a:p>
          <a:r>
            <a:rPr lang="en-CA"/>
            <a:t>Especially useful for Strings that contain HTML, XML and JSON</a:t>
          </a:r>
          <a:endParaRPr lang="en-US"/>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dgm:spPr>
        <a:solidFill>
          <a:srgbClr val="F49201">
            <a:alpha val="76000"/>
          </a:srgbClr>
        </a:solidFill>
      </dgm:spPr>
      <dgm:t>
        <a:bodyPr/>
        <a:lstStyle/>
        <a:p>
          <a:r>
            <a:rPr lang="en-CA"/>
            <a:t>Who doesn’t like writing three quotation marks in a row </a:t>
          </a:r>
          <a:endParaRPr lang="en-US"/>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mind</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loan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students to join your JUG</a:t>
          </a:r>
          <a:endParaRPr lang="en-US" sz="1600" kern="120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Have a meeting on a campus.</a:t>
          </a:r>
          <a:endParaRPr lang="en-US" sz="1600" kern="120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a:t>MyClass m = new MyClass();</a:t>
          </a:r>
          <a:endParaRPr lang="en-US" sz="3100" kern="1200"/>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a:t>var m = new MyClass();</a:t>
          </a:r>
          <a:endParaRPr lang="en-US" sz="3100" kern="1200"/>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Who doesn’t like writing three quotation marks in a row </a:t>
          </a:r>
          <a:endParaRPr lang="en-US" sz="1800" kern="120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Especially useful for Strings that contain HTML, XML and JSON</a:t>
          </a:r>
          <a:endParaRPr lang="en-US" sz="1800" kern="120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Finally, what you enter into your source code is what you get</a:t>
          </a:r>
          <a:endParaRPr lang="en-US" sz="1800" kern="120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mind</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loan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2020-07-09</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2020-07-09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14. The demonstrations require JShell and the ability to run java from the command line. Java 14 is required as preview features are being used.</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15</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135458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1888108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standard arguments against Java.</a:t>
            </a:r>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Myths persist everywhere.</a:t>
            </a:r>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423181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remains in the top two, more often as number 1.</a:t>
            </a:r>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04355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Myth busters.</a:t>
            </a:r>
          </a:p>
          <a:p>
            <a:r>
              <a:rPr lang="en-CA" dirty="0"/>
              <a:t>Python is the oldest of the languages.</a:t>
            </a:r>
          </a:p>
          <a:p>
            <a:r>
              <a:rPr lang="en-CA" dirty="0"/>
              <a:t>The order that you learn languages is important.</a:t>
            </a:r>
          </a:p>
          <a:p>
            <a:r>
              <a:rPr lang="en-CA" dirty="0"/>
              <a:t>If you know both languages then which direction is easier: Java to Python or Python to Java?</a:t>
            </a:r>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285572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2020-07-09</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2020-07-09</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mniprof/JCP_EC_Education_WG_Presentat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dtimes.com/softwaredev/tiobe-predicts-python-will-replace-java-as-top-programming-language/" TargetMode="External"/><Relationship Id="rId7" Type="http://schemas.openxmlformats.org/officeDocument/2006/relationships/hyperlink" Target="https://github.com/JavaVisRec/visrec-api"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ww.coursereport.com/blog/best-programming-language-to-learn" TargetMode="External"/><Relationship Id="rId5" Type="http://schemas.openxmlformats.org/officeDocument/2006/relationships/hyperlink" Target="https://itnext.io/picking-a-languages-for-introductory-cs-the-argument-againstpython-4331cca26cfa" TargetMode="External"/><Relationship Id="rId4" Type="http://schemas.openxmlformats.org/officeDocument/2006/relationships/hyperlink" Target="https://www.tiobe.com/tiobe-inde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99753"/>
            <a:ext cx="5459470" cy="5459470"/>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634276" y="803705"/>
            <a:ext cx="4208656" cy="3034857"/>
          </a:xfrm>
        </p:spPr>
        <p:txBody>
          <a:bodyPr anchor="b">
            <a:normAutofit/>
          </a:bodyPr>
          <a:lstStyle/>
          <a:p>
            <a:pPr algn="r"/>
            <a:r>
              <a:rPr lang="en-CA" sz="5400" dirty="0">
                <a:solidFill>
                  <a:srgbClr val="FFFFFF"/>
                </a:solidFill>
              </a:rPr>
              <a:t>JCP EC Education WG</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638921" y="4013165"/>
            <a:ext cx="4204012" cy="2205732"/>
          </a:xfrm>
        </p:spPr>
        <p:txBody>
          <a:bodyPr anchor="t">
            <a:normAutofit/>
          </a:bodyPr>
          <a:lstStyle/>
          <a:p>
            <a:pPr algn="r"/>
            <a:r>
              <a:rPr lang="en-CA" sz="1800" dirty="0">
                <a:solidFill>
                  <a:srgbClr val="FFFFFF"/>
                </a:solidFill>
              </a:rPr>
              <a:t>JUG Presentation</a:t>
            </a:r>
          </a:p>
          <a:p>
            <a:pPr algn="r"/>
            <a:r>
              <a:rPr lang="en-CA" sz="1800" dirty="0">
                <a:solidFill>
                  <a:srgbClr val="FFFFFF"/>
                </a:solidFill>
              </a:rPr>
              <a:t>Prepared by Ken Fogel and the JCP EC Education Working Group</a:t>
            </a:r>
          </a:p>
        </p:txBody>
      </p:sp>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508312970"/>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60" y="637125"/>
            <a:ext cx="3802276" cy="5256371"/>
          </a:xfrm>
        </p:spPr>
        <p:txBody>
          <a:bodyPr>
            <a:normAutofit/>
          </a:bodyPr>
          <a:lstStyle/>
          <a:p>
            <a:r>
              <a:rPr lang="en-CA" sz="4800" b="1" dirty="0">
                <a:solidFill>
                  <a:schemeClr val="bg1"/>
                </a:solidFill>
              </a:rPr>
              <a:t>text blocks</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838200" y="2269173"/>
            <a:ext cx="10515600" cy="3659988"/>
          </a:xfrm>
        </p:spPr>
        <p:txBody>
          <a:bodyPr>
            <a:normAutofit/>
          </a:bodyPr>
          <a:lstStyle/>
          <a:p>
            <a:pPr marL="0" indent="0">
              <a:buNone/>
            </a:pPr>
            <a:r>
              <a:rPr lang="en-CA" sz="1600" dirty="0">
                <a:solidFill>
                  <a:schemeClr val="tx1">
                    <a:lumMod val="85000"/>
                    <a:lumOff val="15000"/>
                  </a:schemeClr>
                </a:solidFill>
                <a:latin typeface="Consolas" panose="020B0609020204030204" pitchFamily="49" charset="0"/>
              </a:rPr>
              <a:t>String </a:t>
            </a:r>
            <a:r>
              <a:rPr lang="en-CA" sz="1600" dirty="0" err="1">
                <a:solidFill>
                  <a:schemeClr val="tx1">
                    <a:lumMod val="85000"/>
                    <a:lumOff val="15000"/>
                  </a:schemeClr>
                </a:solidFill>
                <a:latin typeface="Consolas" panose="020B0609020204030204" pitchFamily="49" charset="0"/>
              </a:rPr>
              <a:t>htmlStr</a:t>
            </a:r>
            <a:r>
              <a:rPr lang="en-CA" sz="1600" dirty="0">
                <a:solidFill>
                  <a:schemeClr val="tx1">
                    <a:lumMod val="85000"/>
                    <a:lumOff val="15000"/>
                  </a:schemeClr>
                </a:solidFill>
                <a:latin typeface="Consolas" panose="020B0609020204030204" pitchFamily="49" charset="0"/>
              </a:rPr>
              <a:t> = "&lt;html&gt;&lt;head&gt;&lt;link </a:t>
            </a:r>
            <a:r>
              <a:rPr lang="en-CA" sz="1600" dirty="0" err="1">
                <a:solidFill>
                  <a:schemeClr val="tx1">
                    <a:lumMod val="85000"/>
                    <a:lumOff val="15000"/>
                  </a:schemeClr>
                </a:solidFill>
                <a:latin typeface="Consolas" panose="020B0609020204030204" pitchFamily="49" charset="0"/>
              </a:rPr>
              <a:t>rel</a:t>
            </a:r>
            <a:r>
              <a:rPr lang="en-CA" sz="1600" dirty="0">
                <a:solidFill>
                  <a:schemeClr val="tx1">
                    <a:lumMod val="85000"/>
                    <a:lumOff val="15000"/>
                  </a:schemeClr>
                </a:solidFill>
                <a:latin typeface="Consolas" panose="020B0609020204030204" pitchFamily="49" charset="0"/>
              </a:rPr>
              <a:t>='stylesheet' "</a:t>
            </a:r>
          </a:p>
          <a:p>
            <a:pPr marL="0" indent="0">
              <a:buNone/>
            </a:pPr>
            <a:r>
              <a:rPr lang="en-CA" sz="1600" dirty="0">
                <a:solidFill>
                  <a:schemeClr val="tx1">
                    <a:lumMod val="85000"/>
                    <a:lumOff val="15000"/>
                  </a:schemeClr>
                </a:solidFill>
                <a:latin typeface="Consolas" panose="020B0609020204030204" pitchFamily="49" charset="0"/>
              </a:rPr>
              <a:t>    + "</a:t>
            </a:r>
            <a:r>
              <a:rPr lang="en-CA" sz="1600" dirty="0" err="1">
                <a:solidFill>
                  <a:schemeClr val="tx1">
                    <a:lumMod val="85000"/>
                    <a:lumOff val="15000"/>
                  </a:schemeClr>
                </a:solidFill>
                <a:latin typeface="Consolas" panose="020B0609020204030204" pitchFamily="49" charset="0"/>
              </a:rPr>
              <a:t>href</a:t>
            </a:r>
            <a:r>
              <a:rPr lang="en-CA" sz="1600" dirty="0">
                <a:solidFill>
                  <a:schemeClr val="tx1">
                    <a:lumMod val="85000"/>
                    <a:lumOff val="15000"/>
                  </a:schemeClr>
                </a:solidFill>
                <a:latin typeface="Consolas" panose="020B0609020204030204" pitchFamily="49" charset="0"/>
              </a:rPr>
              <a:t>='styles/main.css' "</a:t>
            </a:r>
          </a:p>
          <a:p>
            <a:pPr marL="0" indent="0">
              <a:buNone/>
            </a:pPr>
            <a:r>
              <a:rPr lang="en-CA" sz="1600" dirty="0">
                <a:solidFill>
                  <a:schemeClr val="tx1">
                    <a:lumMod val="85000"/>
                    <a:lumOff val="15000"/>
                  </a:schemeClr>
                </a:solidFill>
                <a:latin typeface="Consolas" panose="020B0609020204030204" pitchFamily="49" charset="0"/>
              </a:rPr>
              <a:t>    + "type='text/</a:t>
            </a:r>
            <a:r>
              <a:rPr lang="en-CA" sz="1600" dirty="0" err="1">
                <a:solidFill>
                  <a:schemeClr val="tx1">
                    <a:lumMod val="85000"/>
                    <a:lumOff val="15000"/>
                  </a:schemeClr>
                </a:solidFill>
                <a:latin typeface="Consolas" panose="020B0609020204030204" pitchFamily="49" charset="0"/>
              </a:rPr>
              <a:t>css</a:t>
            </a:r>
            <a:r>
              <a:rPr lang="en-CA" sz="1600"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1600" dirty="0">
                <a:solidFill>
                  <a:schemeClr val="tx1">
                    <a:lumMod val="85000"/>
                    <a:lumOff val="15000"/>
                  </a:schemeClr>
                </a:solidFill>
                <a:latin typeface="Consolas" panose="020B0609020204030204" pitchFamily="49" charset="0"/>
              </a:rPr>
              <a:t>    + "&lt;body&gt;&lt;h1&gt;GET method&lt;/h1&gt;"</a:t>
            </a:r>
          </a:p>
          <a:p>
            <a:pPr marL="0" indent="0">
              <a:buNone/>
            </a:pPr>
            <a:r>
              <a:rPr lang="en-CA" sz="1600" dirty="0">
                <a:solidFill>
                  <a:schemeClr val="tx1">
                    <a:lumMod val="85000"/>
                    <a:lumOff val="15000"/>
                  </a:schemeClr>
                </a:solidFill>
                <a:latin typeface="Consolas" panose="020B0609020204030204" pitchFamily="49" charset="0"/>
              </a:rPr>
              <a:t>    + "&lt;form id='</a:t>
            </a:r>
            <a:r>
              <a:rPr lang="en-CA" sz="1600" dirty="0" err="1">
                <a:solidFill>
                  <a:schemeClr val="tx1">
                    <a:lumMod val="85000"/>
                    <a:lumOff val="15000"/>
                  </a:schemeClr>
                </a:solidFill>
                <a:latin typeface="Consolas" panose="020B0609020204030204" pitchFamily="49" charset="0"/>
              </a:rPr>
              <a:t>form:index</a:t>
            </a:r>
            <a:r>
              <a:rPr lang="en-CA" sz="1600" dirty="0">
                <a:solidFill>
                  <a:schemeClr val="tx1">
                    <a:lumMod val="85000"/>
                    <a:lumOff val="15000"/>
                  </a:schemeClr>
                </a:solidFill>
                <a:latin typeface="Consolas" panose="020B0609020204030204" pitchFamily="49" charset="0"/>
              </a:rPr>
              <a:t>' action = 'index.html'&gt;"</a:t>
            </a:r>
          </a:p>
          <a:p>
            <a:pPr marL="0" indent="0">
              <a:buNone/>
            </a:pPr>
            <a:r>
              <a:rPr lang="en-CA" sz="1600" dirty="0">
                <a:solidFill>
                  <a:schemeClr val="tx1">
                    <a:lumMod val="85000"/>
                    <a:lumOff val="15000"/>
                  </a:schemeClr>
                </a:solidFill>
                <a:latin typeface="Consolas" panose="020B0609020204030204" pitchFamily="49" charset="0"/>
              </a:rPr>
              <a:t>    + "&lt;</a:t>
            </a:r>
            <a:r>
              <a:rPr lang="en-CA" sz="1600" dirty="0" err="1">
                <a:solidFill>
                  <a:schemeClr val="tx1">
                    <a:lumMod val="85000"/>
                    <a:lumOff val="15000"/>
                  </a:schemeClr>
                </a:solidFill>
                <a:latin typeface="Consolas" panose="020B0609020204030204" pitchFamily="49" charset="0"/>
              </a:rPr>
              <a:t>br</a:t>
            </a:r>
            <a:r>
              <a:rPr lang="en-CA" sz="1600" dirty="0">
                <a:solidFill>
                  <a:schemeClr val="tx1">
                    <a:lumMod val="85000"/>
                    <a:lumOff val="15000"/>
                  </a:schemeClr>
                </a:solidFill>
                <a:latin typeface="Consolas" panose="020B0609020204030204" pitchFamily="49" charset="0"/>
              </a:rPr>
              <a:t>/&gt;&lt;input type= 'submit' value='Return to Home page' /&gt;&lt;/form&gt;"</a:t>
            </a:r>
          </a:p>
          <a:p>
            <a:pPr marL="0" indent="0">
              <a:buNone/>
            </a:pPr>
            <a:r>
              <a:rPr lang="en-CA" sz="1600"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838200" y="455363"/>
            <a:ext cx="10515600" cy="1325563"/>
          </a:xfrm>
        </p:spPr>
        <p:txBody>
          <a:bodyPr>
            <a:normAutofit/>
          </a:bodyPr>
          <a:lstStyle/>
          <a:p>
            <a:r>
              <a:rPr lang="en-CA" dirty="0">
                <a:solidFill>
                  <a:schemeClr val="bg1"/>
                </a:solidFill>
              </a:rPr>
              <a:t>New School Text Block</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838200" y="1829303"/>
            <a:ext cx="10515600" cy="4443676"/>
          </a:xfrm>
        </p:spPr>
        <p:txBody>
          <a:bodyPr>
            <a:noAutofit/>
          </a:bodyPr>
          <a:lstStyle/>
          <a:p>
            <a:pPr marL="0" indent="0">
              <a:spcBef>
                <a:spcPts val="0"/>
              </a:spcBef>
              <a:spcAft>
                <a:spcPts val="500"/>
              </a:spcAft>
              <a:buNone/>
            </a:pPr>
            <a:r>
              <a:rPr lang="en-CA" sz="1800" dirty="0">
                <a:solidFill>
                  <a:schemeClr val="bg1"/>
                </a:solidFill>
                <a:latin typeface="Consolas" panose="020B0609020204030204" pitchFamily="49" charset="0"/>
              </a:rPr>
              <a:t>String </a:t>
            </a:r>
            <a:r>
              <a:rPr lang="en-CA" sz="1800" dirty="0" err="1">
                <a:solidFill>
                  <a:schemeClr val="bg1"/>
                </a:solidFill>
                <a:latin typeface="Consolas" panose="020B0609020204030204" pitchFamily="49" charset="0"/>
              </a:rPr>
              <a:t>htmlStr</a:t>
            </a:r>
            <a:r>
              <a:rPr lang="en-CA" sz="1800" dirty="0">
                <a:solidFill>
                  <a:schemeClr val="bg1"/>
                </a:solidFill>
                <a:latin typeface="Consolas" panose="020B0609020204030204" pitchFamily="49" charset="0"/>
              </a:rPr>
              <a:t> = """</a:t>
            </a:r>
          </a:p>
          <a:p>
            <a:pPr marL="0" indent="0">
              <a:spcBef>
                <a:spcPts val="0"/>
              </a:spcBef>
              <a:spcAft>
                <a:spcPts val="500"/>
              </a:spcAft>
              <a:buNone/>
            </a:pPr>
            <a:r>
              <a:rPr lang="en-CA" sz="1800" dirty="0">
                <a:solidFill>
                  <a:schemeClr val="bg1"/>
                </a:solidFill>
                <a:latin typeface="Consolas" panose="020B0609020204030204" pitchFamily="49" charset="0"/>
              </a:rPr>
              <a:t>   &lt;html&gt;</a:t>
            </a:r>
          </a:p>
          <a:p>
            <a:pPr marL="0" indent="0">
              <a:spcBef>
                <a:spcPts val="0"/>
              </a:spcBef>
              <a:spcAft>
                <a:spcPts val="500"/>
              </a:spcAft>
              <a:buNone/>
            </a:pPr>
            <a:r>
              <a:rPr lang="en-CA" sz="1800" dirty="0">
                <a:solidFill>
                  <a:schemeClr val="bg1"/>
                </a:solidFill>
                <a:latin typeface="Consolas" panose="020B0609020204030204" pitchFamily="49" charset="0"/>
              </a:rPr>
              <a:t>      &lt;head&gt;</a:t>
            </a:r>
          </a:p>
          <a:p>
            <a:pPr marL="0" indent="0">
              <a:spcBef>
                <a:spcPts val="0"/>
              </a:spcBef>
              <a:spcAft>
                <a:spcPts val="500"/>
              </a:spcAft>
              <a:buNone/>
            </a:pPr>
            <a:r>
              <a:rPr lang="en-CA" sz="1800" dirty="0">
                <a:solidFill>
                  <a:schemeClr val="bg1"/>
                </a:solidFill>
                <a:latin typeface="Consolas" panose="020B0609020204030204" pitchFamily="49" charset="0"/>
              </a:rPr>
              <a:t>         &lt;link </a:t>
            </a:r>
            <a:r>
              <a:rPr lang="en-CA" sz="1800" dirty="0" err="1">
                <a:solidFill>
                  <a:schemeClr val="bg1"/>
                </a:solidFill>
                <a:latin typeface="Consolas" panose="020B0609020204030204" pitchFamily="49" charset="0"/>
              </a:rPr>
              <a:t>rel</a:t>
            </a:r>
            <a:r>
              <a:rPr lang="en-CA" sz="1800" dirty="0">
                <a:solidFill>
                  <a:schemeClr val="bg1"/>
                </a:solidFill>
                <a:latin typeface="Consolas" panose="020B0609020204030204" pitchFamily="49" charset="0"/>
              </a:rPr>
              <a:t>='</a:t>
            </a:r>
            <a:r>
              <a:rPr lang="en-CA" sz="1800" dirty="0" err="1">
                <a:solidFill>
                  <a:schemeClr val="bg1"/>
                </a:solidFill>
                <a:latin typeface="Consolas" panose="020B0609020204030204" pitchFamily="49" charset="0"/>
              </a:rPr>
              <a:t>stylesheet'href</a:t>
            </a:r>
            <a:r>
              <a:rPr lang="en-CA" sz="1800" dirty="0">
                <a:solidFill>
                  <a:schemeClr val="bg1"/>
                </a:solidFill>
                <a:latin typeface="Consolas" panose="020B0609020204030204" pitchFamily="49" charset="0"/>
              </a:rPr>
              <a:t>='styles/main.css' type='text/</a:t>
            </a:r>
            <a:r>
              <a:rPr lang="en-CA" sz="1800" dirty="0" err="1">
                <a:solidFill>
                  <a:schemeClr val="bg1"/>
                </a:solidFill>
                <a:latin typeface="Consolas" panose="020B0609020204030204" pitchFamily="49" charset="0"/>
              </a:rPr>
              <a:t>css</a:t>
            </a:r>
            <a:r>
              <a:rPr lang="en-CA" sz="1800" dirty="0">
                <a:solidFill>
                  <a:schemeClr val="bg1"/>
                </a:solidFill>
                <a:latin typeface="Consolas" panose="020B0609020204030204" pitchFamily="49" charset="0"/>
              </a:rPr>
              <a:t>’/&gt;</a:t>
            </a:r>
          </a:p>
          <a:p>
            <a:pPr marL="0" indent="0">
              <a:spcBef>
                <a:spcPts val="0"/>
              </a:spcBef>
              <a:spcAft>
                <a:spcPts val="500"/>
              </a:spcAft>
              <a:buNone/>
            </a:pPr>
            <a:r>
              <a:rPr lang="en-CA" sz="1800"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1800" dirty="0">
                <a:solidFill>
                  <a:schemeClr val="bg1"/>
                </a:solidFill>
                <a:latin typeface="Consolas" panose="020B0609020204030204" pitchFamily="49" charset="0"/>
              </a:rPr>
              <a:t>      &lt;/head&gt;</a:t>
            </a:r>
          </a:p>
          <a:p>
            <a:pPr marL="0" indent="0">
              <a:spcBef>
                <a:spcPts val="0"/>
              </a:spcBef>
              <a:spcAft>
                <a:spcPts val="500"/>
              </a:spcAft>
              <a:buNone/>
            </a:pPr>
            <a:r>
              <a:rPr lang="en-CA" sz="1800" dirty="0">
                <a:solidFill>
                  <a:schemeClr val="bg1"/>
                </a:solidFill>
                <a:latin typeface="Consolas" panose="020B0609020204030204" pitchFamily="49" charset="0"/>
              </a:rPr>
              <a:t>      &lt;body&gt;</a:t>
            </a:r>
          </a:p>
          <a:p>
            <a:pPr marL="0" indent="0">
              <a:spcBef>
                <a:spcPts val="0"/>
              </a:spcBef>
              <a:spcAft>
                <a:spcPts val="500"/>
              </a:spcAft>
              <a:buNone/>
            </a:pPr>
            <a:r>
              <a:rPr lang="en-CA" sz="1800" dirty="0">
                <a:solidFill>
                  <a:schemeClr val="bg1"/>
                </a:solidFill>
                <a:latin typeface="Consolas" panose="020B0609020204030204" pitchFamily="49" charset="0"/>
              </a:rPr>
              <a:t>         &lt;h1&gt;GET method&lt;/h1&gt;</a:t>
            </a:r>
          </a:p>
          <a:p>
            <a:pPr marL="0" indent="0">
              <a:spcBef>
                <a:spcPts val="0"/>
              </a:spcBef>
              <a:spcAft>
                <a:spcPts val="500"/>
              </a:spcAft>
              <a:buNone/>
            </a:pPr>
            <a:r>
              <a:rPr lang="en-CA" sz="1800" dirty="0">
                <a:solidFill>
                  <a:schemeClr val="bg1"/>
                </a:solidFill>
                <a:latin typeface="Consolas" panose="020B0609020204030204" pitchFamily="49" charset="0"/>
              </a:rPr>
              <a:t>         &lt;form id='</a:t>
            </a:r>
            <a:r>
              <a:rPr lang="en-CA" sz="1800" dirty="0" err="1">
                <a:solidFill>
                  <a:schemeClr val="bg1"/>
                </a:solidFill>
                <a:latin typeface="Consolas" panose="020B0609020204030204" pitchFamily="49" charset="0"/>
              </a:rPr>
              <a:t>form:index</a:t>
            </a:r>
            <a:r>
              <a:rPr lang="en-CA" sz="1800" dirty="0">
                <a:solidFill>
                  <a:schemeClr val="bg1"/>
                </a:solidFill>
                <a:latin typeface="Consolas" panose="020B0609020204030204" pitchFamily="49" charset="0"/>
              </a:rPr>
              <a:t>' action = 'index.html'&gt;</a:t>
            </a:r>
          </a:p>
          <a:p>
            <a:pPr marL="0" indent="0">
              <a:spcBef>
                <a:spcPts val="0"/>
              </a:spcBef>
              <a:spcAft>
                <a:spcPts val="500"/>
              </a:spcAft>
              <a:buNone/>
            </a:pPr>
            <a:r>
              <a:rPr lang="en-CA" sz="1800" dirty="0">
                <a:solidFill>
                  <a:schemeClr val="bg1"/>
                </a:solidFill>
                <a:latin typeface="Consolas" panose="020B0609020204030204" pitchFamily="49" charset="0"/>
              </a:rPr>
              <a:t>            &lt;</a:t>
            </a:r>
            <a:r>
              <a:rPr lang="en-CA" sz="1800" dirty="0" err="1">
                <a:solidFill>
                  <a:schemeClr val="bg1"/>
                </a:solidFill>
                <a:latin typeface="Consolas" panose="020B0609020204030204" pitchFamily="49" charset="0"/>
              </a:rPr>
              <a:t>br</a:t>
            </a:r>
            <a:r>
              <a:rPr lang="en-CA" sz="1800" dirty="0">
                <a:solidFill>
                  <a:schemeClr val="bg1"/>
                </a:solidFill>
                <a:latin typeface="Consolas" panose="020B0609020204030204" pitchFamily="49" charset="0"/>
              </a:rPr>
              <a:t>/&gt;</a:t>
            </a:r>
          </a:p>
          <a:p>
            <a:pPr marL="0" indent="0">
              <a:spcBef>
                <a:spcPts val="0"/>
              </a:spcBef>
              <a:spcAft>
                <a:spcPts val="500"/>
              </a:spcAft>
              <a:buNone/>
            </a:pPr>
            <a:r>
              <a:rPr lang="en-CA" sz="1800"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1800" dirty="0">
                <a:solidFill>
                  <a:schemeClr val="bg1"/>
                </a:solidFill>
                <a:latin typeface="Consolas" panose="020B0609020204030204" pitchFamily="49" charset="0"/>
              </a:rPr>
              <a:t>         &lt;/form&gt;</a:t>
            </a:r>
          </a:p>
          <a:p>
            <a:pPr marL="0" indent="0">
              <a:spcBef>
                <a:spcPts val="0"/>
              </a:spcBef>
              <a:spcAft>
                <a:spcPts val="500"/>
              </a:spcAft>
              <a:buNone/>
            </a:pPr>
            <a:r>
              <a:rPr lang="en-CA" sz="1800" dirty="0">
                <a:solidFill>
                  <a:schemeClr val="bg1"/>
                </a:solidFill>
                <a:latin typeface="Consolas" panose="020B0609020204030204" pitchFamily="49" charset="0"/>
              </a:rPr>
              <a:t>      &lt;/body&gt;</a:t>
            </a:r>
          </a:p>
          <a:p>
            <a:pPr marL="0" indent="0">
              <a:spcBef>
                <a:spcPts val="0"/>
              </a:spcBef>
              <a:spcAft>
                <a:spcPts val="500"/>
              </a:spcAft>
              <a:buNone/>
            </a:pPr>
            <a:r>
              <a:rPr lang="en-CA" sz="1800" dirty="0">
                <a:solidFill>
                  <a:schemeClr val="bg1"/>
                </a:solidFill>
                <a:latin typeface="Consolas" panose="020B0609020204030204" pitchFamily="49" charset="0"/>
              </a:rPr>
              <a:t>   &lt;/html&gt;"""</a:t>
            </a:r>
          </a:p>
          <a:p>
            <a:pPr marL="0" indent="0">
              <a:spcBef>
                <a:spcPts val="0"/>
              </a:spcBef>
              <a:spcAft>
                <a:spcPts val="500"/>
              </a:spcAft>
              <a:buNone/>
            </a:pPr>
            <a:endParaRPr lang="en-CA"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200" y="365125"/>
            <a:ext cx="10515600" cy="1325563"/>
          </a:xfrm>
        </p:spPr>
        <p:txBody>
          <a:bodyPr>
            <a:normAutofit/>
          </a:bodyPr>
          <a:lstStyle/>
          <a:p>
            <a:r>
              <a:rPr lang="en-CA" b="1"/>
              <a:t>switch</a:t>
            </a:r>
            <a:r>
              <a:rPr lang="en-CA"/>
              <a:t> – an expression &amp; without a break</a:t>
            </a:r>
            <a:endParaRPr lang="en-CA" dirty="0"/>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rmAutofit fontScale="92500" lnSpcReduction="20000"/>
          </a:bodyPr>
          <a:lstStyle/>
          <a:p>
            <a:pPr marL="0" indent="0">
              <a:lnSpc>
                <a:spcPct val="110000"/>
              </a:lnSpc>
              <a:buNone/>
            </a:pPr>
            <a:r>
              <a:rPr lang="en-CA" sz="1600" dirty="0">
                <a:latin typeface="Consolas" panose="020B0609020204030204" pitchFamily="49" charset="0"/>
              </a:rPr>
              <a:t>double value = 0;</a:t>
            </a:r>
          </a:p>
          <a:p>
            <a:pPr marL="0" indent="0">
              <a:lnSpc>
                <a:spcPct val="110000"/>
              </a:lnSpc>
              <a:buNone/>
            </a:pPr>
            <a:r>
              <a:rPr lang="en-CA" sz="1600" dirty="0">
                <a:latin typeface="Consolas" panose="020B0609020204030204" pitchFamily="49" charset="0"/>
              </a:rPr>
              <a:t>switch (point) {</a:t>
            </a:r>
          </a:p>
          <a:p>
            <a:pPr marL="0" indent="0">
              <a:lnSpc>
                <a:spcPct val="110000"/>
              </a:lnSpc>
              <a:buNone/>
            </a:pPr>
            <a:r>
              <a:rPr lang="en-CA" sz="1600" dirty="0">
                <a:latin typeface="Consolas" panose="020B0609020204030204" pitchFamily="49" charset="0"/>
              </a:rPr>
              <a:t>    case NORTH:</a:t>
            </a:r>
          </a:p>
          <a:p>
            <a:pPr marL="0" indent="0">
              <a:lnSpc>
                <a:spcPct val="110000"/>
              </a:lnSpc>
              <a:buNone/>
            </a:pPr>
            <a:r>
              <a:rPr lang="en-CA" sz="1600" dirty="0">
                <a:latin typeface="Consolas" panose="020B0609020204030204" pitchFamily="49" charset="0"/>
              </a:rPr>
              <a:t>        value = </a:t>
            </a:r>
            <a:r>
              <a:rPr lang="en-CA" sz="1700" dirty="0">
                <a:latin typeface="Consolas" panose="020B0609020204030204" pitchFamily="49" charset="0"/>
              </a:rPr>
              <a:t>12.12</a:t>
            </a:r>
            <a:r>
              <a:rPr lang="en-CA" sz="1600" dirty="0">
                <a:latin typeface="Consolas" panose="020B0609020204030204" pitchFamily="49" charset="0"/>
              </a:rPr>
              <a:t>;</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SOUTH:</a:t>
            </a:r>
          </a:p>
          <a:p>
            <a:pPr marL="0" indent="0">
              <a:lnSpc>
                <a:spcPct val="110000"/>
              </a:lnSpc>
              <a:buNone/>
            </a:pPr>
            <a:r>
              <a:rPr lang="en-CA" sz="1600" dirty="0">
                <a:latin typeface="Consolas" panose="020B0609020204030204" pitchFamily="49" charset="0"/>
              </a:rPr>
              <a:t>        value = 14.14;</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EAST:</a:t>
            </a:r>
          </a:p>
          <a:p>
            <a:pPr marL="0" indent="0">
              <a:lnSpc>
                <a:spcPct val="110000"/>
              </a:lnSpc>
              <a:buNone/>
            </a:pPr>
            <a:r>
              <a:rPr lang="en-CA" sz="1600" dirty="0">
                <a:latin typeface="Consolas" panose="020B0609020204030204" pitchFamily="49" charset="0"/>
              </a:rPr>
              <a:t>        value = 16.16;</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WEST:</a:t>
            </a:r>
          </a:p>
          <a:p>
            <a:pPr marL="0" indent="0">
              <a:lnSpc>
                <a:spcPct val="110000"/>
              </a:lnSpc>
              <a:buNone/>
            </a:pPr>
            <a:r>
              <a:rPr lang="en-CA" sz="1600" dirty="0">
                <a:latin typeface="Consolas" panose="020B0609020204030204" pitchFamily="49" charset="0"/>
              </a:rPr>
              <a:t>        value = 18.18;</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fontScale="92500" lnSpcReduction="20000"/>
          </a:bodyPr>
          <a:lstStyle/>
          <a:p>
            <a:pPr marL="0" indent="0">
              <a:buNone/>
            </a:pPr>
            <a:r>
              <a:rPr lang="en-CA" sz="1600" dirty="0">
                <a:latin typeface="Consolas" panose="020B0609020204030204" pitchFamily="49" charset="0"/>
              </a:rPr>
              <a:t>double value = switch (point) {</a:t>
            </a:r>
          </a:p>
          <a:p>
            <a:pPr marL="0" indent="0">
              <a:buNone/>
            </a:pPr>
            <a:r>
              <a:rPr lang="en-CA" sz="1600" dirty="0">
                <a:latin typeface="Consolas" panose="020B0609020204030204" pitchFamily="49" charset="0"/>
              </a:rPr>
              <a:t>    case NORTH -&gt; 12.12;</a:t>
            </a:r>
          </a:p>
          <a:p>
            <a:pPr marL="0" indent="0">
              <a:buNone/>
            </a:pPr>
            <a:r>
              <a:rPr lang="en-CA" sz="1600" dirty="0">
                <a:latin typeface="Consolas" panose="020B0609020204030204" pitchFamily="49" charset="0"/>
              </a:rPr>
              <a:t>    case SOUTH -&gt; 14.14;</a:t>
            </a:r>
          </a:p>
          <a:p>
            <a:pPr marL="0" indent="0">
              <a:buNone/>
            </a:pPr>
            <a:r>
              <a:rPr lang="en-CA" sz="1600" dirty="0">
                <a:latin typeface="Consolas" panose="020B0609020204030204" pitchFamily="49" charset="0"/>
              </a:rPr>
              <a:t>    case EAST -&gt; 16.16;</a:t>
            </a:r>
          </a:p>
          <a:p>
            <a:pPr marL="0" indent="0">
              <a:buNone/>
            </a:pPr>
            <a:r>
              <a:rPr lang="en-CA" sz="1600" dirty="0">
                <a:latin typeface="Consolas" panose="020B0609020204030204" pitchFamily="49" charset="0"/>
              </a:rPr>
              <a:t>    case WEST -&gt; 18.18;</a:t>
            </a:r>
          </a:p>
          <a:p>
            <a:pPr marL="0" indent="0">
              <a:buNone/>
            </a:pPr>
            <a:r>
              <a:rPr lang="en-CA" sz="1600" dirty="0">
                <a:latin typeface="Consolas" panose="020B0609020204030204" pitchFamily="49" charset="0"/>
              </a:rPr>
              <a:t>    default -&gt; 0.0;    </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 </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620392"/>
            <a:ext cx="3808268" cy="5504688"/>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872455"/>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Free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638139"/>
            <a:ext cx="10515600" cy="3659988"/>
          </a:xfrm>
        </p:spPr>
        <p:txBody>
          <a:bodyPr>
            <a:normAutofit/>
          </a:bodyPr>
          <a:lstStyle/>
          <a:p>
            <a:pPr marL="0" indent="0">
              <a:buNone/>
            </a:pPr>
            <a:r>
              <a:rPr lang="en-CA" sz="1500" dirty="0">
                <a:solidFill>
                  <a:schemeClr val="tx1">
                    <a:lumMod val="85000"/>
                    <a:lumOff val="15000"/>
                  </a:schemeClr>
                </a:solidFill>
                <a:latin typeface="Consolas" panose="020B0609020204030204" pitchFamily="49" charset="0"/>
              </a:rPr>
              <a:t>public record Person(String </a:t>
            </a:r>
            <a:r>
              <a:rPr lang="en-CA" sz="1500" dirty="0" err="1">
                <a:solidFill>
                  <a:schemeClr val="tx1">
                    <a:lumMod val="85000"/>
                    <a:lumOff val="15000"/>
                  </a:schemeClr>
                </a:solidFill>
                <a:latin typeface="Consolas" panose="020B0609020204030204" pitchFamily="49" charset="0"/>
              </a:rPr>
              <a:t>firstName</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String </a:t>
            </a:r>
            <a:r>
              <a:rPr lang="en-CA" sz="1500" dirty="0" err="1">
                <a:solidFill>
                  <a:schemeClr val="tx1">
                    <a:lumMod val="85000"/>
                    <a:lumOff val="15000"/>
                  </a:schemeClr>
                </a:solidFill>
                <a:latin typeface="Consolas" panose="020B0609020204030204" pitchFamily="49" charset="0"/>
              </a:rPr>
              <a:t>lastName</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int age,</a:t>
            </a:r>
          </a:p>
          <a:p>
            <a:pPr marL="0" indent="0">
              <a:buNone/>
            </a:pPr>
            <a:r>
              <a:rPr lang="en-CA" sz="1500" dirty="0">
                <a:solidFill>
                  <a:schemeClr val="tx1">
                    <a:lumMod val="85000"/>
                    <a:lumOff val="15000"/>
                  </a:schemeClr>
                </a:solidFill>
                <a:latin typeface="Consolas" panose="020B0609020204030204" pitchFamily="49" charset="0"/>
              </a:rPr>
              <a:t>                     String </a:t>
            </a:r>
            <a:r>
              <a:rPr lang="en-CA" sz="1500" dirty="0" err="1">
                <a:solidFill>
                  <a:schemeClr val="tx1">
                    <a:lumMod val="85000"/>
                    <a:lumOff val="15000"/>
                  </a:schemeClr>
                </a:solidFill>
                <a:latin typeface="Consolas" panose="020B0609020204030204" pitchFamily="49" charset="0"/>
              </a:rPr>
              <a:t>postion</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a:t>
            </a:r>
            <a:r>
              <a:rPr lang="en-CA" sz="1500" dirty="0" err="1">
                <a:solidFill>
                  <a:schemeClr val="tx1">
                    <a:lumMod val="85000"/>
                    <a:lumOff val="15000"/>
                  </a:schemeClr>
                </a:solidFill>
                <a:latin typeface="Consolas" panose="020B0609020204030204" pitchFamily="49" charset="0"/>
              </a:rPr>
              <a:t>LocalDate</a:t>
            </a:r>
            <a:r>
              <a:rPr lang="en-CA" sz="1500" dirty="0">
                <a:solidFill>
                  <a:schemeClr val="tx1">
                    <a:lumMod val="85000"/>
                    <a:lumOff val="15000"/>
                  </a:schemeClr>
                </a:solidFill>
                <a:latin typeface="Consolas" panose="020B0609020204030204" pitchFamily="49" charset="0"/>
              </a:rPr>
              <a:t> birthday) {</a:t>
            </a:r>
          </a:p>
          <a:p>
            <a:pPr marL="0" indent="0">
              <a:buNone/>
            </a:pPr>
            <a:r>
              <a:rPr lang="en-CA" sz="1500" dirty="0">
                <a:solidFill>
                  <a:schemeClr val="tx1">
                    <a:lumMod val="85000"/>
                    <a:lumOff val="15000"/>
                  </a:schemeClr>
                </a:solidFill>
                <a:latin typeface="Consolas" panose="020B0609020204030204" pitchFamily="49" charset="0"/>
              </a:rPr>
              <a:t>    public Person{  </a:t>
            </a:r>
          </a:p>
          <a:p>
            <a:pPr marL="0" indent="0">
              <a:buNone/>
            </a:pPr>
            <a:r>
              <a:rPr lang="en-CA" sz="1500" dirty="0">
                <a:solidFill>
                  <a:schemeClr val="tx1">
                    <a:lumMod val="85000"/>
                    <a:lumOff val="15000"/>
                  </a:schemeClr>
                </a:solidFill>
                <a:latin typeface="Consolas" panose="020B0609020204030204" pitchFamily="49" charset="0"/>
              </a:rPr>
              <a:t>        if (age &lt; 18) { </a:t>
            </a:r>
          </a:p>
          <a:p>
            <a:pPr marL="0" indent="0">
              <a:buNone/>
            </a:pPr>
            <a:r>
              <a:rPr lang="en-CA" sz="1500" dirty="0">
                <a:solidFill>
                  <a:schemeClr val="tx1">
                    <a:lumMod val="85000"/>
                    <a:lumOff val="15000"/>
                  </a:schemeClr>
                </a:solidFill>
                <a:latin typeface="Consolas" panose="020B0609020204030204" pitchFamily="49" charset="0"/>
              </a:rPr>
              <a:t>            throw new </a:t>
            </a:r>
            <a:r>
              <a:rPr lang="en-CA" sz="1500" dirty="0" err="1">
                <a:solidFill>
                  <a:schemeClr val="tx1">
                    <a:lumMod val="85000"/>
                    <a:lumOff val="15000"/>
                  </a:schemeClr>
                </a:solidFill>
                <a:latin typeface="Consolas" panose="020B0609020204030204" pitchFamily="49" charset="0"/>
              </a:rPr>
              <a:t>IllegalArgumentException</a:t>
            </a:r>
            <a:r>
              <a:rPr lang="en-CA" sz="1500" dirty="0">
                <a:solidFill>
                  <a:schemeClr val="tx1">
                    <a:lumMod val="85000"/>
                    <a:lumOff val="15000"/>
                  </a:schemeClr>
                </a:solidFill>
                <a:latin typeface="Consolas" panose="020B0609020204030204" pitchFamily="49" charset="0"/>
              </a:rPr>
              <a:t>( "Too young to work for us!"); </a:t>
            </a:r>
          </a:p>
          <a:p>
            <a:pPr marL="0" indent="0">
              <a:buNone/>
            </a:pPr>
            <a:r>
              <a:rPr lang="en-CA" sz="1500" dirty="0">
                <a:solidFill>
                  <a:schemeClr val="tx1">
                    <a:lumMod val="85000"/>
                    <a:lumOff val="15000"/>
                  </a:schemeClr>
                </a:solidFill>
                <a:latin typeface="Consolas" panose="020B0609020204030204" pitchFamily="49" charset="0"/>
              </a:rPr>
              <a:t>        }</a:t>
            </a:r>
          </a:p>
          <a:p>
            <a:pPr marL="0" indent="0">
              <a:buNone/>
            </a:pPr>
            <a:r>
              <a:rPr lang="en-CA" sz="1500" dirty="0">
                <a:solidFill>
                  <a:schemeClr val="tx1">
                    <a:lumMod val="85000"/>
                    <a:lumOff val="15000"/>
                  </a:schemeClr>
                </a:solidFill>
                <a:latin typeface="Consolas" panose="020B0609020204030204" pitchFamily="49" charset="0"/>
              </a:rPr>
              <a:t>   }</a:t>
            </a:r>
          </a:p>
          <a:p>
            <a:pPr marL="0" indent="0">
              <a:buNone/>
            </a:pPr>
            <a:r>
              <a:rPr lang="en-CA" sz="1500"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758924507"/>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844108143"/>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Renewing Java in Education</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2346158" y="2628248"/>
            <a:ext cx="12093677" cy="1890261"/>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loan = input("           loan: ")</a:t>
            </a:r>
          </a:p>
          <a:p>
            <a:pPr>
              <a:spcAft>
                <a:spcPts val="500"/>
              </a:spcAft>
            </a:pPr>
            <a:r>
              <a:rPr lang="en-CA" sz="1600" b="1" dirty="0">
                <a:latin typeface="Consolas" panose="020B0609020204030204" pitchFamily="49" charset="0"/>
                <a:ea typeface="M+ 1m" panose="020B0509020203020207" pitchFamily="49" charset="-128"/>
              </a:rPr>
              <a:t>interest = input("       interest: ")</a:t>
            </a:r>
          </a:p>
          <a:p>
            <a:pPr>
              <a:spcAft>
                <a:spcPts val="500"/>
              </a:spcAft>
            </a:pPr>
            <a:r>
              <a:rPr lang="en-CA" sz="1600" b="1" dirty="0">
                <a:latin typeface="Consolas" panose="020B0609020204030204" pitchFamily="49" charset="0"/>
                <a:ea typeface="M+ 1m" panose="020B0509020203020207" pitchFamily="49" charset="-128"/>
              </a:rPr>
              <a:t>term = input("           term: ")</a:t>
            </a:r>
          </a:p>
          <a:p>
            <a:pPr>
              <a:spcAft>
                <a:spcPts val="500"/>
              </a:spcAft>
            </a:pP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float(interest) / 12;</a:t>
            </a:r>
          </a:p>
          <a:p>
            <a:pPr>
              <a:spcAft>
                <a:spcPts val="500"/>
              </a:spcAft>
            </a:pPr>
            <a:r>
              <a:rPr lang="en-CA" sz="1600" b="1" dirty="0">
                <a:latin typeface="Consolas" panose="020B0609020204030204" pitchFamily="49" charset="0"/>
                <a:ea typeface="M+ 1m" panose="020B0509020203020207" pitchFamily="49" charset="-128"/>
              </a:rPr>
              <a:t>result = float(loan)*(</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(1 - ((1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-float(term))));</a:t>
            </a:r>
          </a:p>
          <a:p>
            <a:pPr>
              <a:spcAft>
                <a:spcPts val="500"/>
              </a:spcAft>
            </a:pPr>
            <a:r>
              <a:rPr lang="en-CA" sz="1600" b="1" dirty="0">
                <a:latin typeface="Consolas" panose="020B0609020204030204" pitchFamily="49" charset="0"/>
                <a:ea typeface="M+ 1m" panose="020B0509020203020207" pitchFamily="49" charset="-128"/>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9715469" cy="5304016"/>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import </a:t>
            </a:r>
            <a:r>
              <a:rPr lang="en-CA" sz="1600" b="1" dirty="0" err="1">
                <a:latin typeface="Consolas" panose="020B0609020204030204" pitchFamily="49" charset="0"/>
                <a:ea typeface="M+ 1m" panose="020B0509020203020207" pitchFamily="49" charset="-128"/>
              </a:rPr>
              <a:t>java.util.Scanner</a:t>
            </a: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public class JavaCalculator01 {</a:t>
            </a:r>
          </a:p>
          <a:p>
            <a:pPr>
              <a:spcAft>
                <a:spcPts val="500"/>
              </a:spcAft>
            </a:pPr>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Scanner </a:t>
            </a:r>
            <a:r>
              <a:rPr lang="en-CA" sz="1600" b="1" dirty="0" err="1">
                <a:latin typeface="Consolas" panose="020B0609020204030204" pitchFamily="49" charset="0"/>
                <a:ea typeface="M+ 1m" panose="020B0509020203020207" pitchFamily="49" charset="-128"/>
              </a:rPr>
              <a:t>sc</a:t>
            </a:r>
            <a:r>
              <a:rPr lang="en-CA" sz="1600" b="1" dirty="0">
                <a:latin typeface="Consolas" panose="020B0609020204030204" pitchFamily="49" charset="0"/>
                <a:ea typeface="M+ 1m" panose="020B0509020203020207" pitchFamily="49" charset="-128"/>
              </a:rPr>
              <a:t> = new Scanner(System.in);</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Loan: ");</a:t>
            </a:r>
          </a:p>
          <a:p>
            <a:pPr>
              <a:spcAft>
                <a:spcPts val="500"/>
              </a:spcAft>
            </a:pPr>
            <a:r>
              <a:rPr lang="en-CA" sz="1600" b="1" dirty="0">
                <a:latin typeface="Consolas" panose="020B0609020204030204" pitchFamily="49" charset="0"/>
                <a:ea typeface="M+ 1m" panose="020B0509020203020207" pitchFamily="49" charset="-128"/>
              </a:rPr>
              <a:t>        double loan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Interest: ");</a:t>
            </a:r>
          </a:p>
          <a:p>
            <a:pPr>
              <a:spcAft>
                <a:spcPts val="500"/>
              </a:spcAft>
            </a:pPr>
            <a:r>
              <a:rPr lang="en-CA" sz="1600" b="1" dirty="0">
                <a:latin typeface="Consolas" panose="020B0609020204030204" pitchFamily="49" charset="0"/>
                <a:ea typeface="M+ 1m" panose="020B0509020203020207" pitchFamily="49" charset="-128"/>
              </a:rPr>
              <a:t>        double interest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Term: ");</a:t>
            </a:r>
          </a:p>
          <a:p>
            <a:pPr>
              <a:spcAft>
                <a:spcPts val="500"/>
              </a:spcAft>
            </a:pPr>
            <a:r>
              <a:rPr lang="en-CA" sz="1600" b="1" dirty="0">
                <a:latin typeface="Consolas" panose="020B0609020204030204" pitchFamily="49" charset="0"/>
                <a:ea typeface="M+ 1m" panose="020B0509020203020207" pitchFamily="49" charset="-128"/>
              </a:rPr>
              <a:t>        double term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double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double result = loan * </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System.out.println</a:t>
            </a:r>
            <a:r>
              <a:rPr lang="en-CA" sz="1600" b="1" dirty="0">
                <a:latin typeface="Consolas" panose="020B0609020204030204" pitchFamily="49" charset="0"/>
                <a:ea typeface="M+ 1m" panose="020B0509020203020207" pitchFamily="49" charset="-128"/>
              </a:rPr>
              <a:t>("Monthly Payment: " + </a:t>
            </a:r>
            <a:r>
              <a:rPr lang="en-CA" sz="1600" b="1" dirty="0" err="1">
                <a:latin typeface="Consolas" panose="020B0609020204030204" pitchFamily="49" charset="0"/>
                <a:ea typeface="M+ 1m" panose="020B0509020203020207" pitchFamily="49" charset="-128"/>
              </a:rPr>
              <a:t>String.format</a:t>
            </a:r>
            <a:r>
              <a:rPr lang="en-CA" sz="1600" b="1" dirty="0">
                <a:latin typeface="Consolas" panose="020B0609020204030204" pitchFamily="49" charset="0"/>
                <a:ea typeface="M+ 1m" panose="020B0509020203020207" pitchFamily="49" charset="-128"/>
              </a:rPr>
              <a:t>("%.2f", result));</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82880" y="320152"/>
            <a:ext cx="9504320" cy="6247864"/>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import java.util.Scanner;</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public class JavaCalculator03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inputData() {</a:t>
            </a:r>
          </a:p>
          <a:p>
            <a:r>
              <a:rPr lang="en-CA" sz="1200" b="1" dirty="0">
                <a:latin typeface="Consolas" panose="020B0609020204030204" pitchFamily="49" charset="0"/>
                <a:ea typeface="M+ 1m" panose="020B0509020203020207" pitchFamily="49" charset="-128"/>
              </a:rPr>
              <a:t>        Scanner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double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double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double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double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double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System.out.println</a:t>
            </a:r>
            <a:r>
              <a:rPr lang="en-CA" sz="1200" b="1" dirty="0">
                <a:latin typeface="Consolas" panose="020B0609020204030204" pitchFamily="49" charset="0"/>
                <a:ea typeface="M+ 1m" panose="020B0509020203020207" pitchFamily="49" charset="-128"/>
              </a:rPr>
              <a:t>("Monthly Payment: " + </a:t>
            </a:r>
            <a:r>
              <a:rPr lang="en-CA" sz="1200" b="1" dirty="0" err="1">
                <a:latin typeface="Consolas" panose="020B0609020204030204" pitchFamily="49" charset="0"/>
                <a:ea typeface="M+ 1m" panose="020B0509020203020207" pitchFamily="49" charset="-128"/>
              </a:rPr>
              <a:t>String.format</a:t>
            </a:r>
            <a:r>
              <a:rPr lang="en-CA" sz="1200" b="1" dirty="0">
                <a:latin typeface="Consolas" panose="020B0609020204030204" pitchFamily="49" charset="0"/>
                <a:ea typeface="M+ 1m" panose="020B0509020203020207" pitchFamily="49" charset="-128"/>
              </a:rPr>
              <a:t>("%.2f", 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inputData();</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JavaCalculator03 calc = new JavaCalculator03();</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calc.perform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4707671"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err="1">
                <a:solidFill>
                  <a:schemeClr val="bg1"/>
                </a:solidFill>
              </a:rPr>
              <a:t>VisRec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p>
          <a:p>
            <a:r>
              <a:rPr lang="en-CA" sz="1400" dirty="0">
                <a:solidFill>
                  <a:schemeClr val="bg1"/>
                </a:solidFill>
              </a:rPr>
              <a:t>https://github.com/JavaVisRec/visrec-api</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ctr">
              <a:lnSpc>
                <a:spcPct val="90000"/>
              </a:lnSpc>
              <a:spcBef>
                <a:spcPct val="0"/>
              </a:spcBef>
              <a:spcAft>
                <a:spcPts val="600"/>
              </a:spcAft>
            </a:pPr>
            <a:r>
              <a:rPr lang="en-US" sz="2800" kern="1200" dirty="0">
                <a:solidFill>
                  <a:schemeClr val="tx1"/>
                </a:solidFill>
                <a:latin typeface="+mj-lt"/>
                <a:ea typeface="+mj-ea"/>
                <a:cs typeface="+mj-cs"/>
                <a:hlinkClick r:id="rId3">
                  <a:extLst>
                    <a:ext uri="{A12FA001-AC4F-418D-AE19-62706E023703}">
                      <ahyp:hlinkClr xmlns:ahyp="http://schemas.microsoft.com/office/drawing/2018/hyperlinkcolor" val="tx"/>
                    </a:ext>
                  </a:extLst>
                </a:hlinkClick>
              </a:rPr>
              <a:t>https://github.com/omniprof/JCP_EC_Education_WG_Presentation</a:t>
            </a:r>
            <a:endParaRPr lang="en-US" sz="2800" kern="1200" dirty="0">
              <a:solidFill>
                <a:schemeClr val="tx1"/>
              </a:solidFill>
              <a:latin typeface="+mj-lt"/>
              <a:ea typeface="+mj-ea"/>
              <a:cs typeface="+mj-cs"/>
            </a:endParaRPr>
          </a:p>
          <a:p>
            <a:endParaRPr lang="en-CA" dirty="0"/>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Sample code can be found at:</a:t>
            </a:r>
          </a:p>
        </p:txBody>
      </p:sp>
    </p:spTree>
    <p:extLst>
      <p:ext uri="{BB962C8B-B14F-4D97-AF65-F5344CB8AC3E}">
        <p14:creationId xmlns:p14="http://schemas.microsoft.com/office/powerpoint/2010/main" val="3364266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sz="2800" dirty="0">
                <a:hlinkClick r:id="rId3"/>
              </a:rPr>
              <a:t>https://sdtimes.com/softwaredev/tiobe-predicts-python-will-replace-java-as-top-programming-language/</a:t>
            </a:r>
            <a:endParaRPr lang="en-CA" dirty="0">
              <a:hlinkClick r:id="rId4"/>
            </a:endParaRPr>
          </a:p>
          <a:p>
            <a:r>
              <a:rPr lang="en-CA" dirty="0">
                <a:hlinkClick r:id="rId4"/>
              </a:rPr>
              <a:t>https://www.tiobe.com/tiobe-index/</a:t>
            </a:r>
            <a:endParaRPr lang="en-CA" dirty="0"/>
          </a:p>
          <a:p>
            <a:r>
              <a:rPr lang="en-CA" dirty="0">
                <a:hlinkClick r:id="rId5"/>
              </a:rPr>
              <a:t>https://itnext.io/picking-a-languages-for-introductory-cs-the-argument-againstpython-4331cca26cfa</a:t>
            </a:r>
            <a:endParaRPr lang="en-CA" dirty="0"/>
          </a:p>
          <a:p>
            <a:r>
              <a:rPr lang="en-CA" dirty="0">
                <a:hlinkClick r:id="rId6"/>
              </a:rPr>
              <a:t>https://www.coursereport.com/blog/best-programming-language-to-learn</a:t>
            </a:r>
            <a:endParaRPr lang="en-CA" dirty="0"/>
          </a:p>
          <a:p>
            <a:r>
              <a:rPr lang="en-CA" dirty="0">
                <a:hlinkClick r:id="rId7"/>
              </a:rPr>
              <a:t>https://github.com/JavaVisRec/visrec-api</a:t>
            </a:r>
            <a:endParaRPr lang="en-CA" dirty="0"/>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Bibliography</a:t>
            </a:r>
          </a:p>
        </p:txBody>
      </p:sp>
    </p:spTree>
    <p:extLst>
      <p:ext uri="{BB962C8B-B14F-4D97-AF65-F5344CB8AC3E}">
        <p14:creationId xmlns:p14="http://schemas.microsoft.com/office/powerpoint/2010/main" val="3238831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925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pPr lvl="1"/>
            <a:r>
              <a:rPr lang="en-CA" sz="2800"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 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Downsides to Java</a:t>
            </a: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marL="0" indent="0">
              <a:buNone/>
            </a:pPr>
            <a:r>
              <a:rPr lang="en-CA" dirty="0"/>
              <a:t>“The main reason for this is that software engineering is booming. It attracts lots of newcomers to the field. Java’s way of programming is </a:t>
            </a:r>
            <a:r>
              <a:rPr lang="en-CA" b="1" i="1" dirty="0"/>
              <a:t>too verbose for beginners</a:t>
            </a:r>
            <a:r>
              <a:rPr lang="en-CA" dirty="0"/>
              <a:t>. In order to fully understand and run a simple program such as “hello world” in Java you </a:t>
            </a:r>
            <a:r>
              <a:rPr lang="en-CA" b="1" i="1" dirty="0"/>
              <a:t>need to have knowledge of classes, static methods and packages</a:t>
            </a:r>
            <a:r>
              <a:rPr lang="en-CA" dirty="0"/>
              <a:t>. In </a:t>
            </a:r>
            <a:r>
              <a:rPr lang="en-CA" b="1" dirty="0"/>
              <a:t>C this is a bit easier</a:t>
            </a:r>
            <a:r>
              <a:rPr lang="en-CA" dirty="0"/>
              <a:t>, but then you will be hit in the face with explicit memory management. In </a:t>
            </a:r>
            <a:r>
              <a:rPr lang="en-CA" b="1" dirty="0"/>
              <a:t>Python this is just a one-liner</a:t>
            </a:r>
            <a:r>
              <a:rPr lang="en-CA" dirty="0"/>
              <a:t>. Enough said,” the June 2019 TIOBE Index states.</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83860" y="444599"/>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endParaRPr lang="en-CA" dirty="0"/>
          </a:p>
          <a:p>
            <a:pPr algn="ctr"/>
            <a:endParaRPr lang="en-CA" dirty="0"/>
          </a:p>
          <a:p>
            <a:pPr algn="ctr"/>
            <a:endParaRPr lang="en-CA" dirty="0"/>
          </a:p>
          <a:p>
            <a:pPr algn="ctr"/>
            <a:endParaRPr lang="en-CA" dirty="0"/>
          </a:p>
          <a:p>
            <a:pPr algn="ctr"/>
            <a:r>
              <a:rPr lang="en-CA" sz="2400" dirty="0"/>
              <a:t>TIOBE predicts Python will replace Java as top programming language</a:t>
            </a:r>
          </a:p>
          <a:p>
            <a:pPr algn="ctr"/>
            <a:r>
              <a:rPr lang="en-CA" sz="2400" dirty="0"/>
              <a:t>June 11th, 2019 - Christina Cardoza</a:t>
            </a:r>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sz="3800" dirty="0">
              <a:solidFill>
                <a:srgbClr val="FFFFFF"/>
              </a:solidFill>
            </a:endParaRPr>
          </a:p>
        </p:txBody>
      </p:sp>
      <p:pic>
        <p:nvPicPr>
          <p:cNvPr id="6" name="Picture 2">
            <a:extLst>
              <a:ext uri="{FF2B5EF4-FFF2-40B4-BE49-F238E27FC236}">
                <a16:creationId xmlns:a16="http://schemas.microsoft.com/office/drawing/2014/main" id="{1D4EE2CE-F408-4466-B1B6-67D567980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96" y="731519"/>
            <a:ext cx="3022077" cy="9857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425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TIOBE Index for July 2020</a:t>
            </a:r>
          </a:p>
        </p:txBody>
      </p:sp>
      <p:graphicFrame>
        <p:nvGraphicFramePr>
          <p:cNvPr id="8" name="Table 7">
            <a:extLst>
              <a:ext uri="{FF2B5EF4-FFF2-40B4-BE49-F238E27FC236}">
                <a16:creationId xmlns:a16="http://schemas.microsoft.com/office/drawing/2014/main" id="{94808FC1-F323-4F99-B536-5E9C9B0ACAB7}"/>
              </a:ext>
            </a:extLst>
          </p:cNvPr>
          <p:cNvGraphicFramePr>
            <a:graphicFrameLocks noGrp="1"/>
          </p:cNvGraphicFramePr>
          <p:nvPr/>
        </p:nvGraphicFramePr>
        <p:xfrm>
          <a:off x="4336285" y="1231842"/>
          <a:ext cx="7741644" cy="4394316"/>
        </p:xfrm>
        <a:graphic>
          <a:graphicData uri="http://schemas.openxmlformats.org/drawingml/2006/table">
            <a:tbl>
              <a:tblPr/>
              <a:tblGrid>
                <a:gridCol w="1290274">
                  <a:extLst>
                    <a:ext uri="{9D8B030D-6E8A-4147-A177-3AD203B41FA5}">
                      <a16:colId xmlns:a16="http://schemas.microsoft.com/office/drawing/2014/main" val="159149255"/>
                    </a:ext>
                  </a:extLst>
                </a:gridCol>
                <a:gridCol w="1290274">
                  <a:extLst>
                    <a:ext uri="{9D8B030D-6E8A-4147-A177-3AD203B41FA5}">
                      <a16:colId xmlns:a16="http://schemas.microsoft.com/office/drawing/2014/main" val="3482469429"/>
                    </a:ext>
                  </a:extLst>
                </a:gridCol>
                <a:gridCol w="1290274">
                  <a:extLst>
                    <a:ext uri="{9D8B030D-6E8A-4147-A177-3AD203B41FA5}">
                      <a16:colId xmlns:a16="http://schemas.microsoft.com/office/drawing/2014/main" val="471046904"/>
                    </a:ext>
                  </a:extLst>
                </a:gridCol>
                <a:gridCol w="1290274">
                  <a:extLst>
                    <a:ext uri="{9D8B030D-6E8A-4147-A177-3AD203B41FA5}">
                      <a16:colId xmlns:a16="http://schemas.microsoft.com/office/drawing/2014/main" val="3918072639"/>
                    </a:ext>
                  </a:extLst>
                </a:gridCol>
                <a:gridCol w="1290274">
                  <a:extLst>
                    <a:ext uri="{9D8B030D-6E8A-4147-A177-3AD203B41FA5}">
                      <a16:colId xmlns:a16="http://schemas.microsoft.com/office/drawing/2014/main" val="2989463741"/>
                    </a:ext>
                  </a:extLst>
                </a:gridCol>
                <a:gridCol w="1290274">
                  <a:extLst>
                    <a:ext uri="{9D8B030D-6E8A-4147-A177-3AD203B41FA5}">
                      <a16:colId xmlns:a16="http://schemas.microsoft.com/office/drawing/2014/main" val="2894535028"/>
                    </a:ext>
                  </a:extLst>
                </a:gridCol>
              </a:tblGrid>
              <a:tr h="613992">
                <a:tc>
                  <a:txBody>
                    <a:bodyPr/>
                    <a:lstStyle/>
                    <a:p>
                      <a:pPr algn="l" fontAlgn="b"/>
                      <a:r>
                        <a:rPr lang="en-CA" sz="1600">
                          <a:effectLst/>
                        </a:rPr>
                        <a:t>Jul 2020</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Jul 2019</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Change</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Programming Language</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Ratings</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Change</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74921452"/>
                  </a:ext>
                </a:extLst>
              </a:tr>
              <a:tr h="373735">
                <a:tc>
                  <a:txBody>
                    <a:bodyPr/>
                    <a:lstStyle/>
                    <a:p>
                      <a:pPr algn="l" fontAlgn="t"/>
                      <a:r>
                        <a:rPr lang="en-CA" sz="1600">
                          <a:effectLst/>
                        </a:rPr>
                        <a:t>1</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a:effectLst/>
                      </a:endParaRP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C</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16.45%</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+2.24%</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97763623"/>
                  </a:ext>
                </a:extLst>
              </a:tr>
              <a:tr h="373735">
                <a:tc>
                  <a:txBody>
                    <a:bodyPr/>
                    <a:lstStyle/>
                    <a:p>
                      <a:pPr fontAlgn="t"/>
                      <a:r>
                        <a:rPr lang="en-CA" sz="1600">
                          <a:effectLst/>
                        </a:rPr>
                        <a:t>2</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Java</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15.10%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+0.04%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9789996"/>
                  </a:ext>
                </a:extLst>
              </a:tr>
              <a:tr h="373735">
                <a:tc>
                  <a:txBody>
                    <a:bodyPr/>
                    <a:lstStyle/>
                    <a:p>
                      <a:pPr algn="l" fontAlgn="t"/>
                      <a:r>
                        <a:rPr lang="en-CA" sz="1600">
                          <a:effectLst/>
                        </a:rPr>
                        <a:t>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Python</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9.09%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-0.17%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86751045"/>
                  </a:ext>
                </a:extLst>
              </a:tr>
              <a:tr h="373735">
                <a:tc>
                  <a:txBody>
                    <a:bodyPr/>
                    <a:lstStyle/>
                    <a:p>
                      <a:pPr fontAlgn="t"/>
                      <a:r>
                        <a:rPr lang="en-CA" sz="1600">
                          <a:effectLst/>
                        </a:rPr>
                        <a:t>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dirty="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6.21%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-0.49%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5452785"/>
                  </a:ext>
                </a:extLst>
              </a:tr>
              <a:tr h="373735">
                <a:tc>
                  <a:txBody>
                    <a:bodyPr/>
                    <a:lstStyle/>
                    <a:p>
                      <a:pPr algn="l" fontAlgn="t"/>
                      <a:r>
                        <a:rPr lang="en-CA" sz="1600">
                          <a:effectLst/>
                        </a:rPr>
                        <a:t>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dirty="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5.25%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+0.88%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23783508"/>
                  </a:ext>
                </a:extLst>
              </a:tr>
              <a:tr h="373735">
                <a:tc>
                  <a:txBody>
                    <a:bodyPr/>
                    <a:lstStyle/>
                    <a:p>
                      <a:pPr fontAlgn="t"/>
                      <a:r>
                        <a:rPr lang="en-CA" sz="1600">
                          <a:effectLst/>
                        </a:rPr>
                        <a:t>6</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6</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Visual Basic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5.23%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+1.03%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056920"/>
                  </a:ext>
                </a:extLst>
              </a:tr>
              <a:tr h="373735">
                <a:tc>
                  <a:txBody>
                    <a:bodyPr/>
                    <a:lstStyle/>
                    <a:p>
                      <a:pPr algn="l" fontAlgn="t"/>
                      <a:r>
                        <a:rPr lang="en-CA" sz="1600">
                          <a:effectLst/>
                        </a:rPr>
                        <a:t>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JavaScript</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2.48%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+0.18%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28290630"/>
                  </a:ext>
                </a:extLst>
              </a:tr>
              <a:tr h="373735">
                <a:tc>
                  <a:txBody>
                    <a:bodyPr/>
                    <a:lstStyle/>
                    <a:p>
                      <a:pPr fontAlgn="t"/>
                      <a:r>
                        <a:rPr lang="en-CA" sz="1600">
                          <a:effectLst/>
                        </a:rPr>
                        <a:t>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20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R</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2.41%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+1.57%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5098169"/>
                  </a:ext>
                </a:extLst>
              </a:tr>
              <a:tr h="373735">
                <a:tc>
                  <a:txBody>
                    <a:bodyPr/>
                    <a:lstStyle/>
                    <a:p>
                      <a:pPr algn="l" fontAlgn="t"/>
                      <a:r>
                        <a:rPr lang="en-CA" sz="1600">
                          <a:effectLst/>
                        </a:rPr>
                        <a:t>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PHP</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1.90%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-0.27%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62509104"/>
                  </a:ext>
                </a:extLst>
              </a:tr>
              <a:tr h="373735">
                <a:tc>
                  <a:txBody>
                    <a:bodyPr/>
                    <a:lstStyle/>
                    <a:p>
                      <a:pPr fontAlgn="t"/>
                      <a:r>
                        <a:rPr lang="en-CA" sz="1600">
                          <a:effectLst/>
                        </a:rPr>
                        <a:t>10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CA" sz="1600">
                        <a:effectLst/>
                      </a:endParaRP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Swift</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1.43%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dirty="0">
                          <a:effectLst/>
                        </a:rPr>
                        <a:t>+0.31%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4186739"/>
                  </a:ext>
                </a:extLst>
              </a:tr>
            </a:tbl>
          </a:graphicData>
        </a:graphic>
      </p:graphicFrame>
    </p:spTree>
    <p:extLst>
      <p:ext uri="{BB962C8B-B14F-4D97-AF65-F5344CB8AC3E}">
        <p14:creationId xmlns:p14="http://schemas.microsoft.com/office/powerpoint/2010/main" val="2667889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215153"/>
            <a:ext cx="7037591" cy="6468035"/>
          </a:xfrm>
        </p:spPr>
        <p:txBody>
          <a:bodyPr anchor="ctr">
            <a:normAutofit lnSpcReduction="10000"/>
          </a:bodyPr>
          <a:lstStyle/>
          <a:p>
            <a:pPr algn="l"/>
            <a:r>
              <a:rPr lang="en-CA" b="0" i="0" dirty="0">
                <a:solidFill>
                  <a:srgbClr val="444444"/>
                </a:solidFill>
                <a:effectLst/>
                <a:latin typeface="proxima-nova"/>
              </a:rPr>
              <a:t>Java is an “old” language (Java 1995, JavaScript 1995 &amp; Python 1991)</a:t>
            </a:r>
          </a:p>
          <a:p>
            <a:pPr lvl="1"/>
            <a:r>
              <a:rPr lang="en-CA" sz="2800" b="0" i="1" dirty="0">
                <a:solidFill>
                  <a:srgbClr val="444444"/>
                </a:solidFill>
                <a:effectLst/>
                <a:latin typeface="proxima-nova"/>
              </a:rPr>
              <a:t>Not as old as old-man Python </a:t>
            </a:r>
          </a:p>
          <a:p>
            <a:pPr lvl="1"/>
            <a:r>
              <a:rPr lang="en-CA" sz="2800" b="0" i="1" dirty="0">
                <a:solidFill>
                  <a:srgbClr val="444444"/>
                </a:solidFill>
                <a:effectLst/>
                <a:latin typeface="proxima-nova"/>
              </a:rPr>
              <a:t>Designed as a full stack language rather than as a scripting facility</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a:t>
            </a:r>
            <a:r>
              <a:rPr lang="en-CA" sz="2800" b="0" i="1" dirty="0" err="1">
                <a:solidFill>
                  <a:srgbClr val="444444"/>
                </a:solidFill>
                <a:effectLst/>
                <a:latin typeface="proxima-nova"/>
              </a:rPr>
              <a:t>Javascript</a:t>
            </a:r>
            <a:r>
              <a:rPr lang="en-CA" sz="2800" b="0" i="1" dirty="0">
                <a:solidFill>
                  <a:srgbClr val="444444"/>
                </a:solidFill>
                <a:effectLst/>
                <a:latin typeface="proxima-nova"/>
              </a:rPr>
              <a: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most significant new capability for writing Java for those wishing to learn the language </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200" y="365125"/>
            <a:ext cx="10515600" cy="1325563"/>
          </a:xfrm>
        </p:spPr>
        <p:txBody>
          <a:bodyPr>
            <a:normAutofit/>
          </a:bodyPr>
          <a:lstStyle/>
          <a:p>
            <a:r>
              <a:rPr lang="en-CA" b="1" dirty="0"/>
              <a:t>var</a:t>
            </a:r>
            <a:r>
              <a:rPr lang="en-CA" dirty="0"/>
              <a:t> – reduction of redundancy reduction</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13758376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7677</TotalTime>
  <Words>4363</Words>
  <Application>Microsoft Office PowerPoint</Application>
  <PresentationFormat>Widescreen</PresentationFormat>
  <Paragraphs>560</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proxima-nova</vt:lpstr>
      <vt:lpstr>Office Theme</vt:lpstr>
      <vt:lpstr>JCP EC Education WG</vt:lpstr>
      <vt:lpstr>Renewing Java in Education</vt:lpstr>
      <vt:lpstr>PowerPoint Presentation</vt:lpstr>
      <vt:lpstr>PowerPoint Presentation</vt:lpstr>
      <vt:lpstr>PowerPoint Presentation</vt:lpstr>
      <vt:lpstr>PowerPoint Presentation</vt:lpstr>
      <vt:lpstr>JShell - Read-Evaluate-Print Loop (REPL) JDK 9</vt:lpstr>
      <vt:lpstr>JEP 330 - Launch Single-File Source-Code Programs JDK 11</vt:lpstr>
      <vt:lpstr>var – reduction of redundancy reduction</vt:lpstr>
      <vt:lpstr>text blocks</vt:lpstr>
      <vt:lpstr>Old School Concatenation</vt:lpstr>
      <vt:lpstr>New School Text Block</vt:lpstr>
      <vt:lpstr>switch – an expression &amp; without a break</vt:lpstr>
      <vt:lpstr>Which would you prefer to learn or teach?</vt:lpstr>
      <vt:lpstr>records – boilerplate reduction with immutable flavouring and a dash of compact constructor</vt:lpstr>
      <vt:lpstr>No setters, just simple getters  Free equals, hashCode and toString And what a lovely compact constructor for validation</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30</cp:revision>
  <dcterms:created xsi:type="dcterms:W3CDTF">2020-06-03T20:53:58Z</dcterms:created>
  <dcterms:modified xsi:type="dcterms:W3CDTF">2020-07-09T20:27:37Z</dcterms:modified>
</cp:coreProperties>
</file>