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266" r:id="rId3"/>
    <p:sldId id="295" r:id="rId4"/>
    <p:sldId id="300" r:id="rId5"/>
    <p:sldId id="299" r:id="rId6"/>
    <p:sldId id="294" r:id="rId7"/>
    <p:sldId id="267" r:id="rId8"/>
    <p:sldId id="268" r:id="rId9"/>
    <p:sldId id="269" r:id="rId10"/>
    <p:sldId id="270" r:id="rId11"/>
    <p:sldId id="281" r:id="rId12"/>
    <p:sldId id="282" r:id="rId13"/>
    <p:sldId id="271" r:id="rId14"/>
    <p:sldId id="283" r:id="rId15"/>
    <p:sldId id="272" r:id="rId16"/>
    <p:sldId id="284" r:id="rId17"/>
    <p:sldId id="279" r:id="rId18"/>
    <p:sldId id="275" r:id="rId19"/>
    <p:sldId id="276" r:id="rId20"/>
    <p:sldId id="259" r:id="rId21"/>
    <p:sldId id="260" r:id="rId22"/>
    <p:sldId id="263" r:id="rId23"/>
    <p:sldId id="264" r:id="rId24"/>
    <p:sldId id="285" r:id="rId25"/>
    <p:sldId id="286" r:id="rId26"/>
    <p:sldId id="287" r:id="rId27"/>
    <p:sldId id="277" r:id="rId28"/>
    <p:sldId id="298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 autoAdjust="0"/>
    <p:restoredTop sz="81359" autoAdjust="0"/>
  </p:normalViewPr>
  <p:slideViewPr>
    <p:cSldViewPr snapToGrid="0">
      <p:cViewPr varScale="1">
        <p:scale>
          <a:sx n="93" d="100"/>
          <a:sy n="9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/>
            <a:t>Encourage students to join your JUG</a:t>
          </a:r>
          <a:endParaRPr lang="en-US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/>
            <a:t>Have a meeting on a campus.</a:t>
          </a:r>
          <a:endParaRPr lang="en-US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MyClass m = new MyClass();</a:t>
          </a:r>
          <a:endParaRPr lang="en-US"/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var m = new MyClass();</a:t>
          </a:r>
          <a:endParaRPr lang="en-US"/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mind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loan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students to join your JUG</a:t>
          </a:r>
          <a:endParaRPr lang="en-US" sz="1600" kern="120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Have a meeting on a campus.</a:t>
          </a:r>
          <a:endParaRPr lang="en-US" sz="1600" kern="120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MyClass m = new MyClass();</a:t>
          </a:r>
          <a:endParaRPr lang="en-US" sz="3100" kern="1200"/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var m = new MyClass();</a:t>
          </a:r>
          <a:endParaRPr lang="en-US" sz="3100" kern="1200"/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mind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loan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58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10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81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5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JCP_EC_Education_WG_Present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dtimes.com/softwaredev/tiobe-predicts-python-will-replace-java-as-top-programming-language/" TargetMode="External"/><Relationship Id="rId7" Type="http://schemas.openxmlformats.org/officeDocument/2006/relationships/hyperlink" Target="https://github.com/JavaVisRec/visrec-ap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eport.com/blog/best-programming-language-to-learn" TargetMode="External"/><Relationship Id="rId5" Type="http://schemas.openxmlformats.org/officeDocument/2006/relationships/hyperlink" Target="https://itnext.io/picking-a-languages-for-introductory-cs-the-argument-againstpython-4331cca26cfa" TargetMode="External"/><Relationship Id="rId4" Type="http://schemas.openxmlformats.org/officeDocument/2006/relationships/hyperlink" Target="https://www.tiobe.com/tiobe-inde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JCP EC Education WG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and the JCP EC Education Working Group</a:t>
            </a:r>
          </a:p>
        </p:txBody>
      </p:sp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"type='text/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"&lt;body&gt;&lt;h1&gt;GET method&lt;/h1&gt;"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"&lt;form id='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 = 'index.html'&gt;"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 'submit' value='Return to Home page' /&gt;&lt;/form&gt;"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63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303"/>
            <a:ext cx="10515600" cy="44436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= 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&lt;link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&lt;form id='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&lt;/html&gt;"""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switch</a:t>
            </a:r>
            <a:r>
              <a:rPr lang="en-CA"/>
              <a:t> – an expression &amp; without a break</a:t>
            </a:r>
            <a:endParaRPr lang="en-CA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</a:t>
            </a:r>
            <a:r>
              <a:rPr lang="en-CA" sz="1700" dirty="0">
                <a:latin typeface="Consolas" panose="020B0609020204030204" pitchFamily="49" charset="0"/>
              </a:rPr>
              <a:t>12.12</a:t>
            </a:r>
            <a:r>
              <a:rPr lang="en-CA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455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Free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139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"Too young to work for us!");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24507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76807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Renewing Java in Education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ED6C1-0F8A-4F69-AE1F-13A8285AA15C}"/>
              </a:ext>
            </a:extLst>
          </p:cNvPr>
          <p:cNvSpPr/>
          <p:nvPr/>
        </p:nvSpPr>
        <p:spPr>
          <a:xfrm>
            <a:off x="2346158" y="2628248"/>
            <a:ext cx="12093677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loan = input("           loan: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interest = input("       interest: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term = input("           term: ")</a:t>
            </a:r>
          </a:p>
          <a:p>
            <a:pPr>
              <a:spcAft>
                <a:spcPts val="500"/>
              </a:spcAft>
            </a:pP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result = float(loan)*(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(1 - ((1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** -float(term))));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print("Monthly Payment: %.2f" % 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</p:spTree>
    <p:extLst>
      <p:ext uri="{BB962C8B-B14F-4D97-AF65-F5344CB8AC3E}">
        <p14:creationId xmlns:p14="http://schemas.microsoft.com/office/powerpoint/2010/main" val="336435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9715469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loan *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	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Java</a:t>
            </a:r>
          </a:p>
        </p:txBody>
      </p:sp>
    </p:spTree>
    <p:extLst>
      <p:ext uri="{BB962C8B-B14F-4D97-AF65-F5344CB8AC3E}">
        <p14:creationId xmlns:p14="http://schemas.microsoft.com/office/powerpoint/2010/main" val="173926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 err="1">
                <a:solidFill>
                  <a:schemeClr val="bg1"/>
                </a:solidFill>
              </a:rPr>
              <a:t>VisRec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</a:p>
          <a:p>
            <a:r>
              <a:rPr lang="en-CA" sz="1200" dirty="0">
                <a:solidFill>
                  <a:schemeClr val="bg1"/>
                </a:solidFill>
              </a:rPr>
              <a:t>https://github.com/JavaVisRec/visrec-api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Sample code can be found at:</a:t>
            </a:r>
          </a:p>
        </p:txBody>
      </p:sp>
    </p:spTree>
    <p:extLst>
      <p:ext uri="{BB962C8B-B14F-4D97-AF65-F5344CB8AC3E}">
        <p14:creationId xmlns:p14="http://schemas.microsoft.com/office/powerpoint/2010/main" val="336426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800" dirty="0">
                <a:hlinkClick r:id="rId3"/>
              </a:rPr>
              <a:t>https://sdtimes.com/softwaredev/tiobe-predicts-python-will-replace-java-as-top-programming-language/</a:t>
            </a:r>
            <a:endParaRPr lang="en-CA" dirty="0">
              <a:hlinkClick r:id="rId4"/>
            </a:endParaRPr>
          </a:p>
          <a:p>
            <a:r>
              <a:rPr lang="en-CA" dirty="0">
                <a:hlinkClick r:id="rId4"/>
              </a:rPr>
              <a:t>https://www.tiobe.com/tiobe-index/</a:t>
            </a:r>
            <a:endParaRPr lang="en-CA" dirty="0"/>
          </a:p>
          <a:p>
            <a:r>
              <a:rPr lang="en-CA" dirty="0">
                <a:hlinkClick r:id="rId5"/>
              </a:rPr>
              <a:t>https://itnext.io/picking-a-languages-for-introductory-cs-the-argument-againstpython-4331cca26cfa</a:t>
            </a:r>
            <a:endParaRPr lang="en-CA" dirty="0"/>
          </a:p>
          <a:p>
            <a:r>
              <a:rPr lang="en-CA" dirty="0">
                <a:hlinkClick r:id="rId6"/>
              </a:rPr>
              <a:t>https://www.coursereport.com/blog/best-programming-language-to-learn</a:t>
            </a:r>
            <a:endParaRPr lang="en-CA" dirty="0"/>
          </a:p>
          <a:p>
            <a:r>
              <a:rPr lang="en-CA" dirty="0">
                <a:hlinkClick r:id="rId7"/>
              </a:rPr>
              <a:t>https://github.com/JavaVisRec/visrec-api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23883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</a:t>
            </a:r>
            <a:r>
              <a:rPr lang="en-CA" sz="2800" b="1" i="1" dirty="0">
                <a:solidFill>
                  <a:srgbClr val="444444"/>
                </a:solidFill>
                <a:effectLst/>
                <a:latin typeface="proxima-nova"/>
              </a:rPr>
              <a:t>shebang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 execution?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Downsides to Java</a:t>
            </a: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“The main reason for this is that software engineering is booming. It attracts lots of newcomers to the field. Java’s way of programming is </a:t>
            </a:r>
            <a:r>
              <a:rPr lang="en-CA" b="1" i="1" dirty="0"/>
              <a:t>too verbose for beginners</a:t>
            </a:r>
            <a:r>
              <a:rPr lang="en-CA" dirty="0"/>
              <a:t>. In order to fully understand and run a simple program such as “hello world” in Java you </a:t>
            </a:r>
            <a:r>
              <a:rPr lang="en-CA" b="1" i="1" dirty="0"/>
              <a:t>need to have knowledge of classes, static methods and packages</a:t>
            </a:r>
            <a:r>
              <a:rPr lang="en-CA" dirty="0"/>
              <a:t>. In C this is a bit easier, but then you will be hit in the face with explicit memory management. In </a:t>
            </a:r>
            <a:r>
              <a:rPr lang="en-CA" b="1" dirty="0"/>
              <a:t>Python this is just a one-liner</a:t>
            </a:r>
            <a:r>
              <a:rPr lang="en-CA" dirty="0"/>
              <a:t>. Enough said,” the June 2019 TIOBE Index states.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83860" y="444599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2400" dirty="0"/>
              <a:t>TIOBE predicts Python will replace Java as top programming language</a:t>
            </a:r>
          </a:p>
          <a:p>
            <a:pPr algn="ctr"/>
            <a:r>
              <a:rPr lang="en-CA" sz="2400" dirty="0"/>
              <a:t>June 11th, 2019 - Christina Cardoza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800" dirty="0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4EE2CE-F408-4466-B1B6-67D56798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6" y="731519"/>
            <a:ext cx="3022077" cy="9857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2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TIOBE Index for July 2020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808FC1-F323-4F99-B536-5E9C9B0ACAB7}"/>
              </a:ext>
            </a:extLst>
          </p:cNvPr>
          <p:cNvGraphicFramePr>
            <a:graphicFrameLocks noGrp="1"/>
          </p:cNvGraphicFramePr>
          <p:nvPr/>
        </p:nvGraphicFramePr>
        <p:xfrm>
          <a:off x="4336285" y="1231842"/>
          <a:ext cx="7741644" cy="4394316"/>
        </p:xfrm>
        <a:graphic>
          <a:graphicData uri="http://schemas.openxmlformats.org/drawingml/2006/table">
            <a:tbl>
              <a:tblPr/>
              <a:tblGrid>
                <a:gridCol w="1290274">
                  <a:extLst>
                    <a:ext uri="{9D8B030D-6E8A-4147-A177-3AD203B41FA5}">
                      <a16:colId xmlns:a16="http://schemas.microsoft.com/office/drawing/2014/main" val="159149255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48246942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471046904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91807263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989463741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894535028"/>
                    </a:ext>
                  </a:extLst>
                </a:gridCol>
              </a:tblGrid>
              <a:tr h="61399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2020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2019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Change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Programming Language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Ratings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Change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921452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16.45%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+2.24%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63623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Java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15.10%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+0.04%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89996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Python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9.09%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-0.17%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5104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 dirty="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C++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6.21%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-0.49%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278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 dirty="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C#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5.25%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+0.88%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83508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Visual Basic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5.23%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+1.03%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692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JavaScript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2.48%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+0.18%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063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R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2.41%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+1.57%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098169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PHP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1.90%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-0.27%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09104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Swift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1.43%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 dirty="0">
                          <a:effectLst/>
                        </a:rPr>
                        <a:t>+0.31%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8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37894"/>
            <a:ext cx="7037591" cy="5961185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1995, JavaScript 1995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Not as old as old-man Python 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Designed as a full stack language rather than as a scripting facility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most significant new capability for writing Java for those wishing to learn the language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837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9197</TotalTime>
  <Words>2346</Words>
  <Application>Microsoft Office PowerPoint</Application>
  <PresentationFormat>Widescreen</PresentationFormat>
  <Paragraphs>368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proxima-nova</vt:lpstr>
      <vt:lpstr>Office Theme</vt:lpstr>
      <vt:lpstr>JCP EC Education WG</vt:lpstr>
      <vt:lpstr>Renewing Java in Education</vt:lpstr>
      <vt:lpstr>PowerPoint Presentation</vt:lpstr>
      <vt:lpstr>PowerPoint Presentation</vt:lpstr>
      <vt:lpstr>PowerPoint Presentation</vt:lpstr>
      <vt:lpstr>PowerPoint Presentation</vt:lpstr>
      <vt:lpstr>JShell - Read-Evaluate-Print Loop (REPL) JDK 9</vt:lpstr>
      <vt:lpstr>JEP 330 - Launch Single-File Source-Code Programs JDK 11</vt:lpstr>
      <vt:lpstr>var – reduction of redundancy reduction</vt:lpstr>
      <vt:lpstr>text blocks</vt:lpstr>
      <vt:lpstr>Old School Concatenation</vt:lpstr>
      <vt:lpstr>New School Text Block</vt:lpstr>
      <vt:lpstr>switch – an expression &amp; without a break</vt:lpstr>
      <vt:lpstr>Which would you prefer to learn or teach?</vt:lpstr>
      <vt:lpstr>records – boilerplate reduction with immutable flavouring and a dash of compact constructor</vt:lpstr>
      <vt:lpstr>No setters, just simple getters  Free equals, hashCode and toString And what a lovely compact constructor for validation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 Fogel</cp:lastModifiedBy>
  <cp:revision>35</cp:revision>
  <dcterms:created xsi:type="dcterms:W3CDTF">2020-06-03T20:53:58Z</dcterms:created>
  <dcterms:modified xsi:type="dcterms:W3CDTF">2020-07-09T20:28:43Z</dcterms:modified>
</cp:coreProperties>
</file>