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59" r:id="rId8"/>
    <p:sldId id="264" r:id="rId9"/>
    <p:sldId id="265"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showGuides="1">
      <p:cViewPr varScale="1">
        <p:scale>
          <a:sx n="68" d="100"/>
          <a:sy n="68" d="100"/>
        </p:scale>
        <p:origin x="6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01C1E-EDA2-3956-28F2-03ECC85C526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1A99969-2E72-E27B-D27B-3A90ED282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F80897E-8E3A-294E-1276-30D8DBADB467}"/>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E075988F-790D-1E19-699D-6375BE91578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A1547BC-EB7B-10AA-DE77-FDFE07F8597E}"/>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52290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4EC5D-31A2-C462-C452-A27081490E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BF990EA-DE42-3372-E76F-7D084DB06A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7A1DC00-B33B-F828-C4E3-44629D4DF959}"/>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A0FFC8D6-7242-837F-74B9-FDFF4B01B16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AC13B08-B75A-26B7-AAE6-F8C18F3EAF48}"/>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6364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6969C0-E057-9C63-C4EE-565A165343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3F85BA-1B77-09DD-6E22-3890CEB1341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A52B62B-58C5-E6EF-6BAE-51FE866A0052}"/>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577A3D6F-99C5-6DD0-B464-A7BBCEAEAD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AA6010-ABCB-85BF-390E-67E6314C2DF4}"/>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36400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E49D3-D705-D928-609A-BED2E223662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02E7DDC-3D33-E681-6CF6-9E58907E50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35E42E9-9DF4-ECBA-5E51-A63EA39C9581}"/>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33BBC842-8EF0-F446-8853-108724A3405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826917-C64D-CDD9-9B34-0B94367F1CCC}"/>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94430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4A14D-62E5-CDE2-9B0D-A75795B0487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640F481-4EDB-0E99-1169-8D7676D525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1194E2-40C1-B610-297B-80FB3E3DB9A6}"/>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023D9F21-58F6-97C1-821A-57B579194C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4CB82A2-C52E-72BD-ABA0-C161ED44FBEB}"/>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41309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CDABD-84CB-6776-5AA0-7AC4A585D0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508489B-730D-5D19-1330-3D6F1555B20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4F349D0-F803-053C-C0A3-CF3CCEE1EA9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2175089-247F-B27B-F205-CD7A31E6A6E3}"/>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6" name="Marcador de pie de página 5">
            <a:extLst>
              <a:ext uri="{FF2B5EF4-FFF2-40B4-BE49-F238E27FC236}">
                <a16:creationId xmlns:a16="http://schemas.microsoft.com/office/drawing/2014/main" id="{1F588E5B-F3B8-0EAD-C49E-D6F9C74BF54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D3D6D92-53AB-554A-C497-E767359FE01E}"/>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46014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E2101-3D5E-326E-E871-67C0186504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2E9F6E-4865-DAF9-61A1-BBFD2D563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E7FC1A1-7E24-F02E-F415-4FDE5AB7145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28EEE1F-10CC-5C04-68A5-EB92F3625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BFD0EDA-7FC3-9323-78C4-2593E77B5EE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2ED7AD3-9422-18A4-1AC2-28DC3036AE3B}"/>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8" name="Marcador de pie de página 7">
            <a:extLst>
              <a:ext uri="{FF2B5EF4-FFF2-40B4-BE49-F238E27FC236}">
                <a16:creationId xmlns:a16="http://schemas.microsoft.com/office/drawing/2014/main" id="{A5A99883-C293-6E36-B41E-623F52D97F2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5F92AE9-54F0-BDBB-3AD5-7B885DC3134A}"/>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11153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E3DC0-38A7-3B76-B339-0C3CE33EB4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57D4F2D-D054-605F-02E1-5EA03381CD3E}"/>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4" name="Marcador de pie de página 3">
            <a:extLst>
              <a:ext uri="{FF2B5EF4-FFF2-40B4-BE49-F238E27FC236}">
                <a16:creationId xmlns:a16="http://schemas.microsoft.com/office/drawing/2014/main" id="{ED251B92-A584-3B6E-B807-B47F0F28DFC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F6BFC9B-FE10-E12A-8ADC-0B97FF4AC7FB}"/>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24299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8E08A63-8FED-CFA2-4906-4F38EB42EDE3}"/>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3" name="Marcador de pie de página 2">
            <a:extLst>
              <a:ext uri="{FF2B5EF4-FFF2-40B4-BE49-F238E27FC236}">
                <a16:creationId xmlns:a16="http://schemas.microsoft.com/office/drawing/2014/main" id="{6EEC7101-947F-BD41-210A-88BA10C74C7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6661E32-2D99-0B2B-5410-2DC74BFB3AF9}"/>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278191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004BC-BD4D-12FC-C2B0-0A8C45FB6D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D923FE9-F990-F609-EB7C-30B85555F1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E3B1A0F-F4B3-8B2B-D553-ED705382F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3FBAC1-877B-26C2-93AC-5BD6937EFCB5}"/>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6" name="Marcador de pie de página 5">
            <a:extLst>
              <a:ext uri="{FF2B5EF4-FFF2-40B4-BE49-F238E27FC236}">
                <a16:creationId xmlns:a16="http://schemas.microsoft.com/office/drawing/2014/main" id="{4D46E093-BBD2-804B-96C8-1A60746AF3E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91E451A-94BF-02B8-EE02-C8AF57CDB286}"/>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166895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D9A22-6032-C924-807D-E0DCDE8580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018F708-5AB3-656E-9C46-5CAFC4EA8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330FC81-B94D-6CDC-7B03-5CCE07095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3D5ABF-6667-0F04-355D-BFE95E37314A}"/>
              </a:ext>
            </a:extLst>
          </p:cNvPr>
          <p:cNvSpPr>
            <a:spLocks noGrp="1"/>
          </p:cNvSpPr>
          <p:nvPr>
            <p:ph type="dt" sz="half" idx="10"/>
          </p:nvPr>
        </p:nvSpPr>
        <p:spPr/>
        <p:txBody>
          <a:bodyPr/>
          <a:lstStyle/>
          <a:p>
            <a:fld id="{401D921B-2461-48D6-AF11-0CA8DF58859D}" type="datetimeFigureOut">
              <a:rPr lang="es-CO" smtClean="0"/>
              <a:t>20/01/2024</a:t>
            </a:fld>
            <a:endParaRPr lang="es-CO"/>
          </a:p>
        </p:txBody>
      </p:sp>
      <p:sp>
        <p:nvSpPr>
          <p:cNvPr id="6" name="Marcador de pie de página 5">
            <a:extLst>
              <a:ext uri="{FF2B5EF4-FFF2-40B4-BE49-F238E27FC236}">
                <a16:creationId xmlns:a16="http://schemas.microsoft.com/office/drawing/2014/main" id="{0C79427F-CA43-FE29-3016-6A264D9E365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EF94A3F-E3C3-44D3-F487-64F7056B60B6}"/>
              </a:ext>
            </a:extLst>
          </p:cNvPr>
          <p:cNvSpPr>
            <a:spLocks noGrp="1"/>
          </p:cNvSpPr>
          <p:nvPr>
            <p:ph type="sldNum" sz="quarter" idx="12"/>
          </p:nvPr>
        </p:nvSpPr>
        <p:spPr/>
        <p:txBody>
          <a:bodyPr/>
          <a:lstStyle/>
          <a:p>
            <a:fld id="{17E34BD1-6206-4A76-8010-2E6960867D46}" type="slidenum">
              <a:rPr lang="es-CO" smtClean="0"/>
              <a:t>‹Nº›</a:t>
            </a:fld>
            <a:endParaRPr lang="es-CO"/>
          </a:p>
        </p:txBody>
      </p:sp>
    </p:spTree>
    <p:extLst>
      <p:ext uri="{BB962C8B-B14F-4D97-AF65-F5344CB8AC3E}">
        <p14:creationId xmlns:p14="http://schemas.microsoft.com/office/powerpoint/2010/main" val="394685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A613AB2-02EA-2A5B-E461-FAEF6B3F0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78B2325-2601-3840-D7FB-136AF8CDA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FBE0B0-727A-5C56-06F4-C1DC2DC55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D921B-2461-48D6-AF11-0CA8DF58859D}" type="datetimeFigureOut">
              <a:rPr lang="es-CO" smtClean="0"/>
              <a:t>20/01/2024</a:t>
            </a:fld>
            <a:endParaRPr lang="es-CO"/>
          </a:p>
        </p:txBody>
      </p:sp>
      <p:sp>
        <p:nvSpPr>
          <p:cNvPr id="5" name="Marcador de pie de página 4">
            <a:extLst>
              <a:ext uri="{FF2B5EF4-FFF2-40B4-BE49-F238E27FC236}">
                <a16:creationId xmlns:a16="http://schemas.microsoft.com/office/drawing/2014/main" id="{14A02897-56FC-63EE-2AA0-A5ECFBC9D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C93C6303-8183-1850-5721-9A034E4C9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E34BD1-6206-4A76-8010-2E6960867D46}" type="slidenum">
              <a:rPr lang="es-CO" smtClean="0"/>
              <a:t>‹Nº›</a:t>
            </a:fld>
            <a:endParaRPr lang="es-CO"/>
          </a:p>
        </p:txBody>
      </p:sp>
    </p:spTree>
    <p:extLst>
      <p:ext uri="{BB962C8B-B14F-4D97-AF65-F5344CB8AC3E}">
        <p14:creationId xmlns:p14="http://schemas.microsoft.com/office/powerpoint/2010/main" val="142696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s.wikipedia.org/wiki/L%C3%B3gica_de_negoc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FF87-9FA4-EB35-A798-040E92C84A7A}"/>
              </a:ext>
            </a:extLst>
          </p:cNvPr>
          <p:cNvSpPr>
            <a:spLocks noGrp="1"/>
          </p:cNvSpPr>
          <p:nvPr>
            <p:ph type="ctrTitle"/>
          </p:nvPr>
        </p:nvSpPr>
        <p:spPr/>
        <p:txBody>
          <a:bodyPr>
            <a:normAutofit/>
          </a:bodyPr>
          <a:lstStyle/>
          <a:p>
            <a:r>
              <a:rPr lang="es-CO" sz="2800" dirty="0"/>
              <a:t>ARQUITECTURA HEXAGONAL</a:t>
            </a:r>
          </a:p>
        </p:txBody>
      </p:sp>
      <p:sp>
        <p:nvSpPr>
          <p:cNvPr id="3" name="Subtítulo 2">
            <a:extLst>
              <a:ext uri="{FF2B5EF4-FFF2-40B4-BE49-F238E27FC236}">
                <a16:creationId xmlns:a16="http://schemas.microsoft.com/office/drawing/2014/main" id="{058E158B-935D-2B74-3431-0BACB848C083}"/>
              </a:ext>
            </a:extLst>
          </p:cNvPr>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273634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B2B86-B0F4-CA10-80D1-B17C1667F174}"/>
              </a:ext>
            </a:extLst>
          </p:cNvPr>
          <p:cNvSpPr>
            <a:spLocks noGrp="1"/>
          </p:cNvSpPr>
          <p:nvPr>
            <p:ph type="title"/>
          </p:nvPr>
        </p:nvSpPr>
        <p:spPr>
          <a:xfrm>
            <a:off x="0" y="0"/>
            <a:ext cx="3522785" cy="760290"/>
          </a:xfrm>
        </p:spPr>
        <p:txBody>
          <a:bodyPr/>
          <a:lstStyle/>
          <a:p>
            <a:r>
              <a:rPr lang="es-CO" dirty="0"/>
              <a:t>Desventajas</a:t>
            </a:r>
          </a:p>
        </p:txBody>
      </p:sp>
      <p:sp>
        <p:nvSpPr>
          <p:cNvPr id="3" name="Marcador de contenido 2">
            <a:extLst>
              <a:ext uri="{FF2B5EF4-FFF2-40B4-BE49-F238E27FC236}">
                <a16:creationId xmlns:a16="http://schemas.microsoft.com/office/drawing/2014/main" id="{75807D8B-C487-EBCA-E8E0-6B432B4A87E7}"/>
              </a:ext>
            </a:extLst>
          </p:cNvPr>
          <p:cNvSpPr>
            <a:spLocks noGrp="1"/>
          </p:cNvSpPr>
          <p:nvPr>
            <p:ph idx="1"/>
          </p:nvPr>
        </p:nvSpPr>
        <p:spPr>
          <a:xfrm>
            <a:off x="0" y="760290"/>
            <a:ext cx="12192000" cy="6097710"/>
          </a:xfrm>
        </p:spPr>
        <p:txBody>
          <a:bodyPr>
            <a:normAutofit fontScale="85000" lnSpcReduction="20000"/>
          </a:bodyPr>
          <a:lstStyle/>
          <a:p>
            <a:pPr algn="l"/>
            <a:r>
              <a:rPr lang="es-MX" sz="2300" b="0" i="0" dirty="0">
                <a:effectLst/>
                <a:latin typeface="Söhne"/>
              </a:rPr>
              <a:t>Aunque las API REST tienen numerosas ventajas, también presentan algunas desventajas y consideraciones que deben tenerse en cuenta en determinados contextos. Aquí algunas desventajas comunes de las API REST:</a:t>
            </a:r>
          </a:p>
          <a:p>
            <a:pPr algn="l">
              <a:buFont typeface="+mj-lt"/>
              <a:buAutoNum type="arabicPeriod"/>
            </a:pPr>
            <a:r>
              <a:rPr lang="es-MX" sz="2300" b="1" i="0" dirty="0">
                <a:effectLst/>
                <a:latin typeface="Söhne"/>
              </a:rPr>
              <a:t>Complejidad de Negocio:</a:t>
            </a:r>
            <a:endParaRPr lang="es-MX" sz="2300" b="0" i="0" dirty="0">
              <a:effectLst/>
              <a:latin typeface="Söhne"/>
            </a:endParaRPr>
          </a:p>
          <a:p>
            <a:pPr marL="742950" lvl="1" indent="-285750" algn="l">
              <a:buFont typeface="+mj-lt"/>
              <a:buAutoNum type="arabicPeriod"/>
            </a:pPr>
            <a:r>
              <a:rPr lang="es-MX" sz="2100" b="0" i="0" dirty="0">
                <a:effectLst/>
                <a:latin typeface="Söhne"/>
              </a:rPr>
              <a:t>En sistemas con lógica de negocio compleja, la simplicidad de las API REST puede llevar a la creación de múltiples endpoints y aumentar la complejidad general de la API.</a:t>
            </a:r>
          </a:p>
          <a:p>
            <a:pPr algn="l">
              <a:buFont typeface="+mj-lt"/>
              <a:buAutoNum type="arabicPeriod"/>
            </a:pPr>
            <a:r>
              <a:rPr lang="es-MX" sz="2300" b="1" i="0" dirty="0" err="1">
                <a:effectLst/>
                <a:latin typeface="Söhne"/>
              </a:rPr>
              <a:t>Sobretransferencia</a:t>
            </a:r>
            <a:r>
              <a:rPr lang="es-MX" sz="2300" b="1" i="0" dirty="0">
                <a:effectLst/>
                <a:latin typeface="Söhne"/>
              </a:rPr>
              <a:t> de Datos:</a:t>
            </a:r>
            <a:endParaRPr lang="es-MX" sz="2300" b="0" i="0" dirty="0">
              <a:effectLst/>
              <a:latin typeface="Söhne"/>
            </a:endParaRPr>
          </a:p>
          <a:p>
            <a:pPr marL="742950" lvl="1" indent="-285750" algn="l">
              <a:buFont typeface="+mj-lt"/>
              <a:buAutoNum type="arabicPeriod"/>
            </a:pPr>
            <a:r>
              <a:rPr lang="es-MX" sz="2100" b="0" i="0" dirty="0">
                <a:effectLst/>
                <a:latin typeface="Söhne"/>
              </a:rPr>
              <a:t>Algunas aplicaciones pueden experimentar </a:t>
            </a:r>
            <a:r>
              <a:rPr lang="es-MX" sz="2100" b="0" i="0" dirty="0" err="1">
                <a:effectLst/>
                <a:latin typeface="Söhne"/>
              </a:rPr>
              <a:t>sobretransferencia</a:t>
            </a:r>
            <a:r>
              <a:rPr lang="es-MX" sz="2100" b="0" i="0" dirty="0">
                <a:effectLst/>
                <a:latin typeface="Söhne"/>
              </a:rPr>
              <a:t> de datos, ya que las respuestas de las API REST generalmente incluyen toda la información relacionada con un recurso, incluso si el cliente solo necesita una parte de ella.</a:t>
            </a:r>
          </a:p>
          <a:p>
            <a:pPr algn="l">
              <a:buFont typeface="+mj-lt"/>
              <a:buAutoNum type="arabicPeriod"/>
            </a:pPr>
            <a:r>
              <a:rPr lang="es-MX" sz="2300" b="1" i="0" dirty="0">
                <a:effectLst/>
                <a:latin typeface="Söhne"/>
              </a:rPr>
              <a:t>Navegación Limitada:</a:t>
            </a:r>
            <a:endParaRPr lang="es-MX" sz="2300" b="0" i="0" dirty="0">
              <a:effectLst/>
              <a:latin typeface="Söhne"/>
            </a:endParaRPr>
          </a:p>
          <a:p>
            <a:pPr marL="742950" lvl="1" indent="-285750" algn="l">
              <a:buFont typeface="+mj-lt"/>
              <a:buAutoNum type="arabicPeriod"/>
            </a:pPr>
            <a:r>
              <a:rPr lang="es-MX" sz="2100" b="0" i="0" dirty="0">
                <a:effectLst/>
                <a:latin typeface="Söhne"/>
              </a:rPr>
              <a:t>Aunque HATEOAS (</a:t>
            </a:r>
            <a:r>
              <a:rPr lang="es-MX" sz="2100" b="0" i="0" dirty="0" err="1">
                <a:effectLst/>
                <a:latin typeface="Söhne"/>
              </a:rPr>
              <a:t>Hypermedia</a:t>
            </a:r>
            <a:r>
              <a:rPr lang="es-MX" sz="2100" b="0" i="0" dirty="0">
                <a:effectLst/>
                <a:latin typeface="Söhne"/>
              </a:rPr>
              <a:t> As </a:t>
            </a:r>
            <a:r>
              <a:rPr lang="es-MX" sz="2100" b="0" i="0" dirty="0" err="1">
                <a:effectLst/>
                <a:latin typeface="Söhne"/>
              </a:rPr>
              <a:t>The</a:t>
            </a:r>
            <a:r>
              <a:rPr lang="es-MX" sz="2100" b="0" i="0" dirty="0">
                <a:effectLst/>
                <a:latin typeface="Söhne"/>
              </a:rPr>
              <a:t> </a:t>
            </a:r>
            <a:r>
              <a:rPr lang="es-MX" sz="2100" b="0" i="0" dirty="0" err="1">
                <a:effectLst/>
                <a:latin typeface="Söhne"/>
              </a:rPr>
              <a:t>Engine</a:t>
            </a:r>
            <a:r>
              <a:rPr lang="es-MX" sz="2100" b="0" i="0" dirty="0">
                <a:effectLst/>
                <a:latin typeface="Söhne"/>
              </a:rPr>
              <a:t> </a:t>
            </a:r>
            <a:r>
              <a:rPr lang="es-MX" sz="2100" b="0" i="0" dirty="0" err="1">
                <a:effectLst/>
                <a:latin typeface="Söhne"/>
              </a:rPr>
              <a:t>Of</a:t>
            </a:r>
            <a:r>
              <a:rPr lang="es-MX" sz="2100" b="0" i="0" dirty="0">
                <a:effectLst/>
                <a:latin typeface="Söhne"/>
              </a:rPr>
              <a:t> Application </a:t>
            </a:r>
            <a:r>
              <a:rPr lang="es-MX" sz="2100" b="0" i="0" dirty="0" err="1">
                <a:effectLst/>
                <a:latin typeface="Söhne"/>
              </a:rPr>
              <a:t>State</a:t>
            </a:r>
            <a:r>
              <a:rPr lang="es-MX" sz="2100" b="0" i="0" dirty="0">
                <a:effectLst/>
                <a:latin typeface="Söhne"/>
              </a:rPr>
              <a:t>) es un principio que promueve la navegación dinámica a través de enlaces, en la práctica, muchas implementaciones REST no aprovechan completamente esta capacidad, lo que limita la capacidad de navegación.</a:t>
            </a:r>
          </a:p>
          <a:p>
            <a:pPr algn="l">
              <a:buFont typeface="+mj-lt"/>
              <a:buAutoNum type="arabicPeriod"/>
            </a:pPr>
            <a:r>
              <a:rPr lang="es-MX" sz="2300" b="1" i="0" dirty="0">
                <a:effectLst/>
                <a:latin typeface="Söhne"/>
              </a:rPr>
              <a:t>Seguridad:</a:t>
            </a:r>
            <a:endParaRPr lang="es-MX" sz="2300" b="0" i="0" dirty="0">
              <a:effectLst/>
              <a:latin typeface="Söhne"/>
            </a:endParaRPr>
          </a:p>
          <a:p>
            <a:pPr marL="742950" lvl="1" indent="-285750" algn="l">
              <a:buFont typeface="+mj-lt"/>
              <a:buAutoNum type="arabicPeriod"/>
            </a:pPr>
            <a:r>
              <a:rPr lang="es-MX" sz="2100" b="0" i="0" dirty="0">
                <a:effectLst/>
                <a:latin typeface="Söhne"/>
              </a:rPr>
              <a:t>Aunque las API REST pueden ser seguras si se implementan correctamente, la gestión de la seguridad, autenticación y autorización puede ser compleja y requerir un enfoque cuidadoso para evitar vulnerabilidades.</a:t>
            </a:r>
          </a:p>
          <a:p>
            <a:pPr algn="l">
              <a:buFont typeface="+mj-lt"/>
              <a:buAutoNum type="arabicPeriod"/>
            </a:pPr>
            <a:r>
              <a:rPr lang="es-MX" sz="2300" b="1" i="0" dirty="0">
                <a:effectLst/>
                <a:latin typeface="Söhne"/>
              </a:rPr>
              <a:t>Complejidad de </a:t>
            </a:r>
            <a:r>
              <a:rPr lang="es-MX" sz="2300" b="1" i="0" dirty="0" err="1">
                <a:effectLst/>
                <a:latin typeface="Söhne"/>
              </a:rPr>
              <a:t>Versionamiento</a:t>
            </a:r>
            <a:r>
              <a:rPr lang="es-MX" sz="2300" b="1" i="0" dirty="0">
                <a:effectLst/>
                <a:latin typeface="Söhne"/>
              </a:rPr>
              <a:t>:</a:t>
            </a:r>
            <a:endParaRPr lang="es-MX" sz="2300" b="0" i="0" dirty="0">
              <a:effectLst/>
              <a:latin typeface="Söhne"/>
            </a:endParaRPr>
          </a:p>
          <a:p>
            <a:pPr marL="742950" lvl="1" indent="-285750" algn="l">
              <a:buFont typeface="+mj-lt"/>
              <a:buAutoNum type="arabicPeriod"/>
            </a:pPr>
            <a:r>
              <a:rPr lang="es-MX" sz="2100" b="0" i="0" dirty="0">
                <a:effectLst/>
                <a:latin typeface="Söhne"/>
              </a:rPr>
              <a:t>La gestión de versiones puede ser un desafío, especialmente a medida que la API evoluciona. Cambios en la estructura de los recursos o la introducción de nuevos endpoints pueden afectar la compatibilidad hacia atrás.</a:t>
            </a:r>
          </a:p>
          <a:p>
            <a:pPr algn="l">
              <a:buFont typeface="+mj-lt"/>
              <a:buAutoNum type="arabicPeriod"/>
            </a:pPr>
            <a:r>
              <a:rPr lang="es-MX" sz="2300" b="1" i="0" dirty="0">
                <a:effectLst/>
                <a:latin typeface="Söhne"/>
              </a:rPr>
              <a:t>Manipulación de Estado:</a:t>
            </a:r>
            <a:endParaRPr lang="es-MX" sz="2300" b="0" i="0" dirty="0">
              <a:effectLst/>
              <a:latin typeface="Söhne"/>
            </a:endParaRPr>
          </a:p>
          <a:p>
            <a:pPr marL="0" indent="0">
              <a:buNone/>
            </a:pPr>
            <a:r>
              <a:rPr lang="es-MX" sz="2100" b="0" i="0" dirty="0">
                <a:effectLst/>
                <a:latin typeface="Söhne"/>
              </a:rPr>
              <a:t>La naturaleza </a:t>
            </a:r>
            <a:r>
              <a:rPr lang="es-MX" sz="2100" b="0" i="0" dirty="0" err="1">
                <a:effectLst/>
                <a:latin typeface="Söhne"/>
              </a:rPr>
              <a:t>stateless</a:t>
            </a:r>
            <a:r>
              <a:rPr lang="es-MX" sz="2100" b="0" i="0" dirty="0">
                <a:effectLst/>
                <a:latin typeface="Söhne"/>
              </a:rPr>
              <a:t> de las API REST puede hacer que la manipulación de ciertos estados de aplicación sea más compleja, especialmente en casos donde se necesite seguir un flujo específico de pasos.</a:t>
            </a:r>
            <a:endParaRPr lang="es-CO" sz="2100" dirty="0"/>
          </a:p>
        </p:txBody>
      </p:sp>
    </p:spTree>
    <p:extLst>
      <p:ext uri="{BB962C8B-B14F-4D97-AF65-F5344CB8AC3E}">
        <p14:creationId xmlns:p14="http://schemas.microsoft.com/office/powerpoint/2010/main" val="161336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4C1FA7-E2CD-C2D5-11D2-29F1ADF333B5}"/>
              </a:ext>
            </a:extLst>
          </p:cNvPr>
          <p:cNvSpPr>
            <a:spLocks noGrp="1"/>
          </p:cNvSpPr>
          <p:nvPr>
            <p:ph type="title"/>
          </p:nvPr>
        </p:nvSpPr>
        <p:spPr>
          <a:xfrm>
            <a:off x="838200" y="365125"/>
            <a:ext cx="10515600" cy="816561"/>
          </a:xfrm>
        </p:spPr>
        <p:txBody>
          <a:bodyPr/>
          <a:lstStyle/>
          <a:p>
            <a:r>
              <a:rPr lang="es-CO" dirty="0"/>
              <a:t>QUE ES ARQUITECTURA HEXAGONAL</a:t>
            </a:r>
          </a:p>
        </p:txBody>
      </p:sp>
      <p:sp>
        <p:nvSpPr>
          <p:cNvPr id="3" name="Marcador de contenido 2">
            <a:extLst>
              <a:ext uri="{FF2B5EF4-FFF2-40B4-BE49-F238E27FC236}">
                <a16:creationId xmlns:a16="http://schemas.microsoft.com/office/drawing/2014/main" id="{7008A13B-09EE-4177-FCD9-D2A58AE7C8C2}"/>
              </a:ext>
            </a:extLst>
          </p:cNvPr>
          <p:cNvSpPr>
            <a:spLocks noGrp="1"/>
          </p:cNvSpPr>
          <p:nvPr>
            <p:ph idx="1"/>
          </p:nvPr>
        </p:nvSpPr>
        <p:spPr>
          <a:xfrm>
            <a:off x="98474" y="1448972"/>
            <a:ext cx="12093526" cy="5409027"/>
          </a:xfrm>
        </p:spPr>
        <p:txBody>
          <a:bodyPr>
            <a:normAutofit/>
          </a:bodyPr>
          <a:lstStyle/>
          <a:p>
            <a:pPr marL="0" indent="0">
              <a:buNone/>
            </a:pPr>
            <a:r>
              <a:rPr lang="es-MX" sz="2000" b="0" i="0" dirty="0">
                <a:effectLst/>
                <a:latin typeface="Arial" panose="020B0604020202020204" pitchFamily="34" charset="0"/>
                <a:cs typeface="Arial" panose="020B0604020202020204" pitchFamily="34" charset="0"/>
              </a:rPr>
              <a:t>Es un patrón de diseño de software que se centra en la separación de las preocupaciones y la modularidad del sistema. Fue propuesta por Alistair Cockburn en 2005 como una alternativa a la arquitectura en capas tradicional.</a:t>
            </a:r>
          </a:p>
          <a:p>
            <a:pPr marL="0" indent="0">
              <a:buNone/>
            </a:pPr>
            <a:r>
              <a:rPr lang="es-CO" sz="2000" b="0" i="0" dirty="0">
                <a:effectLst/>
                <a:latin typeface="Arial" panose="020B0604020202020204" pitchFamily="34" charset="0"/>
                <a:cs typeface="Arial" panose="020B0604020202020204" pitchFamily="34" charset="0"/>
              </a:rPr>
              <a:t>Las características principales de la arquitectura hexagonal son:</a:t>
            </a:r>
          </a:p>
          <a:p>
            <a:pPr algn="just">
              <a:buFont typeface="+mj-lt"/>
              <a:buAutoNum type="arabicPeriod"/>
            </a:pPr>
            <a:r>
              <a:rPr lang="es-MX" sz="2000" b="1" i="0" dirty="0">
                <a:effectLst/>
                <a:latin typeface="Söhne"/>
              </a:rPr>
              <a:t>Capas Independientes:</a:t>
            </a:r>
            <a:r>
              <a:rPr lang="es-MX" sz="2000" b="0" i="0" dirty="0">
                <a:effectLst/>
                <a:latin typeface="Söhne"/>
              </a:rPr>
              <a:t> La lógica de negocio se mantiene en el centro y no depende de detalles de implementación externos. Esto facilita las pruebas unitarias y la modificación de adaptadores sin afectar el núcleo de la aplicación.</a:t>
            </a:r>
          </a:p>
          <a:p>
            <a:pPr algn="just">
              <a:buFont typeface="+mj-lt"/>
              <a:buAutoNum type="arabicPeriod"/>
            </a:pPr>
            <a:r>
              <a:rPr lang="es-MX" sz="2000" b="1" i="0" dirty="0">
                <a:effectLst/>
                <a:latin typeface="Söhne"/>
              </a:rPr>
              <a:t>Desacoplamiento:</a:t>
            </a:r>
            <a:r>
              <a:rPr lang="es-MX" sz="2000" b="0" i="0" dirty="0">
                <a:effectLst/>
                <a:latin typeface="Söhne"/>
              </a:rPr>
              <a:t> La arquitectura promueve un alto grado de desacoplamiento entre la lógica de negocio y los detalles de implementación externos. Esto hace que el sistema sea más flexible y fácil de mantener.</a:t>
            </a:r>
          </a:p>
          <a:p>
            <a:pPr algn="just">
              <a:buFont typeface="+mj-lt"/>
              <a:buAutoNum type="arabicPeriod"/>
            </a:pPr>
            <a:r>
              <a:rPr lang="es-MX" sz="2000" b="1" i="0" dirty="0">
                <a:effectLst/>
                <a:latin typeface="Söhne"/>
              </a:rPr>
              <a:t>Reemplazo de Componentes:</a:t>
            </a:r>
            <a:r>
              <a:rPr lang="es-MX" sz="2000" b="0" i="0" dirty="0">
                <a:effectLst/>
                <a:latin typeface="Söhne"/>
              </a:rPr>
              <a:t> Los adaptadores pueden ser reemplazados sin afectar la lógica de negocio central. Por ejemplo, cambiar la base de datos subyacente o la interfaz de usuario puede hacerse sin tocar la lógica del dominio.</a:t>
            </a:r>
          </a:p>
          <a:p>
            <a:pPr algn="just">
              <a:buFont typeface="+mj-lt"/>
              <a:buAutoNum type="arabicPeriod"/>
            </a:pPr>
            <a:r>
              <a:rPr lang="es-MX" sz="2000" b="1" i="0" dirty="0">
                <a:effectLst/>
                <a:latin typeface="Söhne"/>
              </a:rPr>
              <a:t>Pruebas Fáciles:</a:t>
            </a:r>
            <a:r>
              <a:rPr lang="es-MX" sz="2000" b="0" i="0" dirty="0">
                <a:effectLst/>
                <a:latin typeface="Söhne"/>
              </a:rPr>
              <a:t> La separación de las capas y la dependencia inversa facilitan las pruebas unitarias y la simulación de entornos para pruebas.</a:t>
            </a:r>
          </a:p>
          <a:p>
            <a:pPr marL="0" indent="0">
              <a:buNone/>
            </a:pP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01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D735C-8026-A928-A25D-DB0D3DE246CA}"/>
              </a:ext>
            </a:extLst>
          </p:cNvPr>
          <p:cNvSpPr>
            <a:spLocks noGrp="1"/>
          </p:cNvSpPr>
          <p:nvPr>
            <p:ph type="title"/>
          </p:nvPr>
        </p:nvSpPr>
        <p:spPr>
          <a:xfrm>
            <a:off x="838200" y="365126"/>
            <a:ext cx="10515600" cy="577410"/>
          </a:xfrm>
        </p:spPr>
        <p:txBody>
          <a:bodyPr>
            <a:normAutofit fontScale="90000"/>
          </a:bodyPr>
          <a:lstStyle/>
          <a:p>
            <a:r>
              <a:rPr lang="es-CO" dirty="0"/>
              <a:t>Para Que Sirve Arquitectura Hexagonal</a:t>
            </a:r>
          </a:p>
        </p:txBody>
      </p:sp>
      <p:sp>
        <p:nvSpPr>
          <p:cNvPr id="3" name="Marcador de contenido 2">
            <a:extLst>
              <a:ext uri="{FF2B5EF4-FFF2-40B4-BE49-F238E27FC236}">
                <a16:creationId xmlns:a16="http://schemas.microsoft.com/office/drawing/2014/main" id="{7E275853-1EC3-D1D6-F09C-A7B35E032351}"/>
              </a:ext>
            </a:extLst>
          </p:cNvPr>
          <p:cNvSpPr>
            <a:spLocks noGrp="1"/>
          </p:cNvSpPr>
          <p:nvPr>
            <p:ph idx="1"/>
          </p:nvPr>
        </p:nvSpPr>
        <p:spPr>
          <a:xfrm>
            <a:off x="0" y="1167618"/>
            <a:ext cx="12192000" cy="5690382"/>
          </a:xfrm>
        </p:spPr>
        <p:txBody>
          <a:bodyPr>
            <a:normAutofit lnSpcReduction="10000"/>
          </a:bodyPr>
          <a:lstStyle/>
          <a:p>
            <a:pPr marL="0" indent="0">
              <a:buNone/>
            </a:pPr>
            <a:r>
              <a:rPr lang="es-MX" sz="2000" b="0" i="0" dirty="0">
                <a:effectLst/>
                <a:latin typeface="Arial" panose="020B0604020202020204" pitchFamily="34" charset="0"/>
                <a:cs typeface="Arial" panose="020B0604020202020204" pitchFamily="34" charset="0"/>
              </a:rPr>
              <a:t>La arquitectura hexagonal sirve para varios propósitos que mejoran el diseño, mantenimiento y flexibilidad de los sistemas de software. Aquí hay algunas de las razones por las cuales se utiliza la arquitectura hexagonal:</a:t>
            </a:r>
          </a:p>
          <a:p>
            <a:pPr algn="l">
              <a:buFont typeface="+mj-lt"/>
              <a:buAutoNum type="arabicPeriod"/>
            </a:pPr>
            <a:r>
              <a:rPr lang="es-MX" sz="1800" b="1" i="0" dirty="0">
                <a:effectLst/>
                <a:latin typeface="Söhne"/>
              </a:rPr>
              <a:t>Desacoplamiento y Separación de Preocupaciones:</a:t>
            </a:r>
            <a:r>
              <a:rPr lang="es-MX" sz="1800" b="0" i="0" dirty="0">
                <a:effectLst/>
                <a:latin typeface="Söhne"/>
              </a:rPr>
              <a:t> La arquitectura hexagonal ayuda a separar claramente las preocupaciones en un sistema, manteniendo la lógica de negocio en el centro y aislando las implementaciones concretas (bases de datos, interfaces de usuario, servicios externos, etc.). Esto facilita el mantenimiento y la evolución del sistema, ya que los cambios en un área no afectan directamente a otras.</a:t>
            </a:r>
          </a:p>
          <a:p>
            <a:pPr algn="l">
              <a:buFont typeface="+mj-lt"/>
              <a:buAutoNum type="arabicPeriod"/>
            </a:pPr>
            <a:r>
              <a:rPr lang="es-MX" sz="1800" b="1" i="0" dirty="0">
                <a:effectLst/>
                <a:latin typeface="Söhne"/>
              </a:rPr>
              <a:t>Facilita las Pruebas Unitarias:</a:t>
            </a:r>
            <a:r>
              <a:rPr lang="es-MX" sz="1800" b="0" i="0" dirty="0">
                <a:effectLst/>
                <a:latin typeface="Söhne"/>
              </a:rPr>
              <a:t> Al tener una clara separación entre la lógica de negocio y los adaptadores externos, se facilita la realización de pruebas unitarias. Puedes probar la lógica del dominio sin depender de la infraestructura externa, lo que mejora la robustez y la confiabilidad del código.</a:t>
            </a:r>
          </a:p>
          <a:p>
            <a:pPr algn="l">
              <a:buFont typeface="+mj-lt"/>
              <a:buAutoNum type="arabicPeriod"/>
            </a:pPr>
            <a:r>
              <a:rPr lang="es-MX" sz="1800" b="1" i="0" dirty="0">
                <a:effectLst/>
                <a:latin typeface="Söhne"/>
              </a:rPr>
              <a:t>Flexibilidad y Adaptabilidad:</a:t>
            </a:r>
            <a:r>
              <a:rPr lang="es-MX" sz="1800" b="0" i="0" dirty="0">
                <a:effectLst/>
                <a:latin typeface="Söhne"/>
              </a:rPr>
              <a:t> La arquitectura hexagonal hace que sea más fácil cambiar o actualizar componentes individuales del sistema sin afectar la lógica de negocio. Por ejemplo, puedes cambiar la base de datos subyacente, la interfaz de usuario o la implementación de un servicio externo sin tocar el núcleo de la aplicación.</a:t>
            </a:r>
          </a:p>
          <a:p>
            <a:pPr algn="l">
              <a:buFont typeface="+mj-lt"/>
              <a:buAutoNum type="arabicPeriod"/>
            </a:pPr>
            <a:r>
              <a:rPr lang="es-MX" sz="1800" b="1" i="0" dirty="0">
                <a:effectLst/>
                <a:latin typeface="Söhne"/>
              </a:rPr>
              <a:t>Mejora la Mantenibilidad:</a:t>
            </a:r>
            <a:r>
              <a:rPr lang="es-MX" sz="1800" b="0" i="0" dirty="0">
                <a:effectLst/>
                <a:latin typeface="Söhne"/>
              </a:rPr>
              <a:t> La modularidad y el desacoplamiento facilitan la comprensión y el mantenimiento del código. Además, permite que diferentes partes del sistema sean desarrolladas y mantenidas de manera independiente.</a:t>
            </a:r>
          </a:p>
          <a:p>
            <a:pPr algn="l">
              <a:buFont typeface="+mj-lt"/>
              <a:buAutoNum type="arabicPeriod"/>
            </a:pPr>
            <a:r>
              <a:rPr lang="es-MX" sz="1800" b="1" i="0" dirty="0">
                <a:effectLst/>
                <a:latin typeface="Söhne"/>
              </a:rPr>
              <a:t>Facilita la Simulación y Pruebas de Integración:</a:t>
            </a:r>
            <a:r>
              <a:rPr lang="es-MX" sz="1800" b="0" i="0" dirty="0">
                <a:effectLst/>
                <a:latin typeface="Söhne"/>
              </a:rPr>
              <a:t> Al tener interfaces claras y definidas, puedes simular fácilmente diferentes entornos y escenarios de prueba sin necesidad de la infraestructura completa del sistema.</a:t>
            </a:r>
          </a:p>
          <a:p>
            <a:pPr algn="l">
              <a:buFont typeface="+mj-lt"/>
              <a:buAutoNum type="arabicPeriod"/>
            </a:pPr>
            <a:r>
              <a:rPr lang="es-MX" sz="1800" b="1" i="0" dirty="0">
                <a:effectLst/>
                <a:latin typeface="Arial" panose="020B0604020202020204" pitchFamily="34" charset="0"/>
                <a:cs typeface="Arial" panose="020B0604020202020204" pitchFamily="34" charset="0"/>
              </a:rPr>
              <a:t>Adaptación a Diferentes Interfaces y Plataformas:</a:t>
            </a:r>
            <a:r>
              <a:rPr lang="es-MX" sz="1800" b="0" i="0" dirty="0">
                <a:effectLst/>
                <a:latin typeface="Arial" panose="020B0604020202020204" pitchFamily="34" charset="0"/>
                <a:cs typeface="Arial" panose="020B0604020202020204" pitchFamily="34" charset="0"/>
              </a:rPr>
              <a:t> La arquitectura hexagonal permite que una aplicación sea más fácilmente adaptable a diferentes interfaces de usuario, sistemas de almacenamiento de datos o servicios externos, ya que estos son intercambiables sin afectar la lógica central del sistema.</a:t>
            </a:r>
          </a:p>
          <a:p>
            <a:pPr marL="0" indent="0">
              <a:buNone/>
            </a:pP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71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452E7-D523-2621-10D8-B69FAD778742}"/>
              </a:ext>
            </a:extLst>
          </p:cNvPr>
          <p:cNvSpPr>
            <a:spLocks noGrp="1"/>
          </p:cNvSpPr>
          <p:nvPr>
            <p:ph type="title"/>
          </p:nvPr>
        </p:nvSpPr>
        <p:spPr>
          <a:xfrm>
            <a:off x="0" y="0"/>
            <a:ext cx="3593123" cy="858764"/>
          </a:xfrm>
        </p:spPr>
        <p:txBody>
          <a:bodyPr/>
          <a:lstStyle/>
          <a:p>
            <a:r>
              <a:rPr lang="es-CO" dirty="0"/>
              <a:t>Ventajas </a:t>
            </a:r>
          </a:p>
        </p:txBody>
      </p:sp>
      <p:sp>
        <p:nvSpPr>
          <p:cNvPr id="3" name="Marcador de contenido 2">
            <a:extLst>
              <a:ext uri="{FF2B5EF4-FFF2-40B4-BE49-F238E27FC236}">
                <a16:creationId xmlns:a16="http://schemas.microsoft.com/office/drawing/2014/main" id="{83DA8D4E-F55F-EF0C-515E-F36A75AD0B7D}"/>
              </a:ext>
            </a:extLst>
          </p:cNvPr>
          <p:cNvSpPr>
            <a:spLocks noGrp="1"/>
          </p:cNvSpPr>
          <p:nvPr>
            <p:ph idx="1"/>
          </p:nvPr>
        </p:nvSpPr>
        <p:spPr>
          <a:xfrm>
            <a:off x="0" y="1041010"/>
            <a:ext cx="12192000" cy="5816990"/>
          </a:xfrm>
        </p:spPr>
        <p:txBody>
          <a:bodyPr>
            <a:normAutofit fontScale="62500" lnSpcReduction="20000"/>
          </a:bodyPr>
          <a:lstStyle/>
          <a:p>
            <a:pPr marL="0" indent="0">
              <a:buNone/>
            </a:pPr>
            <a:r>
              <a:rPr lang="es-MX" b="0" i="0" dirty="0">
                <a:solidFill>
                  <a:srgbClr val="213343"/>
                </a:solidFill>
                <a:effectLst/>
                <a:latin typeface="Lexend Deca"/>
              </a:rPr>
              <a:t>La arquitectura hexagonal tiene varias ventajas, entre las que se incluyen:</a:t>
            </a:r>
          </a:p>
          <a:p>
            <a:pPr marL="0" indent="0" algn="l" rtl="0" fontAlgn="base">
              <a:buNone/>
            </a:pPr>
            <a:r>
              <a:rPr lang="es-MX" sz="3200" b="0" i="0" dirty="0">
                <a:solidFill>
                  <a:srgbClr val="213343"/>
                </a:solidFill>
                <a:effectLst/>
                <a:latin typeface="Lexend Deca"/>
              </a:rPr>
              <a:t>Separación de responsabilidades</a:t>
            </a:r>
          </a:p>
          <a:p>
            <a:pPr marL="0" indent="0" algn="l" rtl="0" fontAlgn="base">
              <a:buNone/>
            </a:pPr>
            <a:r>
              <a:rPr lang="es-MX" sz="3200" b="0" i="0" dirty="0">
                <a:solidFill>
                  <a:srgbClr val="213343"/>
                </a:solidFill>
                <a:effectLst/>
                <a:latin typeface="Lexend Deca"/>
              </a:rPr>
              <a:t>La arquitectura hexagonal separa claramente las responsabilidades de la lógica de negocio de las responsabilidades de la infraestructura. Esto ayuda a mantener la lógica de negocio independiente de la tecnología subyacente y facilita el mantenimiento y la evolución de la aplicación a lo largo del tiempo.</a:t>
            </a:r>
          </a:p>
          <a:p>
            <a:pPr marL="0" indent="0" algn="l" rtl="0" fontAlgn="base">
              <a:buNone/>
            </a:pPr>
            <a:r>
              <a:rPr lang="es-MX" sz="3200" b="0" i="0" dirty="0">
                <a:solidFill>
                  <a:srgbClr val="213343"/>
                </a:solidFill>
                <a:effectLst/>
                <a:latin typeface="Lexend Deca"/>
              </a:rPr>
              <a:t>Facilidad de prueba </a:t>
            </a:r>
          </a:p>
          <a:p>
            <a:pPr marL="0" indent="0" algn="l" rtl="0" fontAlgn="base">
              <a:buNone/>
            </a:pPr>
            <a:r>
              <a:rPr lang="es-MX" sz="3200" b="0" i="0" dirty="0">
                <a:solidFill>
                  <a:srgbClr val="213343"/>
                </a:solidFill>
                <a:effectLst/>
                <a:latin typeface="Lexend Deca"/>
              </a:rPr>
              <a:t>La arquitectura hexagonal facilita la escritura de pruebas automatizadas para la lógica de negocio. Como la </a:t>
            </a:r>
            <a:r>
              <a:rPr lang="es-MX" sz="3200" b="0" i="0" dirty="0">
                <a:solidFill>
                  <a:srgbClr val="213343"/>
                </a:solidFill>
                <a:effectLst/>
                <a:latin typeface="inherit"/>
                <a:hlinkClick r:id="rId2"/>
              </a:rPr>
              <a:t>lógica de negocio</a:t>
            </a:r>
            <a:r>
              <a:rPr lang="es-MX" sz="3200" b="0" i="0" dirty="0">
                <a:solidFill>
                  <a:srgbClr val="213343"/>
                </a:solidFill>
                <a:effectLst/>
                <a:latin typeface="Lexend Deca"/>
              </a:rPr>
              <a:t> se encuentra en el núcleo de la arquitectura y no depende de la infraestructura, las pruebas automatizadas pueden enfocarse únicamente en la lógica de negocio, sin preocuparse por la tecnología subyacente.</a:t>
            </a:r>
          </a:p>
          <a:p>
            <a:pPr marL="0" indent="0" algn="l" rtl="0" fontAlgn="base">
              <a:buNone/>
            </a:pPr>
            <a:r>
              <a:rPr lang="es-MX" sz="3200" b="0" i="0" dirty="0">
                <a:solidFill>
                  <a:srgbClr val="213343"/>
                </a:solidFill>
                <a:effectLst/>
                <a:latin typeface="Lexend Deca"/>
              </a:rPr>
              <a:t>Flexibilidad</a:t>
            </a:r>
          </a:p>
          <a:p>
            <a:pPr marL="0" indent="0" algn="l" rtl="0" fontAlgn="base">
              <a:buNone/>
            </a:pPr>
            <a:r>
              <a:rPr lang="es-MX" sz="3200" b="0" i="0" dirty="0">
                <a:solidFill>
                  <a:srgbClr val="213343"/>
                </a:solidFill>
                <a:effectLst/>
                <a:latin typeface="Lexend Deca"/>
              </a:rPr>
              <a:t>La arquitectura hexagonal permite una mayor flexibilidad en la elección de tecnologías y herramientas. Como la lógica de negocio no depende directamente de la infraestructura, se puede cambiar la tecnología subyacente sin tener que cambiar la lógica de negocio.</a:t>
            </a:r>
          </a:p>
          <a:p>
            <a:pPr marL="0" indent="0" algn="l" rtl="0" fontAlgn="base">
              <a:buNone/>
            </a:pPr>
            <a:r>
              <a:rPr lang="es-MX" sz="3200" b="0" i="0" dirty="0">
                <a:solidFill>
                  <a:srgbClr val="213343"/>
                </a:solidFill>
                <a:effectLst/>
                <a:latin typeface="Lexend Deca"/>
              </a:rPr>
              <a:t>Escalabilidad</a:t>
            </a:r>
          </a:p>
          <a:p>
            <a:pPr marL="0" indent="0" algn="l" rtl="0" fontAlgn="base">
              <a:buNone/>
            </a:pPr>
            <a:r>
              <a:rPr lang="es-MX" sz="3200" b="0" i="0" dirty="0">
                <a:solidFill>
                  <a:srgbClr val="213343"/>
                </a:solidFill>
                <a:effectLst/>
                <a:latin typeface="Lexend Deca"/>
              </a:rPr>
              <a:t>La arquitectura hexagonal permite escalar la aplicación en diferentes niveles, como la lógica de negocio o la infraestructura. Esto permite una mayor capacidad de respuesta a las necesidades de la aplicación y de los usuarios.</a:t>
            </a:r>
          </a:p>
          <a:p>
            <a:pPr marL="0" indent="0" algn="l" rtl="0" fontAlgn="base">
              <a:buNone/>
            </a:pPr>
            <a:r>
              <a:rPr lang="es-MX" sz="3200" b="0" i="0" dirty="0">
                <a:solidFill>
                  <a:srgbClr val="213343"/>
                </a:solidFill>
                <a:effectLst/>
                <a:latin typeface="Lexend Deca"/>
              </a:rPr>
              <a:t>Mantenibilidad</a:t>
            </a:r>
          </a:p>
          <a:p>
            <a:pPr marL="0" indent="0" algn="l" rtl="0" fontAlgn="base">
              <a:buNone/>
            </a:pPr>
            <a:r>
              <a:rPr lang="es-MX" sz="3200" b="0" i="0" dirty="0">
                <a:solidFill>
                  <a:srgbClr val="213343"/>
                </a:solidFill>
                <a:effectLst/>
                <a:latin typeface="Lexend Deca"/>
              </a:rPr>
              <a:t>La arquitectura hexagonal facilita el mantenimiento de la aplicación a lo largo del tiempo, ya que </a:t>
            </a:r>
            <a:r>
              <a:rPr lang="es-MX" sz="3200" b="0" i="0" dirty="0">
                <a:solidFill>
                  <a:srgbClr val="213343"/>
                </a:solidFill>
                <a:effectLst/>
                <a:latin typeface="inherit"/>
              </a:rPr>
              <a:t>la separación de responsabilidades hace que sea más fácil entender y actualizar diferentes componentes de la aplicación</a:t>
            </a:r>
            <a:r>
              <a:rPr lang="es-MX" sz="3200" b="0" i="0" dirty="0">
                <a:solidFill>
                  <a:srgbClr val="213343"/>
                </a:solidFill>
                <a:effectLst/>
                <a:latin typeface="Lexend Deca"/>
              </a:rPr>
              <a:t>. Además, la flexibilidad en la elección de tecnologías y herramientas también facilita el mantenimiento de la aplicación.</a:t>
            </a:r>
          </a:p>
          <a:p>
            <a:pPr marL="0" indent="0">
              <a:buNone/>
            </a:pPr>
            <a:endParaRPr lang="es-MX" sz="3200" b="0" i="0" dirty="0">
              <a:solidFill>
                <a:srgbClr val="213343"/>
              </a:solidFill>
              <a:effectLst/>
              <a:latin typeface="Lexend Deca"/>
            </a:endParaRPr>
          </a:p>
          <a:p>
            <a:pPr marL="0" indent="0">
              <a:buNone/>
            </a:pPr>
            <a:endParaRPr lang="es-CO" dirty="0"/>
          </a:p>
        </p:txBody>
      </p:sp>
    </p:spTree>
    <p:extLst>
      <p:ext uri="{BB962C8B-B14F-4D97-AF65-F5344CB8AC3E}">
        <p14:creationId xmlns:p14="http://schemas.microsoft.com/office/powerpoint/2010/main" val="325888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E3B76-F3DF-9881-52D8-17CC35891215}"/>
              </a:ext>
            </a:extLst>
          </p:cNvPr>
          <p:cNvSpPr>
            <a:spLocks noGrp="1"/>
          </p:cNvSpPr>
          <p:nvPr>
            <p:ph type="title"/>
          </p:nvPr>
        </p:nvSpPr>
        <p:spPr>
          <a:xfrm>
            <a:off x="0" y="-115740"/>
            <a:ext cx="10515600" cy="796778"/>
          </a:xfrm>
        </p:spPr>
        <p:txBody>
          <a:bodyPr/>
          <a:lstStyle/>
          <a:p>
            <a:r>
              <a:rPr lang="es-CO" dirty="0"/>
              <a:t>Desventajas</a:t>
            </a:r>
          </a:p>
        </p:txBody>
      </p:sp>
      <p:sp>
        <p:nvSpPr>
          <p:cNvPr id="3" name="Marcador de contenido 2">
            <a:extLst>
              <a:ext uri="{FF2B5EF4-FFF2-40B4-BE49-F238E27FC236}">
                <a16:creationId xmlns:a16="http://schemas.microsoft.com/office/drawing/2014/main" id="{E03DA8D3-786F-A3AE-81C5-DF715C01B4DD}"/>
              </a:ext>
            </a:extLst>
          </p:cNvPr>
          <p:cNvSpPr>
            <a:spLocks noGrp="1"/>
          </p:cNvSpPr>
          <p:nvPr>
            <p:ph idx="1"/>
          </p:nvPr>
        </p:nvSpPr>
        <p:spPr>
          <a:xfrm>
            <a:off x="0" y="872198"/>
            <a:ext cx="12192000" cy="5985802"/>
          </a:xfrm>
        </p:spPr>
        <p:txBody>
          <a:bodyPr>
            <a:normAutofit lnSpcReduction="10000"/>
          </a:bodyPr>
          <a:lstStyle/>
          <a:p>
            <a:pPr marL="0" indent="0" algn="l" rtl="0" fontAlgn="base">
              <a:buNone/>
            </a:pPr>
            <a:r>
              <a:rPr lang="es-MX" b="0" i="0" dirty="0">
                <a:solidFill>
                  <a:srgbClr val="213343"/>
                </a:solidFill>
                <a:effectLst/>
                <a:latin typeface="Lexend Deca"/>
              </a:rPr>
              <a:t>Si bien la arquitectura hexagonal tiene varias ventajas, también tiene algunas desventajas, que incluyen las siguientes:</a:t>
            </a:r>
          </a:p>
          <a:p>
            <a:pPr marL="0" indent="0" algn="l" rtl="0" fontAlgn="base">
              <a:buNone/>
            </a:pPr>
            <a:endParaRPr lang="es-MX" b="0" i="0" dirty="0">
              <a:solidFill>
                <a:srgbClr val="213343"/>
              </a:solidFill>
              <a:effectLst/>
              <a:latin typeface="Lexend Deca"/>
            </a:endParaRPr>
          </a:p>
          <a:p>
            <a:pPr fontAlgn="base"/>
            <a:r>
              <a:rPr lang="es-MX" sz="2200" b="0" i="0" dirty="0">
                <a:solidFill>
                  <a:srgbClr val="213343"/>
                </a:solidFill>
                <a:effectLst/>
                <a:latin typeface="Lexend Deca"/>
              </a:rPr>
              <a:t>Complejidad</a:t>
            </a:r>
          </a:p>
          <a:p>
            <a:pPr fontAlgn="base"/>
            <a:r>
              <a:rPr lang="es-MX" sz="2200" b="0" i="0" dirty="0">
                <a:solidFill>
                  <a:srgbClr val="213343"/>
                </a:solidFill>
                <a:effectLst/>
                <a:latin typeface="Lexend Deca"/>
              </a:rPr>
              <a:t>La arquitectura hexagonal puede ser más compleja que otras arquitecturas, ya que requiere la creación de varios componentes, como puertos y adaptadores, que pueden ser difíciles de entender y mantener.</a:t>
            </a:r>
          </a:p>
          <a:p>
            <a:pPr fontAlgn="base"/>
            <a:r>
              <a:rPr lang="es-MX" sz="2200" b="0" i="0" dirty="0">
                <a:solidFill>
                  <a:srgbClr val="213343"/>
                </a:solidFill>
                <a:effectLst/>
                <a:latin typeface="Lexend Deca"/>
              </a:rPr>
              <a:t>Sobrecarga de código</a:t>
            </a:r>
          </a:p>
          <a:p>
            <a:pPr fontAlgn="base"/>
            <a:r>
              <a:rPr lang="es-MX" sz="2200" b="0" i="0" dirty="0">
                <a:solidFill>
                  <a:srgbClr val="213343"/>
                </a:solidFill>
                <a:effectLst/>
                <a:latin typeface="Lexend Deca"/>
              </a:rPr>
              <a:t>Puede requerir más código que otras arquitecturas, lo que aumenta la complejidad y dificulta la comprensión del código.</a:t>
            </a:r>
          </a:p>
          <a:p>
            <a:pPr fontAlgn="base"/>
            <a:r>
              <a:rPr lang="es-MX" sz="2200" b="0" i="0" dirty="0">
                <a:solidFill>
                  <a:srgbClr val="213343"/>
                </a:solidFill>
                <a:effectLst/>
                <a:latin typeface="Lexend Deca"/>
              </a:rPr>
              <a:t>Dificultades en el diseño inicial</a:t>
            </a:r>
          </a:p>
          <a:p>
            <a:pPr fontAlgn="base"/>
            <a:r>
              <a:rPr lang="es-MX" sz="2200" b="0" i="0" dirty="0">
                <a:solidFill>
                  <a:srgbClr val="213343"/>
                </a:solidFill>
                <a:effectLst/>
                <a:latin typeface="Lexend Deca"/>
              </a:rPr>
              <a:t>La arquitectura hexagonal puede ser difícil de diseñar inicialmente, ya que requiere una comprensión profunda de la lógica de negocio y de la infraestructura.</a:t>
            </a:r>
          </a:p>
          <a:p>
            <a:pPr fontAlgn="base"/>
            <a:r>
              <a:rPr lang="es-MX" sz="2200" b="0" i="0" dirty="0">
                <a:solidFill>
                  <a:srgbClr val="213343"/>
                </a:solidFill>
                <a:effectLst/>
                <a:latin typeface="Lexend Deca"/>
              </a:rPr>
              <a:t>Potencial de sobreingeniería</a:t>
            </a:r>
          </a:p>
          <a:p>
            <a:pPr fontAlgn="base"/>
            <a:r>
              <a:rPr lang="es-MX" sz="2200" b="0" i="0" dirty="0">
                <a:solidFill>
                  <a:srgbClr val="213343"/>
                </a:solidFill>
                <a:effectLst/>
                <a:latin typeface="Lexend Deca"/>
              </a:rPr>
              <a:t>Si no se diseña y se implementa adecuadamente, la arquitectura hexagonal puede conducir a una sobreingeniería, donde se crea una </a:t>
            </a:r>
            <a:r>
              <a:rPr lang="es-MX" sz="2200" b="0" i="0" dirty="0">
                <a:solidFill>
                  <a:srgbClr val="213343"/>
                </a:solidFill>
                <a:effectLst/>
                <a:latin typeface="inherit"/>
              </a:rPr>
              <a:t>solución excesivamente compleja y costosa en términos de tiempo y recursos</a:t>
            </a:r>
            <a:r>
              <a:rPr lang="es-MX" sz="2200" b="0" i="0" dirty="0">
                <a:solidFill>
                  <a:srgbClr val="213343"/>
                </a:solidFill>
                <a:effectLst/>
                <a:latin typeface="Lexend Deca"/>
              </a:rPr>
              <a:t>.</a:t>
            </a:r>
          </a:p>
          <a:p>
            <a:endParaRPr lang="es-CO" dirty="0"/>
          </a:p>
        </p:txBody>
      </p:sp>
    </p:spTree>
    <p:extLst>
      <p:ext uri="{BB962C8B-B14F-4D97-AF65-F5344CB8AC3E}">
        <p14:creationId xmlns:p14="http://schemas.microsoft.com/office/powerpoint/2010/main" val="138077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336D9-ED7E-1E50-15E9-4C2B9E84D25F}"/>
              </a:ext>
            </a:extLst>
          </p:cNvPr>
          <p:cNvSpPr>
            <a:spLocks noGrp="1"/>
          </p:cNvSpPr>
          <p:nvPr>
            <p:ph type="title"/>
          </p:nvPr>
        </p:nvSpPr>
        <p:spPr>
          <a:xfrm>
            <a:off x="0" y="56270"/>
            <a:ext cx="8553157" cy="731520"/>
          </a:xfrm>
        </p:spPr>
        <p:txBody>
          <a:bodyPr>
            <a:noAutofit/>
          </a:bodyPr>
          <a:lstStyle/>
          <a:p>
            <a:r>
              <a:rPr lang="es-CO" sz="2800" b="1" i="0" dirty="0">
                <a:solidFill>
                  <a:srgbClr val="213343"/>
                </a:solidFill>
                <a:effectLst/>
                <a:latin typeface="Lexend Deca"/>
              </a:rPr>
              <a:t>Objetivos de la arquitectura hexagonal</a:t>
            </a:r>
            <a:br>
              <a:rPr lang="es-CO" sz="2800" b="1" i="0" dirty="0">
                <a:solidFill>
                  <a:srgbClr val="213343"/>
                </a:solidFill>
                <a:effectLst/>
                <a:latin typeface="Lexend Deca"/>
              </a:rPr>
            </a:br>
            <a:endParaRPr lang="es-CO" sz="2800" dirty="0"/>
          </a:p>
        </p:txBody>
      </p:sp>
      <p:sp>
        <p:nvSpPr>
          <p:cNvPr id="3" name="Marcador de contenido 2">
            <a:extLst>
              <a:ext uri="{FF2B5EF4-FFF2-40B4-BE49-F238E27FC236}">
                <a16:creationId xmlns:a16="http://schemas.microsoft.com/office/drawing/2014/main" id="{55A71C16-1905-72A4-F323-F7856EDCFA87}"/>
              </a:ext>
            </a:extLst>
          </p:cNvPr>
          <p:cNvSpPr>
            <a:spLocks noGrp="1"/>
          </p:cNvSpPr>
          <p:nvPr>
            <p:ph idx="1"/>
          </p:nvPr>
        </p:nvSpPr>
        <p:spPr>
          <a:xfrm>
            <a:off x="0" y="787790"/>
            <a:ext cx="12192000" cy="6070209"/>
          </a:xfrm>
        </p:spPr>
        <p:txBody>
          <a:bodyPr>
            <a:normAutofit fontScale="70000" lnSpcReduction="20000"/>
          </a:bodyPr>
          <a:lstStyle/>
          <a:p>
            <a:pPr marL="0" indent="0">
              <a:buNone/>
            </a:pPr>
            <a:r>
              <a:rPr lang="es-MX" b="0" i="0" dirty="0">
                <a:solidFill>
                  <a:srgbClr val="213343"/>
                </a:solidFill>
                <a:effectLst/>
                <a:latin typeface="Lexend Deca"/>
              </a:rPr>
              <a:t>La buena práctica de software en una arquitectura se refiere a la adopción de un conjunto de prácticas y principios que aseguren que el software sea confiable, escalable, mantenible y fácilmente adaptable a diferentes contextos y necesidades. Los objetivos principales de la arquitectura hexagonal son los siguientes:</a:t>
            </a:r>
          </a:p>
          <a:p>
            <a:pPr marL="0" indent="0" algn="l" rtl="0" fontAlgn="base">
              <a:buNone/>
            </a:pPr>
            <a:r>
              <a:rPr lang="es-MX" b="0" i="0" dirty="0">
                <a:solidFill>
                  <a:srgbClr val="213343"/>
                </a:solidFill>
                <a:effectLst/>
                <a:latin typeface="Lexend Deca"/>
              </a:rPr>
              <a:t>1. Separar la lógica de negocio del resto del sistema</a:t>
            </a:r>
          </a:p>
          <a:p>
            <a:pPr algn="l" rtl="0" fontAlgn="base"/>
            <a:r>
              <a:rPr lang="es-MX" b="0" i="0" dirty="0">
                <a:solidFill>
                  <a:srgbClr val="213343"/>
                </a:solidFill>
                <a:effectLst/>
                <a:latin typeface="Lexend Deca"/>
              </a:rPr>
              <a:t>El núcleo de la aplicación debe contener la lógica de negocio y las reglas de negocio, mientras que los puertos y adaptadores se encargan de la entrada y salida de datos. </a:t>
            </a:r>
            <a:r>
              <a:rPr lang="es-MX" b="0" i="0" dirty="0">
                <a:solidFill>
                  <a:srgbClr val="213343"/>
                </a:solidFill>
                <a:effectLst/>
                <a:latin typeface="inherit"/>
              </a:rPr>
              <a:t>Esto permite una mayor flexibilidad y facilidad de mantenimiento</a:t>
            </a:r>
            <a:r>
              <a:rPr lang="es-MX" b="0" i="0" dirty="0">
                <a:solidFill>
                  <a:srgbClr val="213343"/>
                </a:solidFill>
                <a:effectLst/>
                <a:latin typeface="Lexend Deca"/>
              </a:rPr>
              <a:t>, ya que el núcleo del sistema está aislado de la tecnología subyacente.</a:t>
            </a:r>
          </a:p>
          <a:p>
            <a:pPr marL="0" indent="0" algn="l" rtl="0" fontAlgn="base">
              <a:buNone/>
            </a:pPr>
            <a:endParaRPr lang="es-MX" b="0" i="0" dirty="0">
              <a:solidFill>
                <a:srgbClr val="213343"/>
              </a:solidFill>
              <a:effectLst/>
              <a:latin typeface="Lexend Deca"/>
            </a:endParaRPr>
          </a:p>
          <a:p>
            <a:pPr marL="0" indent="0" algn="l" rtl="0" fontAlgn="base">
              <a:buNone/>
            </a:pPr>
            <a:r>
              <a:rPr lang="es-MX" b="0" i="0" dirty="0">
                <a:solidFill>
                  <a:srgbClr val="213343"/>
                </a:solidFill>
                <a:effectLst/>
                <a:latin typeface="Lexend Deca"/>
              </a:rPr>
              <a:t>2. Permitir la integración de diferentes tecnologías</a:t>
            </a:r>
          </a:p>
          <a:p>
            <a:pPr algn="l" rtl="0" fontAlgn="base"/>
            <a:r>
              <a:rPr lang="es-MX" b="0" i="0" dirty="0">
                <a:solidFill>
                  <a:srgbClr val="213343"/>
                </a:solidFill>
                <a:effectLst/>
                <a:latin typeface="Lexend Deca"/>
              </a:rPr>
              <a:t>La arquitectura hexagonal utiliza puertos y adaptadores bien definidos que permiten una sencilla integración de diferentes tecnologías, lo que facilita la adaptación del sistema a diferentes contextos y necesidades.</a:t>
            </a:r>
          </a:p>
          <a:p>
            <a:pPr marL="0" indent="0" algn="l" rtl="0" fontAlgn="base">
              <a:buNone/>
            </a:pPr>
            <a:endParaRPr lang="es-MX" b="0" i="0" dirty="0">
              <a:solidFill>
                <a:srgbClr val="213343"/>
              </a:solidFill>
              <a:effectLst/>
              <a:latin typeface="Lexend Deca"/>
            </a:endParaRPr>
          </a:p>
          <a:p>
            <a:pPr marL="0" indent="0" algn="l" rtl="0" fontAlgn="base">
              <a:buNone/>
            </a:pPr>
            <a:r>
              <a:rPr lang="es-MX" b="0" i="0" dirty="0">
                <a:solidFill>
                  <a:srgbClr val="213343"/>
                </a:solidFill>
                <a:effectLst/>
                <a:latin typeface="Lexend Deca"/>
              </a:rPr>
              <a:t>3. Facilitar la realización de pruebas unitarias</a:t>
            </a:r>
          </a:p>
          <a:p>
            <a:pPr algn="l" rtl="0" fontAlgn="base"/>
            <a:r>
              <a:rPr lang="es-MX" b="0" i="0" dirty="0">
                <a:solidFill>
                  <a:srgbClr val="213343"/>
                </a:solidFill>
                <a:effectLst/>
                <a:latin typeface="Lexend Deca"/>
              </a:rPr>
              <a:t>Al separar la lógica de negocio del resto del sistema, permite la realización de pruebas unitarias, ya que el núcleo del sistema se puede probar sin necesidad de involucrar toda la infraestructura del sistema.</a:t>
            </a:r>
          </a:p>
          <a:p>
            <a:pPr algn="l" rtl="0" fontAlgn="base"/>
            <a:endParaRPr lang="es-MX" b="0" i="0" dirty="0">
              <a:solidFill>
                <a:srgbClr val="213343"/>
              </a:solidFill>
              <a:effectLst/>
              <a:latin typeface="Lexend Deca"/>
            </a:endParaRPr>
          </a:p>
          <a:p>
            <a:pPr marL="0" indent="0" algn="l" rtl="0" fontAlgn="base">
              <a:buNone/>
            </a:pPr>
            <a:r>
              <a:rPr lang="es-MX" b="0" i="0" dirty="0">
                <a:solidFill>
                  <a:srgbClr val="213343"/>
                </a:solidFill>
                <a:effectLst/>
                <a:latin typeface="Lexend Deca"/>
              </a:rPr>
              <a:t>4. Mejorar la escalabilidad y el rendimiento</a:t>
            </a:r>
          </a:p>
          <a:p>
            <a:pPr algn="l" rtl="0" fontAlgn="base"/>
            <a:r>
              <a:rPr lang="es-MX" b="0" i="0" dirty="0">
                <a:solidFill>
                  <a:srgbClr val="213343"/>
                </a:solidFill>
                <a:effectLst/>
                <a:latin typeface="Lexend Deca"/>
              </a:rPr>
              <a:t>La separación de responsabilidades en diferentes capas y la utilización de puertos y adaptadores bien definidos pueden </a:t>
            </a:r>
            <a:r>
              <a:rPr lang="es-MX" b="0" i="0" dirty="0">
                <a:solidFill>
                  <a:srgbClr val="213343"/>
                </a:solidFill>
                <a:effectLst/>
                <a:latin typeface="inherit"/>
              </a:rPr>
              <a:t>mejorar la escalabilidad y el rendimiento del sistema</a:t>
            </a:r>
            <a:r>
              <a:rPr lang="es-MX" b="0" i="0" dirty="0">
                <a:solidFill>
                  <a:srgbClr val="213343"/>
                </a:solidFill>
                <a:effectLst/>
                <a:latin typeface="Lexend Deca"/>
              </a:rPr>
              <a:t>, permitiendo que los diferentes componentes se ejecuten en diferentes servidores o procesos, si es necesario</a:t>
            </a:r>
          </a:p>
          <a:p>
            <a:pPr marL="0" indent="0">
              <a:buNone/>
            </a:pPr>
            <a:endParaRPr lang="es-CO" dirty="0"/>
          </a:p>
        </p:txBody>
      </p:sp>
    </p:spTree>
    <p:extLst>
      <p:ext uri="{BB962C8B-B14F-4D97-AF65-F5344CB8AC3E}">
        <p14:creationId xmlns:p14="http://schemas.microsoft.com/office/powerpoint/2010/main" val="6170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BC784-074D-1503-9DE2-B10D5A57C2F4}"/>
              </a:ext>
            </a:extLst>
          </p:cNvPr>
          <p:cNvSpPr>
            <a:spLocks noGrp="1"/>
          </p:cNvSpPr>
          <p:nvPr>
            <p:ph type="title"/>
          </p:nvPr>
        </p:nvSpPr>
        <p:spPr>
          <a:xfrm>
            <a:off x="0" y="111907"/>
            <a:ext cx="10515600" cy="802493"/>
          </a:xfrm>
        </p:spPr>
        <p:txBody>
          <a:bodyPr/>
          <a:lstStyle/>
          <a:p>
            <a:r>
              <a:rPr lang="es-CO" dirty="0"/>
              <a:t>Que Es Una  Api </a:t>
            </a:r>
            <a:r>
              <a:rPr lang="es-CO" dirty="0" err="1"/>
              <a:t>Rest</a:t>
            </a:r>
            <a:endParaRPr lang="es-CO" dirty="0"/>
          </a:p>
        </p:txBody>
      </p:sp>
      <p:sp>
        <p:nvSpPr>
          <p:cNvPr id="3" name="Marcador de contenido 2">
            <a:extLst>
              <a:ext uri="{FF2B5EF4-FFF2-40B4-BE49-F238E27FC236}">
                <a16:creationId xmlns:a16="http://schemas.microsoft.com/office/drawing/2014/main" id="{7E76786E-C75D-F794-541F-C82B23952CC9}"/>
              </a:ext>
            </a:extLst>
          </p:cNvPr>
          <p:cNvSpPr>
            <a:spLocks noGrp="1"/>
          </p:cNvSpPr>
          <p:nvPr>
            <p:ph idx="1"/>
          </p:nvPr>
        </p:nvSpPr>
        <p:spPr>
          <a:xfrm>
            <a:off x="0" y="1012874"/>
            <a:ext cx="12192000" cy="5845125"/>
          </a:xfrm>
        </p:spPr>
        <p:txBody>
          <a:bodyPr>
            <a:normAutofit fontScale="40000" lnSpcReduction="20000"/>
          </a:bodyPr>
          <a:lstStyle/>
          <a:p>
            <a:pPr marL="0" indent="0">
              <a:buNone/>
            </a:pPr>
            <a:r>
              <a:rPr lang="es-MX" sz="5000" b="0" i="0" dirty="0">
                <a:effectLst/>
                <a:latin typeface="Söhne"/>
              </a:rPr>
              <a:t>Una API REST (Transferencia de Estado Representacional) es un estilo de arquitectura para el diseño de servicios web que utiliza los principios y restricciones de REST. REST es un conjunto de principios arquitectónicos que fue introducido por Roy Fielding en su tesis doctoral en 2000.</a:t>
            </a:r>
          </a:p>
          <a:p>
            <a:pPr marL="0" indent="0">
              <a:buNone/>
            </a:pPr>
            <a:endParaRPr lang="es-MX" sz="2500" b="0" i="0" dirty="0">
              <a:effectLst/>
              <a:latin typeface="Söhne"/>
            </a:endParaRPr>
          </a:p>
          <a:p>
            <a:pPr marL="0" indent="0" algn="l">
              <a:buNone/>
            </a:pPr>
            <a:r>
              <a:rPr lang="es-MX" sz="4200" b="0" i="0" dirty="0">
                <a:effectLst/>
                <a:latin typeface="Söhne"/>
              </a:rPr>
              <a:t>Aquí hay algunas características clave de una API REST:</a:t>
            </a:r>
          </a:p>
          <a:p>
            <a:pPr algn="l">
              <a:buFont typeface="+mj-lt"/>
              <a:buAutoNum type="arabicPeriod"/>
            </a:pPr>
            <a:r>
              <a:rPr lang="es-MX" sz="4200" b="1" i="0" dirty="0">
                <a:effectLst/>
                <a:latin typeface="Söhne"/>
              </a:rPr>
              <a:t>Protocolo HTTP:</a:t>
            </a:r>
            <a:r>
              <a:rPr lang="es-MX" sz="4200" b="0" i="0" dirty="0">
                <a:effectLst/>
                <a:latin typeface="Söhne"/>
              </a:rPr>
              <a:t> Una API REST utiliza el protocolo HTTP (</a:t>
            </a:r>
            <a:r>
              <a:rPr lang="es-MX" sz="4200" b="0" i="0" dirty="0" err="1">
                <a:effectLst/>
                <a:latin typeface="Söhne"/>
              </a:rPr>
              <a:t>Hypertext</a:t>
            </a:r>
            <a:r>
              <a:rPr lang="es-MX" sz="4200" b="0" i="0" dirty="0">
                <a:effectLst/>
                <a:latin typeface="Söhne"/>
              </a:rPr>
              <a:t> Transfer </a:t>
            </a:r>
            <a:r>
              <a:rPr lang="es-MX" sz="4200" b="0" i="0" dirty="0" err="1">
                <a:effectLst/>
                <a:latin typeface="Söhne"/>
              </a:rPr>
              <a:t>Protocol</a:t>
            </a:r>
            <a:r>
              <a:rPr lang="es-MX" sz="4200" b="0" i="0" dirty="0">
                <a:effectLst/>
                <a:latin typeface="Söhne"/>
              </a:rPr>
              <a:t>) para las operaciones de comunicación. Esto incluye métodos HTTP estándar como GET, POST, PUT y DELETE para realizar operaciones sobre los recursos.</a:t>
            </a:r>
          </a:p>
          <a:p>
            <a:pPr algn="l">
              <a:buFont typeface="+mj-lt"/>
              <a:buAutoNum type="arabicPeriod"/>
            </a:pPr>
            <a:r>
              <a:rPr lang="es-MX" sz="4200" b="1" i="0" dirty="0">
                <a:effectLst/>
                <a:latin typeface="Söhne"/>
              </a:rPr>
              <a:t>Recursos:</a:t>
            </a:r>
            <a:r>
              <a:rPr lang="es-MX" sz="4200" b="0" i="0" dirty="0">
                <a:effectLst/>
                <a:latin typeface="Söhne"/>
              </a:rPr>
              <a:t> Los recursos son entidades o datos que se manipulan a través de la API. Cada recurso debe tener una identificación única (URL) y puede tener diferentes representaciones (como JSON o XML).</a:t>
            </a:r>
          </a:p>
          <a:p>
            <a:pPr algn="l">
              <a:buFont typeface="+mj-lt"/>
              <a:buAutoNum type="arabicPeriod"/>
            </a:pPr>
            <a:r>
              <a:rPr lang="es-MX" sz="4200" b="1" i="0" dirty="0">
                <a:effectLst/>
                <a:latin typeface="Söhne"/>
              </a:rPr>
              <a:t>Operaciones CRUD:</a:t>
            </a:r>
            <a:r>
              <a:rPr lang="es-MX" sz="4200" b="0" i="0" dirty="0">
                <a:effectLst/>
                <a:latin typeface="Söhne"/>
              </a:rPr>
              <a:t> Las operaciones CRUD (Crear, Leer, Actualizar, Eliminar) se realizan sobre los recursos utilizando los métodos HTTP. Por ejemplo, GET para leer, POST para crear, PUT o PATCH para actualizar y DELETE para eliminar.</a:t>
            </a:r>
          </a:p>
          <a:p>
            <a:pPr algn="l">
              <a:buFont typeface="+mj-lt"/>
              <a:buAutoNum type="arabicPeriod"/>
            </a:pPr>
            <a:r>
              <a:rPr lang="es-MX" sz="4200" b="1" i="0" dirty="0">
                <a:effectLst/>
                <a:latin typeface="Söhne"/>
              </a:rPr>
              <a:t>Sin Estado (Stateless):</a:t>
            </a:r>
            <a:r>
              <a:rPr lang="es-MX" sz="4200" b="0" i="0" dirty="0">
                <a:effectLst/>
                <a:latin typeface="Söhne"/>
              </a:rPr>
              <a:t> Cada solicitud del cliente al servidor debe contener toda la información necesaria para comprender y procesar la solicitud. El servidor no debe almacenar información sobre el estado del cliente entre solicitudes.</a:t>
            </a:r>
          </a:p>
          <a:p>
            <a:pPr algn="l">
              <a:buFont typeface="+mj-lt"/>
              <a:buAutoNum type="arabicPeriod"/>
            </a:pPr>
            <a:r>
              <a:rPr lang="es-MX" sz="4200" b="1" i="0" dirty="0">
                <a:effectLst/>
                <a:latin typeface="Söhne"/>
              </a:rPr>
              <a:t>Interfaz Uniforme:</a:t>
            </a:r>
            <a:r>
              <a:rPr lang="es-MX" sz="4200" b="0" i="0" dirty="0">
                <a:effectLst/>
                <a:latin typeface="Söhne"/>
              </a:rPr>
              <a:t> Una API REST sigue una interfaz uniforme que simplifica y unifica la forma en que los clientes interactúan con los recursos. Esta interfaz incluye conceptos como identificación única de recursos, representaciones de recursos y navegabilidad a través de hipermedios.</a:t>
            </a:r>
          </a:p>
          <a:p>
            <a:pPr marL="0" indent="0" algn="l">
              <a:buNone/>
            </a:pPr>
            <a:endParaRPr lang="es-MX" sz="4200" b="0" i="0" dirty="0">
              <a:effectLst/>
              <a:latin typeface="Söhne"/>
            </a:endParaRPr>
          </a:p>
          <a:p>
            <a:pPr marL="0" indent="0" algn="l">
              <a:buNone/>
            </a:pPr>
            <a:r>
              <a:rPr lang="es-MX" sz="4200" b="1" i="0" dirty="0">
                <a:effectLst/>
                <a:latin typeface="Söhne"/>
              </a:rPr>
              <a:t>6. Representación de Recursos:</a:t>
            </a:r>
            <a:r>
              <a:rPr lang="es-MX" sz="4200" b="0" i="0" dirty="0">
                <a:effectLst/>
                <a:latin typeface="Söhne"/>
              </a:rPr>
              <a:t> Los recursos se representan generalmente en formatos comunes como JSON o XML. La elección del formato de representación se especifica mediante los encabezados de las solicitudes y respuestas HTTP.</a:t>
            </a:r>
          </a:p>
          <a:p>
            <a:pPr marL="0" indent="0">
              <a:buNone/>
            </a:pPr>
            <a:endParaRPr lang="es-CO" dirty="0"/>
          </a:p>
        </p:txBody>
      </p:sp>
    </p:spTree>
    <p:extLst>
      <p:ext uri="{BB962C8B-B14F-4D97-AF65-F5344CB8AC3E}">
        <p14:creationId xmlns:p14="http://schemas.microsoft.com/office/powerpoint/2010/main" val="135689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E3186-48A0-7A0E-5F8A-730D01D2DEB1}"/>
              </a:ext>
            </a:extLst>
          </p:cNvPr>
          <p:cNvSpPr>
            <a:spLocks noGrp="1"/>
          </p:cNvSpPr>
          <p:nvPr>
            <p:ph type="title"/>
          </p:nvPr>
        </p:nvSpPr>
        <p:spPr>
          <a:xfrm>
            <a:off x="0" y="18255"/>
            <a:ext cx="3756074" cy="1036821"/>
          </a:xfrm>
        </p:spPr>
        <p:txBody>
          <a:bodyPr>
            <a:normAutofit/>
          </a:bodyPr>
          <a:lstStyle/>
          <a:p>
            <a:r>
              <a:rPr lang="es-CO" sz="2400" dirty="0"/>
              <a:t>Como Se  Aplica El Api </a:t>
            </a:r>
            <a:r>
              <a:rPr lang="es-CO" sz="2400" dirty="0" err="1"/>
              <a:t>Rest</a:t>
            </a:r>
            <a:r>
              <a:rPr lang="es-CO" sz="2400" dirty="0"/>
              <a:t> </a:t>
            </a:r>
          </a:p>
        </p:txBody>
      </p:sp>
      <p:sp>
        <p:nvSpPr>
          <p:cNvPr id="3" name="Marcador de contenido 2">
            <a:extLst>
              <a:ext uri="{FF2B5EF4-FFF2-40B4-BE49-F238E27FC236}">
                <a16:creationId xmlns:a16="http://schemas.microsoft.com/office/drawing/2014/main" id="{D07CD0EF-EA50-91CD-1CDD-7F7F87B5978A}"/>
              </a:ext>
            </a:extLst>
          </p:cNvPr>
          <p:cNvSpPr>
            <a:spLocks noGrp="1"/>
          </p:cNvSpPr>
          <p:nvPr>
            <p:ph idx="1"/>
          </p:nvPr>
        </p:nvSpPr>
        <p:spPr>
          <a:xfrm>
            <a:off x="0" y="1055076"/>
            <a:ext cx="12192000" cy="5802923"/>
          </a:xfrm>
        </p:spPr>
        <p:txBody>
          <a:bodyPr>
            <a:normAutofit fontScale="70000" lnSpcReduction="20000"/>
          </a:bodyPr>
          <a:lstStyle/>
          <a:p>
            <a:pPr marL="0" indent="0">
              <a:buNone/>
            </a:pPr>
            <a:br>
              <a:rPr lang="es-MX" sz="1800" dirty="0"/>
            </a:br>
            <a:r>
              <a:rPr lang="es-MX" sz="1800" b="0" i="0" dirty="0">
                <a:effectLst/>
                <a:latin typeface="Söhne"/>
              </a:rPr>
              <a:t>La implementación de una API REST implica seguir los principios y patrones definidos por la arquitectura REST. Aquí hay algunos pasos generales para aplicar una API REST:</a:t>
            </a:r>
          </a:p>
          <a:p>
            <a:pPr algn="l">
              <a:buFont typeface="+mj-lt"/>
              <a:buAutoNum type="arabicPeriod"/>
            </a:pPr>
            <a:r>
              <a:rPr lang="es-MX" b="1" i="0" dirty="0">
                <a:effectLst/>
                <a:latin typeface="Söhne"/>
              </a:rPr>
              <a:t>Diseño de Recursos:</a:t>
            </a:r>
            <a:endParaRPr lang="es-MX" b="0" i="0" dirty="0">
              <a:effectLst/>
              <a:latin typeface="Söhne"/>
            </a:endParaRPr>
          </a:p>
          <a:p>
            <a:pPr marL="742950" lvl="1" indent="-285750" algn="l">
              <a:buFont typeface="+mj-lt"/>
              <a:buAutoNum type="arabicPeriod"/>
            </a:pPr>
            <a:r>
              <a:rPr lang="es-MX" b="0" i="0" dirty="0">
                <a:effectLst/>
                <a:latin typeface="Söhne"/>
              </a:rPr>
              <a:t>Identifica los recursos clave que tu API va a gestionar. Un recurso puede ser cualquier entidad o conjunto de datos que tenga sentido en el contexto de tu aplicación.</a:t>
            </a:r>
          </a:p>
          <a:p>
            <a:pPr algn="l">
              <a:buFont typeface="+mj-lt"/>
              <a:buAutoNum type="arabicPeriod"/>
            </a:pPr>
            <a:r>
              <a:rPr lang="es-MX" b="1" i="0" dirty="0">
                <a:effectLst/>
                <a:latin typeface="Söhne"/>
              </a:rPr>
              <a:t>Definición de Endpoints:</a:t>
            </a:r>
            <a:endParaRPr lang="es-MX" b="0" i="0" dirty="0">
              <a:effectLst/>
              <a:latin typeface="Söhne"/>
            </a:endParaRPr>
          </a:p>
          <a:p>
            <a:pPr marL="742950" lvl="1" indent="-285750" algn="l">
              <a:buFont typeface="+mj-lt"/>
              <a:buAutoNum type="arabicPeriod"/>
            </a:pPr>
            <a:r>
              <a:rPr lang="es-MX" b="0" i="0" dirty="0">
                <a:effectLst/>
                <a:latin typeface="Söhne"/>
              </a:rPr>
              <a:t>Para cada recurso, define los endpoints (URLs) que los clientes utilizarán para interactuar con esos recursos. Estos endpoints representarán las operaciones CRUD (Crear, Leer, Actualizar, Eliminar) y estarán asociados con los métodos HTTP correspondientes (GET, POST, PUT, DELETE).</a:t>
            </a:r>
          </a:p>
          <a:p>
            <a:pPr algn="l">
              <a:buFont typeface="+mj-lt"/>
              <a:buAutoNum type="arabicPeriod"/>
            </a:pPr>
            <a:r>
              <a:rPr lang="es-MX" b="1" i="0" dirty="0">
                <a:effectLst/>
                <a:latin typeface="Söhne"/>
              </a:rPr>
              <a:t>Utilización de Métodos HTTP:</a:t>
            </a:r>
            <a:endParaRPr lang="es-MX" b="0" i="0" dirty="0">
              <a:effectLst/>
              <a:latin typeface="Söhne"/>
            </a:endParaRPr>
          </a:p>
          <a:p>
            <a:pPr marL="742950" lvl="1" indent="-285750" algn="l">
              <a:buFont typeface="+mj-lt"/>
              <a:buAutoNum type="arabicPeriod"/>
            </a:pPr>
            <a:r>
              <a:rPr lang="es-MX" b="0" i="0" dirty="0">
                <a:effectLst/>
                <a:latin typeface="Söhne"/>
              </a:rPr>
              <a:t>Asigna los métodos HTTP adecuados a cada endpoint según las operaciones que se deben realizar en los recursos. Por ejemplo, utiliza GET para recuperar información, POST para crear nuevos recursos, PUT o PATCH para actualizar recursos existentes y DELETE para eliminar recursos.</a:t>
            </a:r>
          </a:p>
          <a:p>
            <a:pPr algn="l">
              <a:buFont typeface="+mj-lt"/>
              <a:buAutoNum type="arabicPeriod"/>
            </a:pPr>
            <a:r>
              <a:rPr lang="es-MX" b="1" i="0" dirty="0">
                <a:effectLst/>
                <a:latin typeface="Söhne"/>
              </a:rPr>
              <a:t>Formato de Datos:</a:t>
            </a:r>
            <a:endParaRPr lang="es-MX" b="0" i="0" dirty="0">
              <a:effectLst/>
              <a:latin typeface="Söhne"/>
            </a:endParaRPr>
          </a:p>
          <a:p>
            <a:pPr marL="742950" lvl="1" indent="-285750" algn="l">
              <a:buFont typeface="+mj-lt"/>
              <a:buAutoNum type="arabicPeriod"/>
            </a:pPr>
            <a:r>
              <a:rPr lang="es-MX" b="0" i="0" dirty="0">
                <a:effectLst/>
                <a:latin typeface="Söhne"/>
              </a:rPr>
              <a:t>Decide el formato de representación de datos que utilizará tu API. JSON es el formato más común en las API REST, pero también se puede usar XML. Este formato se especifica en los encabezados de las solicitudes y respuestas HTTP.</a:t>
            </a:r>
          </a:p>
          <a:p>
            <a:pPr algn="l">
              <a:buFont typeface="+mj-lt"/>
              <a:buAutoNum type="arabicPeriod"/>
            </a:pPr>
            <a:r>
              <a:rPr lang="es-MX" b="1" i="0" dirty="0">
                <a:effectLst/>
                <a:latin typeface="Söhne"/>
              </a:rPr>
              <a:t>Implementación del Servidor:</a:t>
            </a:r>
            <a:endParaRPr lang="es-MX" b="0" i="0" dirty="0">
              <a:effectLst/>
              <a:latin typeface="Söhne"/>
            </a:endParaRPr>
          </a:p>
          <a:p>
            <a:pPr marL="742950" lvl="1" indent="-285750" algn="l">
              <a:buFont typeface="+mj-lt"/>
              <a:buAutoNum type="arabicPeriod"/>
            </a:pPr>
            <a:r>
              <a:rPr lang="es-MX" b="0" i="0" dirty="0">
                <a:effectLst/>
                <a:latin typeface="Söhne"/>
              </a:rPr>
              <a:t>Desarrolla el servidor que manejará las solicitudes y respuestas de la API. Esto implica implementar la lógica de negocio asociada con cada endpoint y asegurarse de que la aplicación cumple con los principios REST.</a:t>
            </a:r>
          </a:p>
          <a:p>
            <a:pPr algn="l">
              <a:buFont typeface="+mj-lt"/>
              <a:buAutoNum type="arabicPeriod"/>
            </a:pPr>
            <a:r>
              <a:rPr lang="es-MX" b="1" i="0" dirty="0">
                <a:effectLst/>
                <a:latin typeface="Söhne"/>
              </a:rPr>
              <a:t>Autenticación y Autorización:</a:t>
            </a:r>
            <a:endParaRPr lang="es-MX" b="0" i="0" dirty="0">
              <a:effectLst/>
              <a:latin typeface="Söhne"/>
            </a:endParaRPr>
          </a:p>
          <a:p>
            <a:pPr marL="742950" lvl="1" indent="-285750" algn="l">
              <a:buFont typeface="+mj-lt"/>
              <a:buAutoNum type="arabicPeriod"/>
            </a:pPr>
            <a:r>
              <a:rPr lang="es-MX" b="0" i="0" dirty="0">
                <a:effectLst/>
                <a:latin typeface="Söhne"/>
              </a:rPr>
              <a:t>Implementa mecanismos de autenticación y autorización para proteger los recursos y garantizar que solo usuarios autorizados puedan acceder a ciertos endpoints.</a:t>
            </a:r>
          </a:p>
          <a:p>
            <a:pPr marL="0" indent="0">
              <a:buNone/>
            </a:pPr>
            <a:endParaRPr lang="es-CO" dirty="0"/>
          </a:p>
        </p:txBody>
      </p:sp>
    </p:spTree>
    <p:extLst>
      <p:ext uri="{BB962C8B-B14F-4D97-AF65-F5344CB8AC3E}">
        <p14:creationId xmlns:p14="http://schemas.microsoft.com/office/powerpoint/2010/main" val="128531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2EAE4-87DA-0271-E07E-F80A3C1B85D7}"/>
              </a:ext>
            </a:extLst>
          </p:cNvPr>
          <p:cNvSpPr>
            <a:spLocks noGrp="1"/>
          </p:cNvSpPr>
          <p:nvPr>
            <p:ph type="title"/>
          </p:nvPr>
        </p:nvSpPr>
        <p:spPr>
          <a:xfrm>
            <a:off x="0" y="61424"/>
            <a:ext cx="10515600" cy="619613"/>
          </a:xfrm>
        </p:spPr>
        <p:txBody>
          <a:bodyPr>
            <a:noAutofit/>
          </a:bodyPr>
          <a:lstStyle/>
          <a:p>
            <a:pPr algn="ctr"/>
            <a:r>
              <a:rPr lang="es-CO" sz="2800" dirty="0"/>
              <a:t>Ventajas</a:t>
            </a:r>
          </a:p>
        </p:txBody>
      </p:sp>
      <p:sp>
        <p:nvSpPr>
          <p:cNvPr id="3" name="Marcador de contenido 2">
            <a:extLst>
              <a:ext uri="{FF2B5EF4-FFF2-40B4-BE49-F238E27FC236}">
                <a16:creationId xmlns:a16="http://schemas.microsoft.com/office/drawing/2014/main" id="{AD2358CF-F5EF-204B-18B4-0FA60D17506F}"/>
              </a:ext>
            </a:extLst>
          </p:cNvPr>
          <p:cNvSpPr>
            <a:spLocks noGrp="1"/>
          </p:cNvSpPr>
          <p:nvPr>
            <p:ph idx="1"/>
          </p:nvPr>
        </p:nvSpPr>
        <p:spPr>
          <a:xfrm>
            <a:off x="98474" y="815926"/>
            <a:ext cx="12093526" cy="6042074"/>
          </a:xfrm>
        </p:spPr>
        <p:txBody>
          <a:bodyPr>
            <a:normAutofit fontScale="92500" lnSpcReduction="20000"/>
          </a:bodyPr>
          <a:lstStyle/>
          <a:p>
            <a:pPr marL="0" indent="0" algn="l">
              <a:buNone/>
            </a:pPr>
            <a:r>
              <a:rPr lang="es-MX" sz="2000" b="0" i="0" dirty="0">
                <a:effectLst/>
                <a:latin typeface="Söhne"/>
              </a:rPr>
              <a:t>Las API REST (Interfaz de Programación de Aplicaciones basada en Transferencia de Estado Representacional) ofrecen varias ventajas, lo que explica su popularidad en el desarrollo de servicios web. Aquí algunas de las principales ventajas de las API REST:</a:t>
            </a:r>
          </a:p>
          <a:p>
            <a:pPr algn="l">
              <a:buFont typeface="+mj-lt"/>
              <a:buAutoNum type="arabicPeriod"/>
            </a:pPr>
            <a:r>
              <a:rPr lang="es-MX" sz="2000" b="1" i="0" dirty="0">
                <a:effectLst/>
                <a:latin typeface="Söhne"/>
              </a:rPr>
              <a:t>Simplicidad y Facilidad de Uso:</a:t>
            </a:r>
            <a:endParaRPr lang="es-MX" sz="2000" b="0" i="0" dirty="0">
              <a:effectLst/>
              <a:latin typeface="Söhne"/>
            </a:endParaRPr>
          </a:p>
          <a:p>
            <a:pPr marL="742950" lvl="1" indent="-285750" algn="l">
              <a:buFont typeface="+mj-lt"/>
              <a:buAutoNum type="arabicPeriod"/>
            </a:pPr>
            <a:r>
              <a:rPr lang="es-MX" sz="1800" b="0" i="0" dirty="0">
                <a:effectLst/>
                <a:latin typeface="Söhne"/>
              </a:rPr>
              <a:t>Las API REST son fáciles de entender y utilizar. Utilizan estándares web como HTTP y están basadas en principios simples, como los métodos HTTP y la representación de recursos en formatos comunes como JSON.</a:t>
            </a:r>
          </a:p>
          <a:p>
            <a:pPr algn="l">
              <a:buFont typeface="+mj-lt"/>
              <a:buAutoNum type="arabicPeriod"/>
            </a:pPr>
            <a:r>
              <a:rPr lang="es-MX" sz="2000" b="1" i="0" dirty="0">
                <a:effectLst/>
                <a:latin typeface="Söhne"/>
              </a:rPr>
              <a:t>Escalabilidad:</a:t>
            </a:r>
            <a:endParaRPr lang="es-MX" sz="2000" b="0" i="0" dirty="0">
              <a:effectLst/>
              <a:latin typeface="Söhne"/>
            </a:endParaRPr>
          </a:p>
          <a:p>
            <a:pPr marL="742950" lvl="1" indent="-285750" algn="l">
              <a:buFont typeface="+mj-lt"/>
              <a:buAutoNum type="arabicPeriod"/>
            </a:pPr>
            <a:r>
              <a:rPr lang="es-MX" sz="1800" b="0" i="0" dirty="0">
                <a:effectLst/>
                <a:latin typeface="Söhne"/>
              </a:rPr>
              <a:t>Las API REST son altamente escalables. Dado que cada recurso tiene su propia URL única y los métodos HTTP indican la acción a realizar, es fácil agregar nuevos recursos o ampliar funcionalidades sin afectar el diseño general.</a:t>
            </a:r>
          </a:p>
          <a:p>
            <a:pPr algn="l">
              <a:buFont typeface="+mj-lt"/>
              <a:buAutoNum type="arabicPeriod"/>
            </a:pPr>
            <a:r>
              <a:rPr lang="es-MX" sz="2000" b="1" i="0" dirty="0">
                <a:effectLst/>
                <a:latin typeface="Söhne"/>
              </a:rPr>
              <a:t>Independencia de Plataforma:</a:t>
            </a:r>
            <a:endParaRPr lang="es-MX" sz="2000" b="0" i="0" dirty="0">
              <a:effectLst/>
              <a:latin typeface="Söhne"/>
            </a:endParaRPr>
          </a:p>
          <a:p>
            <a:pPr marL="742950" lvl="1" indent="-285750" algn="l">
              <a:buFont typeface="+mj-lt"/>
              <a:buAutoNum type="arabicPeriod"/>
            </a:pPr>
            <a:r>
              <a:rPr lang="es-MX" sz="1800" b="0" i="0" dirty="0">
                <a:effectLst/>
                <a:latin typeface="Söhne"/>
              </a:rPr>
              <a:t>Las API REST son independientes de la plataforma y del lenguaje de programación. Pueden ser utilizadas por cualquier aplicación que pueda hacer solicitudes HTTP, independientemente del entorno tecnológico.</a:t>
            </a:r>
          </a:p>
          <a:p>
            <a:pPr algn="l">
              <a:buFont typeface="+mj-lt"/>
              <a:buAutoNum type="arabicPeriod"/>
            </a:pPr>
            <a:r>
              <a:rPr lang="es-MX" sz="2200" b="1" i="0" dirty="0">
                <a:effectLst/>
                <a:latin typeface="Söhne"/>
              </a:rPr>
              <a:t>Estado Stateless:</a:t>
            </a:r>
            <a:endParaRPr lang="es-MX" sz="2200" b="0" i="0" dirty="0">
              <a:effectLst/>
              <a:latin typeface="Söhne"/>
            </a:endParaRPr>
          </a:p>
          <a:p>
            <a:pPr marL="742950" lvl="1" indent="-285750" algn="l">
              <a:buFont typeface="+mj-lt"/>
              <a:buAutoNum type="arabicPeriod"/>
            </a:pPr>
            <a:r>
              <a:rPr lang="es-MX" sz="1900" b="0" i="0" dirty="0">
                <a:effectLst/>
                <a:latin typeface="Söhne"/>
              </a:rPr>
              <a:t>La arquitectura REST es </a:t>
            </a:r>
            <a:r>
              <a:rPr lang="es-MX" sz="1900" b="0" i="0" dirty="0" err="1">
                <a:effectLst/>
                <a:latin typeface="Söhne"/>
              </a:rPr>
              <a:t>stateless</a:t>
            </a:r>
            <a:r>
              <a:rPr lang="es-MX" sz="1900" b="0" i="0" dirty="0">
                <a:effectLst/>
                <a:latin typeface="Söhne"/>
              </a:rPr>
              <a:t>, lo que significa que cada solicitud del cliente al servidor contiene toda la información necesaria para comprender y procesar la solicitud. Esto simplifica la implementación y la gestión del sistema.</a:t>
            </a:r>
          </a:p>
          <a:p>
            <a:pPr algn="l">
              <a:buFont typeface="+mj-lt"/>
              <a:buAutoNum type="arabicPeriod"/>
            </a:pPr>
            <a:r>
              <a:rPr lang="es-MX" sz="2200" b="1" i="0" dirty="0">
                <a:effectLst/>
                <a:latin typeface="Söhne"/>
              </a:rPr>
              <a:t>Gran Apoyo y Adopción:</a:t>
            </a:r>
            <a:endParaRPr lang="es-MX" sz="2200" b="0" i="0" dirty="0">
              <a:effectLst/>
              <a:latin typeface="Söhne"/>
            </a:endParaRPr>
          </a:p>
          <a:p>
            <a:pPr marL="742950" lvl="1" indent="-285750" algn="l">
              <a:buFont typeface="+mj-lt"/>
              <a:buAutoNum type="arabicPeriod"/>
            </a:pPr>
            <a:r>
              <a:rPr lang="es-MX" sz="1900" b="0" i="0" dirty="0">
                <a:effectLst/>
                <a:latin typeface="Söhne"/>
              </a:rPr>
              <a:t>Las API REST son ampliamente adoptadas y tienen un gran soporte en la industria. Muchas plataformas y servicios web importantes proporcionan API REST para interactuar con sus servicios.</a:t>
            </a:r>
          </a:p>
          <a:p>
            <a:pPr algn="l">
              <a:buFont typeface="+mj-lt"/>
              <a:buAutoNum type="arabicPeriod"/>
            </a:pPr>
            <a:r>
              <a:rPr lang="es-MX" sz="2200" b="1" i="0" dirty="0">
                <a:effectLst/>
                <a:latin typeface="Söhne"/>
              </a:rPr>
              <a:t>Facilita la Navegación HATEOAS:</a:t>
            </a:r>
            <a:endParaRPr lang="es-MX" sz="2200" b="0" i="0" dirty="0">
              <a:effectLst/>
              <a:latin typeface="Söhne"/>
            </a:endParaRPr>
          </a:p>
          <a:p>
            <a:pPr marL="742950" lvl="1" indent="-285750" algn="l">
              <a:buFont typeface="+mj-lt"/>
              <a:buAutoNum type="arabicPeriod"/>
            </a:pPr>
            <a:r>
              <a:rPr lang="es-MX" sz="1900" b="0" i="0" dirty="0">
                <a:effectLst/>
                <a:latin typeface="Söhne"/>
              </a:rPr>
              <a:t>El principio HATEOAS (</a:t>
            </a:r>
            <a:r>
              <a:rPr lang="es-MX" sz="1900" b="0" i="0" dirty="0" err="1">
                <a:effectLst/>
                <a:latin typeface="Söhne"/>
              </a:rPr>
              <a:t>Hypermedia</a:t>
            </a:r>
            <a:r>
              <a:rPr lang="es-MX" sz="1900" b="0" i="0" dirty="0">
                <a:effectLst/>
                <a:latin typeface="Söhne"/>
              </a:rPr>
              <a:t> As </a:t>
            </a:r>
            <a:r>
              <a:rPr lang="es-MX" sz="1900" b="0" i="0" dirty="0" err="1">
                <a:effectLst/>
                <a:latin typeface="Söhne"/>
              </a:rPr>
              <a:t>The</a:t>
            </a:r>
            <a:r>
              <a:rPr lang="es-MX" sz="1900" b="0" i="0" dirty="0">
                <a:effectLst/>
                <a:latin typeface="Söhne"/>
              </a:rPr>
              <a:t> </a:t>
            </a:r>
            <a:r>
              <a:rPr lang="es-MX" sz="1900" b="0" i="0" dirty="0" err="1">
                <a:effectLst/>
                <a:latin typeface="Söhne"/>
              </a:rPr>
              <a:t>Engine</a:t>
            </a:r>
            <a:r>
              <a:rPr lang="es-MX" sz="1900" b="0" i="0" dirty="0">
                <a:effectLst/>
                <a:latin typeface="Söhne"/>
              </a:rPr>
              <a:t> </a:t>
            </a:r>
            <a:r>
              <a:rPr lang="es-MX" sz="1900" b="0" i="0" dirty="0" err="1">
                <a:effectLst/>
                <a:latin typeface="Söhne"/>
              </a:rPr>
              <a:t>Of</a:t>
            </a:r>
            <a:r>
              <a:rPr lang="es-MX" sz="1900" b="0" i="0" dirty="0">
                <a:effectLst/>
                <a:latin typeface="Söhne"/>
              </a:rPr>
              <a:t> Application </a:t>
            </a:r>
            <a:r>
              <a:rPr lang="es-MX" sz="1900" b="0" i="0" dirty="0" err="1">
                <a:effectLst/>
                <a:latin typeface="Söhne"/>
              </a:rPr>
              <a:t>State</a:t>
            </a:r>
            <a:r>
              <a:rPr lang="es-MX" sz="1900" b="0" i="0" dirty="0">
                <a:effectLst/>
                <a:latin typeface="Söhne"/>
              </a:rPr>
              <a:t>) permite que las aplicaciones naveguen y descubran dinámicamente recursos a través de enlaces proporcionados en las respuestas de la API, facilitando la evolución de la aplicación.</a:t>
            </a:r>
          </a:p>
          <a:p>
            <a:pPr marL="0" indent="0">
              <a:buNone/>
            </a:pPr>
            <a:endParaRPr lang="es-CO" sz="1800" dirty="0"/>
          </a:p>
        </p:txBody>
      </p:sp>
    </p:spTree>
    <p:extLst>
      <p:ext uri="{BB962C8B-B14F-4D97-AF65-F5344CB8AC3E}">
        <p14:creationId xmlns:p14="http://schemas.microsoft.com/office/powerpoint/2010/main" val="3842363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2344</Words>
  <Application>Microsoft Office PowerPoint</Application>
  <PresentationFormat>Panorámica</PresentationFormat>
  <Paragraphs>105</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Aptos</vt:lpstr>
      <vt:lpstr>Aptos Display</vt:lpstr>
      <vt:lpstr>Arial</vt:lpstr>
      <vt:lpstr>inherit</vt:lpstr>
      <vt:lpstr>Lexend Deca</vt:lpstr>
      <vt:lpstr>Söhne</vt:lpstr>
      <vt:lpstr>Tema de Office</vt:lpstr>
      <vt:lpstr>ARQUITECTURA HEXAGONAL</vt:lpstr>
      <vt:lpstr>QUE ES ARQUITECTURA HEXAGONAL</vt:lpstr>
      <vt:lpstr>Para Que Sirve Arquitectura Hexagonal</vt:lpstr>
      <vt:lpstr>Ventajas </vt:lpstr>
      <vt:lpstr>Desventajas</vt:lpstr>
      <vt:lpstr>Objetivos de la arquitectura hexagonal </vt:lpstr>
      <vt:lpstr>Que Es Una  Api Rest</vt:lpstr>
      <vt:lpstr>Como Se  Aplica El Api Rest </vt:lpstr>
      <vt:lpstr>Ventajas</vt:lpstr>
      <vt:lpstr>Desventajas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HEXAGONAL</dc:title>
  <dc:creator>Sebastian camilo polania</dc:creator>
  <cp:lastModifiedBy>Sebastian camilo polania</cp:lastModifiedBy>
  <cp:revision>3</cp:revision>
  <dcterms:created xsi:type="dcterms:W3CDTF">2024-01-20T12:04:41Z</dcterms:created>
  <dcterms:modified xsi:type="dcterms:W3CDTF">2024-01-20T12:46:03Z</dcterms:modified>
</cp:coreProperties>
</file>