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59" r:id="rId6"/>
    <p:sldId id="373" r:id="rId7"/>
    <p:sldId id="374" r:id="rId8"/>
    <p:sldId id="375" r:id="rId9"/>
    <p:sldId id="376" r:id="rId10"/>
    <p:sldId id="377" r:id="rId11"/>
    <p:sldId id="380" r:id="rId12"/>
    <p:sldId id="37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8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">
      <pc:chgData name="Fake Test User" userId="SID-0" providerId="Test" clId="FakeClientId" dt="2024-03-08T08:14:27.384" v="36" actId="790"/>
      <pc:docMkLst>
        <pc:docMk/>
      </pc:docMkLst>
      <pc:sldChg chg="modSp mod">
        <pc:chgData name="Fake Test User" userId="SID-0" providerId="Test" clId="FakeClientId" dt="2024-03-08T07:41:15.322" v="3" actId="14430"/>
        <pc:sldMkLst>
          <pc:docMk/>
          <pc:sldMk cId="1330733909" sldId="365"/>
        </pc:sldMkLst>
        <pc:spChg chg="mod modVis">
          <ac:chgData name="Fake Test User" userId="SID-0" providerId="Test" clId="FakeClientId" dt="2024-03-08T07:41:15.322" v="3" actId="14430"/>
          <ac:spMkLst>
            <pc:docMk/>
            <pc:sldMk cId="1330733909" sldId="365"/>
            <ac:spMk id="3" creationId="{8692FC88-DAD7-F5AD-7831-DE54322108F6}"/>
          </ac:spMkLst>
        </pc:spChg>
      </pc:sldChg>
      <pc:sldChg chg="modSp mod">
        <pc:chgData name="Fake Test User" userId="SID-0" providerId="Test" clId="FakeClientId" dt="2024-03-08T08:14:27.384" v="36" actId="790"/>
        <pc:sldMkLst>
          <pc:docMk/>
          <pc:sldMk cId="2395464980" sldId="372"/>
        </pc:sldMkLst>
        <pc:spChg chg="mod">
          <ac:chgData name="Fake Test User" userId="SID-0" providerId="Test" clId="FakeClientId" dt="2024-03-08T08:14:27.384" v="36" actId="790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Fake Test User" userId="SID-0" providerId="Test" clId="FakeClientId" dt="2024-03-08T08:14:27.384" v="36" actId="790"/>
          <ac:spMkLst>
            <pc:docMk/>
            <pc:sldMk cId="2395464980" sldId="372"/>
            <ac:spMk id="24" creationId="{CE1ABEC8-43FD-4F21-A7D2-70200D86263C}"/>
          </ac:spMkLst>
        </pc:spChg>
      </pc:sldChg>
      <pc:sldChg chg="modSp mod">
        <pc:chgData name="Fake Test User" userId="SID-0" providerId="Test" clId="FakeClientId" dt="2024-03-08T07:41:29.634" v="4" actId="14100"/>
        <pc:sldMkLst>
          <pc:docMk/>
          <pc:sldMk cId="1073601555" sldId="376"/>
        </pc:sldMkLst>
        <pc:spChg chg="mod">
          <ac:chgData name="Fake Test User" userId="SID-0" providerId="Test" clId="FakeClientId" dt="2024-03-08T07:41:29.634" v="4" actId="14100"/>
          <ac:spMkLst>
            <pc:docMk/>
            <pc:sldMk cId="1073601555" sldId="376"/>
            <ac:spMk id="4" creationId="{9B774F1A-D233-C240-B22D-F82C6161FAC1}"/>
          </ac:spMkLst>
        </pc:spChg>
      </pc:sldChg>
      <pc:sldChg chg="modSp mod">
        <pc:chgData name="Fake Test User" userId="SID-0" providerId="Test" clId="FakeClientId" dt="2024-03-08T07:42:30.526" v="6" actId="790"/>
        <pc:sldMkLst>
          <pc:docMk/>
          <pc:sldMk cId="2170071140" sldId="379"/>
        </pc:sldMkLst>
        <pc:spChg chg="mod">
          <ac:chgData name="Fake Test User" userId="SID-0" providerId="Test" clId="FakeClientId" dt="2024-03-08T07:42:17.197" v="5" actId="947"/>
          <ac:spMkLst>
            <pc:docMk/>
            <pc:sldMk cId="2170071140" sldId="379"/>
            <ac:spMk id="3" creationId="{06DE3104-398C-EF95-D86E-630F512487F9}"/>
          </ac:spMkLst>
        </pc:spChg>
        <pc:graphicFrameChg chg="modGraphic">
          <ac:chgData name="Fake Test User" userId="SID-0" providerId="Test" clId="FakeClientId" dt="2024-03-08T07:42:30.526" v="6" actId="790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08T07:44:09.761" v="24" actId="14734"/>
        <pc:sldMkLst>
          <pc:docMk/>
          <pc:sldMk cId="3304068007" sldId="381"/>
        </pc:sldMkLst>
        <pc:graphicFrameChg chg="modGraphic">
          <ac:chgData name="Fake Test User" userId="SID-0" providerId="Test" clId="FakeClientId" dt="2024-03-08T07:44:09.761" v="24" actId="14734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MasterChg chg="modSldLayout">
        <pc:chgData name="Fake Test User" userId="SID-0" providerId="Test" clId="FakeClientId" dt="2024-03-08T07:44:28.917" v="32" actId="14100"/>
        <pc:sldMasterMkLst>
          <pc:docMk/>
          <pc:sldMasterMk cId="1955693199" sldId="2147483648"/>
        </pc:sldMasterMkLst>
        <pc:sldLayoutChg chg="modSp mod">
          <pc:chgData name="Fake Test User" userId="SID-0" providerId="Test" clId="FakeClientId" dt="2024-03-08T07:44:28.917" v="32" actId="14100"/>
          <pc:sldLayoutMkLst>
            <pc:docMk/>
            <pc:sldMasterMk cId="1955693199" sldId="2147483648"/>
            <pc:sldLayoutMk cId="2378260718" sldId="2147483663"/>
          </pc:sldLayoutMkLst>
          <pc:cxnChg chg="mod">
            <ac:chgData name="Fake Test User" userId="SID-0" providerId="Test" clId="FakeClientId" dt="2024-03-08T07:44:28.917" v="32" actId="14100"/>
            <ac:cxnSpMkLst>
              <pc:docMk/>
              <pc:sldMasterMk cId="1955693199" sldId="2147483648"/>
              <pc:sldLayoutMk cId="2378260718" sldId="2147483663"/>
              <ac:cxnSpMk id="6" creationId="{61CFC792-44F7-2497-E19D-8FB08AFF94F7}"/>
            </ac:cxnSpMkLst>
          </pc:cxnChg>
        </pc:sldLayoutChg>
        <pc:sldLayoutChg chg="modSp mod">
          <pc:chgData name="Fake Test User" userId="SID-0" providerId="Test" clId="FakeClientId" dt="2024-03-08T07:43:01.291" v="14" actId="14100"/>
          <pc:sldLayoutMkLst>
            <pc:docMk/>
            <pc:sldMasterMk cId="1955693199" sldId="2147483648"/>
            <pc:sldLayoutMk cId="3907219857" sldId="2147483677"/>
          </pc:sldLayoutMkLst>
          <pc:cxnChg chg="mod">
            <ac:chgData name="Fake Test User" userId="SID-0" providerId="Test" clId="FakeClientId" dt="2024-03-08T07:43:01.291" v="14" actId="14100"/>
            <ac:cxnSpMkLst>
              <pc:docMk/>
              <pc:sldMasterMk cId="1955693199" sldId="2147483648"/>
              <pc:sldLayoutMk cId="3907219857" sldId="2147483677"/>
              <ac:cxnSpMk id="4" creationId="{94827F6F-999F-23E9-8C09-325D1A76B07A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6263BF6-D6B8-4F11-A4EE-F711017B11B2}" type="datetime1">
              <a:rPr lang="es-ES" smtClean="0"/>
              <a:t>25/08/2025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61A1-75D9-49F7-83EB-F587264261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841076F-F2A9-4081-92F7-BCCCCDAAFF87}" type="datetime1">
              <a:rPr lang="es-ES" smtClean="0"/>
              <a:t>25/08/2025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EF75CB5-5666-5049-9AE0-38EFD385C2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DEF75CB5-5666-5049-9AE0-38EFD385C21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312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2" name="Marcador de posición de tab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" name="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pic>
          <p:nvPicPr>
            <p:cNvPr id="4" name="Marcador de conteni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es-ES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0" y="2679192"/>
            <a:ext cx="410565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Marcador de conteni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es-ES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es-ES" sz="32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es-ES" sz="24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2 colum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7" name="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es-ES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Imagen 5" descr="Espiral azul y púrpura&#10;&#10;Descripción generada automá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2" name="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0" name="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9040"/>
            <a:ext cx="12191998" cy="857956"/>
          </a:xfrm>
        </p:spPr>
        <p:txBody>
          <a:bodyPr rtlCol="0" anchor="b"/>
          <a:lstStyle>
            <a:defPPr>
              <a:defRPr lang="es-ES"/>
            </a:defPPr>
          </a:lstStyle>
          <a:p>
            <a:pPr rtl="0"/>
            <a:r>
              <a:rPr lang="es-ES" b="1" dirty="0"/>
              <a:t>El S.A.P.I</a:t>
            </a:r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049" y="2964923"/>
            <a:ext cx="9775900" cy="111103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Super intendencia autónoma de la propiedad intelectual</a:t>
            </a:r>
          </a:p>
        </p:txBody>
      </p:sp>
      <p:sp>
        <p:nvSpPr>
          <p:cNvPr id="3" name="Subtítulo 3">
            <a:extLst>
              <a:ext uri="{FF2B5EF4-FFF2-40B4-BE49-F238E27FC236}">
                <a16:creationId xmlns:a16="http://schemas.microsoft.com/office/drawing/2014/main" id="{24C564AC-88BE-E067-77DA-01991AF92BE2}"/>
              </a:ext>
            </a:extLst>
          </p:cNvPr>
          <p:cNvSpPr txBox="1">
            <a:spLocks/>
          </p:cNvSpPr>
          <p:nvPr/>
        </p:nvSpPr>
        <p:spPr>
          <a:xfrm>
            <a:off x="8359695" y="4378080"/>
            <a:ext cx="3594411" cy="2525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b="1" cap="none" spc="0" dirty="0"/>
              <a:t>INTEGRANTES</a:t>
            </a:r>
            <a:r>
              <a:rPr lang="es-ES" sz="1400" b="1" dirty="0"/>
              <a:t>:</a:t>
            </a:r>
            <a:endParaRPr lang="es-ES" b="1" dirty="0"/>
          </a:p>
          <a:p>
            <a:pPr algn="r"/>
            <a:r>
              <a:rPr lang="es-ES" sz="1400" b="1" spc="0" dirty="0">
                <a:latin typeface="+mn-lt"/>
              </a:rPr>
              <a:t>Rafael Ortiz CI:30.645.458</a:t>
            </a:r>
          </a:p>
          <a:p>
            <a:pPr algn="r"/>
            <a:r>
              <a:rPr lang="es-ES" sz="1400" b="1" spc="0" dirty="0">
                <a:latin typeface="+mn-lt"/>
              </a:rPr>
              <a:t>Keren López CI:28.651.027</a:t>
            </a:r>
          </a:p>
          <a:p>
            <a:pPr algn="r"/>
            <a:r>
              <a:rPr lang="pt-BR" sz="1400" b="1" spc="0" dirty="0">
                <a:latin typeface="+mn-lt"/>
              </a:rPr>
              <a:t>Manuel Ramos CI:27138467</a:t>
            </a:r>
          </a:p>
          <a:p>
            <a:pPr algn="r"/>
            <a:r>
              <a:rPr lang="es-ES" sz="1400" b="1" spc="0" dirty="0" err="1">
                <a:latin typeface="+mn-lt"/>
              </a:rPr>
              <a:t>Jhonnier</a:t>
            </a:r>
            <a:r>
              <a:rPr lang="es-ES" sz="1400" b="1" spc="0" dirty="0">
                <a:latin typeface="+mn-lt"/>
              </a:rPr>
              <a:t> Rodríguez CI:30.736.268</a:t>
            </a:r>
          </a:p>
          <a:p>
            <a:pPr algn="r"/>
            <a:r>
              <a:rPr lang="es-ES" sz="1400" b="1" spc="0" dirty="0">
                <a:latin typeface="+mn-lt"/>
              </a:rPr>
              <a:t>Lorena Silva CI:30790564</a:t>
            </a:r>
          </a:p>
          <a:p>
            <a:pPr algn="r"/>
            <a:r>
              <a:rPr lang="es-ES" sz="1400" b="1" spc="0" dirty="0">
                <a:latin typeface="+mn-lt"/>
              </a:rPr>
              <a:t>SAMUEL PLANCHART C.I.: 30.933.417</a:t>
            </a:r>
          </a:p>
          <a:p>
            <a:endParaRPr lang="es-ES" sz="1800" dirty="0"/>
          </a:p>
          <a:p>
            <a:endParaRPr lang="pt-BR" dirty="0"/>
          </a:p>
          <a:p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4A2BC15-C8A9-E11C-5F04-4ACF6AD85BB7}"/>
              </a:ext>
            </a:extLst>
          </p:cNvPr>
          <p:cNvSpPr txBox="1">
            <a:spLocks/>
          </p:cNvSpPr>
          <p:nvPr/>
        </p:nvSpPr>
        <p:spPr>
          <a:xfrm>
            <a:off x="237892" y="5751056"/>
            <a:ext cx="3594411" cy="1111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cap="none" spc="0" dirty="0"/>
              <a:t>PROFESOR</a:t>
            </a:r>
            <a:r>
              <a:rPr lang="es-ES" sz="1400" b="1" dirty="0"/>
              <a:t>:</a:t>
            </a:r>
            <a:endParaRPr lang="es-ES" b="1" dirty="0"/>
          </a:p>
          <a:p>
            <a:pPr algn="l"/>
            <a:r>
              <a:rPr lang="es-ES" sz="1400" spc="0" dirty="0">
                <a:latin typeface="+mn-lt"/>
              </a:rPr>
              <a:t>EDUARDO SPELLMAN</a:t>
            </a:r>
          </a:p>
          <a:p>
            <a:endParaRPr lang="pt-BR" dirty="0"/>
          </a:p>
          <a:p>
            <a:endParaRPr lang="es-ES" dirty="0"/>
          </a:p>
        </p:txBody>
      </p:sp>
      <p:sp>
        <p:nvSpPr>
          <p:cNvPr id="5" name="Subtítulo 3">
            <a:extLst>
              <a:ext uri="{FF2B5EF4-FFF2-40B4-BE49-F238E27FC236}">
                <a16:creationId xmlns:a16="http://schemas.microsoft.com/office/drawing/2014/main" id="{65F1F8BD-BD88-BC0C-173E-05A309B994A6}"/>
              </a:ext>
            </a:extLst>
          </p:cNvPr>
          <p:cNvSpPr txBox="1">
            <a:spLocks/>
          </p:cNvSpPr>
          <p:nvPr/>
        </p:nvSpPr>
        <p:spPr>
          <a:xfrm>
            <a:off x="3897350" y="6481647"/>
            <a:ext cx="4397298" cy="380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pc="0" dirty="0">
                <a:latin typeface="+mn-lt"/>
              </a:rPr>
              <a:t>25 de agosto de 2025, el tigre estado anzoategui.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F11DE8-3BE8-5AA1-43D0-1A7559E7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26" y="0"/>
            <a:ext cx="8759747" cy="85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38145"/>
            <a:ext cx="4466502" cy="96384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 al S.A.PI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es-ES"/>
            </a:defPPr>
          </a:lstStyle>
          <a:p>
            <a:pPr rtl="0"/>
            <a:r>
              <a:rPr lang="es-ES" dirty="0"/>
              <a:t>¿Qué es el S.A.P.I?.</a:t>
            </a:r>
          </a:p>
          <a:p>
            <a:pPr rtl="0"/>
            <a:r>
              <a:rPr lang="es-ES" dirty="0"/>
              <a:t>¿Cuándo se creo?.</a:t>
            </a:r>
          </a:p>
          <a:p>
            <a:pPr rtl="0"/>
            <a:r>
              <a:rPr lang="es-ES" dirty="0"/>
              <a:t>¿Qué protege el S.A.P.I?.</a:t>
            </a:r>
          </a:p>
          <a:p>
            <a:pPr rtl="0"/>
            <a:r>
              <a:rPr lang="es-ES" dirty="0"/>
              <a:t>¿Cuáles es su misión?.</a:t>
            </a:r>
          </a:p>
          <a:p>
            <a:pPr rtl="0"/>
            <a:r>
              <a:rPr lang="es-ES" dirty="0"/>
              <a:t>¿Cuál es su visión?.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C13D59F7-6D87-A20A-430E-E22724F03830}"/>
              </a:ext>
            </a:extLst>
          </p:cNvPr>
          <p:cNvSpPr txBox="1">
            <a:spLocks/>
          </p:cNvSpPr>
          <p:nvPr/>
        </p:nvSpPr>
        <p:spPr>
          <a:xfrm>
            <a:off x="9186748" y="0"/>
            <a:ext cx="4466504" cy="446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es-E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es-E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es-E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Rafael Ortiz CI:30.645.458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38235"/>
            <a:ext cx="11548261" cy="6472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 Y FUNCIONES DEL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87" y="985520"/>
            <a:ext cx="11562303" cy="94241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s.a.p.i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B8D908F-E4E3-3651-40E5-6716F8BE44A1}"/>
              </a:ext>
            </a:extLst>
          </p:cNvPr>
          <p:cNvSpPr txBox="1">
            <a:spLocks/>
          </p:cNvSpPr>
          <p:nvPr/>
        </p:nvSpPr>
        <p:spPr>
          <a:xfrm>
            <a:off x="2867790" y="1753544"/>
            <a:ext cx="6414295" cy="2426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1" dirty="0">
                <a:latin typeface="+mn-lt"/>
              </a:rPr>
              <a:t>Proteger legalmente.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1" dirty="0">
                <a:latin typeface="+mn-lt"/>
              </a:rPr>
              <a:t>Registrar y administrar marcas.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1" dirty="0">
                <a:latin typeface="+mn-lt"/>
              </a:rPr>
              <a:t>Promover la innovación.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1" dirty="0">
                <a:latin typeface="+mn-lt"/>
              </a:rPr>
              <a:t>Defender los conocimientos tradicionales.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1" dirty="0">
                <a:latin typeface="+mn-lt"/>
              </a:rPr>
              <a:t>Facilitar la transferencia tecnológica.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400" b="1" dirty="0">
                <a:latin typeface="+mn-lt"/>
              </a:rPr>
              <a:t>Fortalecer la economía social.</a:t>
            </a:r>
            <a:endParaRPr lang="es-VE" sz="1400" b="1" dirty="0"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9C735CC-DC94-C30D-2F67-3CD53493E02B}"/>
              </a:ext>
            </a:extLst>
          </p:cNvPr>
          <p:cNvSpPr txBox="1">
            <a:spLocks/>
          </p:cNvSpPr>
          <p:nvPr/>
        </p:nvSpPr>
        <p:spPr>
          <a:xfrm>
            <a:off x="2867789" y="3891337"/>
            <a:ext cx="6414295" cy="2426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s-VE" sz="1400" b="1" dirty="0">
              <a:latin typeface="+mn-lt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BFC404A-6F10-48AD-2466-8D4D107BDDE4}"/>
              </a:ext>
            </a:extLst>
          </p:cNvPr>
          <p:cNvSpPr txBox="1">
            <a:spLocks/>
          </p:cNvSpPr>
          <p:nvPr/>
        </p:nvSpPr>
        <p:spPr>
          <a:xfrm>
            <a:off x="2867788" y="4214062"/>
            <a:ext cx="6414295" cy="1966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endParaRPr lang="es-ES" sz="1400" b="1" dirty="0">
              <a:latin typeface="+mn-lt"/>
            </a:endParaRPr>
          </a:p>
          <a:p>
            <a:pPr algn="l"/>
            <a:r>
              <a:rPr lang="es-ES" sz="18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Funciones</a:t>
            </a:r>
          </a:p>
          <a:p>
            <a:pPr algn="l"/>
            <a:endParaRPr lang="es-ES" sz="18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sz="1400" b="1" dirty="0">
                <a:latin typeface="+mn-lt"/>
              </a:rPr>
              <a:t>Registro de Propiedad Industrial.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sz="1400" b="1" dirty="0">
                <a:latin typeface="+mn-lt"/>
              </a:rPr>
              <a:t>Registro de Derecho de Autor.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sz="1400" b="1" dirty="0">
                <a:latin typeface="+mn-lt"/>
              </a:rPr>
              <a:t>Inspección y fiscalización.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sz="1400" b="1" dirty="0">
                <a:latin typeface="+mn-lt"/>
              </a:rPr>
              <a:t>Difusión y cooperación.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24" y="895939"/>
            <a:ext cx="4960830" cy="56487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/>
              <a:t>Estructura</a:t>
            </a:r>
            <a:r>
              <a:rPr lang="es-ES" dirty="0"/>
              <a:t>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224" y="1460810"/>
            <a:ext cx="4958081" cy="70810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/>
              <a:t>Organizativa</a:t>
            </a:r>
          </a:p>
        </p:txBody>
      </p:sp>
      <p:pic>
        <p:nvPicPr>
          <p:cNvPr id="8" name="Marcador de posición de imagen 7" descr="Espirales azules y púrpura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3D3320-4138-C25F-6A2C-5C27E8E65F17}"/>
              </a:ext>
            </a:extLst>
          </p:cNvPr>
          <p:cNvSpPr txBox="1">
            <a:spLocks/>
          </p:cNvSpPr>
          <p:nvPr/>
        </p:nvSpPr>
        <p:spPr>
          <a:xfrm>
            <a:off x="83343" y="2340657"/>
            <a:ext cx="6414295" cy="1966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endParaRPr lang="es-ES" sz="1400" b="1" dirty="0">
              <a:latin typeface="+mn-lt"/>
            </a:endParaRPr>
          </a:p>
          <a:p>
            <a:pPr algn="l"/>
            <a:endParaRPr lang="es-ES" sz="18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algn="l"/>
            <a:endParaRPr lang="es-ES" sz="18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1400" b="1" dirty="0">
                <a:latin typeface="+mn-lt"/>
              </a:rPr>
              <a:t>Dirección General de Propiedad.</a:t>
            </a:r>
          </a:p>
          <a:p>
            <a:pPr algn="l"/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1400" b="1" dirty="0">
                <a:latin typeface="+mn-lt"/>
              </a:rPr>
              <a:t>Intelectual Dirección de Registro de Propiedad Industrial.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1400" b="1" dirty="0">
                <a:latin typeface="+mn-lt"/>
              </a:rPr>
              <a:t>Dirección Nacional de Derecho de Autor.</a:t>
            </a:r>
          </a:p>
          <a:p>
            <a:pPr algn="l"/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1400" b="1" dirty="0">
                <a:latin typeface="+mn-lt"/>
              </a:rPr>
              <a:t>Dirección de Asesoría Jurídica.</a:t>
            </a:r>
          </a:p>
          <a:p>
            <a:pPr algn="l"/>
            <a:endParaRPr lang="es-ES" sz="1400" b="1" dirty="0"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ES" sz="1400" b="1" dirty="0">
                <a:latin typeface="+mn-lt"/>
              </a:rPr>
              <a:t>Dirección de Difusión y Cooperación.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292885"/>
            <a:ext cx="7420819" cy="57622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Estructura organizativa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380941"/>
            <a:ext cx="7420819" cy="3676649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DIRECCION GENERAL</a:t>
            </a:r>
          </a:p>
          <a:p>
            <a:pPr rtl="0"/>
            <a:r>
              <a:rPr lang="es-ES" dirty="0"/>
              <a:t>Dirección de registro de la propiedad industrial.</a:t>
            </a:r>
          </a:p>
          <a:p>
            <a:pPr rtl="0"/>
            <a:r>
              <a:rPr lang="es-ES" dirty="0"/>
              <a:t>Dirección nacional de derecho de autor.</a:t>
            </a:r>
          </a:p>
          <a:p>
            <a:pPr rtl="0"/>
            <a:r>
              <a:rPr lang="es-ES" dirty="0"/>
              <a:t>Dirección de asesoría jurídica.</a:t>
            </a:r>
          </a:p>
          <a:p>
            <a:pPr rtl="0"/>
            <a:r>
              <a:rPr lang="es-ES" dirty="0"/>
              <a:t>Dirección de soporte administrativo.</a:t>
            </a:r>
          </a:p>
          <a:p>
            <a:pPr rtl="0"/>
            <a:r>
              <a:rPr lang="es-ES" dirty="0"/>
              <a:t>Dirección de difusión y cooperación.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260087"/>
            <a:ext cx="8843050" cy="623493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/>
              <a:t>ALCANCE DEL S.A.P.I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20" y="3734897"/>
            <a:ext cx="4015098" cy="225330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Propiedad Industrial: 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Protege los derechos sobre: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Marcas.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Patentes.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Indicaciones geográficas.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227572" y="3734897"/>
            <a:ext cx="4015098" cy="2130643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Derechos de Autor.</a:t>
            </a:r>
          </a:p>
          <a:p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 SAPI se encarga de: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Registro y fiscalización de derechos de autor.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Derechos conexos.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1EF64-47D6-313B-F24D-612C44582554}"/>
              </a:ext>
            </a:extLst>
          </p:cNvPr>
          <p:cNvSpPr txBox="1"/>
          <p:nvPr/>
        </p:nvSpPr>
        <p:spPr>
          <a:xfrm>
            <a:off x="4131295" y="2354239"/>
            <a:ext cx="53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Abarca la totalidad de las creaciones del intelecto humano, divididas en dos grandes ramas: la propiedad industrial y el derecho de autor. 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Marco jurídico aplicable en la jurisdicción internacional.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185639"/>
            <a:ext cx="7065723" cy="4003653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dirty="0">
                <a:solidFill>
                  <a:srgbClr val="00B0F0"/>
                </a:solidFill>
                <a:latin typeface="+mj-lt"/>
              </a:rPr>
              <a:t>NACIONAL</a:t>
            </a:r>
          </a:p>
          <a:p>
            <a:pPr rtl="0"/>
            <a:r>
              <a:rPr lang="es-ES" sz="1600" dirty="0"/>
              <a:t>Constitución de la República Bolivariana de Venezuela.</a:t>
            </a:r>
          </a:p>
          <a:p>
            <a:pPr rtl="0"/>
            <a:r>
              <a:rPr lang="es-ES" sz="1600" dirty="0"/>
              <a:t>Ley Orgánica de la Administración Pública</a:t>
            </a:r>
          </a:p>
          <a:p>
            <a:pPr rtl="0"/>
            <a:r>
              <a:rPr lang="es-ES" sz="1600" dirty="0"/>
              <a:t>Ley Orgánica de Procedimientos Administrativos.</a:t>
            </a:r>
          </a:p>
          <a:p>
            <a:pPr rtl="0"/>
            <a:r>
              <a:rPr lang="es-ES" sz="1600" dirty="0"/>
              <a:t>Ley de Propiedad Industrial.</a:t>
            </a:r>
          </a:p>
          <a:p>
            <a:pPr rtl="0"/>
            <a:r>
              <a:rPr lang="es-ES" sz="1600" dirty="0"/>
              <a:t>Ley Orgánica de Pueblos y comunidades Indígenas (Art. 101 al 104).</a:t>
            </a:r>
          </a:p>
          <a:p>
            <a:pPr rtl="0"/>
            <a:r>
              <a:rPr lang="es-ES" sz="1600" dirty="0"/>
              <a:t>Ley de Semillas.</a:t>
            </a:r>
          </a:p>
          <a:p>
            <a:pPr rtl="0"/>
            <a:r>
              <a:rPr lang="es-ES" sz="1600" dirty="0"/>
              <a:t>Ley para el Fomento y Desarrollo de Nuevos Emprendimientos (Art. 18).</a:t>
            </a:r>
          </a:p>
          <a:p>
            <a:pPr rtl="0"/>
            <a:r>
              <a:rPr lang="es-ES" sz="1600" dirty="0"/>
              <a:t>Ley Orgánica de Ciencia, </a:t>
            </a:r>
            <a:r>
              <a:rPr lang="es-ES" sz="1600" dirty="0" err="1"/>
              <a:t>Tecnoligía</a:t>
            </a:r>
            <a:r>
              <a:rPr lang="es-ES" sz="1600" dirty="0"/>
              <a:t> e Innovación (Art.21).</a:t>
            </a:r>
          </a:p>
          <a:p>
            <a:pPr rtl="0"/>
            <a:r>
              <a:rPr lang="es-ES" sz="1600" dirty="0"/>
              <a:t>Código Civil Venezolano (Art.546).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MARCO JURIDICO APLICABLE EN LA JURISDICCION INTERNACIONAL.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186755"/>
            <a:ext cx="7303538" cy="4039443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dirty="0">
                <a:solidFill>
                  <a:srgbClr val="00B0F0"/>
                </a:solidFill>
                <a:latin typeface="+mj-lt"/>
              </a:rPr>
              <a:t>INTERNACIONAL</a:t>
            </a:r>
          </a:p>
          <a:p>
            <a:pPr rtl="0"/>
            <a:r>
              <a:rPr lang="es-ES" dirty="0"/>
              <a:t>Convenio que establece la Organización Mundial de Propiedad Intelectual.</a:t>
            </a:r>
          </a:p>
          <a:p>
            <a:pPr rtl="0"/>
            <a:r>
              <a:rPr lang="es-ES" dirty="0"/>
              <a:t>Convenio de París para la Protección de la Propiedad Industrial.</a:t>
            </a:r>
          </a:p>
          <a:p>
            <a:pPr rtl="0"/>
            <a:r>
              <a:rPr lang="es-ES" dirty="0"/>
              <a:t>Acuerdo sobre los aspectos de los Derechos de Propiedad Intelectual relacionados con el Comercio (ADPIC).</a:t>
            </a:r>
          </a:p>
          <a:p>
            <a:pPr rtl="0"/>
            <a:r>
              <a:rPr lang="es-ES" dirty="0"/>
              <a:t>Arreglo de Locarno que establece una Clasificación Internacional para los Dibujos y Modelos Industriales.</a:t>
            </a:r>
          </a:p>
          <a:p>
            <a:pPr rtl="0"/>
            <a:r>
              <a:rPr lang="es-ES" dirty="0"/>
              <a:t>Arreglo de Estrasburgo relativo a la clasificación Internacional de Patentes.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¡¡Muchas gracias por su atención!!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493</Words>
  <Application>Microsoft Office PowerPoint</Application>
  <PresentationFormat>Panorámica</PresentationFormat>
  <Paragraphs>107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Wingdings</vt:lpstr>
      <vt:lpstr>Personalizar</vt:lpstr>
      <vt:lpstr>El S.A.P.I</vt:lpstr>
      <vt:lpstr>Introducción al S.A.PI</vt:lpstr>
      <vt:lpstr>OBJETIVOS Y FUNCIONES DEL</vt:lpstr>
      <vt:lpstr>Estructura </vt:lpstr>
      <vt:lpstr>Estructura organizativa</vt:lpstr>
      <vt:lpstr>ALCANCE DEL S.A.P.I</vt:lpstr>
      <vt:lpstr>Marco jurídico aplicable en la jurisdicción internacional.</vt:lpstr>
      <vt:lpstr>MARCO JURIDICO APLICABLE EN LA JURISDICCION INTERNACIONAL.</vt:lpstr>
      <vt:lpstr>¡¡Muchas gracias por su atención!!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S.A.P.I</dc:title>
  <cp:lastModifiedBy>Sebastián David Teran Mata</cp:lastModifiedBy>
  <cp:revision>3</cp:revision>
  <dcterms:created xsi:type="dcterms:W3CDTF">2024-01-05T14:58:10Z</dcterms:created>
  <dcterms:modified xsi:type="dcterms:W3CDTF">2025-08-25T21:19:48Z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