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8999538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582" y="-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96484"/>
            <a:ext cx="7649607" cy="318346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802717"/>
            <a:ext cx="6749654" cy="2207683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2053-4E6D-4B4D-9E7F-A48AAADA8987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53CC-8F27-4702-8939-ABF2AFF988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267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2053-4E6D-4B4D-9E7F-A48AAADA8987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53CC-8F27-4702-8939-ABF2AFF988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704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86834"/>
            <a:ext cx="1940525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86834"/>
            <a:ext cx="5709082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2053-4E6D-4B4D-9E7F-A48AAADA8987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53CC-8F27-4702-8939-ABF2AFF988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29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2053-4E6D-4B4D-9E7F-A48AAADA8987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53CC-8F27-4702-8939-ABF2AFF988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10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79653"/>
            <a:ext cx="7762102" cy="3803649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119286"/>
            <a:ext cx="7762102" cy="2000249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2053-4E6D-4B4D-9E7F-A48AAADA8987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53CC-8F27-4702-8939-ABF2AFF988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365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434167"/>
            <a:ext cx="3824804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434167"/>
            <a:ext cx="3824804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2053-4E6D-4B4D-9E7F-A48AAADA8987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53CC-8F27-4702-8939-ABF2AFF988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80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86836"/>
            <a:ext cx="7762102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41551"/>
            <a:ext cx="3807226" cy="1098549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340100"/>
            <a:ext cx="3807226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41551"/>
            <a:ext cx="3825976" cy="1098549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340100"/>
            <a:ext cx="3825976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2053-4E6D-4B4D-9E7F-A48AAADA8987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53CC-8F27-4702-8939-ABF2AFF988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01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2053-4E6D-4B4D-9E7F-A48AAADA8987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53CC-8F27-4702-8939-ABF2AFF988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22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2053-4E6D-4B4D-9E7F-A48AAADA8987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53CC-8F27-4702-8939-ABF2AFF988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897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09600"/>
            <a:ext cx="2902585" cy="21336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316569"/>
            <a:ext cx="4556016" cy="6498167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743200"/>
            <a:ext cx="2902585" cy="508211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2053-4E6D-4B4D-9E7F-A48AAADA8987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53CC-8F27-4702-8939-ABF2AFF988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446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09600"/>
            <a:ext cx="2902585" cy="21336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316569"/>
            <a:ext cx="4556016" cy="6498167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743200"/>
            <a:ext cx="2902585" cy="508211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2053-4E6D-4B4D-9E7F-A48AAADA8987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53CC-8F27-4702-8939-ABF2AFF988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57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86836"/>
            <a:ext cx="7762102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434167"/>
            <a:ext cx="7762102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475136"/>
            <a:ext cx="202489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2053-4E6D-4B4D-9E7F-A48AAADA8987}" type="datetimeFigureOut">
              <a:rPr lang="es-CO" smtClean="0"/>
              <a:t>15/06/2023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475136"/>
            <a:ext cx="3037344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475136"/>
            <a:ext cx="202489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B53CC-8F27-4702-8939-ABF2AFF988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19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BBCF6E7-C4D6-C9D9-DD43-600E1098AB59}"/>
              </a:ext>
            </a:extLst>
          </p:cNvPr>
          <p:cNvSpPr/>
          <p:nvPr/>
        </p:nvSpPr>
        <p:spPr>
          <a:xfrm>
            <a:off x="3679056" y="4240704"/>
            <a:ext cx="1641429" cy="66259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Poca presencia de MiPymes en el mundo digital</a:t>
            </a:r>
            <a:endParaRPr lang="es-CO" sz="12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7167513-54CB-A6DD-D937-34E6D552569C}"/>
              </a:ext>
            </a:extLst>
          </p:cNvPr>
          <p:cNvSpPr/>
          <p:nvPr/>
        </p:nvSpPr>
        <p:spPr>
          <a:xfrm>
            <a:off x="61688" y="6603595"/>
            <a:ext cx="1170889" cy="4788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Falta de recursos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D336758-6A00-7B22-D14A-256DE73B41A7}"/>
              </a:ext>
            </a:extLst>
          </p:cNvPr>
          <p:cNvSpPr/>
          <p:nvPr/>
        </p:nvSpPr>
        <p:spPr>
          <a:xfrm>
            <a:off x="1570854" y="5076981"/>
            <a:ext cx="1170889" cy="66259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Falta de conocimientos técnicos</a:t>
            </a:r>
            <a:endParaRPr lang="es-CO" sz="12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64BE83D-E6FB-649F-610A-1ADA3A22183A}"/>
              </a:ext>
            </a:extLst>
          </p:cNvPr>
          <p:cNvSpPr/>
          <p:nvPr/>
        </p:nvSpPr>
        <p:spPr>
          <a:xfrm>
            <a:off x="2903802" y="6082694"/>
            <a:ext cx="1322745" cy="4788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Desconocimiento de proveedores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64BC4B8-38A9-FC43-38D3-8930FCB17F5F}"/>
              </a:ext>
            </a:extLst>
          </p:cNvPr>
          <p:cNvSpPr/>
          <p:nvPr/>
        </p:nvSpPr>
        <p:spPr>
          <a:xfrm>
            <a:off x="5938129" y="5194850"/>
            <a:ext cx="1170889" cy="66259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Falta de identidad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1490880-5098-56C3-6270-A0DB8F2942A5}"/>
              </a:ext>
            </a:extLst>
          </p:cNvPr>
          <p:cNvSpPr/>
          <p:nvPr/>
        </p:nvSpPr>
        <p:spPr>
          <a:xfrm>
            <a:off x="61688" y="5684040"/>
            <a:ext cx="1170889" cy="4788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Mala calidad del producto</a:t>
            </a:r>
            <a:endParaRPr lang="es-CO" sz="12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C3B3760-64DA-2FDD-E319-741960E5B2CB}"/>
              </a:ext>
            </a:extLst>
          </p:cNvPr>
          <p:cNvSpPr/>
          <p:nvPr/>
        </p:nvSpPr>
        <p:spPr>
          <a:xfrm>
            <a:off x="1570853" y="5990835"/>
            <a:ext cx="1170889" cy="66259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Falta de formación</a:t>
            </a:r>
            <a:endParaRPr lang="es-CO" sz="1200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D401D237-3B14-E989-42CE-4E42D2B6062D}"/>
              </a:ext>
            </a:extLst>
          </p:cNvPr>
          <p:cNvSpPr/>
          <p:nvPr/>
        </p:nvSpPr>
        <p:spPr>
          <a:xfrm>
            <a:off x="4415371" y="5234596"/>
            <a:ext cx="1170889" cy="4788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Mala gestión de producción </a:t>
            </a:r>
            <a:endParaRPr lang="es-CO" sz="1200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832F6F29-3DE8-76E1-F82C-3D0886B9889D}"/>
              </a:ext>
            </a:extLst>
          </p:cNvPr>
          <p:cNvSpPr/>
          <p:nvPr/>
        </p:nvSpPr>
        <p:spPr>
          <a:xfrm>
            <a:off x="7493734" y="5572810"/>
            <a:ext cx="1236587" cy="5831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Inversión insuficiente en marketing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993CD48E-551D-E666-A798-70E5B8B98619}"/>
              </a:ext>
            </a:extLst>
          </p:cNvPr>
          <p:cNvSpPr/>
          <p:nvPr/>
        </p:nvSpPr>
        <p:spPr>
          <a:xfrm>
            <a:off x="61687" y="3767762"/>
            <a:ext cx="1170889" cy="4788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Poca venta</a:t>
            </a:r>
            <a:endParaRPr lang="es-CO" sz="1200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D4F9E899-48AD-94C9-62FE-0135684953DE}"/>
              </a:ext>
            </a:extLst>
          </p:cNvPr>
          <p:cNvSpPr/>
          <p:nvPr/>
        </p:nvSpPr>
        <p:spPr>
          <a:xfrm>
            <a:off x="3914326" y="1197675"/>
            <a:ext cx="1170889" cy="4788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Perdida de dinero</a:t>
            </a:r>
            <a:endParaRPr lang="es-CO" sz="12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E6B0BF2-BFEF-86F2-E6BD-90C68BD94D17}"/>
              </a:ext>
            </a:extLst>
          </p:cNvPr>
          <p:cNvSpPr/>
          <p:nvPr/>
        </p:nvSpPr>
        <p:spPr>
          <a:xfrm>
            <a:off x="7526584" y="3810675"/>
            <a:ext cx="1170889" cy="4788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Poca visibilidad</a:t>
            </a:r>
            <a:endParaRPr lang="es-CO" sz="12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C16AE30-D9DA-F238-13A8-E24FC98A15D7}"/>
              </a:ext>
            </a:extLst>
          </p:cNvPr>
          <p:cNvSpPr/>
          <p:nvPr/>
        </p:nvSpPr>
        <p:spPr>
          <a:xfrm>
            <a:off x="2901086" y="5180581"/>
            <a:ext cx="1322744" cy="53289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Falta de materia prima</a:t>
            </a:r>
            <a:endParaRPr lang="es-CO" sz="1200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7BA0F8A9-8FC8-4B25-854E-8693544A0DF3}"/>
              </a:ext>
            </a:extLst>
          </p:cNvPr>
          <p:cNvCxnSpPr>
            <a:cxnSpLocks/>
            <a:stCxn id="3" idx="0"/>
            <a:endCxn id="237" idx="2"/>
          </p:cNvCxnSpPr>
          <p:nvPr/>
        </p:nvCxnSpPr>
        <p:spPr>
          <a:xfrm flipV="1">
            <a:off x="4499771" y="3902921"/>
            <a:ext cx="1998775" cy="337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A493C3B6-B7DB-D4B0-ADE0-186F16514173}"/>
              </a:ext>
            </a:extLst>
          </p:cNvPr>
          <p:cNvCxnSpPr>
            <a:cxnSpLocks/>
            <a:stCxn id="3" idx="0"/>
            <a:endCxn id="263" idx="2"/>
          </p:cNvCxnSpPr>
          <p:nvPr/>
        </p:nvCxnSpPr>
        <p:spPr>
          <a:xfrm flipH="1" flipV="1">
            <a:off x="2217965" y="3867876"/>
            <a:ext cx="2281806" cy="372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5A08B14-14B7-2EEA-9027-592D46DE0107}"/>
              </a:ext>
            </a:extLst>
          </p:cNvPr>
          <p:cNvCxnSpPr>
            <a:stCxn id="3" idx="0"/>
            <a:endCxn id="23" idx="3"/>
          </p:cNvCxnSpPr>
          <p:nvPr/>
        </p:nvCxnSpPr>
        <p:spPr>
          <a:xfrm flipH="1" flipV="1">
            <a:off x="1232576" y="4007200"/>
            <a:ext cx="3267195" cy="233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248C410-9B61-A345-E8B3-E51A12866659}"/>
              </a:ext>
            </a:extLst>
          </p:cNvPr>
          <p:cNvCxnSpPr>
            <a:stCxn id="3" idx="0"/>
            <a:endCxn id="26" idx="1"/>
          </p:cNvCxnSpPr>
          <p:nvPr/>
        </p:nvCxnSpPr>
        <p:spPr>
          <a:xfrm flipV="1">
            <a:off x="4499771" y="4050113"/>
            <a:ext cx="3026813" cy="190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87C2CBD-D141-DD12-6B3C-BC6E5F85130A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>
          <a:xfrm flipV="1">
            <a:off x="4499771" y="3847969"/>
            <a:ext cx="3386" cy="392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F248A62C-1560-AA70-CB84-36FD97ED33F3}"/>
              </a:ext>
            </a:extLst>
          </p:cNvPr>
          <p:cNvSpPr/>
          <p:nvPr/>
        </p:nvSpPr>
        <p:spPr>
          <a:xfrm>
            <a:off x="3714366" y="3369094"/>
            <a:ext cx="1577582" cy="4788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desaprovechamiento de oportunidades</a:t>
            </a:r>
            <a:endParaRPr lang="es-CO" sz="1200" dirty="0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B0F167CC-86BF-2D64-8B5E-5B86F1BDE332}"/>
              </a:ext>
            </a:extLst>
          </p:cNvPr>
          <p:cNvCxnSpPr>
            <a:cxnSpLocks/>
            <a:stCxn id="27" idx="0"/>
            <a:endCxn id="3" idx="2"/>
          </p:cNvCxnSpPr>
          <p:nvPr/>
        </p:nvCxnSpPr>
        <p:spPr>
          <a:xfrm flipV="1">
            <a:off x="3562458" y="4903299"/>
            <a:ext cx="937313" cy="277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88D3ED72-D92C-A94C-C6A5-F5BE856C6DD3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2156299" y="4903299"/>
            <a:ext cx="2343472" cy="173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A53C4F84-C7C8-2D91-35B2-7859C76EB6B5}"/>
              </a:ext>
            </a:extLst>
          </p:cNvPr>
          <p:cNvCxnSpPr>
            <a:cxnSpLocks/>
            <a:stCxn id="110" idx="0"/>
            <a:endCxn id="3" idx="2"/>
          </p:cNvCxnSpPr>
          <p:nvPr/>
        </p:nvCxnSpPr>
        <p:spPr>
          <a:xfrm flipV="1">
            <a:off x="647133" y="4903299"/>
            <a:ext cx="3852638" cy="52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B6981437-BF4A-DBCF-1401-CA898010B99B}"/>
              </a:ext>
            </a:extLst>
          </p:cNvPr>
          <p:cNvCxnSpPr>
            <a:stCxn id="17" idx="0"/>
            <a:endCxn id="3" idx="2"/>
          </p:cNvCxnSpPr>
          <p:nvPr/>
        </p:nvCxnSpPr>
        <p:spPr>
          <a:xfrm flipH="1" flipV="1">
            <a:off x="4499771" y="4903299"/>
            <a:ext cx="2023803" cy="291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5155218-B48E-5E7F-1D2B-A2C98FF956E5}"/>
              </a:ext>
            </a:extLst>
          </p:cNvPr>
          <p:cNvCxnSpPr>
            <a:cxnSpLocks/>
            <a:stCxn id="190" idx="1"/>
            <a:endCxn id="3" idx="2"/>
          </p:cNvCxnSpPr>
          <p:nvPr/>
        </p:nvCxnSpPr>
        <p:spPr>
          <a:xfrm flipH="1" flipV="1">
            <a:off x="4499771" y="4903299"/>
            <a:ext cx="3000953" cy="181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0874664D-DF7B-6768-97FF-8D898BBAEF28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>
            <a:off x="3562458" y="5713471"/>
            <a:ext cx="2717" cy="369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9EE64909-D9E3-D69C-B634-849BB6810A36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 flipH="1">
            <a:off x="2156298" y="5739576"/>
            <a:ext cx="1" cy="251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D60021B-AB52-68E4-C9CE-F63901F9EBD9}"/>
              </a:ext>
            </a:extLst>
          </p:cNvPr>
          <p:cNvCxnSpPr>
            <a:cxnSpLocks/>
            <a:stCxn id="4" idx="0"/>
            <a:endCxn id="19" idx="2"/>
          </p:cNvCxnSpPr>
          <p:nvPr/>
        </p:nvCxnSpPr>
        <p:spPr>
          <a:xfrm flipV="1">
            <a:off x="647133" y="6162915"/>
            <a:ext cx="0" cy="440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3BD407A9-BE73-36ED-99C3-53E886646118}"/>
              </a:ext>
            </a:extLst>
          </p:cNvPr>
          <p:cNvSpPr/>
          <p:nvPr/>
        </p:nvSpPr>
        <p:spPr>
          <a:xfrm>
            <a:off x="4415369" y="5868291"/>
            <a:ext cx="1170889" cy="4788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Mala gestión Administrativa</a:t>
            </a:r>
            <a:endParaRPr lang="es-CO" sz="1200" dirty="0"/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3FFE589-1153-E860-7180-8AA603691A00}"/>
              </a:ext>
            </a:extLst>
          </p:cNvPr>
          <p:cNvCxnSpPr>
            <a:stCxn id="3" idx="2"/>
            <a:endCxn id="21" idx="0"/>
          </p:cNvCxnSpPr>
          <p:nvPr/>
        </p:nvCxnSpPr>
        <p:spPr>
          <a:xfrm>
            <a:off x="4499771" y="4903299"/>
            <a:ext cx="501045" cy="331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CB58076F-E7D4-2230-98C7-B45EF14F8F2A}"/>
              </a:ext>
            </a:extLst>
          </p:cNvPr>
          <p:cNvCxnSpPr>
            <a:stCxn id="21" idx="2"/>
            <a:endCxn id="79" idx="0"/>
          </p:cNvCxnSpPr>
          <p:nvPr/>
        </p:nvCxnSpPr>
        <p:spPr>
          <a:xfrm flipH="1">
            <a:off x="5000814" y="5713471"/>
            <a:ext cx="2" cy="154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CC72CE59-9AEA-CBB3-51C6-F047B131A51E}"/>
              </a:ext>
            </a:extLst>
          </p:cNvPr>
          <p:cNvSpPr/>
          <p:nvPr/>
        </p:nvSpPr>
        <p:spPr>
          <a:xfrm>
            <a:off x="7421696" y="6383255"/>
            <a:ext cx="1380668" cy="5831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falta de conocimientos para el marketing</a:t>
            </a: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DB2E85C6-7474-850D-6D8C-E0D9C304B5E3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>
            <a:off x="8112028" y="6155911"/>
            <a:ext cx="2" cy="227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1BC59071-3A8B-F249-F015-BB5B65EDCC4D}"/>
              </a:ext>
            </a:extLst>
          </p:cNvPr>
          <p:cNvSpPr/>
          <p:nvPr/>
        </p:nvSpPr>
        <p:spPr>
          <a:xfrm>
            <a:off x="4415369" y="6495554"/>
            <a:ext cx="1170889" cy="4788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Ineficiencia del personal</a:t>
            </a:r>
          </a:p>
        </p:txBody>
      </p: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AE0EFC88-44EA-C249-956A-376C2F7811AA}"/>
              </a:ext>
            </a:extLst>
          </p:cNvPr>
          <p:cNvCxnSpPr>
            <a:stCxn id="79" idx="2"/>
            <a:endCxn id="82" idx="0"/>
          </p:cNvCxnSpPr>
          <p:nvPr/>
        </p:nvCxnSpPr>
        <p:spPr>
          <a:xfrm>
            <a:off x="5000814" y="6347166"/>
            <a:ext cx="0" cy="148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EC58EE7E-833E-6AB4-8293-069C142AD8B0}"/>
              </a:ext>
            </a:extLst>
          </p:cNvPr>
          <p:cNvSpPr/>
          <p:nvPr/>
        </p:nvSpPr>
        <p:spPr>
          <a:xfrm>
            <a:off x="5861862" y="6005504"/>
            <a:ext cx="1323422" cy="72355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Poca diferenciación de productos </a:t>
            </a:r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84158DB2-BC02-3CC8-4DE6-A20B0DAE8035}"/>
              </a:ext>
            </a:extLst>
          </p:cNvPr>
          <p:cNvCxnSpPr>
            <a:cxnSpLocks/>
            <a:stCxn id="17" idx="2"/>
            <a:endCxn id="88" idx="0"/>
          </p:cNvCxnSpPr>
          <p:nvPr/>
        </p:nvCxnSpPr>
        <p:spPr>
          <a:xfrm flipH="1">
            <a:off x="6523573" y="5857445"/>
            <a:ext cx="1" cy="148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0B190857-8C51-3187-5576-3433199D49A2}"/>
              </a:ext>
            </a:extLst>
          </p:cNvPr>
          <p:cNvSpPr/>
          <p:nvPr/>
        </p:nvSpPr>
        <p:spPr>
          <a:xfrm>
            <a:off x="61688" y="4955412"/>
            <a:ext cx="1170889" cy="4788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Poca demanda </a:t>
            </a:r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05C1DF07-770C-D82C-AEF9-3DF8174996CD}"/>
              </a:ext>
            </a:extLst>
          </p:cNvPr>
          <p:cNvCxnSpPr>
            <a:stCxn id="110" idx="2"/>
            <a:endCxn id="19" idx="0"/>
          </p:cNvCxnSpPr>
          <p:nvPr/>
        </p:nvCxnSpPr>
        <p:spPr>
          <a:xfrm>
            <a:off x="647133" y="5434287"/>
            <a:ext cx="0" cy="249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: angular 123">
            <a:extLst>
              <a:ext uri="{FF2B5EF4-FFF2-40B4-BE49-F238E27FC236}">
                <a16:creationId xmlns:a16="http://schemas.microsoft.com/office/drawing/2014/main" id="{CF2C3DAE-3611-6119-D5B1-030C77665EE7}"/>
              </a:ext>
            </a:extLst>
          </p:cNvPr>
          <p:cNvCxnSpPr>
            <a:cxnSpLocks/>
            <a:stCxn id="56" idx="2"/>
            <a:endCxn id="20" idx="2"/>
          </p:cNvCxnSpPr>
          <p:nvPr/>
        </p:nvCxnSpPr>
        <p:spPr>
          <a:xfrm rot="5400000" flipH="1">
            <a:off x="4977701" y="3832027"/>
            <a:ext cx="312926" cy="5955732"/>
          </a:xfrm>
          <a:prstGeom prst="bentConnector3">
            <a:avLst>
              <a:gd name="adj1" fmla="val -496147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Rectángulo: esquinas redondeadas 137">
            <a:extLst>
              <a:ext uri="{FF2B5EF4-FFF2-40B4-BE49-F238E27FC236}">
                <a16:creationId xmlns:a16="http://schemas.microsoft.com/office/drawing/2014/main" id="{80AAA27C-FA52-4CB6-7E73-664CAC08BC71}"/>
              </a:ext>
            </a:extLst>
          </p:cNvPr>
          <p:cNvSpPr/>
          <p:nvPr/>
        </p:nvSpPr>
        <p:spPr>
          <a:xfrm>
            <a:off x="2901085" y="6793978"/>
            <a:ext cx="1322745" cy="53511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No hay búsqueda de nuevos proveedores</a:t>
            </a:r>
          </a:p>
        </p:txBody>
      </p: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0A16784A-6973-B351-7DA3-C09CD9044225}"/>
              </a:ext>
            </a:extLst>
          </p:cNvPr>
          <p:cNvCxnSpPr>
            <a:cxnSpLocks/>
            <a:stCxn id="16" idx="2"/>
            <a:endCxn id="138" idx="0"/>
          </p:cNvCxnSpPr>
          <p:nvPr/>
        </p:nvCxnSpPr>
        <p:spPr>
          <a:xfrm flipH="1">
            <a:off x="3562458" y="6561569"/>
            <a:ext cx="2717" cy="23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ángulo: esquinas redondeadas 141">
            <a:extLst>
              <a:ext uri="{FF2B5EF4-FFF2-40B4-BE49-F238E27FC236}">
                <a16:creationId xmlns:a16="http://schemas.microsoft.com/office/drawing/2014/main" id="{CB6BDDD2-006A-E26A-0C2E-8A845BD58965}"/>
              </a:ext>
            </a:extLst>
          </p:cNvPr>
          <p:cNvSpPr/>
          <p:nvPr/>
        </p:nvSpPr>
        <p:spPr>
          <a:xfrm>
            <a:off x="2901084" y="7481123"/>
            <a:ext cx="1322745" cy="53511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Expansión limitada </a:t>
            </a:r>
          </a:p>
        </p:txBody>
      </p: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76E929CB-8EF2-2AE4-A4D8-2317D887F0BE}"/>
              </a:ext>
            </a:extLst>
          </p:cNvPr>
          <p:cNvCxnSpPr>
            <a:cxnSpLocks/>
            <a:stCxn id="138" idx="2"/>
            <a:endCxn id="142" idx="0"/>
          </p:cNvCxnSpPr>
          <p:nvPr/>
        </p:nvCxnSpPr>
        <p:spPr>
          <a:xfrm flipH="1">
            <a:off x="3562457" y="7329095"/>
            <a:ext cx="1" cy="15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: esquinas redondeadas 147">
            <a:extLst>
              <a:ext uri="{FF2B5EF4-FFF2-40B4-BE49-F238E27FC236}">
                <a16:creationId xmlns:a16="http://schemas.microsoft.com/office/drawing/2014/main" id="{176742D3-E6C8-4712-E970-FEED211031D9}"/>
              </a:ext>
            </a:extLst>
          </p:cNvPr>
          <p:cNvSpPr/>
          <p:nvPr/>
        </p:nvSpPr>
        <p:spPr>
          <a:xfrm>
            <a:off x="4415369" y="7122817"/>
            <a:ext cx="1170889" cy="4788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Capacitación insuficiente</a:t>
            </a:r>
          </a:p>
        </p:txBody>
      </p: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08ED2177-899A-1190-D1B6-0D0B6CDBD9DF}"/>
              </a:ext>
            </a:extLst>
          </p:cNvPr>
          <p:cNvCxnSpPr>
            <a:stCxn id="82" idx="2"/>
            <a:endCxn id="148" idx="0"/>
          </p:cNvCxnSpPr>
          <p:nvPr/>
        </p:nvCxnSpPr>
        <p:spPr>
          <a:xfrm>
            <a:off x="5000814" y="6974429"/>
            <a:ext cx="0" cy="148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ángulo: esquinas redondeadas 157">
            <a:extLst>
              <a:ext uri="{FF2B5EF4-FFF2-40B4-BE49-F238E27FC236}">
                <a16:creationId xmlns:a16="http://schemas.microsoft.com/office/drawing/2014/main" id="{7F240BE7-8830-DD17-B994-E371321E2423}"/>
              </a:ext>
            </a:extLst>
          </p:cNvPr>
          <p:cNvSpPr/>
          <p:nvPr/>
        </p:nvSpPr>
        <p:spPr>
          <a:xfrm>
            <a:off x="4339440" y="7776802"/>
            <a:ext cx="1322745" cy="4788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Poca inversión de capacitación</a:t>
            </a:r>
          </a:p>
        </p:txBody>
      </p: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71CBA379-BB47-C3CF-35F6-2692C4944477}"/>
              </a:ext>
            </a:extLst>
          </p:cNvPr>
          <p:cNvCxnSpPr>
            <a:stCxn id="148" idx="2"/>
            <a:endCxn id="158" idx="0"/>
          </p:cNvCxnSpPr>
          <p:nvPr/>
        </p:nvCxnSpPr>
        <p:spPr>
          <a:xfrm flipH="1">
            <a:off x="5000813" y="7601692"/>
            <a:ext cx="1" cy="175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ángulo: esquinas redondeadas 162">
            <a:extLst>
              <a:ext uri="{FF2B5EF4-FFF2-40B4-BE49-F238E27FC236}">
                <a16:creationId xmlns:a16="http://schemas.microsoft.com/office/drawing/2014/main" id="{873D6DAF-1B8E-B061-D8BD-6782269A9BD4}"/>
              </a:ext>
            </a:extLst>
          </p:cNvPr>
          <p:cNvSpPr/>
          <p:nvPr/>
        </p:nvSpPr>
        <p:spPr>
          <a:xfrm>
            <a:off x="5938129" y="6903015"/>
            <a:ext cx="1170889" cy="4788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Falta de visión</a:t>
            </a:r>
          </a:p>
        </p:txBody>
      </p:sp>
      <p:cxnSp>
        <p:nvCxnSpPr>
          <p:cNvPr id="165" name="Conector recto 164">
            <a:extLst>
              <a:ext uri="{FF2B5EF4-FFF2-40B4-BE49-F238E27FC236}">
                <a16:creationId xmlns:a16="http://schemas.microsoft.com/office/drawing/2014/main" id="{14137A97-90D7-450B-870D-A7D2B8B83A88}"/>
              </a:ext>
            </a:extLst>
          </p:cNvPr>
          <p:cNvCxnSpPr>
            <a:stCxn id="88" idx="2"/>
            <a:endCxn id="163" idx="0"/>
          </p:cNvCxnSpPr>
          <p:nvPr/>
        </p:nvCxnSpPr>
        <p:spPr>
          <a:xfrm>
            <a:off x="6523573" y="6729054"/>
            <a:ext cx="1" cy="173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>
            <a:extLst>
              <a:ext uri="{FF2B5EF4-FFF2-40B4-BE49-F238E27FC236}">
                <a16:creationId xmlns:a16="http://schemas.microsoft.com/office/drawing/2014/main" id="{55BD4531-CAE1-DC22-017B-40D762E52220}"/>
              </a:ext>
            </a:extLst>
          </p:cNvPr>
          <p:cNvCxnSpPr>
            <a:cxnSpLocks/>
            <a:stCxn id="26" idx="0"/>
            <a:endCxn id="201" idx="2"/>
          </p:cNvCxnSpPr>
          <p:nvPr/>
        </p:nvCxnSpPr>
        <p:spPr>
          <a:xfrm flipV="1">
            <a:off x="8112029" y="3516294"/>
            <a:ext cx="6988" cy="294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ángulo: esquinas redondeadas 172">
            <a:extLst>
              <a:ext uri="{FF2B5EF4-FFF2-40B4-BE49-F238E27FC236}">
                <a16:creationId xmlns:a16="http://schemas.microsoft.com/office/drawing/2014/main" id="{AFC3709C-D5D6-A54F-4006-E123B4716A49}"/>
              </a:ext>
            </a:extLst>
          </p:cNvPr>
          <p:cNvSpPr/>
          <p:nvPr/>
        </p:nvSpPr>
        <p:spPr>
          <a:xfrm>
            <a:off x="7526581" y="2390364"/>
            <a:ext cx="1170889" cy="4788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Desconfianza del cliente</a:t>
            </a:r>
          </a:p>
        </p:txBody>
      </p:sp>
      <p:sp>
        <p:nvSpPr>
          <p:cNvPr id="190" name="Rectángulo: esquinas redondeadas 189">
            <a:extLst>
              <a:ext uri="{FF2B5EF4-FFF2-40B4-BE49-F238E27FC236}">
                <a16:creationId xmlns:a16="http://schemas.microsoft.com/office/drawing/2014/main" id="{7BCFEE32-DFAE-F0D5-E093-089BD84D9563}"/>
              </a:ext>
            </a:extLst>
          </p:cNvPr>
          <p:cNvSpPr/>
          <p:nvPr/>
        </p:nvSpPr>
        <p:spPr>
          <a:xfrm>
            <a:off x="7500724" y="4793085"/>
            <a:ext cx="1236587" cy="5831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Mala publicidad</a:t>
            </a:r>
          </a:p>
        </p:txBody>
      </p:sp>
      <p:cxnSp>
        <p:nvCxnSpPr>
          <p:cNvPr id="197" name="Conector recto 196">
            <a:extLst>
              <a:ext uri="{FF2B5EF4-FFF2-40B4-BE49-F238E27FC236}">
                <a16:creationId xmlns:a16="http://schemas.microsoft.com/office/drawing/2014/main" id="{E14BBD62-5C41-2F1D-36B5-93901A29DE2A}"/>
              </a:ext>
            </a:extLst>
          </p:cNvPr>
          <p:cNvCxnSpPr>
            <a:stCxn id="190" idx="2"/>
            <a:endCxn id="22" idx="0"/>
          </p:cNvCxnSpPr>
          <p:nvPr/>
        </p:nvCxnSpPr>
        <p:spPr>
          <a:xfrm flipH="1">
            <a:off x="8112028" y="5376186"/>
            <a:ext cx="6990" cy="196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ángulo: esquinas redondeadas 200">
            <a:extLst>
              <a:ext uri="{FF2B5EF4-FFF2-40B4-BE49-F238E27FC236}">
                <a16:creationId xmlns:a16="http://schemas.microsoft.com/office/drawing/2014/main" id="{8BB10153-D0B1-ED6B-28C9-AB61959F7CDC}"/>
              </a:ext>
            </a:extLst>
          </p:cNvPr>
          <p:cNvSpPr/>
          <p:nvPr/>
        </p:nvSpPr>
        <p:spPr>
          <a:xfrm>
            <a:off x="7533572" y="3037419"/>
            <a:ext cx="1170889" cy="4788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Poca demanda</a:t>
            </a:r>
          </a:p>
        </p:txBody>
      </p:sp>
      <p:cxnSp>
        <p:nvCxnSpPr>
          <p:cNvPr id="209" name="Conector recto 208">
            <a:extLst>
              <a:ext uri="{FF2B5EF4-FFF2-40B4-BE49-F238E27FC236}">
                <a16:creationId xmlns:a16="http://schemas.microsoft.com/office/drawing/2014/main" id="{80C6F0BD-47B7-701D-02B3-68A959958B51}"/>
              </a:ext>
            </a:extLst>
          </p:cNvPr>
          <p:cNvCxnSpPr>
            <a:stCxn id="173" idx="2"/>
            <a:endCxn id="201" idx="0"/>
          </p:cNvCxnSpPr>
          <p:nvPr/>
        </p:nvCxnSpPr>
        <p:spPr>
          <a:xfrm>
            <a:off x="8112026" y="2869239"/>
            <a:ext cx="6991" cy="168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ángulo: esquinas redondeadas 213">
            <a:extLst>
              <a:ext uri="{FF2B5EF4-FFF2-40B4-BE49-F238E27FC236}">
                <a16:creationId xmlns:a16="http://schemas.microsoft.com/office/drawing/2014/main" id="{5C1166FE-BB3E-1D67-E08E-22EBFD0D2735}"/>
              </a:ext>
            </a:extLst>
          </p:cNvPr>
          <p:cNvSpPr/>
          <p:nvPr/>
        </p:nvSpPr>
        <p:spPr>
          <a:xfrm>
            <a:off x="7526581" y="1680209"/>
            <a:ext cx="1170889" cy="4788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Pérdida de clientes</a:t>
            </a:r>
            <a:endParaRPr lang="es-CO" sz="1200" dirty="0"/>
          </a:p>
        </p:txBody>
      </p:sp>
      <p:cxnSp>
        <p:nvCxnSpPr>
          <p:cNvPr id="216" name="Conector recto 215">
            <a:extLst>
              <a:ext uri="{FF2B5EF4-FFF2-40B4-BE49-F238E27FC236}">
                <a16:creationId xmlns:a16="http://schemas.microsoft.com/office/drawing/2014/main" id="{6F3E2BD9-3DC7-03AF-C871-E2B8820EEA9E}"/>
              </a:ext>
            </a:extLst>
          </p:cNvPr>
          <p:cNvCxnSpPr>
            <a:stCxn id="214" idx="2"/>
            <a:endCxn id="173" idx="0"/>
          </p:cNvCxnSpPr>
          <p:nvPr/>
        </p:nvCxnSpPr>
        <p:spPr>
          <a:xfrm>
            <a:off x="8112026" y="2159084"/>
            <a:ext cx="0" cy="23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: angular 219">
            <a:extLst>
              <a:ext uri="{FF2B5EF4-FFF2-40B4-BE49-F238E27FC236}">
                <a16:creationId xmlns:a16="http://schemas.microsoft.com/office/drawing/2014/main" id="{070B581C-21FC-6423-44BB-6C5E4D17AF01}"/>
              </a:ext>
            </a:extLst>
          </p:cNvPr>
          <p:cNvCxnSpPr>
            <a:stCxn id="214" idx="0"/>
            <a:endCxn id="24" idx="3"/>
          </p:cNvCxnSpPr>
          <p:nvPr/>
        </p:nvCxnSpPr>
        <p:spPr>
          <a:xfrm rot="16200000" flipV="1">
            <a:off x="6477073" y="45255"/>
            <a:ext cx="243096" cy="30268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ángulo: esquinas redondeadas 236">
            <a:extLst>
              <a:ext uri="{FF2B5EF4-FFF2-40B4-BE49-F238E27FC236}">
                <a16:creationId xmlns:a16="http://schemas.microsoft.com/office/drawing/2014/main" id="{08248A7F-D28B-0F7D-61BF-523768E20C06}"/>
              </a:ext>
            </a:extLst>
          </p:cNvPr>
          <p:cNvSpPr/>
          <p:nvPr/>
        </p:nvSpPr>
        <p:spPr>
          <a:xfrm>
            <a:off x="5913101" y="3424046"/>
            <a:ext cx="1170889" cy="4788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Competencia excesiva</a:t>
            </a:r>
            <a:endParaRPr lang="es-CO" sz="1200" dirty="0"/>
          </a:p>
        </p:txBody>
      </p:sp>
      <p:sp>
        <p:nvSpPr>
          <p:cNvPr id="240" name="Rectángulo: esquinas redondeadas 239">
            <a:extLst>
              <a:ext uri="{FF2B5EF4-FFF2-40B4-BE49-F238E27FC236}">
                <a16:creationId xmlns:a16="http://schemas.microsoft.com/office/drawing/2014/main" id="{9892A53C-2E04-FC97-4EE1-9D978AB92ABF}"/>
              </a:ext>
            </a:extLst>
          </p:cNvPr>
          <p:cNvSpPr/>
          <p:nvPr/>
        </p:nvSpPr>
        <p:spPr>
          <a:xfrm>
            <a:off x="5913101" y="2674619"/>
            <a:ext cx="1170889" cy="5326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Poca adquisición</a:t>
            </a:r>
          </a:p>
        </p:txBody>
      </p:sp>
      <p:cxnSp>
        <p:nvCxnSpPr>
          <p:cNvPr id="243" name="Conector recto 242">
            <a:extLst>
              <a:ext uri="{FF2B5EF4-FFF2-40B4-BE49-F238E27FC236}">
                <a16:creationId xmlns:a16="http://schemas.microsoft.com/office/drawing/2014/main" id="{0998EAB2-A436-93E4-BBC5-5D9022661FF4}"/>
              </a:ext>
            </a:extLst>
          </p:cNvPr>
          <p:cNvCxnSpPr>
            <a:cxnSpLocks/>
            <a:stCxn id="240" idx="2"/>
            <a:endCxn id="237" idx="0"/>
          </p:cNvCxnSpPr>
          <p:nvPr/>
        </p:nvCxnSpPr>
        <p:spPr>
          <a:xfrm>
            <a:off x="6498546" y="3207224"/>
            <a:ext cx="0" cy="21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ángulo: esquinas redondeadas 247">
            <a:extLst>
              <a:ext uri="{FF2B5EF4-FFF2-40B4-BE49-F238E27FC236}">
                <a16:creationId xmlns:a16="http://schemas.microsoft.com/office/drawing/2014/main" id="{8060BF78-24F6-0E94-0B09-E97A1A13FCDE}"/>
              </a:ext>
            </a:extLst>
          </p:cNvPr>
          <p:cNvSpPr/>
          <p:nvPr/>
        </p:nvSpPr>
        <p:spPr>
          <a:xfrm>
            <a:off x="5913101" y="1920142"/>
            <a:ext cx="1170889" cy="5326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Poca compra de productos</a:t>
            </a:r>
          </a:p>
        </p:txBody>
      </p:sp>
      <p:cxnSp>
        <p:nvCxnSpPr>
          <p:cNvPr id="250" name="Conector: angular 249">
            <a:extLst>
              <a:ext uri="{FF2B5EF4-FFF2-40B4-BE49-F238E27FC236}">
                <a16:creationId xmlns:a16="http://schemas.microsoft.com/office/drawing/2014/main" id="{779ADF81-77E0-234B-2AAA-7CCC4128E4D8}"/>
              </a:ext>
            </a:extLst>
          </p:cNvPr>
          <p:cNvCxnSpPr>
            <a:stCxn id="248" idx="0"/>
            <a:endCxn id="24" idx="2"/>
          </p:cNvCxnSpPr>
          <p:nvPr/>
        </p:nvCxnSpPr>
        <p:spPr>
          <a:xfrm rot="16200000" flipV="1">
            <a:off x="5377363" y="798958"/>
            <a:ext cx="243592" cy="19987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recto 251">
            <a:extLst>
              <a:ext uri="{FF2B5EF4-FFF2-40B4-BE49-F238E27FC236}">
                <a16:creationId xmlns:a16="http://schemas.microsoft.com/office/drawing/2014/main" id="{607E7A7B-FED8-B52C-147F-58E14A0A1BD2}"/>
              </a:ext>
            </a:extLst>
          </p:cNvPr>
          <p:cNvCxnSpPr>
            <a:stCxn id="248" idx="2"/>
            <a:endCxn id="240" idx="0"/>
          </p:cNvCxnSpPr>
          <p:nvPr/>
        </p:nvCxnSpPr>
        <p:spPr>
          <a:xfrm>
            <a:off x="6498546" y="2452747"/>
            <a:ext cx="0" cy="22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ángulo: esquinas redondeadas 254">
            <a:extLst>
              <a:ext uri="{FF2B5EF4-FFF2-40B4-BE49-F238E27FC236}">
                <a16:creationId xmlns:a16="http://schemas.microsoft.com/office/drawing/2014/main" id="{AE7F9481-65CF-1F01-355B-6004D0D5F57F}"/>
              </a:ext>
            </a:extLst>
          </p:cNvPr>
          <p:cNvSpPr/>
          <p:nvPr/>
        </p:nvSpPr>
        <p:spPr>
          <a:xfrm>
            <a:off x="3914325" y="425347"/>
            <a:ext cx="1170889" cy="4788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QUIEBRA</a:t>
            </a:r>
            <a:endParaRPr lang="es-CO" sz="1200" dirty="0"/>
          </a:p>
        </p:txBody>
      </p:sp>
      <p:cxnSp>
        <p:nvCxnSpPr>
          <p:cNvPr id="257" name="Conector recto 256">
            <a:extLst>
              <a:ext uri="{FF2B5EF4-FFF2-40B4-BE49-F238E27FC236}">
                <a16:creationId xmlns:a16="http://schemas.microsoft.com/office/drawing/2014/main" id="{2B19483C-C34A-AD96-1A0E-8B46E8F5D4AA}"/>
              </a:ext>
            </a:extLst>
          </p:cNvPr>
          <p:cNvCxnSpPr>
            <a:stCxn id="255" idx="2"/>
            <a:endCxn id="24" idx="0"/>
          </p:cNvCxnSpPr>
          <p:nvPr/>
        </p:nvCxnSpPr>
        <p:spPr>
          <a:xfrm>
            <a:off x="4499770" y="904222"/>
            <a:ext cx="1" cy="293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: angular 261">
            <a:extLst>
              <a:ext uri="{FF2B5EF4-FFF2-40B4-BE49-F238E27FC236}">
                <a16:creationId xmlns:a16="http://schemas.microsoft.com/office/drawing/2014/main" id="{F6767569-B6D2-0A33-46A5-D3A4E550360A}"/>
              </a:ext>
            </a:extLst>
          </p:cNvPr>
          <p:cNvCxnSpPr>
            <a:stCxn id="23" idx="0"/>
            <a:endCxn id="24" idx="1"/>
          </p:cNvCxnSpPr>
          <p:nvPr/>
        </p:nvCxnSpPr>
        <p:spPr>
          <a:xfrm rot="5400000" flipH="1" flipV="1">
            <a:off x="1115405" y="968841"/>
            <a:ext cx="2330649" cy="326719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ángulo: esquinas redondeadas 262">
            <a:extLst>
              <a:ext uri="{FF2B5EF4-FFF2-40B4-BE49-F238E27FC236}">
                <a16:creationId xmlns:a16="http://schemas.microsoft.com/office/drawing/2014/main" id="{29324584-473A-2152-49C6-14F98F49E602}"/>
              </a:ext>
            </a:extLst>
          </p:cNvPr>
          <p:cNvSpPr/>
          <p:nvPr/>
        </p:nvSpPr>
        <p:spPr>
          <a:xfrm>
            <a:off x="1482180" y="3389001"/>
            <a:ext cx="1471570" cy="4788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Desconocimiento del mercado</a:t>
            </a:r>
            <a:endParaRPr lang="es-CO" sz="1200" dirty="0"/>
          </a:p>
        </p:txBody>
      </p:sp>
      <p:sp>
        <p:nvSpPr>
          <p:cNvPr id="272" name="Rectángulo: esquinas redondeadas 271">
            <a:extLst>
              <a:ext uri="{FF2B5EF4-FFF2-40B4-BE49-F238E27FC236}">
                <a16:creationId xmlns:a16="http://schemas.microsoft.com/office/drawing/2014/main" id="{1639D1E2-2FBE-E266-6AE4-8E63B9A2E18D}"/>
              </a:ext>
            </a:extLst>
          </p:cNvPr>
          <p:cNvSpPr/>
          <p:nvPr/>
        </p:nvSpPr>
        <p:spPr>
          <a:xfrm>
            <a:off x="1482180" y="2631852"/>
            <a:ext cx="1471570" cy="4788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Ignorancia de rentabilidad</a:t>
            </a:r>
            <a:endParaRPr lang="es-CO" sz="1200" dirty="0"/>
          </a:p>
        </p:txBody>
      </p:sp>
      <p:cxnSp>
        <p:nvCxnSpPr>
          <p:cNvPr id="274" name="Conector recto 273">
            <a:extLst>
              <a:ext uri="{FF2B5EF4-FFF2-40B4-BE49-F238E27FC236}">
                <a16:creationId xmlns:a16="http://schemas.microsoft.com/office/drawing/2014/main" id="{954ED1ED-675F-4448-4E07-FDA89F87D3DF}"/>
              </a:ext>
            </a:extLst>
          </p:cNvPr>
          <p:cNvCxnSpPr>
            <a:stCxn id="272" idx="2"/>
            <a:endCxn id="263" idx="0"/>
          </p:cNvCxnSpPr>
          <p:nvPr/>
        </p:nvCxnSpPr>
        <p:spPr>
          <a:xfrm>
            <a:off x="2217965" y="3110727"/>
            <a:ext cx="0" cy="278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: angular 276">
            <a:extLst>
              <a:ext uri="{FF2B5EF4-FFF2-40B4-BE49-F238E27FC236}">
                <a16:creationId xmlns:a16="http://schemas.microsoft.com/office/drawing/2014/main" id="{7D9A36B8-557D-FC83-D212-B0FC1AC65623}"/>
              </a:ext>
            </a:extLst>
          </p:cNvPr>
          <p:cNvCxnSpPr>
            <a:stCxn id="272" idx="0"/>
            <a:endCxn id="24" idx="2"/>
          </p:cNvCxnSpPr>
          <p:nvPr/>
        </p:nvCxnSpPr>
        <p:spPr>
          <a:xfrm rot="5400000" flipH="1" flipV="1">
            <a:off x="2881217" y="1013298"/>
            <a:ext cx="955302" cy="22818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ángulo: esquinas redondeadas 281">
            <a:extLst>
              <a:ext uri="{FF2B5EF4-FFF2-40B4-BE49-F238E27FC236}">
                <a16:creationId xmlns:a16="http://schemas.microsoft.com/office/drawing/2014/main" id="{D56F7197-4CC4-9BC2-28A0-00D269FB8D50}"/>
              </a:ext>
            </a:extLst>
          </p:cNvPr>
          <p:cNvSpPr/>
          <p:nvPr/>
        </p:nvSpPr>
        <p:spPr>
          <a:xfrm>
            <a:off x="3716458" y="2611125"/>
            <a:ext cx="1577582" cy="4788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Falta de crecimiento</a:t>
            </a:r>
            <a:endParaRPr lang="es-CO" sz="1200" dirty="0"/>
          </a:p>
        </p:txBody>
      </p:sp>
      <p:cxnSp>
        <p:nvCxnSpPr>
          <p:cNvPr id="286" name="Conector recto 285">
            <a:extLst>
              <a:ext uri="{FF2B5EF4-FFF2-40B4-BE49-F238E27FC236}">
                <a16:creationId xmlns:a16="http://schemas.microsoft.com/office/drawing/2014/main" id="{4E12EEEC-D30E-FBEE-9784-528CA7D23F27}"/>
              </a:ext>
            </a:extLst>
          </p:cNvPr>
          <p:cNvCxnSpPr>
            <a:stCxn id="24" idx="2"/>
            <a:endCxn id="282" idx="0"/>
          </p:cNvCxnSpPr>
          <p:nvPr/>
        </p:nvCxnSpPr>
        <p:spPr>
          <a:xfrm>
            <a:off x="4499771" y="1676550"/>
            <a:ext cx="5478" cy="93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 recto 287">
            <a:extLst>
              <a:ext uri="{FF2B5EF4-FFF2-40B4-BE49-F238E27FC236}">
                <a16:creationId xmlns:a16="http://schemas.microsoft.com/office/drawing/2014/main" id="{63C2DD66-165F-5442-8090-AFF570F065FE}"/>
              </a:ext>
            </a:extLst>
          </p:cNvPr>
          <p:cNvCxnSpPr>
            <a:stCxn id="282" idx="2"/>
            <a:endCxn id="25" idx="0"/>
          </p:cNvCxnSpPr>
          <p:nvPr/>
        </p:nvCxnSpPr>
        <p:spPr>
          <a:xfrm flipH="1">
            <a:off x="4503157" y="3090000"/>
            <a:ext cx="2092" cy="279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6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DB58D6E0-BCEF-9951-1B42-97239A06AA51}"/>
              </a:ext>
            </a:extLst>
          </p:cNvPr>
          <p:cNvSpPr/>
          <p:nvPr/>
        </p:nvSpPr>
        <p:spPr>
          <a:xfrm>
            <a:off x="3679056" y="4240704"/>
            <a:ext cx="1641429" cy="66259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Buena presencia de MiPymes en el mundo digital</a:t>
            </a:r>
            <a:endParaRPr lang="es-CO" sz="1200" dirty="0"/>
          </a:p>
        </p:txBody>
      </p:sp>
      <p:sp>
        <p:nvSpPr>
          <p:cNvPr id="111" name="Rectángulo: esquinas redondeadas 110">
            <a:extLst>
              <a:ext uri="{FF2B5EF4-FFF2-40B4-BE49-F238E27FC236}">
                <a16:creationId xmlns:a16="http://schemas.microsoft.com/office/drawing/2014/main" id="{A96DDD57-9850-0D72-1A63-DABF46E8D2A8}"/>
              </a:ext>
            </a:extLst>
          </p:cNvPr>
          <p:cNvSpPr/>
          <p:nvPr/>
        </p:nvSpPr>
        <p:spPr>
          <a:xfrm>
            <a:off x="61688" y="6603595"/>
            <a:ext cx="1170889" cy="4788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Buenos recursos</a:t>
            </a:r>
          </a:p>
        </p:txBody>
      </p:sp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F8CDC6F2-15D7-D30F-F90F-A8FC2A729075}"/>
              </a:ext>
            </a:extLst>
          </p:cNvPr>
          <p:cNvSpPr/>
          <p:nvPr/>
        </p:nvSpPr>
        <p:spPr>
          <a:xfrm>
            <a:off x="1570854" y="5076981"/>
            <a:ext cx="1170889" cy="66259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Buenos conocimientos técnicos</a:t>
            </a:r>
            <a:endParaRPr lang="es-CO" sz="1200" dirty="0"/>
          </a:p>
        </p:txBody>
      </p: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086DF427-0C69-BF58-3578-28CBE5D307E7}"/>
              </a:ext>
            </a:extLst>
          </p:cNvPr>
          <p:cNvSpPr/>
          <p:nvPr/>
        </p:nvSpPr>
        <p:spPr>
          <a:xfrm>
            <a:off x="2903802" y="6082694"/>
            <a:ext cx="1322745" cy="4788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Conocimiento de proveedores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53D65B30-0B81-C148-83B4-C26BF0C7C140}"/>
              </a:ext>
            </a:extLst>
          </p:cNvPr>
          <p:cNvSpPr/>
          <p:nvPr/>
        </p:nvSpPr>
        <p:spPr>
          <a:xfrm>
            <a:off x="5938129" y="5194850"/>
            <a:ext cx="1170889" cy="66259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Identidad propia</a:t>
            </a:r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A9A81214-344D-4664-879B-22CB859D7B95}"/>
              </a:ext>
            </a:extLst>
          </p:cNvPr>
          <p:cNvSpPr/>
          <p:nvPr/>
        </p:nvSpPr>
        <p:spPr>
          <a:xfrm>
            <a:off x="61688" y="5684040"/>
            <a:ext cx="1170889" cy="4788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Buena calidad del producto</a:t>
            </a:r>
            <a:endParaRPr lang="es-CO" sz="1200" dirty="0"/>
          </a:p>
        </p:txBody>
      </p:sp>
      <p:sp>
        <p:nvSpPr>
          <p:cNvPr id="116" name="Rectángulo: esquinas redondeadas 115">
            <a:extLst>
              <a:ext uri="{FF2B5EF4-FFF2-40B4-BE49-F238E27FC236}">
                <a16:creationId xmlns:a16="http://schemas.microsoft.com/office/drawing/2014/main" id="{B380D377-0455-D7C2-C96A-4C8B2D0298EA}"/>
              </a:ext>
            </a:extLst>
          </p:cNvPr>
          <p:cNvSpPr/>
          <p:nvPr/>
        </p:nvSpPr>
        <p:spPr>
          <a:xfrm>
            <a:off x="1570853" y="6012210"/>
            <a:ext cx="1170889" cy="66259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Buena formación</a:t>
            </a:r>
            <a:endParaRPr lang="es-CO" sz="1200" dirty="0"/>
          </a:p>
        </p:txBody>
      </p: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2227A900-EE59-D4DC-F23F-85BE64A342B7}"/>
              </a:ext>
            </a:extLst>
          </p:cNvPr>
          <p:cNvSpPr/>
          <p:nvPr/>
        </p:nvSpPr>
        <p:spPr>
          <a:xfrm>
            <a:off x="4415371" y="5234596"/>
            <a:ext cx="1170889" cy="4788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Buena gestión de producción </a:t>
            </a:r>
            <a:endParaRPr lang="es-CO" sz="1200" dirty="0"/>
          </a:p>
        </p:txBody>
      </p:sp>
      <p:sp>
        <p:nvSpPr>
          <p:cNvPr id="118" name="Rectángulo: esquinas redondeadas 117">
            <a:extLst>
              <a:ext uri="{FF2B5EF4-FFF2-40B4-BE49-F238E27FC236}">
                <a16:creationId xmlns:a16="http://schemas.microsoft.com/office/drawing/2014/main" id="{A9BC99C5-7430-265A-9EFE-182716278D4C}"/>
              </a:ext>
            </a:extLst>
          </p:cNvPr>
          <p:cNvSpPr/>
          <p:nvPr/>
        </p:nvSpPr>
        <p:spPr>
          <a:xfrm>
            <a:off x="7493734" y="5572810"/>
            <a:ext cx="1236587" cy="5831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Inversión suficiente en marketing</a:t>
            </a:r>
          </a:p>
        </p:txBody>
      </p:sp>
      <p:sp>
        <p:nvSpPr>
          <p:cNvPr id="119" name="Rectángulo: esquinas redondeadas 118">
            <a:extLst>
              <a:ext uri="{FF2B5EF4-FFF2-40B4-BE49-F238E27FC236}">
                <a16:creationId xmlns:a16="http://schemas.microsoft.com/office/drawing/2014/main" id="{14BA49C1-B4D7-7080-246C-2271C5FEA0F1}"/>
              </a:ext>
            </a:extLst>
          </p:cNvPr>
          <p:cNvSpPr/>
          <p:nvPr/>
        </p:nvSpPr>
        <p:spPr>
          <a:xfrm>
            <a:off x="61687" y="3767762"/>
            <a:ext cx="1170889" cy="4788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Buena venta</a:t>
            </a:r>
            <a:endParaRPr lang="es-CO" sz="1200" dirty="0"/>
          </a:p>
        </p:txBody>
      </p:sp>
      <p:sp>
        <p:nvSpPr>
          <p:cNvPr id="120" name="Rectángulo: esquinas redondeadas 119">
            <a:extLst>
              <a:ext uri="{FF2B5EF4-FFF2-40B4-BE49-F238E27FC236}">
                <a16:creationId xmlns:a16="http://schemas.microsoft.com/office/drawing/2014/main" id="{AE626DF8-F846-4492-8938-FA15DA618CC0}"/>
              </a:ext>
            </a:extLst>
          </p:cNvPr>
          <p:cNvSpPr/>
          <p:nvPr/>
        </p:nvSpPr>
        <p:spPr>
          <a:xfrm>
            <a:off x="3914326" y="1197675"/>
            <a:ext cx="1170889" cy="4788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Ganancia de dinero</a:t>
            </a:r>
            <a:endParaRPr lang="es-CO" sz="1200" dirty="0"/>
          </a:p>
        </p:txBody>
      </p: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6020CB0F-C233-FB56-B2F9-C9A1D43DFFBC}"/>
              </a:ext>
            </a:extLst>
          </p:cNvPr>
          <p:cNvSpPr/>
          <p:nvPr/>
        </p:nvSpPr>
        <p:spPr>
          <a:xfrm>
            <a:off x="7526584" y="3810675"/>
            <a:ext cx="1170889" cy="4788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Mayor visibilidad</a:t>
            </a:r>
            <a:endParaRPr lang="es-CO" sz="1200" dirty="0"/>
          </a:p>
        </p:txBody>
      </p:sp>
      <p:sp>
        <p:nvSpPr>
          <p:cNvPr id="122" name="Rectángulo: esquinas redondeadas 121">
            <a:extLst>
              <a:ext uri="{FF2B5EF4-FFF2-40B4-BE49-F238E27FC236}">
                <a16:creationId xmlns:a16="http://schemas.microsoft.com/office/drawing/2014/main" id="{3668A299-384B-887F-3329-14F2CDB3B8FF}"/>
              </a:ext>
            </a:extLst>
          </p:cNvPr>
          <p:cNvSpPr/>
          <p:nvPr/>
        </p:nvSpPr>
        <p:spPr>
          <a:xfrm>
            <a:off x="2901086" y="5180581"/>
            <a:ext cx="1322744" cy="5328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Buena cantidad de materia prima</a:t>
            </a:r>
            <a:endParaRPr lang="es-CO" sz="1200" dirty="0"/>
          </a:p>
        </p:txBody>
      </p: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F891028D-8729-4F8D-1C16-3432B55BBFBA}"/>
              </a:ext>
            </a:extLst>
          </p:cNvPr>
          <p:cNvCxnSpPr>
            <a:cxnSpLocks/>
            <a:stCxn id="110" idx="0"/>
            <a:endCxn id="168" idx="2"/>
          </p:cNvCxnSpPr>
          <p:nvPr/>
        </p:nvCxnSpPr>
        <p:spPr>
          <a:xfrm flipV="1">
            <a:off x="4499771" y="3902921"/>
            <a:ext cx="1998775" cy="337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E276A8B3-267F-E21A-B885-D74D3906EF50}"/>
              </a:ext>
            </a:extLst>
          </p:cNvPr>
          <p:cNvCxnSpPr>
            <a:cxnSpLocks/>
            <a:stCxn id="110" idx="0"/>
            <a:endCxn id="177" idx="2"/>
          </p:cNvCxnSpPr>
          <p:nvPr/>
        </p:nvCxnSpPr>
        <p:spPr>
          <a:xfrm flipH="1" flipV="1">
            <a:off x="2217965" y="3867876"/>
            <a:ext cx="2281806" cy="372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3529AF23-05A6-DE1B-20FE-B489942E71D5}"/>
              </a:ext>
            </a:extLst>
          </p:cNvPr>
          <p:cNvCxnSpPr>
            <a:stCxn id="110" idx="0"/>
            <a:endCxn id="119" idx="3"/>
          </p:cNvCxnSpPr>
          <p:nvPr/>
        </p:nvCxnSpPr>
        <p:spPr>
          <a:xfrm flipH="1" flipV="1">
            <a:off x="1232576" y="4007200"/>
            <a:ext cx="3267195" cy="233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51B054C9-E4EC-8FBE-9F28-11C8A90E3A58}"/>
              </a:ext>
            </a:extLst>
          </p:cNvPr>
          <p:cNvCxnSpPr>
            <a:stCxn id="110" idx="0"/>
            <a:endCxn id="121" idx="1"/>
          </p:cNvCxnSpPr>
          <p:nvPr/>
        </p:nvCxnSpPr>
        <p:spPr>
          <a:xfrm flipV="1">
            <a:off x="4499771" y="4050113"/>
            <a:ext cx="3026813" cy="190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6F6AD4BB-1FAF-7E2F-FB4B-35F254FE2CDF}"/>
              </a:ext>
            </a:extLst>
          </p:cNvPr>
          <p:cNvCxnSpPr>
            <a:cxnSpLocks/>
            <a:stCxn id="110" idx="0"/>
            <a:endCxn id="128" idx="2"/>
          </p:cNvCxnSpPr>
          <p:nvPr/>
        </p:nvCxnSpPr>
        <p:spPr>
          <a:xfrm flipV="1">
            <a:off x="4499771" y="3847969"/>
            <a:ext cx="3386" cy="392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ángulo: esquinas redondeadas 127">
            <a:extLst>
              <a:ext uri="{FF2B5EF4-FFF2-40B4-BE49-F238E27FC236}">
                <a16:creationId xmlns:a16="http://schemas.microsoft.com/office/drawing/2014/main" id="{A0688401-FE5D-0300-2E70-8BDA719F1AE4}"/>
              </a:ext>
            </a:extLst>
          </p:cNvPr>
          <p:cNvSpPr/>
          <p:nvPr/>
        </p:nvSpPr>
        <p:spPr>
          <a:xfrm>
            <a:off x="3714366" y="3369094"/>
            <a:ext cx="1577582" cy="4788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aprovechamiento de oportunidades</a:t>
            </a:r>
            <a:endParaRPr lang="es-CO" sz="1200" dirty="0"/>
          </a:p>
        </p:txBody>
      </p: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6665E81D-CB1D-3667-1F4B-DC3ECD059556}"/>
              </a:ext>
            </a:extLst>
          </p:cNvPr>
          <p:cNvCxnSpPr>
            <a:cxnSpLocks/>
            <a:stCxn id="122" idx="0"/>
            <a:endCxn id="110" idx="2"/>
          </p:cNvCxnSpPr>
          <p:nvPr/>
        </p:nvCxnSpPr>
        <p:spPr>
          <a:xfrm flipV="1">
            <a:off x="3562458" y="4903299"/>
            <a:ext cx="937313" cy="277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A604DF98-8EDE-9DC2-64AF-DEBD2F9991F4}"/>
              </a:ext>
            </a:extLst>
          </p:cNvPr>
          <p:cNvCxnSpPr>
            <a:stCxn id="112" idx="0"/>
            <a:endCxn id="110" idx="2"/>
          </p:cNvCxnSpPr>
          <p:nvPr/>
        </p:nvCxnSpPr>
        <p:spPr>
          <a:xfrm flipV="1">
            <a:off x="2156299" y="4903299"/>
            <a:ext cx="2343472" cy="173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3DB949B6-150F-8024-D157-1B86113197E2}"/>
              </a:ext>
            </a:extLst>
          </p:cNvPr>
          <p:cNvCxnSpPr>
            <a:cxnSpLocks/>
            <a:stCxn id="146" idx="0"/>
            <a:endCxn id="110" idx="2"/>
          </p:cNvCxnSpPr>
          <p:nvPr/>
        </p:nvCxnSpPr>
        <p:spPr>
          <a:xfrm flipV="1">
            <a:off x="647133" y="4903299"/>
            <a:ext cx="3852638" cy="52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DFF830E1-25A3-8EA0-A86D-E4E89A8AD0A9}"/>
              </a:ext>
            </a:extLst>
          </p:cNvPr>
          <p:cNvCxnSpPr>
            <a:stCxn id="114" idx="0"/>
            <a:endCxn id="110" idx="2"/>
          </p:cNvCxnSpPr>
          <p:nvPr/>
        </p:nvCxnSpPr>
        <p:spPr>
          <a:xfrm flipH="1" flipV="1">
            <a:off x="4499771" y="4903299"/>
            <a:ext cx="2023803" cy="291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992A5D4C-AD02-F041-C49E-ADF5023DD0ED}"/>
              </a:ext>
            </a:extLst>
          </p:cNvPr>
          <p:cNvCxnSpPr>
            <a:cxnSpLocks/>
            <a:stCxn id="161" idx="1"/>
            <a:endCxn id="110" idx="2"/>
          </p:cNvCxnSpPr>
          <p:nvPr/>
        </p:nvCxnSpPr>
        <p:spPr>
          <a:xfrm flipH="1" flipV="1">
            <a:off x="4499771" y="4903299"/>
            <a:ext cx="3000953" cy="181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6D478394-1571-5B81-61FD-DD500FC606A9}"/>
              </a:ext>
            </a:extLst>
          </p:cNvPr>
          <p:cNvCxnSpPr>
            <a:cxnSpLocks/>
            <a:stCxn id="122" idx="2"/>
            <a:endCxn id="113" idx="0"/>
          </p:cNvCxnSpPr>
          <p:nvPr/>
        </p:nvCxnSpPr>
        <p:spPr>
          <a:xfrm>
            <a:off x="3562458" y="5713471"/>
            <a:ext cx="2717" cy="369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66653B1E-AFDF-603D-C016-885F5E7552B9}"/>
              </a:ext>
            </a:extLst>
          </p:cNvPr>
          <p:cNvCxnSpPr>
            <a:stCxn id="112" idx="2"/>
            <a:endCxn id="116" idx="0"/>
          </p:cNvCxnSpPr>
          <p:nvPr/>
        </p:nvCxnSpPr>
        <p:spPr>
          <a:xfrm flipH="1">
            <a:off x="2156298" y="5739576"/>
            <a:ext cx="1" cy="272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BD5BB077-5DC8-086D-78FF-1F3FA8108FC9}"/>
              </a:ext>
            </a:extLst>
          </p:cNvPr>
          <p:cNvCxnSpPr>
            <a:cxnSpLocks/>
            <a:stCxn id="111" idx="0"/>
            <a:endCxn id="115" idx="2"/>
          </p:cNvCxnSpPr>
          <p:nvPr/>
        </p:nvCxnSpPr>
        <p:spPr>
          <a:xfrm flipV="1">
            <a:off x="647133" y="6162915"/>
            <a:ext cx="0" cy="440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ángulo: esquinas redondeadas 136">
            <a:extLst>
              <a:ext uri="{FF2B5EF4-FFF2-40B4-BE49-F238E27FC236}">
                <a16:creationId xmlns:a16="http://schemas.microsoft.com/office/drawing/2014/main" id="{E2EC4EB3-DD52-CD0D-B21D-009266BB85B9}"/>
              </a:ext>
            </a:extLst>
          </p:cNvPr>
          <p:cNvSpPr/>
          <p:nvPr/>
        </p:nvSpPr>
        <p:spPr>
          <a:xfrm>
            <a:off x="4415369" y="5868291"/>
            <a:ext cx="1170889" cy="4788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buena gestión Administrativa</a:t>
            </a:r>
            <a:endParaRPr lang="es-CO" sz="1200" dirty="0"/>
          </a:p>
        </p:txBody>
      </p: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673664C1-B1BB-077A-A6C9-EAD80EC33AEF}"/>
              </a:ext>
            </a:extLst>
          </p:cNvPr>
          <p:cNvCxnSpPr>
            <a:stCxn id="110" idx="2"/>
            <a:endCxn id="117" idx="0"/>
          </p:cNvCxnSpPr>
          <p:nvPr/>
        </p:nvCxnSpPr>
        <p:spPr>
          <a:xfrm>
            <a:off x="4499771" y="4903299"/>
            <a:ext cx="501045" cy="331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0F3CB5FE-D206-1FE3-9794-5795EAFF46E5}"/>
              </a:ext>
            </a:extLst>
          </p:cNvPr>
          <p:cNvCxnSpPr>
            <a:stCxn id="117" idx="2"/>
            <a:endCxn id="137" idx="0"/>
          </p:cNvCxnSpPr>
          <p:nvPr/>
        </p:nvCxnSpPr>
        <p:spPr>
          <a:xfrm flipH="1">
            <a:off x="5000814" y="5713471"/>
            <a:ext cx="2" cy="154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D413F6D9-6DEB-9B5E-5D1A-5A4B9BA3C0BE}"/>
              </a:ext>
            </a:extLst>
          </p:cNvPr>
          <p:cNvSpPr/>
          <p:nvPr/>
        </p:nvSpPr>
        <p:spPr>
          <a:xfrm>
            <a:off x="7421696" y="6383255"/>
            <a:ext cx="1380668" cy="5831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Buenos conocimientos de marketing</a:t>
            </a:r>
          </a:p>
        </p:txBody>
      </p: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440389D5-8C54-D7BE-595C-E72E3EDBCAAB}"/>
              </a:ext>
            </a:extLst>
          </p:cNvPr>
          <p:cNvCxnSpPr>
            <a:cxnSpLocks/>
            <a:stCxn id="118" idx="2"/>
            <a:endCxn id="140" idx="0"/>
          </p:cNvCxnSpPr>
          <p:nvPr/>
        </p:nvCxnSpPr>
        <p:spPr>
          <a:xfrm>
            <a:off x="8112028" y="6155911"/>
            <a:ext cx="2" cy="227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ángulo: esquinas redondeadas 141">
            <a:extLst>
              <a:ext uri="{FF2B5EF4-FFF2-40B4-BE49-F238E27FC236}">
                <a16:creationId xmlns:a16="http://schemas.microsoft.com/office/drawing/2014/main" id="{229C9EDB-C6D5-0DA9-8F13-9E2F436FB8F6}"/>
              </a:ext>
            </a:extLst>
          </p:cNvPr>
          <p:cNvSpPr/>
          <p:nvPr/>
        </p:nvSpPr>
        <p:spPr>
          <a:xfrm>
            <a:off x="4415369" y="6495554"/>
            <a:ext cx="1170889" cy="4788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Eficiencia del personal</a:t>
            </a:r>
          </a:p>
        </p:txBody>
      </p: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3D14A76B-CC1B-C09C-16B2-E1950875D8C2}"/>
              </a:ext>
            </a:extLst>
          </p:cNvPr>
          <p:cNvCxnSpPr>
            <a:stCxn id="137" idx="2"/>
            <a:endCxn id="142" idx="0"/>
          </p:cNvCxnSpPr>
          <p:nvPr/>
        </p:nvCxnSpPr>
        <p:spPr>
          <a:xfrm>
            <a:off x="5000814" y="6347166"/>
            <a:ext cx="0" cy="148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: esquinas redondeadas 143">
            <a:extLst>
              <a:ext uri="{FF2B5EF4-FFF2-40B4-BE49-F238E27FC236}">
                <a16:creationId xmlns:a16="http://schemas.microsoft.com/office/drawing/2014/main" id="{BFA3340E-A8E0-3B29-ACB8-568842FDE230}"/>
              </a:ext>
            </a:extLst>
          </p:cNvPr>
          <p:cNvSpPr/>
          <p:nvPr/>
        </p:nvSpPr>
        <p:spPr>
          <a:xfrm>
            <a:off x="5861862" y="6005504"/>
            <a:ext cx="1323422" cy="7235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Valor agregado diferenciador de competencia</a:t>
            </a:r>
          </a:p>
        </p:txBody>
      </p:sp>
      <p:cxnSp>
        <p:nvCxnSpPr>
          <p:cNvPr id="145" name="Conector recto 144">
            <a:extLst>
              <a:ext uri="{FF2B5EF4-FFF2-40B4-BE49-F238E27FC236}">
                <a16:creationId xmlns:a16="http://schemas.microsoft.com/office/drawing/2014/main" id="{C28F6DDA-BB67-408E-A859-2826929D8B58}"/>
              </a:ext>
            </a:extLst>
          </p:cNvPr>
          <p:cNvCxnSpPr>
            <a:cxnSpLocks/>
            <a:stCxn id="114" idx="2"/>
            <a:endCxn id="144" idx="0"/>
          </p:cNvCxnSpPr>
          <p:nvPr/>
        </p:nvCxnSpPr>
        <p:spPr>
          <a:xfrm flipH="1">
            <a:off x="6523573" y="5857445"/>
            <a:ext cx="1" cy="148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ángulo: esquinas redondeadas 145">
            <a:extLst>
              <a:ext uri="{FF2B5EF4-FFF2-40B4-BE49-F238E27FC236}">
                <a16:creationId xmlns:a16="http://schemas.microsoft.com/office/drawing/2014/main" id="{3E3616AB-B696-F82D-0D38-6A971C4296A9}"/>
              </a:ext>
            </a:extLst>
          </p:cNvPr>
          <p:cNvSpPr/>
          <p:nvPr/>
        </p:nvSpPr>
        <p:spPr>
          <a:xfrm>
            <a:off x="61688" y="4955412"/>
            <a:ext cx="1170889" cy="4788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Mucha demanda </a:t>
            </a:r>
          </a:p>
        </p:txBody>
      </p: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D3817697-F58F-B6CC-D590-DB8CC4234403}"/>
              </a:ext>
            </a:extLst>
          </p:cNvPr>
          <p:cNvCxnSpPr>
            <a:stCxn id="146" idx="2"/>
            <a:endCxn id="115" idx="0"/>
          </p:cNvCxnSpPr>
          <p:nvPr/>
        </p:nvCxnSpPr>
        <p:spPr>
          <a:xfrm>
            <a:off x="647133" y="5434287"/>
            <a:ext cx="0" cy="249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AFFA0C70-69F5-68C8-79B0-7CCA81B164C8}"/>
              </a:ext>
            </a:extLst>
          </p:cNvPr>
          <p:cNvCxnSpPr>
            <a:cxnSpLocks/>
            <a:stCxn id="140" idx="2"/>
            <a:endCxn id="116" idx="2"/>
          </p:cNvCxnSpPr>
          <p:nvPr/>
        </p:nvCxnSpPr>
        <p:spPr>
          <a:xfrm rot="5400000" flipH="1">
            <a:off x="4988388" y="3842715"/>
            <a:ext cx="291551" cy="5955732"/>
          </a:xfrm>
          <a:prstGeom prst="bentConnector3">
            <a:avLst>
              <a:gd name="adj1" fmla="val -529255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9" name="Rectángulo: esquinas redondeadas 148">
            <a:extLst>
              <a:ext uri="{FF2B5EF4-FFF2-40B4-BE49-F238E27FC236}">
                <a16:creationId xmlns:a16="http://schemas.microsoft.com/office/drawing/2014/main" id="{438DBDD0-E269-C6D2-B820-414C162CE5FB}"/>
              </a:ext>
            </a:extLst>
          </p:cNvPr>
          <p:cNvSpPr/>
          <p:nvPr/>
        </p:nvSpPr>
        <p:spPr>
          <a:xfrm>
            <a:off x="2901085" y="6793978"/>
            <a:ext cx="1322745" cy="53511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Búsqueda de nuevos proveedores</a:t>
            </a:r>
          </a:p>
        </p:txBody>
      </p: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C67F3EB8-214F-7CDE-A5D7-0AC2F8F665EE}"/>
              </a:ext>
            </a:extLst>
          </p:cNvPr>
          <p:cNvCxnSpPr>
            <a:cxnSpLocks/>
            <a:stCxn id="113" idx="2"/>
            <a:endCxn id="149" idx="0"/>
          </p:cNvCxnSpPr>
          <p:nvPr/>
        </p:nvCxnSpPr>
        <p:spPr>
          <a:xfrm flipH="1">
            <a:off x="3562458" y="6561569"/>
            <a:ext cx="2717" cy="23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ángulo: esquinas redondeadas 150">
            <a:extLst>
              <a:ext uri="{FF2B5EF4-FFF2-40B4-BE49-F238E27FC236}">
                <a16:creationId xmlns:a16="http://schemas.microsoft.com/office/drawing/2014/main" id="{CF884706-F72D-CF4C-B158-4721FAD09CD1}"/>
              </a:ext>
            </a:extLst>
          </p:cNvPr>
          <p:cNvSpPr/>
          <p:nvPr/>
        </p:nvSpPr>
        <p:spPr>
          <a:xfrm>
            <a:off x="2901085" y="7472433"/>
            <a:ext cx="1322745" cy="53511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Expansión progresiva</a:t>
            </a:r>
          </a:p>
        </p:txBody>
      </p: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F5A82FD5-53D8-A0BB-9918-44E9DCE697FA}"/>
              </a:ext>
            </a:extLst>
          </p:cNvPr>
          <p:cNvCxnSpPr>
            <a:cxnSpLocks/>
            <a:stCxn id="149" idx="2"/>
            <a:endCxn id="151" idx="0"/>
          </p:cNvCxnSpPr>
          <p:nvPr/>
        </p:nvCxnSpPr>
        <p:spPr>
          <a:xfrm>
            <a:off x="3562458" y="7329095"/>
            <a:ext cx="0" cy="143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ángulo: esquinas redondeadas 152">
            <a:extLst>
              <a:ext uri="{FF2B5EF4-FFF2-40B4-BE49-F238E27FC236}">
                <a16:creationId xmlns:a16="http://schemas.microsoft.com/office/drawing/2014/main" id="{029FB2A7-B851-111D-D433-DFE0BEA3F980}"/>
              </a:ext>
            </a:extLst>
          </p:cNvPr>
          <p:cNvSpPr/>
          <p:nvPr/>
        </p:nvSpPr>
        <p:spPr>
          <a:xfrm>
            <a:off x="4415369" y="7122817"/>
            <a:ext cx="1170889" cy="4788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Capacitación suficiente</a:t>
            </a:r>
          </a:p>
        </p:txBody>
      </p: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AA7ACE2F-B05F-D500-12F7-E6387A2BBCF2}"/>
              </a:ext>
            </a:extLst>
          </p:cNvPr>
          <p:cNvCxnSpPr>
            <a:stCxn id="142" idx="2"/>
            <a:endCxn id="153" idx="0"/>
          </p:cNvCxnSpPr>
          <p:nvPr/>
        </p:nvCxnSpPr>
        <p:spPr>
          <a:xfrm>
            <a:off x="5000814" y="6974429"/>
            <a:ext cx="0" cy="148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ángulo: esquinas redondeadas 154">
            <a:extLst>
              <a:ext uri="{FF2B5EF4-FFF2-40B4-BE49-F238E27FC236}">
                <a16:creationId xmlns:a16="http://schemas.microsoft.com/office/drawing/2014/main" id="{8605DFF0-FAE8-76A5-C896-2A4D3F97C159}"/>
              </a:ext>
            </a:extLst>
          </p:cNvPr>
          <p:cNvSpPr/>
          <p:nvPr/>
        </p:nvSpPr>
        <p:spPr>
          <a:xfrm>
            <a:off x="4301603" y="7832565"/>
            <a:ext cx="1398420" cy="4788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Buena inversión en capacitaciones</a:t>
            </a:r>
          </a:p>
        </p:txBody>
      </p: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A57E2527-BDA1-0B86-0896-48D0F973B352}"/>
              </a:ext>
            </a:extLst>
          </p:cNvPr>
          <p:cNvCxnSpPr>
            <a:cxnSpLocks/>
            <a:stCxn id="153" idx="2"/>
            <a:endCxn id="155" idx="0"/>
          </p:cNvCxnSpPr>
          <p:nvPr/>
        </p:nvCxnSpPr>
        <p:spPr>
          <a:xfrm flipH="1">
            <a:off x="5000813" y="7601692"/>
            <a:ext cx="1" cy="230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: esquinas redondeadas 156">
            <a:extLst>
              <a:ext uri="{FF2B5EF4-FFF2-40B4-BE49-F238E27FC236}">
                <a16:creationId xmlns:a16="http://schemas.microsoft.com/office/drawing/2014/main" id="{35A2BEB9-B408-1D44-979F-1A3E39481992}"/>
              </a:ext>
            </a:extLst>
          </p:cNvPr>
          <p:cNvSpPr/>
          <p:nvPr/>
        </p:nvSpPr>
        <p:spPr>
          <a:xfrm>
            <a:off x="5938129" y="6903015"/>
            <a:ext cx="1170889" cy="4788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Buena proyección</a:t>
            </a:r>
          </a:p>
        </p:txBody>
      </p:sp>
      <p:cxnSp>
        <p:nvCxnSpPr>
          <p:cNvPr id="158" name="Conector recto 157">
            <a:extLst>
              <a:ext uri="{FF2B5EF4-FFF2-40B4-BE49-F238E27FC236}">
                <a16:creationId xmlns:a16="http://schemas.microsoft.com/office/drawing/2014/main" id="{0195721B-6E68-E530-38CB-4367D8562136}"/>
              </a:ext>
            </a:extLst>
          </p:cNvPr>
          <p:cNvCxnSpPr>
            <a:stCxn id="144" idx="2"/>
            <a:endCxn id="157" idx="0"/>
          </p:cNvCxnSpPr>
          <p:nvPr/>
        </p:nvCxnSpPr>
        <p:spPr>
          <a:xfrm>
            <a:off x="6523573" y="6729054"/>
            <a:ext cx="1" cy="173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id="{4586CBA9-B083-CFB1-6403-6CC5C07A939D}"/>
              </a:ext>
            </a:extLst>
          </p:cNvPr>
          <p:cNvCxnSpPr>
            <a:cxnSpLocks/>
            <a:stCxn id="121" idx="0"/>
            <a:endCxn id="163" idx="2"/>
          </p:cNvCxnSpPr>
          <p:nvPr/>
        </p:nvCxnSpPr>
        <p:spPr>
          <a:xfrm flipV="1">
            <a:off x="8112029" y="3516294"/>
            <a:ext cx="6988" cy="294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ángulo: esquinas redondeadas 159">
            <a:extLst>
              <a:ext uri="{FF2B5EF4-FFF2-40B4-BE49-F238E27FC236}">
                <a16:creationId xmlns:a16="http://schemas.microsoft.com/office/drawing/2014/main" id="{61D5EBFB-BE88-98A6-2015-F3A26C73F887}"/>
              </a:ext>
            </a:extLst>
          </p:cNvPr>
          <p:cNvSpPr/>
          <p:nvPr/>
        </p:nvSpPr>
        <p:spPr>
          <a:xfrm>
            <a:off x="7526581" y="2390364"/>
            <a:ext cx="1170889" cy="4788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Confianza del cliente</a:t>
            </a:r>
          </a:p>
        </p:txBody>
      </p:sp>
      <p:sp>
        <p:nvSpPr>
          <p:cNvPr id="161" name="Rectángulo: esquinas redondeadas 160">
            <a:extLst>
              <a:ext uri="{FF2B5EF4-FFF2-40B4-BE49-F238E27FC236}">
                <a16:creationId xmlns:a16="http://schemas.microsoft.com/office/drawing/2014/main" id="{1002C99E-A3B4-58FE-1605-A0962B3A402F}"/>
              </a:ext>
            </a:extLst>
          </p:cNvPr>
          <p:cNvSpPr/>
          <p:nvPr/>
        </p:nvSpPr>
        <p:spPr>
          <a:xfrm>
            <a:off x="7500724" y="4793085"/>
            <a:ext cx="1236587" cy="5831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Buena publicidad</a:t>
            </a:r>
          </a:p>
        </p:txBody>
      </p:sp>
      <p:cxnSp>
        <p:nvCxnSpPr>
          <p:cNvPr id="162" name="Conector recto 161">
            <a:extLst>
              <a:ext uri="{FF2B5EF4-FFF2-40B4-BE49-F238E27FC236}">
                <a16:creationId xmlns:a16="http://schemas.microsoft.com/office/drawing/2014/main" id="{6FF11545-0443-44EC-FE93-8A8E8AE2C8CB}"/>
              </a:ext>
            </a:extLst>
          </p:cNvPr>
          <p:cNvCxnSpPr>
            <a:stCxn id="161" idx="2"/>
            <a:endCxn id="118" idx="0"/>
          </p:cNvCxnSpPr>
          <p:nvPr/>
        </p:nvCxnSpPr>
        <p:spPr>
          <a:xfrm flipH="1">
            <a:off x="8112028" y="5376186"/>
            <a:ext cx="6990" cy="196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ángulo: esquinas redondeadas 162">
            <a:extLst>
              <a:ext uri="{FF2B5EF4-FFF2-40B4-BE49-F238E27FC236}">
                <a16:creationId xmlns:a16="http://schemas.microsoft.com/office/drawing/2014/main" id="{2A1636C7-2C73-7FDF-ECDF-98CCD8A9CA4B}"/>
              </a:ext>
            </a:extLst>
          </p:cNvPr>
          <p:cNvSpPr/>
          <p:nvPr/>
        </p:nvSpPr>
        <p:spPr>
          <a:xfrm>
            <a:off x="7533572" y="3037419"/>
            <a:ext cx="1170889" cy="4788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Mucha demanda</a:t>
            </a:r>
          </a:p>
        </p:txBody>
      </p:sp>
      <p:cxnSp>
        <p:nvCxnSpPr>
          <p:cNvPr id="164" name="Conector recto 163">
            <a:extLst>
              <a:ext uri="{FF2B5EF4-FFF2-40B4-BE49-F238E27FC236}">
                <a16:creationId xmlns:a16="http://schemas.microsoft.com/office/drawing/2014/main" id="{4BAA6407-747C-DB77-68D5-6958D44BAB69}"/>
              </a:ext>
            </a:extLst>
          </p:cNvPr>
          <p:cNvCxnSpPr>
            <a:stCxn id="160" idx="2"/>
            <a:endCxn id="163" idx="0"/>
          </p:cNvCxnSpPr>
          <p:nvPr/>
        </p:nvCxnSpPr>
        <p:spPr>
          <a:xfrm>
            <a:off x="8112026" y="2869239"/>
            <a:ext cx="6991" cy="168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ángulo: esquinas redondeadas 164">
            <a:extLst>
              <a:ext uri="{FF2B5EF4-FFF2-40B4-BE49-F238E27FC236}">
                <a16:creationId xmlns:a16="http://schemas.microsoft.com/office/drawing/2014/main" id="{1B9C3238-4FD8-07BA-B6AF-F16086C37215}"/>
              </a:ext>
            </a:extLst>
          </p:cNvPr>
          <p:cNvSpPr/>
          <p:nvPr/>
        </p:nvSpPr>
        <p:spPr>
          <a:xfrm>
            <a:off x="7526581" y="1680209"/>
            <a:ext cx="1170889" cy="4788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Ganancia de clientes</a:t>
            </a:r>
            <a:endParaRPr lang="es-CO" sz="1200" dirty="0"/>
          </a:p>
        </p:txBody>
      </p: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1D97D93B-8F51-DFB9-D7CC-463BCCB98435}"/>
              </a:ext>
            </a:extLst>
          </p:cNvPr>
          <p:cNvCxnSpPr>
            <a:stCxn id="165" idx="2"/>
            <a:endCxn id="160" idx="0"/>
          </p:cNvCxnSpPr>
          <p:nvPr/>
        </p:nvCxnSpPr>
        <p:spPr>
          <a:xfrm>
            <a:off x="8112026" y="2159084"/>
            <a:ext cx="0" cy="23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: angular 166">
            <a:extLst>
              <a:ext uri="{FF2B5EF4-FFF2-40B4-BE49-F238E27FC236}">
                <a16:creationId xmlns:a16="http://schemas.microsoft.com/office/drawing/2014/main" id="{CCBA75E4-EBE1-1438-84F5-4C92A6559EC6}"/>
              </a:ext>
            </a:extLst>
          </p:cNvPr>
          <p:cNvCxnSpPr>
            <a:stCxn id="165" idx="0"/>
            <a:endCxn id="120" idx="3"/>
          </p:cNvCxnSpPr>
          <p:nvPr/>
        </p:nvCxnSpPr>
        <p:spPr>
          <a:xfrm rot="16200000" flipV="1">
            <a:off x="6477073" y="45255"/>
            <a:ext cx="243096" cy="30268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ángulo: esquinas redondeadas 167">
            <a:extLst>
              <a:ext uri="{FF2B5EF4-FFF2-40B4-BE49-F238E27FC236}">
                <a16:creationId xmlns:a16="http://schemas.microsoft.com/office/drawing/2014/main" id="{A53F0E56-1439-05A7-57DD-AA34B291CA6A}"/>
              </a:ext>
            </a:extLst>
          </p:cNvPr>
          <p:cNvSpPr/>
          <p:nvPr/>
        </p:nvSpPr>
        <p:spPr>
          <a:xfrm>
            <a:off x="5913101" y="3424046"/>
            <a:ext cx="1170889" cy="4788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Poca competencia</a:t>
            </a:r>
            <a:endParaRPr lang="es-CO" sz="1200" dirty="0"/>
          </a:p>
        </p:txBody>
      </p:sp>
      <p:sp>
        <p:nvSpPr>
          <p:cNvPr id="169" name="Rectángulo: esquinas redondeadas 168">
            <a:extLst>
              <a:ext uri="{FF2B5EF4-FFF2-40B4-BE49-F238E27FC236}">
                <a16:creationId xmlns:a16="http://schemas.microsoft.com/office/drawing/2014/main" id="{5E8BCDCF-EA41-92DA-FEA1-EE56B1B2BBED}"/>
              </a:ext>
            </a:extLst>
          </p:cNvPr>
          <p:cNvSpPr/>
          <p:nvPr/>
        </p:nvSpPr>
        <p:spPr>
          <a:xfrm>
            <a:off x="5913101" y="2674619"/>
            <a:ext cx="1170889" cy="53260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Buena adquisición</a:t>
            </a:r>
          </a:p>
        </p:txBody>
      </p:sp>
      <p:cxnSp>
        <p:nvCxnSpPr>
          <p:cNvPr id="170" name="Conector recto 169">
            <a:extLst>
              <a:ext uri="{FF2B5EF4-FFF2-40B4-BE49-F238E27FC236}">
                <a16:creationId xmlns:a16="http://schemas.microsoft.com/office/drawing/2014/main" id="{4A0F4A04-4B57-FF45-8041-2DD824F472BD}"/>
              </a:ext>
            </a:extLst>
          </p:cNvPr>
          <p:cNvCxnSpPr>
            <a:cxnSpLocks/>
            <a:stCxn id="169" idx="2"/>
            <a:endCxn id="168" idx="0"/>
          </p:cNvCxnSpPr>
          <p:nvPr/>
        </p:nvCxnSpPr>
        <p:spPr>
          <a:xfrm>
            <a:off x="6498546" y="3207224"/>
            <a:ext cx="0" cy="21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ángulo: esquinas redondeadas 170">
            <a:extLst>
              <a:ext uri="{FF2B5EF4-FFF2-40B4-BE49-F238E27FC236}">
                <a16:creationId xmlns:a16="http://schemas.microsoft.com/office/drawing/2014/main" id="{0F6D5445-7C4F-BD19-3594-F7778D963D5A}"/>
              </a:ext>
            </a:extLst>
          </p:cNvPr>
          <p:cNvSpPr/>
          <p:nvPr/>
        </p:nvSpPr>
        <p:spPr>
          <a:xfrm>
            <a:off x="5913101" y="1920142"/>
            <a:ext cx="1170889" cy="53260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Buena compra de productos</a:t>
            </a:r>
          </a:p>
        </p:txBody>
      </p:sp>
      <p:cxnSp>
        <p:nvCxnSpPr>
          <p:cNvPr id="172" name="Conector: angular 171">
            <a:extLst>
              <a:ext uri="{FF2B5EF4-FFF2-40B4-BE49-F238E27FC236}">
                <a16:creationId xmlns:a16="http://schemas.microsoft.com/office/drawing/2014/main" id="{08BA4E8A-A2EA-32A5-1A40-FF7271BD71BC}"/>
              </a:ext>
            </a:extLst>
          </p:cNvPr>
          <p:cNvCxnSpPr>
            <a:stCxn id="171" idx="0"/>
            <a:endCxn id="120" idx="2"/>
          </p:cNvCxnSpPr>
          <p:nvPr/>
        </p:nvCxnSpPr>
        <p:spPr>
          <a:xfrm rot="16200000" flipV="1">
            <a:off x="5377363" y="798958"/>
            <a:ext cx="243592" cy="19987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>
            <a:extLst>
              <a:ext uri="{FF2B5EF4-FFF2-40B4-BE49-F238E27FC236}">
                <a16:creationId xmlns:a16="http://schemas.microsoft.com/office/drawing/2014/main" id="{57CCFA4D-34C6-2A8C-657B-4741DF6576A3}"/>
              </a:ext>
            </a:extLst>
          </p:cNvPr>
          <p:cNvCxnSpPr>
            <a:stCxn id="171" idx="2"/>
            <a:endCxn id="169" idx="0"/>
          </p:cNvCxnSpPr>
          <p:nvPr/>
        </p:nvCxnSpPr>
        <p:spPr>
          <a:xfrm>
            <a:off x="6498546" y="2452747"/>
            <a:ext cx="0" cy="22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ángulo: esquinas redondeadas 173">
            <a:extLst>
              <a:ext uri="{FF2B5EF4-FFF2-40B4-BE49-F238E27FC236}">
                <a16:creationId xmlns:a16="http://schemas.microsoft.com/office/drawing/2014/main" id="{ECEDC5FB-C1CC-1340-F531-825B902BCB4D}"/>
              </a:ext>
            </a:extLst>
          </p:cNvPr>
          <p:cNvSpPr/>
          <p:nvPr/>
        </p:nvSpPr>
        <p:spPr>
          <a:xfrm>
            <a:off x="3914324" y="415591"/>
            <a:ext cx="1170889" cy="4788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Expansión</a:t>
            </a:r>
            <a:endParaRPr lang="es-CO" sz="1200" dirty="0"/>
          </a:p>
        </p:txBody>
      </p: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893AD2BE-F813-71F2-DE8B-FDBE0E53FB73}"/>
              </a:ext>
            </a:extLst>
          </p:cNvPr>
          <p:cNvCxnSpPr>
            <a:stCxn id="174" idx="2"/>
            <a:endCxn id="120" idx="0"/>
          </p:cNvCxnSpPr>
          <p:nvPr/>
        </p:nvCxnSpPr>
        <p:spPr>
          <a:xfrm>
            <a:off x="4499769" y="894466"/>
            <a:ext cx="2" cy="303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: angular 175">
            <a:extLst>
              <a:ext uri="{FF2B5EF4-FFF2-40B4-BE49-F238E27FC236}">
                <a16:creationId xmlns:a16="http://schemas.microsoft.com/office/drawing/2014/main" id="{547B0271-34F6-1565-BEAE-43736F03562A}"/>
              </a:ext>
            </a:extLst>
          </p:cNvPr>
          <p:cNvCxnSpPr>
            <a:stCxn id="119" idx="0"/>
            <a:endCxn id="120" idx="1"/>
          </p:cNvCxnSpPr>
          <p:nvPr/>
        </p:nvCxnSpPr>
        <p:spPr>
          <a:xfrm rot="5400000" flipH="1" flipV="1">
            <a:off x="1115405" y="968841"/>
            <a:ext cx="2330649" cy="326719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ángulo: esquinas redondeadas 176">
            <a:extLst>
              <a:ext uri="{FF2B5EF4-FFF2-40B4-BE49-F238E27FC236}">
                <a16:creationId xmlns:a16="http://schemas.microsoft.com/office/drawing/2014/main" id="{33BA8AD8-7620-BDB5-2A6F-5E6814B3FD10}"/>
              </a:ext>
            </a:extLst>
          </p:cNvPr>
          <p:cNvSpPr/>
          <p:nvPr/>
        </p:nvSpPr>
        <p:spPr>
          <a:xfrm>
            <a:off x="1482180" y="3389001"/>
            <a:ext cx="1471570" cy="4788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conocimiento del mercado</a:t>
            </a:r>
            <a:endParaRPr lang="es-CO" sz="1200" dirty="0"/>
          </a:p>
        </p:txBody>
      </p:sp>
      <p:sp>
        <p:nvSpPr>
          <p:cNvPr id="178" name="Rectángulo: esquinas redondeadas 177">
            <a:extLst>
              <a:ext uri="{FF2B5EF4-FFF2-40B4-BE49-F238E27FC236}">
                <a16:creationId xmlns:a16="http://schemas.microsoft.com/office/drawing/2014/main" id="{B19B5A74-974B-C82D-7C04-3496A0F47841}"/>
              </a:ext>
            </a:extLst>
          </p:cNvPr>
          <p:cNvSpPr/>
          <p:nvPr/>
        </p:nvSpPr>
        <p:spPr>
          <a:xfrm>
            <a:off x="1482180" y="2631852"/>
            <a:ext cx="1471570" cy="4788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Conocimiento de rentabilidad</a:t>
            </a:r>
            <a:endParaRPr lang="es-CO" sz="1200" dirty="0"/>
          </a:p>
        </p:txBody>
      </p:sp>
      <p:cxnSp>
        <p:nvCxnSpPr>
          <p:cNvPr id="179" name="Conector recto 178">
            <a:extLst>
              <a:ext uri="{FF2B5EF4-FFF2-40B4-BE49-F238E27FC236}">
                <a16:creationId xmlns:a16="http://schemas.microsoft.com/office/drawing/2014/main" id="{E7CAB21C-2583-6969-0E31-899B188DDE48}"/>
              </a:ext>
            </a:extLst>
          </p:cNvPr>
          <p:cNvCxnSpPr>
            <a:stCxn id="178" idx="2"/>
            <a:endCxn id="177" idx="0"/>
          </p:cNvCxnSpPr>
          <p:nvPr/>
        </p:nvCxnSpPr>
        <p:spPr>
          <a:xfrm>
            <a:off x="2217965" y="3110727"/>
            <a:ext cx="0" cy="278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: angular 179">
            <a:extLst>
              <a:ext uri="{FF2B5EF4-FFF2-40B4-BE49-F238E27FC236}">
                <a16:creationId xmlns:a16="http://schemas.microsoft.com/office/drawing/2014/main" id="{2D4D979F-49EE-B1F4-7445-9CEDA3E3D96E}"/>
              </a:ext>
            </a:extLst>
          </p:cNvPr>
          <p:cNvCxnSpPr>
            <a:stCxn id="178" idx="0"/>
            <a:endCxn id="120" idx="2"/>
          </p:cNvCxnSpPr>
          <p:nvPr/>
        </p:nvCxnSpPr>
        <p:spPr>
          <a:xfrm rot="5400000" flipH="1" flipV="1">
            <a:off x="2881217" y="1013298"/>
            <a:ext cx="955302" cy="22818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ángulo: esquinas redondeadas 180">
            <a:extLst>
              <a:ext uri="{FF2B5EF4-FFF2-40B4-BE49-F238E27FC236}">
                <a16:creationId xmlns:a16="http://schemas.microsoft.com/office/drawing/2014/main" id="{6B3FE923-4B22-E11A-BCE9-3908585AB798}"/>
              </a:ext>
            </a:extLst>
          </p:cNvPr>
          <p:cNvSpPr/>
          <p:nvPr/>
        </p:nvSpPr>
        <p:spPr>
          <a:xfrm>
            <a:off x="3716458" y="2611125"/>
            <a:ext cx="1577582" cy="4788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crecimiento</a:t>
            </a:r>
            <a:endParaRPr lang="es-CO" sz="1200" dirty="0"/>
          </a:p>
        </p:txBody>
      </p:sp>
      <p:cxnSp>
        <p:nvCxnSpPr>
          <p:cNvPr id="182" name="Conector recto 181">
            <a:extLst>
              <a:ext uri="{FF2B5EF4-FFF2-40B4-BE49-F238E27FC236}">
                <a16:creationId xmlns:a16="http://schemas.microsoft.com/office/drawing/2014/main" id="{874EEA2D-30AE-33D2-EA8C-7E70C315B024}"/>
              </a:ext>
            </a:extLst>
          </p:cNvPr>
          <p:cNvCxnSpPr>
            <a:stCxn id="120" idx="2"/>
            <a:endCxn id="181" idx="0"/>
          </p:cNvCxnSpPr>
          <p:nvPr/>
        </p:nvCxnSpPr>
        <p:spPr>
          <a:xfrm>
            <a:off x="4499771" y="1676550"/>
            <a:ext cx="5478" cy="93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>
            <a:extLst>
              <a:ext uri="{FF2B5EF4-FFF2-40B4-BE49-F238E27FC236}">
                <a16:creationId xmlns:a16="http://schemas.microsoft.com/office/drawing/2014/main" id="{5AB72230-FB15-9695-FBEB-DB374740B793}"/>
              </a:ext>
            </a:extLst>
          </p:cNvPr>
          <p:cNvCxnSpPr>
            <a:stCxn id="181" idx="2"/>
            <a:endCxn id="128" idx="0"/>
          </p:cNvCxnSpPr>
          <p:nvPr/>
        </p:nvCxnSpPr>
        <p:spPr>
          <a:xfrm flipH="1">
            <a:off x="4503157" y="3090000"/>
            <a:ext cx="2092" cy="279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528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183</TotalTime>
  <Words>217</Words>
  <Application>Microsoft Office PowerPoint</Application>
  <PresentationFormat>Personalizado</PresentationFormat>
  <Paragraphs>70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APRENDIZSENA</dc:creator>
  <cp:lastModifiedBy>sena1</cp:lastModifiedBy>
  <cp:revision>5</cp:revision>
  <dcterms:created xsi:type="dcterms:W3CDTF">2023-06-08T20:41:23Z</dcterms:created>
  <dcterms:modified xsi:type="dcterms:W3CDTF">2023-06-15T20:58:38Z</dcterms:modified>
</cp:coreProperties>
</file>