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RZgPXo7ki/kbtkCQ8IpuyKLhz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57ccc7f0_0_2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e957ccc7f0_0_2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e957ccc7f0_0_2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57ccf4f8_0_3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e957ccf4f8_0_3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e957ccf4f8_0_3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6a3ae51a_0_2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96a3ae51a_0_2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96a3ae51a_0_2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6a3ae51a_0_13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96a3ae51a_0_13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96a3ae51a_0_13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6a3ae51a_0_23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96a3ae51a_0_23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96a3ae51a_0_23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96a3ae51a_2_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96a3ae51a_2_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96a3ae51a_2_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1" name="Google Shape;21;p13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3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9" name="Google Shape;29;p14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4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QGGoYoZ3pSs" TargetMode="External"/><Relationship Id="rId4" Type="http://schemas.openxmlformats.org/officeDocument/2006/relationships/hyperlink" Target="https://www.youtube.com/watch?v=1TOC203qm5Y" TargetMode="External"/><Relationship Id="rId5" Type="http://schemas.openxmlformats.org/officeDocument/2006/relationships/hyperlink" Target="https://google.github.io/mediapipe/solutions/hands" TargetMode="External"/><Relationship Id="rId6" Type="http://schemas.openxmlformats.org/officeDocument/2006/relationships/hyperlink" Target="https://docs.opencv.org/3.4/d8/d01/group__imgproc__color__conversion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/>
              <a:t>Lenguaje</a:t>
            </a:r>
            <a:r>
              <a:rPr lang="es-CO" sz="4000"/>
              <a:t> de señas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71600" y="2276872"/>
            <a:ext cx="7305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7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s-CO" sz="217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s-CO" sz="217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Ingeniería de Sistemas</a:t>
            </a:r>
            <a:endParaRPr sz="217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s-CO" sz="217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Segundo trabajo de PDI</a:t>
            </a:r>
            <a:endParaRPr sz="217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s-CO" sz="217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2021-1</a:t>
            </a:r>
            <a:endParaRPr sz="217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sz="248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331640" y="46287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John Sebastian Estrada Durango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johns.estrada@udea.edu.co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Daniel Steve Blandón Sánchez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steve.blandon@udea.edu.co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645400" y="1047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Líneas Futuras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070050" y="3025750"/>
            <a:ext cx="4916100" cy="2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futuras: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modelo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interfaz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Reducir el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modelo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Aumentar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categorías al modelo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399"/>
            <a:ext cx="3576846" cy="57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609600" y="266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de actividades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3" y="1803900"/>
            <a:ext cx="8095175" cy="25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793050" y="1979700"/>
            <a:ext cx="7342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200">
                <a:solidFill>
                  <a:srgbClr val="333333"/>
                </a:solidFill>
                <a:highlight>
                  <a:srgbClr val="FFFFFF"/>
                </a:highlight>
              </a:rPr>
              <a:t>E. Escobedo, L. Ramirez and G. Camara, "Dynamic Sign Language Recognition Based on Convolutional Neural Networks and Texture Maps," </a:t>
            </a:r>
            <a:r>
              <a:rPr i="1" lang="es-CO" sz="1200">
                <a:solidFill>
                  <a:srgbClr val="333333"/>
                </a:solidFill>
                <a:highlight>
                  <a:srgbClr val="FFFFFF"/>
                </a:highlight>
              </a:rPr>
              <a:t>2019 32nd SIBGRAPI Conference on Graphics, Patterns and Images (SIBGRAPI)</a:t>
            </a:r>
            <a:r>
              <a:rPr lang="es-CO" sz="1200">
                <a:solidFill>
                  <a:srgbClr val="333333"/>
                </a:solidFill>
                <a:highlight>
                  <a:srgbClr val="FFFFFF"/>
                </a:highlight>
              </a:rPr>
              <a:t>, 2019, pp. 265-272, doi: 10.1109/SIBGRAPI.2019.00043.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</a:rPr>
              <a:t>Ismael Enrique Cocomá Aldana. (2020, 20 de mayo). </a:t>
            </a:r>
            <a:r>
              <a:rPr i="1" lang="es-CO" sz="1200">
                <a:solidFill>
                  <a:schemeClr val="dk1"/>
                </a:solidFill>
              </a:rPr>
              <a:t>Traducción Lenguaje de Señas Colombianas mediante Inteligencia Artificial #SemanaIngenieriaAUNAR2020</a:t>
            </a:r>
            <a:r>
              <a:rPr lang="es-CO" sz="1200">
                <a:solidFill>
                  <a:schemeClr val="dk1"/>
                </a:solidFill>
              </a:rPr>
              <a:t> [Video]. YouTube. </a:t>
            </a:r>
            <a:r>
              <a:rPr lang="es-CO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https://www.youtube.com/watch?v=QGGoYoZ3pSs</a:t>
            </a:r>
            <a:endParaRPr sz="1200">
              <a:solidFill>
                <a:schemeClr val="dk1"/>
              </a:solidFill>
              <a:highlight>
                <a:srgbClr val="F9F9F9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</a:rPr>
              <a:t>Universidad de Lima. (2021, 10 de junio). </a:t>
            </a:r>
            <a:r>
              <a:rPr i="1" lang="es-CO" sz="1200">
                <a:solidFill>
                  <a:schemeClr val="dk1"/>
                </a:solidFill>
              </a:rPr>
              <a:t>ULIMA - Reconociendo palabras de lenguaje de señas usando ‘deep learning’</a:t>
            </a:r>
            <a:r>
              <a:rPr lang="es-CO" sz="1200">
                <a:solidFill>
                  <a:schemeClr val="dk1"/>
                </a:solidFill>
              </a:rPr>
              <a:t> [Video]. YouTube. </a:t>
            </a:r>
            <a:r>
              <a:rPr lang="es-CO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https://www.youtube.com/watch?v=1TOC203qm5Y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</a:rPr>
              <a:t>Google. (s. f.). </a:t>
            </a:r>
            <a:r>
              <a:rPr i="1" lang="es-CO" sz="1200">
                <a:solidFill>
                  <a:schemeClr val="dk1"/>
                </a:solidFill>
              </a:rPr>
              <a:t>MediaPipe Hands</a:t>
            </a:r>
            <a:r>
              <a:rPr lang="es-CO" sz="1200">
                <a:solidFill>
                  <a:schemeClr val="dk1"/>
                </a:solidFill>
              </a:rPr>
              <a:t>. MediaPipe. </a:t>
            </a:r>
            <a:r>
              <a:rPr lang="es-CO" sz="1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https://google.github.io/mediapipe/solutions/hands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s-CO" sz="1200">
                <a:solidFill>
                  <a:schemeClr val="dk1"/>
                </a:solidFill>
              </a:rPr>
              <a:t>Color Space Conversions</a:t>
            </a:r>
            <a:r>
              <a:rPr lang="es-CO" sz="1200">
                <a:solidFill>
                  <a:schemeClr val="dk1"/>
                </a:solidFill>
              </a:rPr>
              <a:t>. (s. f.). OpenCV. </a:t>
            </a:r>
            <a:r>
              <a:rPr lang="es-CO" sz="12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https://docs.opencv.org/3.4/d8/d01/group__imgproc__color__conversions.html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79400" y="1570051"/>
            <a:ext cx="7290000" cy="4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roblema humano: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Desarrollar sistemas inclusivos que hagan más sencilla la interacción entre personas con discapacidad y las TI.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roblema técnico: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Usar técnicas de procesado de imágenes  y mac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hine learning </a:t>
            </a:r>
            <a:r>
              <a:rPr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entrenar modelos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que puedan reconocer el lenguaje de señas</a:t>
            </a:r>
            <a:r>
              <a:rPr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ntecedentes en trabajos similares: 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Dynamic Sign Language Recognition Based on Convolutional Neural Networks and Texture Maps</a:t>
            </a:r>
            <a:r>
              <a:rPr lang="es-CO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[1].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Traducción Lenguaje de Señas Colombianas mediante Inteligencia Artificial</a:t>
            </a:r>
            <a:r>
              <a:rPr lang="es-CO" sz="19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[2]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s-CO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Reconociendo palabras de lenguaje de señas usando deep learning [3]</a:t>
            </a:r>
            <a:endParaRPr sz="18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4292E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1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Ruta a seguir</a:t>
            </a:r>
            <a:endParaRPr b="0" i="0" sz="41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50" y="1551850"/>
            <a:ext cx="4902150" cy="465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57ccc7f0_0_2"/>
          <p:cNvSpPr txBox="1"/>
          <p:nvPr/>
        </p:nvSpPr>
        <p:spPr>
          <a:xfrm>
            <a:off x="116075" y="1570050"/>
            <a:ext cx="8137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O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</a:t>
            </a:r>
            <a:r>
              <a:rPr lang="es-C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de imagen - Capturar figura</a:t>
            </a:r>
            <a:r>
              <a:rPr lang="es-C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e957ccc7f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38" y="3473775"/>
            <a:ext cx="6150525" cy="26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e957ccc7f0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625" y="2228050"/>
            <a:ext cx="3623553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957ccc7f0_0_2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Conceptos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57ccf4f8_0_3"/>
          <p:cNvSpPr txBox="1"/>
          <p:nvPr/>
        </p:nvSpPr>
        <p:spPr>
          <a:xfrm>
            <a:off x="116075" y="1666800"/>
            <a:ext cx="8137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O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Procesado de imagen - escala de grises</a:t>
            </a:r>
            <a:r>
              <a:rPr lang="es-C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e957ccf4f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63" y="2396288"/>
            <a:ext cx="5735475" cy="57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e957ccf4f8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788" y="3634925"/>
            <a:ext cx="5752250" cy="42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e957ccf4f8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288" y="4330626"/>
            <a:ext cx="5043252" cy="11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e957ccf4f8_0_3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Conceptos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6a3ae51a_0_2"/>
          <p:cNvSpPr txBox="1"/>
          <p:nvPr/>
        </p:nvSpPr>
        <p:spPr>
          <a:xfrm>
            <a:off x="116075" y="1666800"/>
            <a:ext cx="8137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 de </a:t>
            </a:r>
            <a:r>
              <a:rPr lang="es-C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96a3ae51a_0_2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Neuronales Convolucionales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e96a3ae51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63" y="2553350"/>
            <a:ext cx="8328925" cy="6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e96a3ae51a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631" y="3593300"/>
            <a:ext cx="3764750" cy="1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6a3ae51a_0_13"/>
          <p:cNvSpPr txBox="1"/>
          <p:nvPr/>
        </p:nvSpPr>
        <p:spPr>
          <a:xfrm>
            <a:off x="116075" y="1666800"/>
            <a:ext cx="8137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Preprocesado de información</a:t>
            </a:r>
            <a:r>
              <a:rPr lang="es-C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96a3ae51a_0_13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Neuronales Convolucionales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e96a3ae51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4600"/>
            <a:ext cx="882230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96a3ae51a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838" y="3285950"/>
            <a:ext cx="4073425" cy="25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6a3ae51a_0_23"/>
          <p:cNvSpPr txBox="1"/>
          <p:nvPr/>
        </p:nvSpPr>
        <p:spPr>
          <a:xfrm>
            <a:off x="116075" y="1666800"/>
            <a:ext cx="8137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del modelo</a:t>
            </a:r>
            <a:r>
              <a:rPr lang="es-C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96a3ae51a_0_23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Neuronales Convolucionales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e96a3ae51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500" y="2362200"/>
            <a:ext cx="236963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e96a3ae51a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175" y="3548550"/>
            <a:ext cx="61436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6a3ae51a_2_0"/>
          <p:cNvSpPr txBox="1"/>
          <p:nvPr/>
        </p:nvSpPr>
        <p:spPr>
          <a:xfrm>
            <a:off x="505536" y="100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Sim</a:t>
            </a: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ulación interfaz de usuario final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e96a3ae51a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5747"/>
            <a:ext cx="8839200" cy="46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