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9" r:id="rId1"/>
  </p:sldMasterIdLst>
  <p:notesMasterIdLst>
    <p:notesMasterId r:id="rId35"/>
  </p:notesMasterIdLst>
  <p:sldIdLst>
    <p:sldId id="269" r:id="rId2"/>
    <p:sldId id="343" r:id="rId3"/>
    <p:sldId id="899" r:id="rId4"/>
    <p:sldId id="890" r:id="rId5"/>
    <p:sldId id="889" r:id="rId6"/>
    <p:sldId id="901" r:id="rId7"/>
    <p:sldId id="905" r:id="rId8"/>
    <p:sldId id="911" r:id="rId9"/>
    <p:sldId id="904" r:id="rId10"/>
    <p:sldId id="900" r:id="rId11"/>
    <p:sldId id="912" r:id="rId12"/>
    <p:sldId id="906" r:id="rId13"/>
    <p:sldId id="907" r:id="rId14"/>
    <p:sldId id="892" r:id="rId15"/>
    <p:sldId id="908" r:id="rId16"/>
    <p:sldId id="909" r:id="rId17"/>
    <p:sldId id="910" r:id="rId18"/>
    <p:sldId id="893" r:id="rId19"/>
    <p:sldId id="894" r:id="rId20"/>
    <p:sldId id="895" r:id="rId21"/>
    <p:sldId id="898" r:id="rId22"/>
    <p:sldId id="903" r:id="rId23"/>
    <p:sldId id="897" r:id="rId24"/>
    <p:sldId id="309" r:id="rId25"/>
    <p:sldId id="311" r:id="rId26"/>
    <p:sldId id="312" r:id="rId27"/>
    <p:sldId id="913" r:id="rId28"/>
    <p:sldId id="914" r:id="rId29"/>
    <p:sldId id="917" r:id="rId30"/>
    <p:sldId id="915" r:id="rId31"/>
    <p:sldId id="916" r:id="rId32"/>
    <p:sldId id="918" r:id="rId33"/>
    <p:sldId id="264" r:id="rId3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B624"/>
    <a:srgbClr val="2B3B48"/>
    <a:srgbClr val="D6A918"/>
    <a:srgbClr val="F08080"/>
    <a:srgbClr val="2A7E9A"/>
    <a:srgbClr val="E2E2E2"/>
    <a:srgbClr val="0D6D74"/>
    <a:srgbClr val="7CAA14"/>
    <a:srgbClr val="E94444"/>
    <a:srgbClr val="464F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920A06-5981-48DA-8489-74AF2797EAEE}" v="1" dt="2024-04-29T12:18:12.075"/>
  </p1510:revLst>
</p1510:revInfo>
</file>

<file path=ppt/tableStyles.xml><?xml version="1.0" encoding="utf-8"?>
<a:tblStyleLst xmlns:a="http://schemas.openxmlformats.org/drawingml/2006/main" def="{5C22544A-7EE6-4342-B048-85BDC9FD1C3A}">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47" autoAdjust="0"/>
    <p:restoredTop sz="94643"/>
  </p:normalViewPr>
  <p:slideViewPr>
    <p:cSldViewPr snapToGrid="0" snapToObjects="1">
      <p:cViewPr>
        <p:scale>
          <a:sx n="150" d="100"/>
          <a:sy n="150" d="100"/>
        </p:scale>
        <p:origin x="162" y="108"/>
      </p:cViewPr>
      <p:guideLst/>
    </p:cSldViewPr>
  </p:slideViewPr>
  <p:notesTextViewPr>
    <p:cViewPr>
      <p:scale>
        <a:sx n="1" d="1"/>
        <a:sy n="1" d="1"/>
      </p:scale>
      <p:origin x="0" y="0"/>
    </p:cViewPr>
  </p:notesTextViewPr>
  <p:notesViewPr>
    <p:cSldViewPr snapToGrid="0" snapToObjects="1">
      <p:cViewPr varScale="1">
        <p:scale>
          <a:sx n="135" d="100"/>
          <a:sy n="135" d="100"/>
        </p:scale>
        <p:origin x="6096"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5C24C2-BD3D-B848-8ECA-2C648348E733}" type="datetimeFigureOut">
              <a:rPr lang="es-CO" smtClean="0"/>
              <a:t>29/04/2024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7C5BF-8CE3-8B4B-9D5E-86E6BB3607BE}" type="slidenum">
              <a:rPr lang="es-CO" smtClean="0"/>
              <a:t>‹Nº›</a:t>
            </a:fld>
            <a:endParaRPr lang="es-CO"/>
          </a:p>
        </p:txBody>
      </p:sp>
    </p:spTree>
    <p:extLst>
      <p:ext uri="{BB962C8B-B14F-4D97-AF65-F5344CB8AC3E}">
        <p14:creationId xmlns:p14="http://schemas.microsoft.com/office/powerpoint/2010/main" val="2893739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a:lnSpc>
                <a:spcPct val="100000"/>
              </a:lnSpc>
              <a:buFontTx/>
              <a:buNone/>
            </a:pPr>
            <a:fld id="{952B3CBD-1F33-4B86-91EF-A2D07C0633BC}" type="slidenum">
              <a:rPr lang="es-ES" sz="1300"/>
              <a:pPr algn="r">
                <a:lnSpc>
                  <a:spcPct val="100000"/>
                </a:lnSpc>
                <a:buFontTx/>
                <a:buNone/>
              </a:pPr>
              <a:t>2</a:t>
            </a:fld>
            <a:endParaRPr lang="es-ES" sz="1300" dirty="0"/>
          </a:p>
        </p:txBody>
      </p:sp>
      <p:sp>
        <p:nvSpPr>
          <p:cNvPr id="25603" name="Rectangle 2"/>
          <p:cNvSpPr>
            <a:spLocks noGrp="1" noRot="1" noChangeAspect="1" noChangeArrowheads="1" noTextEdit="1"/>
          </p:cNvSpPr>
          <p:nvPr>
            <p:ph type="sldImg"/>
          </p:nvPr>
        </p:nvSpPr>
        <p:spPr>
          <a:xfrm>
            <a:off x="457200" y="720725"/>
            <a:ext cx="6400800" cy="3600450"/>
          </a:xfrm>
          <a:ln/>
        </p:spPr>
      </p:sp>
      <p:sp>
        <p:nvSpPr>
          <p:cNvPr id="25604" name="Rectangle 3"/>
          <p:cNvSpPr>
            <a:spLocks noGrp="1" noChangeArrowheads="1"/>
          </p:cNvSpPr>
          <p:nvPr>
            <p:ph type="body" idx="1"/>
          </p:nvPr>
        </p:nvSpPr>
        <p:spPr>
          <a:noFill/>
          <a:ln/>
        </p:spPr>
        <p:txBody>
          <a:bodyPr/>
          <a:lstStyle/>
          <a:p>
            <a:pPr eaLnBrk="1" hangingPunct="1"/>
            <a:endParaRPr lang="es-ES" dirty="0">
              <a:latin typeface="Arial" charset="0"/>
              <a:cs typeface="Arial" charset="0"/>
            </a:endParaRPr>
          </a:p>
        </p:txBody>
      </p:sp>
    </p:spTree>
    <p:extLst>
      <p:ext uri="{BB962C8B-B14F-4D97-AF65-F5344CB8AC3E}">
        <p14:creationId xmlns:p14="http://schemas.microsoft.com/office/powerpoint/2010/main" val="1325638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2875C-BDD6-BF52-7625-CEC46BD0357F}"/>
            </a:ext>
          </a:extLst>
        </p:cNvPr>
        <p:cNvGrpSpPr/>
        <p:nvPr/>
      </p:nvGrpSpPr>
      <p:grpSpPr>
        <a:xfrm>
          <a:off x="0" y="0"/>
          <a:ext cx="0" cy="0"/>
          <a:chOff x="0" y="0"/>
          <a:chExt cx="0" cy="0"/>
        </a:xfrm>
      </p:grpSpPr>
      <p:sp>
        <p:nvSpPr>
          <p:cNvPr id="25602" name="Rectangle 7">
            <a:extLst>
              <a:ext uri="{FF2B5EF4-FFF2-40B4-BE49-F238E27FC236}">
                <a16:creationId xmlns:a16="http://schemas.microsoft.com/office/drawing/2014/main" id="{ADEEFE64-FEB7-B71C-1617-E112EE806AF9}"/>
              </a:ext>
            </a:extLst>
          </p:cNvPr>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13</a:t>
            </a:fld>
            <a:endParaRPr lang="es-ES" sz="1300"/>
          </a:p>
        </p:txBody>
      </p:sp>
      <p:sp>
        <p:nvSpPr>
          <p:cNvPr id="25603" name="Rectangle 2">
            <a:extLst>
              <a:ext uri="{FF2B5EF4-FFF2-40B4-BE49-F238E27FC236}">
                <a16:creationId xmlns:a16="http://schemas.microsoft.com/office/drawing/2014/main" id="{0F2A3457-B246-42DA-1875-DA62282FDD15}"/>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1AB97467-9612-2ECB-7188-A8BE969A5F4B}"/>
              </a:ext>
            </a:extLst>
          </p:cNvPr>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2489914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14</a:t>
            </a:fld>
            <a:endParaRPr lang="es-ES" sz="13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1114297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1A001-D5EC-3501-547A-5FB147A54505}"/>
            </a:ext>
          </a:extLst>
        </p:cNvPr>
        <p:cNvGrpSpPr/>
        <p:nvPr/>
      </p:nvGrpSpPr>
      <p:grpSpPr>
        <a:xfrm>
          <a:off x="0" y="0"/>
          <a:ext cx="0" cy="0"/>
          <a:chOff x="0" y="0"/>
          <a:chExt cx="0" cy="0"/>
        </a:xfrm>
      </p:grpSpPr>
      <p:sp>
        <p:nvSpPr>
          <p:cNvPr id="25602" name="Rectangle 7">
            <a:extLst>
              <a:ext uri="{FF2B5EF4-FFF2-40B4-BE49-F238E27FC236}">
                <a16:creationId xmlns:a16="http://schemas.microsoft.com/office/drawing/2014/main" id="{1756B634-0F71-25D9-12BF-F1D4DA1E394D}"/>
              </a:ext>
            </a:extLst>
          </p:cNvPr>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15</a:t>
            </a:fld>
            <a:endParaRPr lang="es-ES" sz="1300"/>
          </a:p>
        </p:txBody>
      </p:sp>
      <p:sp>
        <p:nvSpPr>
          <p:cNvPr id="25603" name="Rectangle 2">
            <a:extLst>
              <a:ext uri="{FF2B5EF4-FFF2-40B4-BE49-F238E27FC236}">
                <a16:creationId xmlns:a16="http://schemas.microsoft.com/office/drawing/2014/main" id="{5E229623-7D59-43BD-EA53-A4B59466919A}"/>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9167A9CC-E37C-D480-F361-44C38DDEDBAE}"/>
              </a:ext>
            </a:extLst>
          </p:cNvPr>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2196310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F2F6D-524A-5F66-0A3C-676EC7BF0F34}"/>
            </a:ext>
          </a:extLst>
        </p:cNvPr>
        <p:cNvGrpSpPr/>
        <p:nvPr/>
      </p:nvGrpSpPr>
      <p:grpSpPr>
        <a:xfrm>
          <a:off x="0" y="0"/>
          <a:ext cx="0" cy="0"/>
          <a:chOff x="0" y="0"/>
          <a:chExt cx="0" cy="0"/>
        </a:xfrm>
      </p:grpSpPr>
      <p:sp>
        <p:nvSpPr>
          <p:cNvPr id="25602" name="Rectangle 7">
            <a:extLst>
              <a:ext uri="{FF2B5EF4-FFF2-40B4-BE49-F238E27FC236}">
                <a16:creationId xmlns:a16="http://schemas.microsoft.com/office/drawing/2014/main" id="{45A1F467-1870-E879-92CA-AA7612FC2236}"/>
              </a:ext>
            </a:extLst>
          </p:cNvPr>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16</a:t>
            </a:fld>
            <a:endParaRPr lang="es-ES" sz="1300"/>
          </a:p>
        </p:txBody>
      </p:sp>
      <p:sp>
        <p:nvSpPr>
          <p:cNvPr id="25603" name="Rectangle 2">
            <a:extLst>
              <a:ext uri="{FF2B5EF4-FFF2-40B4-BE49-F238E27FC236}">
                <a16:creationId xmlns:a16="http://schemas.microsoft.com/office/drawing/2014/main" id="{F617E5B7-3E5B-4E90-EE58-044B38CF3AF4}"/>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347C50A3-6C30-0D52-ADCC-AB7B89CD1FDB}"/>
              </a:ext>
            </a:extLst>
          </p:cNvPr>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875418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675D1-A0E5-C720-8619-A95E7C8777B0}"/>
            </a:ext>
          </a:extLst>
        </p:cNvPr>
        <p:cNvGrpSpPr/>
        <p:nvPr/>
      </p:nvGrpSpPr>
      <p:grpSpPr>
        <a:xfrm>
          <a:off x="0" y="0"/>
          <a:ext cx="0" cy="0"/>
          <a:chOff x="0" y="0"/>
          <a:chExt cx="0" cy="0"/>
        </a:xfrm>
      </p:grpSpPr>
      <p:sp>
        <p:nvSpPr>
          <p:cNvPr id="25602" name="Rectangle 7">
            <a:extLst>
              <a:ext uri="{FF2B5EF4-FFF2-40B4-BE49-F238E27FC236}">
                <a16:creationId xmlns:a16="http://schemas.microsoft.com/office/drawing/2014/main" id="{A2C6AEC4-9385-996A-4B68-38B78327AC3C}"/>
              </a:ext>
            </a:extLst>
          </p:cNvPr>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17</a:t>
            </a:fld>
            <a:endParaRPr lang="es-ES" sz="1300"/>
          </a:p>
        </p:txBody>
      </p:sp>
      <p:sp>
        <p:nvSpPr>
          <p:cNvPr id="25603" name="Rectangle 2">
            <a:extLst>
              <a:ext uri="{FF2B5EF4-FFF2-40B4-BE49-F238E27FC236}">
                <a16:creationId xmlns:a16="http://schemas.microsoft.com/office/drawing/2014/main" id="{866F4B0A-DC62-E764-9911-398E5A88FB8A}"/>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49F0AAD1-B042-DBA4-8930-F3810E7A0F26}"/>
              </a:ext>
            </a:extLst>
          </p:cNvPr>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423056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18</a:t>
            </a:fld>
            <a:endParaRPr lang="es-ES" sz="13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358680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19</a:t>
            </a:fld>
            <a:endParaRPr lang="es-ES" sz="13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3423675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20</a:t>
            </a:fld>
            <a:endParaRPr lang="es-ES" sz="13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4174032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A425D-1145-E58C-1FC5-393F293E2184}"/>
            </a:ext>
          </a:extLst>
        </p:cNvPr>
        <p:cNvGrpSpPr/>
        <p:nvPr/>
      </p:nvGrpSpPr>
      <p:grpSpPr>
        <a:xfrm>
          <a:off x="0" y="0"/>
          <a:ext cx="0" cy="0"/>
          <a:chOff x="0" y="0"/>
          <a:chExt cx="0" cy="0"/>
        </a:xfrm>
      </p:grpSpPr>
      <p:sp>
        <p:nvSpPr>
          <p:cNvPr id="25602" name="Rectangle 7">
            <a:extLst>
              <a:ext uri="{FF2B5EF4-FFF2-40B4-BE49-F238E27FC236}">
                <a16:creationId xmlns:a16="http://schemas.microsoft.com/office/drawing/2014/main" id="{ADF03CB3-94A3-D34B-9349-C40E2E99E1C8}"/>
              </a:ext>
            </a:extLst>
          </p:cNvPr>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21</a:t>
            </a:fld>
            <a:endParaRPr lang="es-ES" sz="1300"/>
          </a:p>
        </p:txBody>
      </p:sp>
      <p:sp>
        <p:nvSpPr>
          <p:cNvPr id="25603" name="Rectangle 2">
            <a:extLst>
              <a:ext uri="{FF2B5EF4-FFF2-40B4-BE49-F238E27FC236}">
                <a16:creationId xmlns:a16="http://schemas.microsoft.com/office/drawing/2014/main" id="{E595D240-E5BF-31ED-87CA-D867EA95FB84}"/>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B5FF6170-1717-1C96-DEFD-C351B75E5DB2}"/>
              </a:ext>
            </a:extLst>
          </p:cNvPr>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2076554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58594-CA57-F3ED-007B-D3D53CE571F0}"/>
            </a:ext>
          </a:extLst>
        </p:cNvPr>
        <p:cNvGrpSpPr/>
        <p:nvPr/>
      </p:nvGrpSpPr>
      <p:grpSpPr>
        <a:xfrm>
          <a:off x="0" y="0"/>
          <a:ext cx="0" cy="0"/>
          <a:chOff x="0" y="0"/>
          <a:chExt cx="0" cy="0"/>
        </a:xfrm>
      </p:grpSpPr>
      <p:sp>
        <p:nvSpPr>
          <p:cNvPr id="25602" name="Rectangle 7">
            <a:extLst>
              <a:ext uri="{FF2B5EF4-FFF2-40B4-BE49-F238E27FC236}">
                <a16:creationId xmlns:a16="http://schemas.microsoft.com/office/drawing/2014/main" id="{31196572-E812-143B-AEC0-21D7B8E657D9}"/>
              </a:ext>
            </a:extLst>
          </p:cNvPr>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22</a:t>
            </a:fld>
            <a:endParaRPr lang="es-ES" sz="1300"/>
          </a:p>
        </p:txBody>
      </p:sp>
      <p:sp>
        <p:nvSpPr>
          <p:cNvPr id="25603" name="Rectangle 2">
            <a:extLst>
              <a:ext uri="{FF2B5EF4-FFF2-40B4-BE49-F238E27FC236}">
                <a16:creationId xmlns:a16="http://schemas.microsoft.com/office/drawing/2014/main" id="{3B64FB59-9338-CCEB-7E6C-B2EA8C929C45}"/>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7CAE64EB-2B97-24F7-D2BA-6C947021B8C6}"/>
              </a:ext>
            </a:extLst>
          </p:cNvPr>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252119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3</a:t>
            </a:fld>
            <a:endParaRPr lang="es-ES" sz="13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1481332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23</a:t>
            </a:fld>
            <a:endParaRPr lang="es-ES" sz="13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3576394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24</a:t>
            </a:fld>
            <a:endParaRPr lang="es-ES" sz="13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2926585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25</a:t>
            </a:fld>
            <a:endParaRPr lang="es-ES" sz="13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3846687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26</a:t>
            </a:fld>
            <a:endParaRPr lang="es-ES" sz="13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3284560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27</a:t>
            </a:fld>
            <a:endParaRPr lang="es-ES" sz="13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2798097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D3628-4059-E340-AE76-71C667E76C49}"/>
            </a:ext>
          </a:extLst>
        </p:cNvPr>
        <p:cNvGrpSpPr/>
        <p:nvPr/>
      </p:nvGrpSpPr>
      <p:grpSpPr>
        <a:xfrm>
          <a:off x="0" y="0"/>
          <a:ext cx="0" cy="0"/>
          <a:chOff x="0" y="0"/>
          <a:chExt cx="0" cy="0"/>
        </a:xfrm>
      </p:grpSpPr>
      <p:sp>
        <p:nvSpPr>
          <p:cNvPr id="25602" name="Rectangle 7">
            <a:extLst>
              <a:ext uri="{FF2B5EF4-FFF2-40B4-BE49-F238E27FC236}">
                <a16:creationId xmlns:a16="http://schemas.microsoft.com/office/drawing/2014/main" id="{783D6DC2-55B3-1E0D-5A40-3043650A6993}"/>
              </a:ext>
            </a:extLst>
          </p:cNvPr>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28</a:t>
            </a:fld>
            <a:endParaRPr lang="es-ES" sz="1300"/>
          </a:p>
        </p:txBody>
      </p:sp>
      <p:sp>
        <p:nvSpPr>
          <p:cNvPr id="25603" name="Rectangle 2">
            <a:extLst>
              <a:ext uri="{FF2B5EF4-FFF2-40B4-BE49-F238E27FC236}">
                <a16:creationId xmlns:a16="http://schemas.microsoft.com/office/drawing/2014/main" id="{737D34A5-A7C4-D720-5CE4-7D5B569681B7}"/>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1B4A196F-7758-3084-0DF3-A1232F30A91E}"/>
              </a:ext>
            </a:extLst>
          </p:cNvPr>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371206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D3628-4059-E340-AE76-71C667E76C49}"/>
            </a:ext>
          </a:extLst>
        </p:cNvPr>
        <p:cNvGrpSpPr/>
        <p:nvPr/>
      </p:nvGrpSpPr>
      <p:grpSpPr>
        <a:xfrm>
          <a:off x="0" y="0"/>
          <a:ext cx="0" cy="0"/>
          <a:chOff x="0" y="0"/>
          <a:chExt cx="0" cy="0"/>
        </a:xfrm>
      </p:grpSpPr>
      <p:sp>
        <p:nvSpPr>
          <p:cNvPr id="25602" name="Rectangle 7">
            <a:extLst>
              <a:ext uri="{FF2B5EF4-FFF2-40B4-BE49-F238E27FC236}">
                <a16:creationId xmlns:a16="http://schemas.microsoft.com/office/drawing/2014/main" id="{783D6DC2-55B3-1E0D-5A40-3043650A6993}"/>
              </a:ext>
            </a:extLst>
          </p:cNvPr>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29</a:t>
            </a:fld>
            <a:endParaRPr lang="es-ES" sz="1300"/>
          </a:p>
        </p:txBody>
      </p:sp>
      <p:sp>
        <p:nvSpPr>
          <p:cNvPr id="25603" name="Rectangle 2">
            <a:extLst>
              <a:ext uri="{FF2B5EF4-FFF2-40B4-BE49-F238E27FC236}">
                <a16:creationId xmlns:a16="http://schemas.microsoft.com/office/drawing/2014/main" id="{737D34A5-A7C4-D720-5CE4-7D5B569681B7}"/>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1B4A196F-7758-3084-0DF3-A1232F30A91E}"/>
              </a:ext>
            </a:extLst>
          </p:cNvPr>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491447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30</a:t>
            </a:fld>
            <a:endParaRPr lang="es-ES" sz="13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2318091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D3628-4059-E340-AE76-71C667E76C49}"/>
            </a:ext>
          </a:extLst>
        </p:cNvPr>
        <p:cNvGrpSpPr/>
        <p:nvPr/>
      </p:nvGrpSpPr>
      <p:grpSpPr>
        <a:xfrm>
          <a:off x="0" y="0"/>
          <a:ext cx="0" cy="0"/>
          <a:chOff x="0" y="0"/>
          <a:chExt cx="0" cy="0"/>
        </a:xfrm>
      </p:grpSpPr>
      <p:sp>
        <p:nvSpPr>
          <p:cNvPr id="25602" name="Rectangle 7">
            <a:extLst>
              <a:ext uri="{FF2B5EF4-FFF2-40B4-BE49-F238E27FC236}">
                <a16:creationId xmlns:a16="http://schemas.microsoft.com/office/drawing/2014/main" id="{783D6DC2-55B3-1E0D-5A40-3043650A6993}"/>
              </a:ext>
            </a:extLst>
          </p:cNvPr>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31</a:t>
            </a:fld>
            <a:endParaRPr lang="es-ES" sz="1300"/>
          </a:p>
        </p:txBody>
      </p:sp>
      <p:sp>
        <p:nvSpPr>
          <p:cNvPr id="25603" name="Rectangle 2">
            <a:extLst>
              <a:ext uri="{FF2B5EF4-FFF2-40B4-BE49-F238E27FC236}">
                <a16:creationId xmlns:a16="http://schemas.microsoft.com/office/drawing/2014/main" id="{737D34A5-A7C4-D720-5CE4-7D5B569681B7}"/>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1B4A196F-7758-3084-0DF3-A1232F30A91E}"/>
              </a:ext>
            </a:extLst>
          </p:cNvPr>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2253468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D3628-4059-E340-AE76-71C667E76C49}"/>
            </a:ext>
          </a:extLst>
        </p:cNvPr>
        <p:cNvGrpSpPr/>
        <p:nvPr/>
      </p:nvGrpSpPr>
      <p:grpSpPr>
        <a:xfrm>
          <a:off x="0" y="0"/>
          <a:ext cx="0" cy="0"/>
          <a:chOff x="0" y="0"/>
          <a:chExt cx="0" cy="0"/>
        </a:xfrm>
      </p:grpSpPr>
      <p:sp>
        <p:nvSpPr>
          <p:cNvPr id="25602" name="Rectangle 7">
            <a:extLst>
              <a:ext uri="{FF2B5EF4-FFF2-40B4-BE49-F238E27FC236}">
                <a16:creationId xmlns:a16="http://schemas.microsoft.com/office/drawing/2014/main" id="{783D6DC2-55B3-1E0D-5A40-3043650A6993}"/>
              </a:ext>
            </a:extLst>
          </p:cNvPr>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32</a:t>
            </a:fld>
            <a:endParaRPr lang="es-ES" sz="1300"/>
          </a:p>
        </p:txBody>
      </p:sp>
      <p:sp>
        <p:nvSpPr>
          <p:cNvPr id="25603" name="Rectangle 2">
            <a:extLst>
              <a:ext uri="{FF2B5EF4-FFF2-40B4-BE49-F238E27FC236}">
                <a16:creationId xmlns:a16="http://schemas.microsoft.com/office/drawing/2014/main" id="{737D34A5-A7C4-D720-5CE4-7D5B569681B7}"/>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1B4A196F-7758-3084-0DF3-A1232F30A91E}"/>
              </a:ext>
            </a:extLst>
          </p:cNvPr>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3807802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4</a:t>
            </a:fld>
            <a:endParaRPr lang="es-ES" sz="13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3965151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5</a:t>
            </a:fld>
            <a:endParaRPr lang="es-ES" sz="13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2598395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D3628-4059-E340-AE76-71C667E76C49}"/>
            </a:ext>
          </a:extLst>
        </p:cNvPr>
        <p:cNvGrpSpPr/>
        <p:nvPr/>
      </p:nvGrpSpPr>
      <p:grpSpPr>
        <a:xfrm>
          <a:off x="0" y="0"/>
          <a:ext cx="0" cy="0"/>
          <a:chOff x="0" y="0"/>
          <a:chExt cx="0" cy="0"/>
        </a:xfrm>
      </p:grpSpPr>
      <p:sp>
        <p:nvSpPr>
          <p:cNvPr id="25602" name="Rectangle 7">
            <a:extLst>
              <a:ext uri="{FF2B5EF4-FFF2-40B4-BE49-F238E27FC236}">
                <a16:creationId xmlns:a16="http://schemas.microsoft.com/office/drawing/2014/main" id="{783D6DC2-55B3-1E0D-5A40-3043650A6993}"/>
              </a:ext>
            </a:extLst>
          </p:cNvPr>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6</a:t>
            </a:fld>
            <a:endParaRPr lang="es-ES" sz="1300"/>
          </a:p>
        </p:txBody>
      </p:sp>
      <p:sp>
        <p:nvSpPr>
          <p:cNvPr id="25603" name="Rectangle 2">
            <a:extLst>
              <a:ext uri="{FF2B5EF4-FFF2-40B4-BE49-F238E27FC236}">
                <a16:creationId xmlns:a16="http://schemas.microsoft.com/office/drawing/2014/main" id="{737D34A5-A7C4-D720-5CE4-7D5B569681B7}"/>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1B4A196F-7758-3084-0DF3-A1232F30A91E}"/>
              </a:ext>
            </a:extLst>
          </p:cNvPr>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2055324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1E60D-941C-3CFF-B7F7-12A235BD1254}"/>
            </a:ext>
          </a:extLst>
        </p:cNvPr>
        <p:cNvGrpSpPr/>
        <p:nvPr/>
      </p:nvGrpSpPr>
      <p:grpSpPr>
        <a:xfrm>
          <a:off x="0" y="0"/>
          <a:ext cx="0" cy="0"/>
          <a:chOff x="0" y="0"/>
          <a:chExt cx="0" cy="0"/>
        </a:xfrm>
      </p:grpSpPr>
      <p:sp>
        <p:nvSpPr>
          <p:cNvPr id="25602" name="Rectangle 7">
            <a:extLst>
              <a:ext uri="{FF2B5EF4-FFF2-40B4-BE49-F238E27FC236}">
                <a16:creationId xmlns:a16="http://schemas.microsoft.com/office/drawing/2014/main" id="{550904AA-BD3B-A35C-A77F-C673281F3C87}"/>
              </a:ext>
            </a:extLst>
          </p:cNvPr>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9</a:t>
            </a:fld>
            <a:endParaRPr lang="es-ES" sz="1300"/>
          </a:p>
        </p:txBody>
      </p:sp>
      <p:sp>
        <p:nvSpPr>
          <p:cNvPr id="25603" name="Rectangle 2">
            <a:extLst>
              <a:ext uri="{FF2B5EF4-FFF2-40B4-BE49-F238E27FC236}">
                <a16:creationId xmlns:a16="http://schemas.microsoft.com/office/drawing/2014/main" id="{B5EDF736-493D-3536-36CB-CD0BD947720F}"/>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87FD3800-8C04-540D-903C-C8C5A80EC20A}"/>
              </a:ext>
            </a:extLst>
          </p:cNvPr>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1833582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8CB18-CC3E-0C56-9E4F-FD81359B263B}"/>
            </a:ext>
          </a:extLst>
        </p:cNvPr>
        <p:cNvGrpSpPr/>
        <p:nvPr/>
      </p:nvGrpSpPr>
      <p:grpSpPr>
        <a:xfrm>
          <a:off x="0" y="0"/>
          <a:ext cx="0" cy="0"/>
          <a:chOff x="0" y="0"/>
          <a:chExt cx="0" cy="0"/>
        </a:xfrm>
      </p:grpSpPr>
      <p:sp>
        <p:nvSpPr>
          <p:cNvPr id="25602" name="Rectangle 7">
            <a:extLst>
              <a:ext uri="{FF2B5EF4-FFF2-40B4-BE49-F238E27FC236}">
                <a16:creationId xmlns:a16="http://schemas.microsoft.com/office/drawing/2014/main" id="{3D7F94CB-3191-5430-B482-DEC20FA1143D}"/>
              </a:ext>
            </a:extLst>
          </p:cNvPr>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10</a:t>
            </a:fld>
            <a:endParaRPr lang="es-ES" sz="1300"/>
          </a:p>
        </p:txBody>
      </p:sp>
      <p:sp>
        <p:nvSpPr>
          <p:cNvPr id="25603" name="Rectangle 2">
            <a:extLst>
              <a:ext uri="{FF2B5EF4-FFF2-40B4-BE49-F238E27FC236}">
                <a16:creationId xmlns:a16="http://schemas.microsoft.com/office/drawing/2014/main" id="{3A1A9DE6-BF1D-C957-57C7-5A3B093ADCFB}"/>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2F5F926C-D291-F5C7-0217-E7F7B99BEC4C}"/>
              </a:ext>
            </a:extLst>
          </p:cNvPr>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2386809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1E2AA-49E2-2073-307D-5F0CB25EC8DC}"/>
            </a:ext>
          </a:extLst>
        </p:cNvPr>
        <p:cNvGrpSpPr/>
        <p:nvPr/>
      </p:nvGrpSpPr>
      <p:grpSpPr>
        <a:xfrm>
          <a:off x="0" y="0"/>
          <a:ext cx="0" cy="0"/>
          <a:chOff x="0" y="0"/>
          <a:chExt cx="0" cy="0"/>
        </a:xfrm>
      </p:grpSpPr>
      <p:sp>
        <p:nvSpPr>
          <p:cNvPr id="25602" name="Rectangle 7">
            <a:extLst>
              <a:ext uri="{FF2B5EF4-FFF2-40B4-BE49-F238E27FC236}">
                <a16:creationId xmlns:a16="http://schemas.microsoft.com/office/drawing/2014/main" id="{B126DA25-2E0D-1551-8C45-FD429546FD22}"/>
              </a:ext>
            </a:extLst>
          </p:cNvPr>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11</a:t>
            </a:fld>
            <a:endParaRPr lang="es-ES" sz="1300"/>
          </a:p>
        </p:txBody>
      </p:sp>
      <p:sp>
        <p:nvSpPr>
          <p:cNvPr id="25603" name="Rectangle 2">
            <a:extLst>
              <a:ext uri="{FF2B5EF4-FFF2-40B4-BE49-F238E27FC236}">
                <a16:creationId xmlns:a16="http://schemas.microsoft.com/office/drawing/2014/main" id="{4802205E-DFC1-2397-A245-2E3AFB44973C}"/>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010A98A0-ACE0-49D9-7E36-67DDD8D9B51D}"/>
              </a:ext>
            </a:extLst>
          </p:cNvPr>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3305754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4E115-EF89-E4CA-DB61-2912257C2828}"/>
            </a:ext>
          </a:extLst>
        </p:cNvPr>
        <p:cNvGrpSpPr/>
        <p:nvPr/>
      </p:nvGrpSpPr>
      <p:grpSpPr>
        <a:xfrm>
          <a:off x="0" y="0"/>
          <a:ext cx="0" cy="0"/>
          <a:chOff x="0" y="0"/>
          <a:chExt cx="0" cy="0"/>
        </a:xfrm>
      </p:grpSpPr>
      <p:sp>
        <p:nvSpPr>
          <p:cNvPr id="25602" name="Rectangle 7">
            <a:extLst>
              <a:ext uri="{FF2B5EF4-FFF2-40B4-BE49-F238E27FC236}">
                <a16:creationId xmlns:a16="http://schemas.microsoft.com/office/drawing/2014/main" id="{6E621BB1-D59D-1278-E265-F6D0B24C4473}"/>
              </a:ext>
            </a:extLst>
          </p:cNvPr>
          <p:cNvSpPr txBox="1">
            <a:spLocks noGrp="1" noChangeArrowheads="1"/>
          </p:cNvSpPr>
          <p:nvPr/>
        </p:nvSpPr>
        <p:spPr bwMode="auto">
          <a:xfrm>
            <a:off x="5265540" y="6659185"/>
            <a:ext cx="4028844" cy="350056"/>
          </a:xfrm>
          <a:prstGeom prst="rect">
            <a:avLst/>
          </a:prstGeom>
          <a:noFill/>
          <a:ln w="9525">
            <a:noFill/>
            <a:miter lim="800000"/>
            <a:headEnd/>
            <a:tailEnd/>
          </a:ln>
        </p:spPr>
        <p:txBody>
          <a:bodyPr lIns="93172" tIns="46586" rIns="93172" bIns="46586" anchor="b"/>
          <a:lstStyle/>
          <a:p>
            <a:pPr algn="r">
              <a:lnSpc>
                <a:spcPct val="100000"/>
              </a:lnSpc>
              <a:buFontTx/>
              <a:buNone/>
            </a:pPr>
            <a:fld id="{952B3CBD-1F33-4B86-91EF-A2D07C0633BC}" type="slidenum">
              <a:rPr lang="es-ES" sz="1300"/>
              <a:pPr algn="r">
                <a:lnSpc>
                  <a:spcPct val="100000"/>
                </a:lnSpc>
                <a:buFontTx/>
                <a:buNone/>
              </a:pPr>
              <a:t>12</a:t>
            </a:fld>
            <a:endParaRPr lang="es-ES" sz="1300"/>
          </a:p>
        </p:txBody>
      </p:sp>
      <p:sp>
        <p:nvSpPr>
          <p:cNvPr id="25603" name="Rectangle 2">
            <a:extLst>
              <a:ext uri="{FF2B5EF4-FFF2-40B4-BE49-F238E27FC236}">
                <a16:creationId xmlns:a16="http://schemas.microsoft.com/office/drawing/2014/main" id="{47CE0BC0-6625-9412-3E4A-5569E57C5C63}"/>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FE49153E-1F87-6934-8177-3FDE66489AD9}"/>
              </a:ext>
            </a:extLst>
          </p:cNvPr>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405070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709441-8963-44CA-BC2E-C8E7B119FE9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E86CB48-CEB4-45C2-8661-1E797DFE5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2E5B9329-7676-4029-9AE4-868AE514D5B9}"/>
              </a:ext>
            </a:extLst>
          </p:cNvPr>
          <p:cNvSpPr>
            <a:spLocks noGrp="1"/>
          </p:cNvSpPr>
          <p:nvPr>
            <p:ph type="dt" sz="half" idx="10"/>
          </p:nvPr>
        </p:nvSpPr>
        <p:spPr>
          <a:xfrm>
            <a:off x="838200" y="6356350"/>
            <a:ext cx="2743200" cy="365125"/>
          </a:xfrm>
          <a:prstGeom prst="rect">
            <a:avLst/>
          </a:prstGeom>
        </p:spPr>
        <p:txBody>
          <a:bodyPr/>
          <a:lstStyle/>
          <a:p>
            <a:fld id="{CA0EB455-DE02-4EFC-8A35-8CCC7FDBDDA9}" type="datetimeFigureOut">
              <a:rPr lang="es-CO" smtClean="0"/>
              <a:t>29/04/2024</a:t>
            </a:fld>
            <a:endParaRPr lang="es-CO"/>
          </a:p>
        </p:txBody>
      </p:sp>
      <p:sp>
        <p:nvSpPr>
          <p:cNvPr id="5" name="Marcador de pie de página 4">
            <a:extLst>
              <a:ext uri="{FF2B5EF4-FFF2-40B4-BE49-F238E27FC236}">
                <a16:creationId xmlns:a16="http://schemas.microsoft.com/office/drawing/2014/main" id="{2874B5A8-B692-4DD3-B5A6-B234C191135E}"/>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9386448B-1752-43AF-8F2E-CB755879231A}"/>
              </a:ext>
            </a:extLst>
          </p:cNvPr>
          <p:cNvSpPr>
            <a:spLocks noGrp="1"/>
          </p:cNvSpPr>
          <p:nvPr>
            <p:ph type="sldNum" sz="quarter" idx="12"/>
          </p:nvPr>
        </p:nvSpPr>
        <p:spPr>
          <a:xfrm>
            <a:off x="8610600" y="6356350"/>
            <a:ext cx="2743200" cy="365125"/>
          </a:xfrm>
          <a:prstGeom prst="rect">
            <a:avLst/>
          </a:prstGeom>
        </p:spPr>
        <p:txBody>
          <a:bodyPr/>
          <a:lstStyle/>
          <a:p>
            <a:fld id="{336B7786-A811-4E9C-9088-112E58A3ACF7}" type="slidenum">
              <a:rPr lang="es-CO" smtClean="0"/>
              <a:t>‹Nº›</a:t>
            </a:fld>
            <a:endParaRPr lang="es-CO"/>
          </a:p>
        </p:txBody>
      </p:sp>
    </p:spTree>
    <p:extLst>
      <p:ext uri="{BB962C8B-B14F-4D97-AF65-F5344CB8AC3E}">
        <p14:creationId xmlns:p14="http://schemas.microsoft.com/office/powerpoint/2010/main" val="2153815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83C7EB-1B97-4862-8181-82154BABF8B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3122A39-BFFD-40BE-AF9C-480F7F2B713A}"/>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C7CFA62-E549-443A-8828-AF1CED5A73EB}"/>
              </a:ext>
            </a:extLst>
          </p:cNvPr>
          <p:cNvSpPr>
            <a:spLocks noGrp="1"/>
          </p:cNvSpPr>
          <p:nvPr>
            <p:ph type="dt" sz="half" idx="10"/>
          </p:nvPr>
        </p:nvSpPr>
        <p:spPr>
          <a:xfrm>
            <a:off x="838200" y="6356350"/>
            <a:ext cx="2743200" cy="365125"/>
          </a:xfrm>
          <a:prstGeom prst="rect">
            <a:avLst/>
          </a:prstGeom>
        </p:spPr>
        <p:txBody>
          <a:bodyPr/>
          <a:lstStyle/>
          <a:p>
            <a:fld id="{CA0EB455-DE02-4EFC-8A35-8CCC7FDBDDA9}" type="datetimeFigureOut">
              <a:rPr lang="es-CO" smtClean="0"/>
              <a:t>29/04/2024</a:t>
            </a:fld>
            <a:endParaRPr lang="es-CO"/>
          </a:p>
        </p:txBody>
      </p:sp>
      <p:sp>
        <p:nvSpPr>
          <p:cNvPr id="5" name="Marcador de pie de página 4">
            <a:extLst>
              <a:ext uri="{FF2B5EF4-FFF2-40B4-BE49-F238E27FC236}">
                <a16:creationId xmlns:a16="http://schemas.microsoft.com/office/drawing/2014/main" id="{63064A84-435F-488A-814E-C43A4DD5864B}"/>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BA0EF301-815A-4C23-A4A7-A422EE66DB48}"/>
              </a:ext>
            </a:extLst>
          </p:cNvPr>
          <p:cNvSpPr>
            <a:spLocks noGrp="1"/>
          </p:cNvSpPr>
          <p:nvPr>
            <p:ph type="sldNum" sz="quarter" idx="12"/>
          </p:nvPr>
        </p:nvSpPr>
        <p:spPr>
          <a:xfrm>
            <a:off x="8610600" y="6356350"/>
            <a:ext cx="2743200" cy="365125"/>
          </a:xfrm>
          <a:prstGeom prst="rect">
            <a:avLst/>
          </a:prstGeom>
        </p:spPr>
        <p:txBody>
          <a:bodyPr/>
          <a:lstStyle/>
          <a:p>
            <a:fld id="{336B7786-A811-4E9C-9088-112E58A3ACF7}" type="slidenum">
              <a:rPr lang="es-CO" smtClean="0"/>
              <a:t>‹Nº›</a:t>
            </a:fld>
            <a:endParaRPr lang="es-CO"/>
          </a:p>
        </p:txBody>
      </p:sp>
    </p:spTree>
    <p:extLst>
      <p:ext uri="{BB962C8B-B14F-4D97-AF65-F5344CB8AC3E}">
        <p14:creationId xmlns:p14="http://schemas.microsoft.com/office/powerpoint/2010/main" val="38630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444EADF-5AD2-4A41-8818-DD5BE430937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11027FE-5691-49D0-A807-C31D6D44BA94}"/>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798E944-C333-4198-B5FF-D9F78EE43AF9}"/>
              </a:ext>
            </a:extLst>
          </p:cNvPr>
          <p:cNvSpPr>
            <a:spLocks noGrp="1"/>
          </p:cNvSpPr>
          <p:nvPr>
            <p:ph type="dt" sz="half" idx="10"/>
          </p:nvPr>
        </p:nvSpPr>
        <p:spPr>
          <a:xfrm>
            <a:off x="838200" y="6356350"/>
            <a:ext cx="2743200" cy="365125"/>
          </a:xfrm>
          <a:prstGeom prst="rect">
            <a:avLst/>
          </a:prstGeom>
        </p:spPr>
        <p:txBody>
          <a:bodyPr/>
          <a:lstStyle/>
          <a:p>
            <a:fld id="{CA0EB455-DE02-4EFC-8A35-8CCC7FDBDDA9}" type="datetimeFigureOut">
              <a:rPr lang="es-CO" smtClean="0"/>
              <a:t>29/04/2024</a:t>
            </a:fld>
            <a:endParaRPr lang="es-CO"/>
          </a:p>
        </p:txBody>
      </p:sp>
      <p:sp>
        <p:nvSpPr>
          <p:cNvPr id="5" name="Marcador de pie de página 4">
            <a:extLst>
              <a:ext uri="{FF2B5EF4-FFF2-40B4-BE49-F238E27FC236}">
                <a16:creationId xmlns:a16="http://schemas.microsoft.com/office/drawing/2014/main" id="{23138199-026D-4244-88AC-62D6B4A5E18A}"/>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8F8C3E19-32F2-47B1-9C03-1E86BDE978C3}"/>
              </a:ext>
            </a:extLst>
          </p:cNvPr>
          <p:cNvSpPr>
            <a:spLocks noGrp="1"/>
          </p:cNvSpPr>
          <p:nvPr>
            <p:ph type="sldNum" sz="quarter" idx="12"/>
          </p:nvPr>
        </p:nvSpPr>
        <p:spPr>
          <a:xfrm>
            <a:off x="8610600" y="6356350"/>
            <a:ext cx="2743200" cy="365125"/>
          </a:xfrm>
          <a:prstGeom prst="rect">
            <a:avLst/>
          </a:prstGeom>
        </p:spPr>
        <p:txBody>
          <a:bodyPr/>
          <a:lstStyle/>
          <a:p>
            <a:fld id="{336B7786-A811-4E9C-9088-112E58A3ACF7}" type="slidenum">
              <a:rPr lang="es-CO" smtClean="0"/>
              <a:t>‹Nº›</a:t>
            </a:fld>
            <a:endParaRPr lang="es-CO"/>
          </a:p>
        </p:txBody>
      </p:sp>
    </p:spTree>
    <p:extLst>
      <p:ext uri="{BB962C8B-B14F-4D97-AF65-F5344CB8AC3E}">
        <p14:creationId xmlns:p14="http://schemas.microsoft.com/office/powerpoint/2010/main" val="211835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45C789D-EED0-4156-AFEC-F90425BDD7DA}"/>
              </a:ext>
            </a:extLst>
          </p:cNvPr>
          <p:cNvSpPr/>
          <p:nvPr userDrawn="1"/>
        </p:nvSpPr>
        <p:spPr>
          <a:xfrm>
            <a:off x="0" y="1033670"/>
            <a:ext cx="3697357" cy="251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BA07221A-8633-44DC-BBD2-B625A92EF343}"/>
              </a:ext>
            </a:extLst>
          </p:cNvPr>
          <p:cNvSpPr/>
          <p:nvPr userDrawn="1"/>
        </p:nvSpPr>
        <p:spPr>
          <a:xfrm>
            <a:off x="8921931" y="182880"/>
            <a:ext cx="3122023" cy="850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261386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536F87-014F-452D-AF7B-8A5445B126D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B40A647-6254-4311-B456-8FEEA036F387}"/>
              </a:ext>
            </a:extLst>
          </p:cNvPr>
          <p:cNvSpPr>
            <a:spLocks noGrp="1"/>
          </p:cNvSpPr>
          <p:nvPr>
            <p:ph idx="1"/>
          </p:nvPr>
        </p:nvSpPr>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8" name="Text Box 31">
            <a:extLst>
              <a:ext uri="{FF2B5EF4-FFF2-40B4-BE49-F238E27FC236}">
                <a16:creationId xmlns:a16="http://schemas.microsoft.com/office/drawing/2014/main" id="{45FE9FEB-634D-4365-AD54-8A0D00504C59}"/>
              </a:ext>
            </a:extLst>
          </p:cNvPr>
          <p:cNvSpPr txBox="1">
            <a:spLocks noChangeArrowheads="1"/>
          </p:cNvSpPr>
          <p:nvPr userDrawn="1"/>
        </p:nvSpPr>
        <p:spPr bwMode="auto">
          <a:xfrm>
            <a:off x="10922989" y="6547342"/>
            <a:ext cx="1255564" cy="252620"/>
          </a:xfrm>
          <a:prstGeom prst="rect">
            <a:avLst/>
          </a:prstGeom>
          <a:noFill/>
          <a:ln w="9525">
            <a:noFill/>
            <a:miter lim="800000"/>
            <a:headEnd/>
            <a:tailEnd/>
          </a:ln>
          <a:effectLst/>
        </p:spPr>
        <p:txBody>
          <a:bodyPr wrap="square">
            <a:spAutoFit/>
          </a:bodyPr>
          <a:lstStyle/>
          <a:p>
            <a:pPr algn="r">
              <a:lnSpc>
                <a:spcPct val="100000"/>
              </a:lnSpc>
              <a:buFontTx/>
              <a:buNone/>
              <a:defRPr/>
            </a:pPr>
            <a:r>
              <a:rPr lang="es-ES" sz="1000" dirty="0">
                <a:solidFill>
                  <a:srgbClr val="002060"/>
                </a:solidFill>
                <a:latin typeface="Arial" panose="020B0604020202020204" pitchFamily="34" charset="0"/>
                <a:cs typeface="Arial" panose="020B0604020202020204" pitchFamily="34" charset="0"/>
              </a:rPr>
              <a:t>Diapositiva # </a:t>
            </a:r>
            <a:fld id="{330BF673-DF06-42C5-9197-BC5EA45D0C73}" type="slidenum">
              <a:rPr lang="es-ES" sz="1000" smtClean="0">
                <a:solidFill>
                  <a:srgbClr val="002060"/>
                </a:solidFill>
                <a:latin typeface="Arial" panose="020B0604020202020204" pitchFamily="34" charset="0"/>
                <a:cs typeface="Arial" panose="020B0604020202020204" pitchFamily="34" charset="0"/>
              </a:rPr>
              <a:pPr algn="r">
                <a:lnSpc>
                  <a:spcPct val="100000"/>
                </a:lnSpc>
                <a:buFontTx/>
                <a:buNone/>
                <a:defRPr/>
              </a:pPr>
              <a:t>‹Nº›</a:t>
            </a:fld>
            <a:r>
              <a:rPr lang="en-US" sz="1000" dirty="0">
                <a:solidFill>
                  <a:srgbClr val="002060"/>
                </a:solidFill>
                <a:latin typeface="Arial" panose="020B0604020202020204" pitchFamily="34" charset="0"/>
                <a:cs typeface="Arial" panose="020B0604020202020204" pitchFamily="34" charset="0"/>
              </a:rPr>
              <a:t> </a:t>
            </a:r>
            <a:endParaRPr lang="es-ES" sz="10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4926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E5AF02-7A93-4806-A12A-0367387D60D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1D34849-E207-41C8-8BEF-9EB52B89A6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F922C258-171E-4670-91F9-44CF6370A881}"/>
              </a:ext>
            </a:extLst>
          </p:cNvPr>
          <p:cNvSpPr>
            <a:spLocks noGrp="1"/>
          </p:cNvSpPr>
          <p:nvPr>
            <p:ph type="dt" sz="half" idx="10"/>
          </p:nvPr>
        </p:nvSpPr>
        <p:spPr>
          <a:xfrm>
            <a:off x="838200" y="6356350"/>
            <a:ext cx="2743200" cy="365125"/>
          </a:xfrm>
          <a:prstGeom prst="rect">
            <a:avLst/>
          </a:prstGeom>
        </p:spPr>
        <p:txBody>
          <a:bodyPr/>
          <a:lstStyle/>
          <a:p>
            <a:fld id="{CA0EB455-DE02-4EFC-8A35-8CCC7FDBDDA9}" type="datetimeFigureOut">
              <a:rPr lang="es-CO" smtClean="0"/>
              <a:t>29/04/2024</a:t>
            </a:fld>
            <a:endParaRPr lang="es-CO"/>
          </a:p>
        </p:txBody>
      </p:sp>
      <p:sp>
        <p:nvSpPr>
          <p:cNvPr id="5" name="Marcador de pie de página 4">
            <a:extLst>
              <a:ext uri="{FF2B5EF4-FFF2-40B4-BE49-F238E27FC236}">
                <a16:creationId xmlns:a16="http://schemas.microsoft.com/office/drawing/2014/main" id="{E68A3BAD-F6F9-44D3-85E1-917CAB90EBC8}"/>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66FE0952-A2F2-4DF8-A9E6-1707028C5F9E}"/>
              </a:ext>
            </a:extLst>
          </p:cNvPr>
          <p:cNvSpPr>
            <a:spLocks noGrp="1"/>
          </p:cNvSpPr>
          <p:nvPr>
            <p:ph type="sldNum" sz="quarter" idx="12"/>
          </p:nvPr>
        </p:nvSpPr>
        <p:spPr>
          <a:xfrm>
            <a:off x="8610600" y="6356350"/>
            <a:ext cx="2743200" cy="365125"/>
          </a:xfrm>
          <a:prstGeom prst="rect">
            <a:avLst/>
          </a:prstGeom>
        </p:spPr>
        <p:txBody>
          <a:bodyPr/>
          <a:lstStyle/>
          <a:p>
            <a:fld id="{336B7786-A811-4E9C-9088-112E58A3ACF7}" type="slidenum">
              <a:rPr lang="es-CO" smtClean="0"/>
              <a:t>‹Nº›</a:t>
            </a:fld>
            <a:endParaRPr lang="es-CO"/>
          </a:p>
        </p:txBody>
      </p:sp>
    </p:spTree>
    <p:extLst>
      <p:ext uri="{BB962C8B-B14F-4D97-AF65-F5344CB8AC3E}">
        <p14:creationId xmlns:p14="http://schemas.microsoft.com/office/powerpoint/2010/main" val="2356579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FDD3F6-18D4-4554-A649-E6BA1EE9550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E95A30F-13E7-4680-9971-299E760ED5B6}"/>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54111406-5800-4D67-BAC5-4C4E59316FFC}"/>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525A2633-5767-4297-82FB-4F2486B70D46}"/>
              </a:ext>
            </a:extLst>
          </p:cNvPr>
          <p:cNvSpPr>
            <a:spLocks noGrp="1"/>
          </p:cNvSpPr>
          <p:nvPr>
            <p:ph type="dt" sz="half" idx="10"/>
          </p:nvPr>
        </p:nvSpPr>
        <p:spPr>
          <a:xfrm>
            <a:off x="838200" y="6356350"/>
            <a:ext cx="2743200" cy="365125"/>
          </a:xfrm>
          <a:prstGeom prst="rect">
            <a:avLst/>
          </a:prstGeom>
        </p:spPr>
        <p:txBody>
          <a:bodyPr/>
          <a:lstStyle/>
          <a:p>
            <a:fld id="{CA0EB455-DE02-4EFC-8A35-8CCC7FDBDDA9}" type="datetimeFigureOut">
              <a:rPr lang="es-CO" smtClean="0"/>
              <a:t>29/04/2024</a:t>
            </a:fld>
            <a:endParaRPr lang="es-CO"/>
          </a:p>
        </p:txBody>
      </p:sp>
      <p:sp>
        <p:nvSpPr>
          <p:cNvPr id="6" name="Marcador de pie de página 5">
            <a:extLst>
              <a:ext uri="{FF2B5EF4-FFF2-40B4-BE49-F238E27FC236}">
                <a16:creationId xmlns:a16="http://schemas.microsoft.com/office/drawing/2014/main" id="{EEE169B4-211C-4ECD-8813-D87B9A28B8A8}"/>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0323AB34-B99D-462B-A2C6-8B85CA8559D6}"/>
              </a:ext>
            </a:extLst>
          </p:cNvPr>
          <p:cNvSpPr>
            <a:spLocks noGrp="1"/>
          </p:cNvSpPr>
          <p:nvPr>
            <p:ph type="sldNum" sz="quarter" idx="12"/>
          </p:nvPr>
        </p:nvSpPr>
        <p:spPr>
          <a:xfrm>
            <a:off x="8610600" y="6356350"/>
            <a:ext cx="2743200" cy="365125"/>
          </a:xfrm>
          <a:prstGeom prst="rect">
            <a:avLst/>
          </a:prstGeom>
        </p:spPr>
        <p:txBody>
          <a:bodyPr/>
          <a:lstStyle/>
          <a:p>
            <a:fld id="{336B7786-A811-4E9C-9088-112E58A3ACF7}" type="slidenum">
              <a:rPr lang="es-CO" smtClean="0"/>
              <a:t>‹Nº›</a:t>
            </a:fld>
            <a:endParaRPr lang="es-CO"/>
          </a:p>
        </p:txBody>
      </p:sp>
    </p:spTree>
    <p:extLst>
      <p:ext uri="{BB962C8B-B14F-4D97-AF65-F5344CB8AC3E}">
        <p14:creationId xmlns:p14="http://schemas.microsoft.com/office/powerpoint/2010/main" val="207119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684EB7-7D18-4362-A894-73DF1AFCEB8F}"/>
              </a:ext>
            </a:extLst>
          </p:cNvPr>
          <p:cNvSpPr>
            <a:spLocks noGrp="1"/>
          </p:cNvSpPr>
          <p:nvPr>
            <p:ph type="title"/>
          </p:nvPr>
        </p:nvSpPr>
        <p:spPr>
          <a:xfrm>
            <a:off x="156754" y="5556"/>
            <a:ext cx="8634549" cy="1170102"/>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7810087-4F6C-479E-88DD-C3E3F5CB1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CD373C49-9FD7-4A4E-AE63-EAD25197F818}"/>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20A88CC-8E63-4E36-BDE0-E2DB4DB598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1F2EA1AC-5AC2-4448-BC39-D704524ABD8D}"/>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DB1E01E-AFFC-42A8-9C04-04BCC41038B3}"/>
              </a:ext>
            </a:extLst>
          </p:cNvPr>
          <p:cNvSpPr>
            <a:spLocks noGrp="1"/>
          </p:cNvSpPr>
          <p:nvPr>
            <p:ph type="dt" sz="half" idx="10"/>
          </p:nvPr>
        </p:nvSpPr>
        <p:spPr>
          <a:xfrm>
            <a:off x="838200" y="6356350"/>
            <a:ext cx="2743200" cy="365125"/>
          </a:xfrm>
          <a:prstGeom prst="rect">
            <a:avLst/>
          </a:prstGeom>
        </p:spPr>
        <p:txBody>
          <a:bodyPr/>
          <a:lstStyle/>
          <a:p>
            <a:fld id="{CA0EB455-DE02-4EFC-8A35-8CCC7FDBDDA9}" type="datetimeFigureOut">
              <a:rPr lang="es-CO" smtClean="0"/>
              <a:t>29/04/2024</a:t>
            </a:fld>
            <a:endParaRPr lang="es-CO"/>
          </a:p>
        </p:txBody>
      </p:sp>
      <p:sp>
        <p:nvSpPr>
          <p:cNvPr id="8" name="Marcador de pie de página 7">
            <a:extLst>
              <a:ext uri="{FF2B5EF4-FFF2-40B4-BE49-F238E27FC236}">
                <a16:creationId xmlns:a16="http://schemas.microsoft.com/office/drawing/2014/main" id="{1BA56DAD-80FC-4099-989E-8E6D53605E1A}"/>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9" name="Marcador de número de diapositiva 8">
            <a:extLst>
              <a:ext uri="{FF2B5EF4-FFF2-40B4-BE49-F238E27FC236}">
                <a16:creationId xmlns:a16="http://schemas.microsoft.com/office/drawing/2014/main" id="{118A552C-A6F6-446A-92E0-604ACD199D87}"/>
              </a:ext>
            </a:extLst>
          </p:cNvPr>
          <p:cNvSpPr>
            <a:spLocks noGrp="1"/>
          </p:cNvSpPr>
          <p:nvPr>
            <p:ph type="sldNum" sz="quarter" idx="12"/>
          </p:nvPr>
        </p:nvSpPr>
        <p:spPr>
          <a:xfrm>
            <a:off x="8610600" y="6356350"/>
            <a:ext cx="2743200" cy="365125"/>
          </a:xfrm>
          <a:prstGeom prst="rect">
            <a:avLst/>
          </a:prstGeom>
        </p:spPr>
        <p:txBody>
          <a:bodyPr/>
          <a:lstStyle/>
          <a:p>
            <a:fld id="{336B7786-A811-4E9C-9088-112E58A3ACF7}" type="slidenum">
              <a:rPr lang="es-CO" smtClean="0"/>
              <a:t>‹Nº›</a:t>
            </a:fld>
            <a:endParaRPr lang="es-CO"/>
          </a:p>
        </p:txBody>
      </p:sp>
    </p:spTree>
    <p:extLst>
      <p:ext uri="{BB962C8B-B14F-4D97-AF65-F5344CB8AC3E}">
        <p14:creationId xmlns:p14="http://schemas.microsoft.com/office/powerpoint/2010/main" val="309471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19C607-FE84-4845-85C7-C8D500B017EE}"/>
              </a:ext>
            </a:extLst>
          </p:cNvPr>
          <p:cNvSpPr>
            <a:spLocks noGrp="1"/>
          </p:cNvSpPr>
          <p:nvPr>
            <p:ph type="title"/>
          </p:nvPr>
        </p:nvSpPr>
        <p:spPr/>
        <p:txBody>
          <a:bodyPr/>
          <a:lstStyle/>
          <a:p>
            <a:r>
              <a:rPr lang="es-ES"/>
              <a:t>Haga clic para modificar el estilo de título del patrón</a:t>
            </a:r>
            <a:endParaRPr lang="es-CO"/>
          </a:p>
        </p:txBody>
      </p:sp>
      <p:sp>
        <p:nvSpPr>
          <p:cNvPr id="6" name="Text Box 31">
            <a:extLst>
              <a:ext uri="{FF2B5EF4-FFF2-40B4-BE49-F238E27FC236}">
                <a16:creationId xmlns:a16="http://schemas.microsoft.com/office/drawing/2014/main" id="{9C1B9D0C-0234-4236-BD58-37D1186DEFDD}"/>
              </a:ext>
            </a:extLst>
          </p:cNvPr>
          <p:cNvSpPr txBox="1">
            <a:spLocks noChangeArrowheads="1"/>
          </p:cNvSpPr>
          <p:nvPr userDrawn="1"/>
        </p:nvSpPr>
        <p:spPr bwMode="auto">
          <a:xfrm>
            <a:off x="10922989" y="6547342"/>
            <a:ext cx="1255564" cy="252620"/>
          </a:xfrm>
          <a:prstGeom prst="rect">
            <a:avLst/>
          </a:prstGeom>
          <a:noFill/>
          <a:ln w="9525">
            <a:noFill/>
            <a:miter lim="800000"/>
            <a:headEnd/>
            <a:tailEnd/>
          </a:ln>
          <a:effectLst/>
        </p:spPr>
        <p:txBody>
          <a:bodyPr wrap="square">
            <a:spAutoFit/>
          </a:bodyPr>
          <a:lstStyle/>
          <a:p>
            <a:pPr algn="r">
              <a:lnSpc>
                <a:spcPct val="100000"/>
              </a:lnSpc>
              <a:buFontTx/>
              <a:buNone/>
              <a:defRPr/>
            </a:pPr>
            <a:r>
              <a:rPr lang="es-ES" sz="1000" dirty="0">
                <a:solidFill>
                  <a:srgbClr val="002060"/>
                </a:solidFill>
                <a:latin typeface="Arial" panose="020B0604020202020204" pitchFamily="34" charset="0"/>
                <a:cs typeface="Arial" panose="020B0604020202020204" pitchFamily="34" charset="0"/>
              </a:rPr>
              <a:t>Diapositiva # </a:t>
            </a:r>
            <a:fld id="{330BF673-DF06-42C5-9197-BC5EA45D0C73}" type="slidenum">
              <a:rPr lang="es-ES" sz="1000" smtClean="0">
                <a:solidFill>
                  <a:srgbClr val="002060"/>
                </a:solidFill>
                <a:latin typeface="Arial" panose="020B0604020202020204" pitchFamily="34" charset="0"/>
                <a:cs typeface="Arial" panose="020B0604020202020204" pitchFamily="34" charset="0"/>
              </a:rPr>
              <a:pPr algn="r">
                <a:lnSpc>
                  <a:spcPct val="100000"/>
                </a:lnSpc>
                <a:buFontTx/>
                <a:buNone/>
                <a:defRPr/>
              </a:pPr>
              <a:t>‹Nº›</a:t>
            </a:fld>
            <a:r>
              <a:rPr lang="en-US" sz="1000" dirty="0">
                <a:solidFill>
                  <a:srgbClr val="002060"/>
                </a:solidFill>
                <a:latin typeface="Arial" panose="020B0604020202020204" pitchFamily="34" charset="0"/>
                <a:cs typeface="Arial" panose="020B0604020202020204" pitchFamily="34" charset="0"/>
              </a:rPr>
              <a:t> </a:t>
            </a:r>
            <a:endParaRPr lang="es-ES" sz="10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6004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46F8CF9-41C6-4B3A-A96D-EA77A55DF857}"/>
              </a:ext>
            </a:extLst>
          </p:cNvPr>
          <p:cNvSpPr>
            <a:spLocks noGrp="1"/>
          </p:cNvSpPr>
          <p:nvPr>
            <p:ph type="dt" sz="half" idx="10"/>
          </p:nvPr>
        </p:nvSpPr>
        <p:spPr>
          <a:xfrm>
            <a:off x="838200" y="6356350"/>
            <a:ext cx="2743200" cy="365125"/>
          </a:xfrm>
          <a:prstGeom prst="rect">
            <a:avLst/>
          </a:prstGeom>
        </p:spPr>
        <p:txBody>
          <a:bodyPr/>
          <a:lstStyle/>
          <a:p>
            <a:fld id="{CA0EB455-DE02-4EFC-8A35-8CCC7FDBDDA9}" type="datetimeFigureOut">
              <a:rPr lang="es-CO" smtClean="0"/>
              <a:t>29/04/2024</a:t>
            </a:fld>
            <a:endParaRPr lang="es-CO"/>
          </a:p>
        </p:txBody>
      </p:sp>
      <p:sp>
        <p:nvSpPr>
          <p:cNvPr id="3" name="Marcador de pie de página 2">
            <a:extLst>
              <a:ext uri="{FF2B5EF4-FFF2-40B4-BE49-F238E27FC236}">
                <a16:creationId xmlns:a16="http://schemas.microsoft.com/office/drawing/2014/main" id="{37AEEB81-AFCB-48CA-B5DF-8FC3318A569A}"/>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4" name="Marcador de número de diapositiva 3">
            <a:extLst>
              <a:ext uri="{FF2B5EF4-FFF2-40B4-BE49-F238E27FC236}">
                <a16:creationId xmlns:a16="http://schemas.microsoft.com/office/drawing/2014/main" id="{B3209640-A802-4A79-B121-91768230B416}"/>
              </a:ext>
            </a:extLst>
          </p:cNvPr>
          <p:cNvSpPr>
            <a:spLocks noGrp="1"/>
          </p:cNvSpPr>
          <p:nvPr>
            <p:ph type="sldNum" sz="quarter" idx="12"/>
          </p:nvPr>
        </p:nvSpPr>
        <p:spPr>
          <a:xfrm>
            <a:off x="8610600" y="6356350"/>
            <a:ext cx="2743200" cy="365125"/>
          </a:xfrm>
          <a:prstGeom prst="rect">
            <a:avLst/>
          </a:prstGeom>
        </p:spPr>
        <p:txBody>
          <a:bodyPr/>
          <a:lstStyle/>
          <a:p>
            <a:fld id="{336B7786-A811-4E9C-9088-112E58A3ACF7}" type="slidenum">
              <a:rPr lang="es-CO" smtClean="0"/>
              <a:t>‹Nº›</a:t>
            </a:fld>
            <a:endParaRPr lang="es-CO"/>
          </a:p>
        </p:txBody>
      </p:sp>
    </p:spTree>
    <p:extLst>
      <p:ext uri="{BB962C8B-B14F-4D97-AF65-F5344CB8AC3E}">
        <p14:creationId xmlns:p14="http://schemas.microsoft.com/office/powerpoint/2010/main" val="20098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97F21-F827-4911-B100-1ED5582C058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21C77BB-21DD-40E0-AC81-86CA4E06C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20885DE2-151C-44EC-8E35-B76A917A92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CF988525-8F33-4B10-B037-053981365BBB}"/>
              </a:ext>
            </a:extLst>
          </p:cNvPr>
          <p:cNvSpPr>
            <a:spLocks noGrp="1"/>
          </p:cNvSpPr>
          <p:nvPr>
            <p:ph type="dt" sz="half" idx="10"/>
          </p:nvPr>
        </p:nvSpPr>
        <p:spPr>
          <a:xfrm>
            <a:off x="838200" y="6356350"/>
            <a:ext cx="2743200" cy="365125"/>
          </a:xfrm>
          <a:prstGeom prst="rect">
            <a:avLst/>
          </a:prstGeom>
        </p:spPr>
        <p:txBody>
          <a:bodyPr/>
          <a:lstStyle/>
          <a:p>
            <a:fld id="{CA0EB455-DE02-4EFC-8A35-8CCC7FDBDDA9}" type="datetimeFigureOut">
              <a:rPr lang="es-CO" smtClean="0"/>
              <a:t>29/04/2024</a:t>
            </a:fld>
            <a:endParaRPr lang="es-CO"/>
          </a:p>
        </p:txBody>
      </p:sp>
      <p:sp>
        <p:nvSpPr>
          <p:cNvPr id="6" name="Marcador de pie de página 5">
            <a:extLst>
              <a:ext uri="{FF2B5EF4-FFF2-40B4-BE49-F238E27FC236}">
                <a16:creationId xmlns:a16="http://schemas.microsoft.com/office/drawing/2014/main" id="{57C16EAB-CA29-45FA-A9CF-80790B65F748}"/>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44A1DD02-E3FC-45FD-9A3E-39DA56D01CD5}"/>
              </a:ext>
            </a:extLst>
          </p:cNvPr>
          <p:cNvSpPr>
            <a:spLocks noGrp="1"/>
          </p:cNvSpPr>
          <p:nvPr>
            <p:ph type="sldNum" sz="quarter" idx="12"/>
          </p:nvPr>
        </p:nvSpPr>
        <p:spPr>
          <a:xfrm>
            <a:off x="8610600" y="6356350"/>
            <a:ext cx="2743200" cy="365125"/>
          </a:xfrm>
          <a:prstGeom prst="rect">
            <a:avLst/>
          </a:prstGeom>
        </p:spPr>
        <p:txBody>
          <a:bodyPr/>
          <a:lstStyle/>
          <a:p>
            <a:fld id="{336B7786-A811-4E9C-9088-112E58A3ACF7}" type="slidenum">
              <a:rPr lang="es-CO" smtClean="0"/>
              <a:t>‹Nº›</a:t>
            </a:fld>
            <a:endParaRPr lang="es-CO"/>
          </a:p>
        </p:txBody>
      </p:sp>
    </p:spTree>
    <p:extLst>
      <p:ext uri="{BB962C8B-B14F-4D97-AF65-F5344CB8AC3E}">
        <p14:creationId xmlns:p14="http://schemas.microsoft.com/office/powerpoint/2010/main" val="2714796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683FE-5AE0-4FD4-B19F-06285079DD7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05D0864E-E63C-48BA-96E6-815F54C245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D1B4E77-F6C9-49EF-BD77-CDA9680BE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37111715-2BE2-487B-87ED-54510915F5F8}"/>
              </a:ext>
            </a:extLst>
          </p:cNvPr>
          <p:cNvSpPr>
            <a:spLocks noGrp="1"/>
          </p:cNvSpPr>
          <p:nvPr>
            <p:ph type="dt" sz="half" idx="10"/>
          </p:nvPr>
        </p:nvSpPr>
        <p:spPr>
          <a:xfrm>
            <a:off x="838200" y="6356350"/>
            <a:ext cx="2743200" cy="365125"/>
          </a:xfrm>
          <a:prstGeom prst="rect">
            <a:avLst/>
          </a:prstGeom>
        </p:spPr>
        <p:txBody>
          <a:bodyPr/>
          <a:lstStyle/>
          <a:p>
            <a:fld id="{CA0EB455-DE02-4EFC-8A35-8CCC7FDBDDA9}" type="datetimeFigureOut">
              <a:rPr lang="es-CO" smtClean="0"/>
              <a:t>29/04/2024</a:t>
            </a:fld>
            <a:endParaRPr lang="es-CO"/>
          </a:p>
        </p:txBody>
      </p:sp>
      <p:sp>
        <p:nvSpPr>
          <p:cNvPr id="6" name="Marcador de pie de página 5">
            <a:extLst>
              <a:ext uri="{FF2B5EF4-FFF2-40B4-BE49-F238E27FC236}">
                <a16:creationId xmlns:a16="http://schemas.microsoft.com/office/drawing/2014/main" id="{0469A949-F24F-4020-B7C4-0D5B13742E9D}"/>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A60D1DE9-9727-4D95-BDEE-350C6FC62CBA}"/>
              </a:ext>
            </a:extLst>
          </p:cNvPr>
          <p:cNvSpPr>
            <a:spLocks noGrp="1"/>
          </p:cNvSpPr>
          <p:nvPr>
            <p:ph type="sldNum" sz="quarter" idx="12"/>
          </p:nvPr>
        </p:nvSpPr>
        <p:spPr>
          <a:xfrm>
            <a:off x="8610600" y="6356350"/>
            <a:ext cx="2743200" cy="365125"/>
          </a:xfrm>
          <a:prstGeom prst="rect">
            <a:avLst/>
          </a:prstGeom>
        </p:spPr>
        <p:txBody>
          <a:bodyPr/>
          <a:lstStyle/>
          <a:p>
            <a:fld id="{336B7786-A811-4E9C-9088-112E58A3ACF7}" type="slidenum">
              <a:rPr lang="es-CO" smtClean="0"/>
              <a:t>‹Nº›</a:t>
            </a:fld>
            <a:endParaRPr lang="es-CO"/>
          </a:p>
        </p:txBody>
      </p:sp>
    </p:spTree>
    <p:extLst>
      <p:ext uri="{BB962C8B-B14F-4D97-AF65-F5344CB8AC3E}">
        <p14:creationId xmlns:p14="http://schemas.microsoft.com/office/powerpoint/2010/main" val="2328310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CCD3ADD-C397-4F3D-89D4-2221C7B19115}"/>
              </a:ext>
            </a:extLst>
          </p:cNvPr>
          <p:cNvSpPr>
            <a:spLocks noGrp="1"/>
          </p:cNvSpPr>
          <p:nvPr>
            <p:ph type="title"/>
          </p:nvPr>
        </p:nvSpPr>
        <p:spPr>
          <a:xfrm>
            <a:off x="132522" y="1"/>
            <a:ext cx="8619592" cy="1234184"/>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015839B-44D8-42CA-85F1-37FE510D7AE4}"/>
              </a:ext>
            </a:extLst>
          </p:cNvPr>
          <p:cNvSpPr>
            <a:spLocks noGrp="1"/>
          </p:cNvSpPr>
          <p:nvPr>
            <p:ph type="body" idx="1"/>
          </p:nvPr>
        </p:nvSpPr>
        <p:spPr>
          <a:xfrm>
            <a:off x="304799" y="1550504"/>
            <a:ext cx="11648661" cy="5075583"/>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8" name="Rectángulo: esquinas redondeadas 7">
            <a:extLst>
              <a:ext uri="{FF2B5EF4-FFF2-40B4-BE49-F238E27FC236}">
                <a16:creationId xmlns:a16="http://schemas.microsoft.com/office/drawing/2014/main" id="{25732531-6588-4486-A422-E883EC84DBA1}"/>
              </a:ext>
            </a:extLst>
          </p:cNvPr>
          <p:cNvSpPr/>
          <p:nvPr userDrawn="1"/>
        </p:nvSpPr>
        <p:spPr>
          <a:xfrm rot="5400000" flipH="1">
            <a:off x="1770458" y="-656467"/>
            <a:ext cx="89792" cy="3630705"/>
          </a:xfrm>
          <a:prstGeom prst="roundRect">
            <a:avLst>
              <a:gd name="adj" fmla="val 6665"/>
            </a:avLst>
          </a:prstGeom>
          <a:gradFill>
            <a:gsLst>
              <a:gs pos="14000">
                <a:srgbClr val="8FC34B"/>
              </a:gs>
              <a:gs pos="75000">
                <a:srgbClr val="006EB5"/>
              </a:gs>
              <a:gs pos="45000">
                <a:srgbClr val="319FD1"/>
              </a:gs>
              <a:gs pos="100000">
                <a:srgbClr val="5F398C"/>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FD93230B-6DDA-4407-8B2C-A6373FC803A5}"/>
              </a:ext>
            </a:extLst>
          </p:cNvPr>
          <p:cNvPicPr>
            <a:picLocks noChangeAspect="1"/>
          </p:cNvPicPr>
          <p:nvPr userDrawn="1"/>
        </p:nvPicPr>
        <p:blipFill>
          <a:blip r:embed="rId14"/>
          <a:stretch>
            <a:fillRect/>
          </a:stretch>
        </p:blipFill>
        <p:spPr>
          <a:xfrm>
            <a:off x="8979343" y="307913"/>
            <a:ext cx="2825125" cy="710990"/>
          </a:xfrm>
          <a:prstGeom prst="rect">
            <a:avLst/>
          </a:prstGeom>
        </p:spPr>
      </p:pic>
      <p:sp>
        <p:nvSpPr>
          <p:cNvPr id="10" name="Rectángulo: esquinas redondeadas 9">
            <a:extLst>
              <a:ext uri="{FF2B5EF4-FFF2-40B4-BE49-F238E27FC236}">
                <a16:creationId xmlns:a16="http://schemas.microsoft.com/office/drawing/2014/main" id="{F28938A5-50F0-420C-8ACF-C715189FCF1B}"/>
              </a:ext>
            </a:extLst>
          </p:cNvPr>
          <p:cNvSpPr/>
          <p:nvPr userDrawn="1"/>
        </p:nvSpPr>
        <p:spPr>
          <a:xfrm rot="5400000" flipH="1">
            <a:off x="6051102" y="717301"/>
            <a:ext cx="89792" cy="12191999"/>
          </a:xfrm>
          <a:prstGeom prst="roundRect">
            <a:avLst>
              <a:gd name="adj" fmla="val 6665"/>
            </a:avLst>
          </a:prstGeom>
          <a:gradFill>
            <a:gsLst>
              <a:gs pos="39000">
                <a:srgbClr val="7CCB92"/>
              </a:gs>
              <a:gs pos="12000">
                <a:srgbClr val="8FC34B"/>
              </a:gs>
              <a:gs pos="81000">
                <a:srgbClr val="006EB5"/>
              </a:gs>
              <a:gs pos="61000">
                <a:srgbClr val="319FD1"/>
              </a:gs>
              <a:gs pos="100000">
                <a:srgbClr val="5F398C"/>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37767514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txStyles>
    <p:titleStyle>
      <a:lvl1pPr algn="l" defTabSz="914400" rtl="0" eaLnBrk="1" latinLnBrk="0" hangingPunct="1">
        <a:lnSpc>
          <a:spcPct val="90000"/>
        </a:lnSpc>
        <a:spcBef>
          <a:spcPct val="0"/>
        </a:spcBef>
        <a:buNone/>
        <a:defRPr sz="3600" b="1" kern="1200" cap="small" baseline="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arlosmera20/" TargetMode="Externa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carlosmera20/" TargetMode="Externa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AFDCD36-2A71-E741-7DE9-254F97B3D83C}"/>
              </a:ext>
            </a:extLst>
          </p:cNvPr>
          <p:cNvSpPr/>
          <p:nvPr/>
        </p:nvSpPr>
        <p:spPr>
          <a:xfrm>
            <a:off x="2073254" y="3719633"/>
            <a:ext cx="8119382" cy="830997"/>
          </a:xfrm>
          <a:prstGeom prst="rect">
            <a:avLst/>
          </a:prstGeom>
        </p:spPr>
        <p:txBody>
          <a:bodyPr wrap="square">
            <a:spAutoFit/>
          </a:bodyPr>
          <a:lstStyle/>
          <a:p>
            <a:pPr algn="ctr"/>
            <a:r>
              <a:rPr lang="es-ES" sz="4800" b="1" cap="small" dirty="0">
                <a:ea typeface="Arial" panose="020B0604020202020204" pitchFamily="34" charset="0"/>
              </a:rPr>
              <a:t>Lógica y Representación I</a:t>
            </a:r>
            <a:endParaRPr lang="es-ES" sz="4800" b="1" cap="small" dirty="0"/>
          </a:p>
        </p:txBody>
      </p:sp>
      <p:sp>
        <p:nvSpPr>
          <p:cNvPr id="3" name="4 Rectángulo">
            <a:extLst>
              <a:ext uri="{FF2B5EF4-FFF2-40B4-BE49-F238E27FC236}">
                <a16:creationId xmlns:a16="http://schemas.microsoft.com/office/drawing/2014/main" id="{4B2044E8-2562-C70B-9A05-349662D90BF6}"/>
              </a:ext>
            </a:extLst>
          </p:cNvPr>
          <p:cNvSpPr>
            <a:spLocks noChangeArrowheads="1"/>
          </p:cNvSpPr>
          <p:nvPr/>
        </p:nvSpPr>
        <p:spPr bwMode="auto">
          <a:xfrm>
            <a:off x="3485842" y="4455705"/>
            <a:ext cx="52942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a:lnSpc>
                <a:spcPct val="100000"/>
              </a:lnSpc>
              <a:spcBef>
                <a:spcPct val="0"/>
              </a:spcBef>
              <a:buFontTx/>
              <a:buNone/>
            </a:pPr>
            <a:r>
              <a:rPr lang="es-CO" altLang="es-CO" sz="2800" b="1" cap="small" dirty="0"/>
              <a:t>Programa de Ingeniería de Sistemas</a:t>
            </a:r>
          </a:p>
        </p:txBody>
      </p:sp>
      <p:pic>
        <p:nvPicPr>
          <p:cNvPr id="4" name="Imagen 3">
            <a:extLst>
              <a:ext uri="{FF2B5EF4-FFF2-40B4-BE49-F238E27FC236}">
                <a16:creationId xmlns:a16="http://schemas.microsoft.com/office/drawing/2014/main" id="{50A7E2D5-730D-26CA-1A37-C20285AFDA99}"/>
              </a:ext>
            </a:extLst>
          </p:cNvPr>
          <p:cNvPicPr>
            <a:picLocks noChangeAspect="1"/>
          </p:cNvPicPr>
          <p:nvPr/>
        </p:nvPicPr>
        <p:blipFill>
          <a:blip r:embed="rId2"/>
          <a:stretch>
            <a:fillRect/>
          </a:stretch>
        </p:blipFill>
        <p:spPr>
          <a:xfrm>
            <a:off x="3380418" y="1424767"/>
            <a:ext cx="5505055" cy="1385439"/>
          </a:xfrm>
          <a:prstGeom prst="rect">
            <a:avLst/>
          </a:prstGeom>
        </p:spPr>
      </p:pic>
      <p:sp>
        <p:nvSpPr>
          <p:cNvPr id="5" name="CuadroTexto 2">
            <a:extLst>
              <a:ext uri="{FF2B5EF4-FFF2-40B4-BE49-F238E27FC236}">
                <a16:creationId xmlns:a16="http://schemas.microsoft.com/office/drawing/2014/main" id="{51436F21-295F-2DEA-B533-8DAA0FDE53E6}"/>
              </a:ext>
            </a:extLst>
          </p:cNvPr>
          <p:cNvSpPr txBox="1"/>
          <p:nvPr/>
        </p:nvSpPr>
        <p:spPr>
          <a:xfrm>
            <a:off x="3941500" y="6250973"/>
            <a:ext cx="4309000" cy="523220"/>
          </a:xfrm>
          <a:prstGeom prst="rect">
            <a:avLst/>
          </a:prstGeom>
          <a:noFill/>
        </p:spPr>
        <p:txBody>
          <a:bodyPr wrap="none" rtlCol="0">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1400" dirty="0"/>
              <a:t>Material desarrollado por </a:t>
            </a:r>
            <a:r>
              <a:rPr lang="es-MX" sz="1400" b="1" dirty="0"/>
              <a:t>Carlos Andrés Mera </a:t>
            </a:r>
            <a:r>
              <a:rPr lang="es-MX" sz="1400" b="1" dirty="0" err="1"/>
              <a:t>Banguero</a:t>
            </a:r>
            <a:endParaRPr lang="es-MX" sz="1400" b="1" dirty="0"/>
          </a:p>
          <a:p>
            <a:pPr algn="ctr"/>
            <a:r>
              <a:rPr lang="es-CO" sz="1400" dirty="0">
                <a:hlinkClick r:id="rId3"/>
              </a:rPr>
              <a:t>https://github.com/carlosmera20/</a:t>
            </a:r>
            <a:r>
              <a:rPr lang="es-CO" sz="1400" dirty="0"/>
              <a:t> </a:t>
            </a:r>
          </a:p>
        </p:txBody>
      </p:sp>
    </p:spTree>
    <p:extLst>
      <p:ext uri="{BB962C8B-B14F-4D97-AF65-F5344CB8AC3E}">
        <p14:creationId xmlns:p14="http://schemas.microsoft.com/office/powerpoint/2010/main" val="3661789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2ADDD-261E-EFCC-C412-8A5A9E9821CA}"/>
            </a:ext>
          </a:extLst>
        </p:cNvPr>
        <p:cNvGrpSpPr/>
        <p:nvPr/>
      </p:nvGrpSpPr>
      <p:grpSpPr>
        <a:xfrm>
          <a:off x="0" y="0"/>
          <a:ext cx="0" cy="0"/>
          <a:chOff x="0" y="0"/>
          <a:chExt cx="0" cy="0"/>
        </a:xfrm>
      </p:grpSpPr>
      <p:sp>
        <p:nvSpPr>
          <p:cNvPr id="154626" name="Rectangle 2">
            <a:extLst>
              <a:ext uri="{FF2B5EF4-FFF2-40B4-BE49-F238E27FC236}">
                <a16:creationId xmlns:a16="http://schemas.microsoft.com/office/drawing/2014/main" id="{2E688E6D-7B01-027E-7DA0-C52068F00F09}"/>
              </a:ext>
            </a:extLst>
          </p:cNvPr>
          <p:cNvSpPr>
            <a:spLocks noGrp="1" noChangeArrowheads="1"/>
          </p:cNvSpPr>
          <p:nvPr>
            <p:ph type="title"/>
          </p:nvPr>
        </p:nvSpPr>
        <p:spPr/>
        <p:txBody>
          <a:bodyPr>
            <a:normAutofit/>
          </a:bodyPr>
          <a:lstStyle/>
          <a:p>
            <a:pPr eaLnBrk="1" hangingPunct="1">
              <a:defRPr/>
            </a:pPr>
            <a:r>
              <a:rPr lang="es-CO" sz="3600" dirty="0"/>
              <a:t>Arreglos Unidimensionales</a:t>
            </a:r>
            <a:endParaRPr lang="es-ES" sz="3600" dirty="0"/>
          </a:p>
        </p:txBody>
      </p:sp>
      <p:sp>
        <p:nvSpPr>
          <p:cNvPr id="8195" name="Rectangle 9">
            <a:extLst>
              <a:ext uri="{FF2B5EF4-FFF2-40B4-BE49-F238E27FC236}">
                <a16:creationId xmlns:a16="http://schemas.microsoft.com/office/drawing/2014/main" id="{D5143D9B-414E-4442-D032-AD143CF41EA6}"/>
              </a:ext>
            </a:extLst>
          </p:cNvPr>
          <p:cNvSpPr>
            <a:spLocks noChangeArrowheads="1"/>
          </p:cNvSpPr>
          <p:nvPr/>
        </p:nvSpPr>
        <p:spPr bwMode="auto">
          <a:xfrm>
            <a:off x="277091" y="1450109"/>
            <a:ext cx="11572009" cy="581891"/>
          </a:xfrm>
          <a:prstGeom prst="rect">
            <a:avLst/>
          </a:prstGeom>
          <a:noFill/>
          <a:ln w="9525">
            <a:noFill/>
            <a:miter lim="800000"/>
            <a:headEnd/>
            <a:tailEnd/>
          </a:ln>
        </p:spPr>
        <p:txBody>
          <a:bodyPr lIns="90000" tIns="46800" rIns="90000" bIns="46800"/>
          <a:lstStyle/>
          <a:p>
            <a:pPr marL="273050" lvl="1" indent="-273050" defTabSz="411163" eaLnBrk="0" hangingPunct="0">
              <a:buBlip>
                <a:blip r:embed="rId3"/>
              </a:buBlip>
              <a:tabLst>
                <a:tab pos="2239963" algn="l"/>
              </a:tabLst>
              <a:defRPr/>
            </a:pPr>
            <a:r>
              <a:rPr lang="es-ES" altLang="es-CO" b="1" cap="small" dirty="0"/>
              <a:t>Declaración de un arreglo: </a:t>
            </a:r>
            <a:r>
              <a:rPr lang="es-ES" altLang="es-CO" sz="1600" dirty="0"/>
              <a:t>existen dos formas de declarar un arreglo unidimensional.</a:t>
            </a:r>
          </a:p>
          <a:p>
            <a:pPr marL="273050" lvl="1" indent="-273050" defTabSz="411163" eaLnBrk="0" hangingPunct="0">
              <a:buBlip>
                <a:blip r:embed="rId3"/>
              </a:buBlip>
              <a:tabLst>
                <a:tab pos="2239963" algn="l"/>
              </a:tabLst>
              <a:defRPr/>
            </a:pPr>
            <a:endParaRPr lang="es-ES" altLang="es-CO" sz="1600" dirty="0"/>
          </a:p>
        </p:txBody>
      </p:sp>
      <p:pic>
        <p:nvPicPr>
          <p:cNvPr id="2" name="Imagen 1">
            <a:extLst>
              <a:ext uri="{FF2B5EF4-FFF2-40B4-BE49-F238E27FC236}">
                <a16:creationId xmlns:a16="http://schemas.microsoft.com/office/drawing/2014/main" id="{8F5DA497-3BE8-AC15-1212-2D7862561380}"/>
              </a:ext>
            </a:extLst>
          </p:cNvPr>
          <p:cNvPicPr>
            <a:picLocks noChangeAspect="1"/>
          </p:cNvPicPr>
          <p:nvPr/>
        </p:nvPicPr>
        <p:blipFill>
          <a:blip r:embed="rId4"/>
          <a:stretch>
            <a:fillRect/>
          </a:stretch>
        </p:blipFill>
        <p:spPr>
          <a:xfrm rot="5400000">
            <a:off x="3689011" y="4153917"/>
            <a:ext cx="4813977" cy="427315"/>
          </a:xfrm>
          <a:prstGeom prst="rect">
            <a:avLst/>
          </a:prstGeom>
        </p:spPr>
      </p:pic>
      <p:sp>
        <p:nvSpPr>
          <p:cNvPr id="4" name="CuadroTexto 3">
            <a:extLst>
              <a:ext uri="{FF2B5EF4-FFF2-40B4-BE49-F238E27FC236}">
                <a16:creationId xmlns:a16="http://schemas.microsoft.com/office/drawing/2014/main" id="{0DC61943-AF79-0CDF-016E-D7F41F67F22C}"/>
              </a:ext>
            </a:extLst>
          </p:cNvPr>
          <p:cNvSpPr txBox="1"/>
          <p:nvPr/>
        </p:nvSpPr>
        <p:spPr>
          <a:xfrm>
            <a:off x="6309657" y="2128752"/>
            <a:ext cx="5669907" cy="3139321"/>
          </a:xfrm>
          <a:prstGeom prst="rect">
            <a:avLst/>
          </a:prstGeom>
          <a:noFill/>
        </p:spPr>
        <p:txBody>
          <a:bodyPr wrap="square">
            <a:spAutoFit/>
          </a:bodyPr>
          <a:lstStyle/>
          <a:p>
            <a:pPr defTabSz="449263">
              <a:buSzPct val="112000"/>
              <a:tabLst>
                <a:tab pos="360363" algn="l"/>
                <a:tab pos="361950" algn="l"/>
                <a:tab pos="542925" algn="l"/>
                <a:tab pos="714375" algn="l"/>
                <a:tab pos="990600" algn="l"/>
                <a:tab pos="5483225" algn="l"/>
                <a:tab pos="6397625" algn="l"/>
                <a:tab pos="7312025" algn="l"/>
                <a:tab pos="8226425" algn="l"/>
                <a:tab pos="9140825" algn="l"/>
                <a:tab pos="10055225" algn="l"/>
              </a:tabLst>
            </a:pPr>
            <a:r>
              <a:rPr lang="es-CO" altLang="es-CO" sz="1600" u="sng" dirty="0"/>
              <a:t>La segunda forma</a:t>
            </a:r>
            <a:r>
              <a:rPr lang="es-CO" altLang="es-CO" sz="1600" dirty="0"/>
              <a:t> de crear un arreglo consiste en definirlo indicando cuáles son sus valores iniciales, lo que también define su tamaño. La forma de hacerlo es así:</a:t>
            </a:r>
          </a:p>
          <a:p>
            <a:pPr marL="28575" indent="-304800" algn="ctr"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MX" altLang="es-CO" sz="1400" dirty="0">
              <a:solidFill>
                <a:srgbClr val="7CAA14"/>
              </a:solidFill>
              <a:latin typeface="Consolas" panose="020B0609020204030204" pitchFamily="49" charset="0"/>
            </a:endParaRPr>
          </a:p>
          <a:p>
            <a:pPr marL="28575" indent="-304800" algn="ctr"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r>
              <a:rPr lang="es-MX" altLang="es-CO" sz="1400" dirty="0">
                <a:solidFill>
                  <a:srgbClr val="7CAA14"/>
                </a:solidFill>
                <a:latin typeface="Consolas" panose="020B0609020204030204" pitchFamily="49" charset="0"/>
              </a:rPr>
              <a:t>&lt;</a:t>
            </a:r>
            <a:r>
              <a:rPr lang="es-MX" altLang="es-CO" sz="1400" dirty="0" err="1">
                <a:solidFill>
                  <a:srgbClr val="7CAA14"/>
                </a:solidFill>
                <a:latin typeface="Consolas" panose="020B0609020204030204" pitchFamily="49" charset="0"/>
              </a:rPr>
              <a:t>tipo_dato</a:t>
            </a:r>
            <a:r>
              <a:rPr lang="es-MX" altLang="es-CO" sz="1400" dirty="0">
                <a:solidFill>
                  <a:srgbClr val="7CAA14"/>
                </a:solidFill>
                <a:latin typeface="Consolas" panose="020B0609020204030204" pitchFamily="49" charset="0"/>
              </a:rPr>
              <a:t>&gt;</a:t>
            </a:r>
            <a:r>
              <a:rPr lang="es-MX" altLang="es-CO" sz="1400" dirty="0">
                <a:latin typeface="Consolas" panose="020B0609020204030204" pitchFamily="49" charset="0"/>
              </a:rPr>
              <a:t> </a:t>
            </a:r>
            <a:r>
              <a:rPr lang="es-MX" altLang="es-CO" sz="1400" dirty="0" err="1">
                <a:latin typeface="Consolas" panose="020B0609020204030204" pitchFamily="49" charset="0"/>
              </a:rPr>
              <a:t>nombre_arreglo</a:t>
            </a:r>
            <a:r>
              <a:rPr lang="es-MX" altLang="es-CO" sz="1400" dirty="0">
                <a:latin typeface="Consolas" panose="020B0609020204030204" pitchFamily="49" charset="0"/>
              </a:rPr>
              <a:t> = {</a:t>
            </a:r>
            <a:r>
              <a:rPr lang="es-MX" altLang="es-CO" sz="1400" dirty="0">
                <a:solidFill>
                  <a:srgbClr val="0070C0"/>
                </a:solidFill>
                <a:latin typeface="Consolas" panose="020B0609020204030204" pitchFamily="49" charset="0"/>
              </a:rPr>
              <a:t>val_1, val_2, …, </a:t>
            </a:r>
            <a:r>
              <a:rPr lang="es-MX" altLang="es-CO" sz="1400" dirty="0" err="1">
                <a:solidFill>
                  <a:srgbClr val="0070C0"/>
                </a:solidFill>
                <a:latin typeface="Consolas" panose="020B0609020204030204" pitchFamily="49" charset="0"/>
              </a:rPr>
              <a:t>val_n</a:t>
            </a:r>
            <a:r>
              <a:rPr lang="es-MX" altLang="es-CO" sz="1400" dirty="0">
                <a:latin typeface="Consolas" panose="020B0609020204030204" pitchFamily="49" charset="0"/>
              </a:rPr>
              <a:t>}</a:t>
            </a:r>
            <a:endParaRPr lang="es-CO" altLang="es-CO" sz="1400" dirty="0">
              <a:latin typeface="Consolas" panose="020B0609020204030204" pitchFamily="49" charset="0"/>
            </a:endParaRPr>
          </a:p>
          <a:p>
            <a:pPr marL="28575" indent="-304800" algn="ctr"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CO" altLang="es-CO" sz="1400" dirty="0">
              <a:latin typeface="Consolas" panose="020B0609020204030204" pitchFamily="49" charset="0"/>
            </a:endParaRPr>
          </a:p>
          <a:p>
            <a:pPr marL="28575" indent="-304800" algn="ctr"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CO" altLang="es-CO" sz="1400" dirty="0">
              <a:latin typeface="Consolas" panose="020B0609020204030204" pitchFamily="49" charset="0"/>
            </a:endParaRPr>
          </a:p>
          <a:p>
            <a:pPr marL="176213" indent="-176213" defTabSz="449263">
              <a:buSzPct val="112000"/>
              <a:buFont typeface="Wingdings" panose="05000000000000000000" pitchFamily="2" charset="2"/>
              <a:buChar char="§"/>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r>
              <a:rPr lang="es-CO" altLang="es-CO" sz="1600" i="1" dirty="0"/>
              <a:t>Por Ejemplo:</a:t>
            </a:r>
            <a:r>
              <a:rPr lang="es-CO" altLang="es-CO" sz="1600" dirty="0"/>
              <a:t> creemos un arreglo que almacene los nombres de 5 marcas de autos:</a:t>
            </a:r>
          </a:p>
          <a:p>
            <a:pPr marL="176213" indent="-176213" defTabSz="449263">
              <a:buSzPct val="112000"/>
              <a:buFont typeface="Wingdings" panose="05000000000000000000" pitchFamily="2" charset="2"/>
              <a:buChar char="§"/>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CO" altLang="es-CO" sz="1600" dirty="0"/>
          </a:p>
          <a:p>
            <a:pPr marL="176213" indent="-176213" defTabSz="449263">
              <a:buSzPct val="112000"/>
              <a:buFont typeface="Wingdings" panose="05000000000000000000" pitchFamily="2" charset="2"/>
              <a:buChar char="§"/>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CO" altLang="es-CO" sz="1600" dirty="0"/>
          </a:p>
          <a:p>
            <a:pPr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CO" altLang="es-CO" sz="1600" dirty="0"/>
          </a:p>
          <a:p>
            <a:pPr marL="28575" marR="0" lvl="0" indent="-304800" algn="ctr" defTabSz="449263" rtl="0" eaLnBrk="1" fontAlgn="auto" latinLnBrk="0" hangingPunct="1">
              <a:lnSpc>
                <a:spcPct val="100000"/>
              </a:lnSpc>
              <a:spcBef>
                <a:spcPts val="0"/>
              </a:spcBef>
              <a:spcAft>
                <a:spcPts val="0"/>
              </a:spcAft>
              <a:buClrTx/>
              <a:buSzPct val="112000"/>
              <a:buFontTx/>
              <a:buNone/>
              <a:tabLst>
                <a:tab pos="85725" algn="l"/>
                <a:tab pos="180975" algn="l"/>
                <a:tab pos="361950" algn="l"/>
                <a:tab pos="542925" algn="l"/>
                <a:tab pos="714375" algn="l"/>
                <a:tab pos="990600" algn="l"/>
                <a:tab pos="5483225" algn="l"/>
                <a:tab pos="6397625" algn="l"/>
                <a:tab pos="7312025" algn="l"/>
                <a:tab pos="8226425" algn="l"/>
                <a:tab pos="9140825" algn="l"/>
                <a:tab pos="10055225" algn="l"/>
              </a:tabLst>
              <a:defRPr/>
            </a:pPr>
            <a:r>
              <a:rPr kumimoji="0" lang="es-MX" altLang="es-CO" sz="1400" b="0" i="0" u="none" strike="noStrike" kern="1200" cap="none" spc="0" normalizeH="0" baseline="0" noProof="0" dirty="0">
                <a:ln>
                  <a:noFill/>
                </a:ln>
                <a:solidFill>
                  <a:srgbClr val="7CAA14"/>
                </a:solidFill>
                <a:effectLst/>
                <a:uLnTx/>
                <a:uFillTx/>
                <a:latin typeface="Consolas" panose="020B0609020204030204" pitchFamily="49" charset="0"/>
                <a:ea typeface="+mn-ea"/>
                <a:cs typeface="+mn-cs"/>
              </a:rPr>
              <a:t>Texto</a:t>
            </a:r>
            <a:r>
              <a:rPr kumimoji="0" lang="es-MX" altLang="es-CO"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marcas = {</a:t>
            </a:r>
            <a:r>
              <a:rPr kumimoji="0" lang="es-MX" altLang="es-CO" sz="14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“BMW”, “Audi”, “Mazda”, “Ford”, “KIA”</a:t>
            </a:r>
            <a:r>
              <a:rPr kumimoji="0" lang="es-MX" altLang="es-CO"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endParaRPr kumimoji="0" lang="es-CO" altLang="es-CO"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5" name="CuadroTexto 4">
            <a:extLst>
              <a:ext uri="{FF2B5EF4-FFF2-40B4-BE49-F238E27FC236}">
                <a16:creationId xmlns:a16="http://schemas.microsoft.com/office/drawing/2014/main" id="{0C1A6BEC-FA77-B2CF-2B14-68CA46AA3FA8}"/>
              </a:ext>
            </a:extLst>
          </p:cNvPr>
          <p:cNvSpPr txBox="1"/>
          <p:nvPr/>
        </p:nvSpPr>
        <p:spPr>
          <a:xfrm>
            <a:off x="342899" y="2128752"/>
            <a:ext cx="5539443" cy="3200876"/>
          </a:xfrm>
          <a:prstGeom prst="rect">
            <a:avLst/>
          </a:prstGeom>
          <a:noFill/>
        </p:spPr>
        <p:txBody>
          <a:bodyPr wrap="square">
            <a:spAutoFit/>
          </a:bodyPr>
          <a:lstStyle/>
          <a:p>
            <a:pPr marL="0" lvl="1" defTabSz="411163" eaLnBrk="0" hangingPunct="0">
              <a:tabLst>
                <a:tab pos="2239963" algn="l"/>
              </a:tabLst>
              <a:defRPr/>
            </a:pPr>
            <a:r>
              <a:rPr lang="es-ES" altLang="es-CO" sz="1600" u="sng" dirty="0"/>
              <a:t>La primera forma</a:t>
            </a:r>
            <a:r>
              <a:rPr lang="es-ES" altLang="es-CO" sz="1600" dirty="0"/>
              <a:t> consiste en declarar el arreglo especificando su tamaño, el cual es fijo. La forma general para crear un arreglo así es la siguiente:</a:t>
            </a:r>
          </a:p>
          <a:p>
            <a:pPr marL="0" lvl="1" defTabSz="411163" eaLnBrk="0" hangingPunct="0">
              <a:tabLst>
                <a:tab pos="2239963" algn="l"/>
              </a:tabLst>
              <a:defRPr/>
            </a:pPr>
            <a:endParaRPr lang="es-ES" altLang="es-CO" sz="1600" dirty="0">
              <a:solidFill>
                <a:srgbClr val="E94444"/>
              </a:solidFill>
            </a:endParaRPr>
          </a:p>
          <a:p>
            <a:pPr marL="28575" indent="-304800" algn="ctr"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r>
              <a:rPr lang="es-MX" altLang="es-CO" sz="1400" dirty="0">
                <a:solidFill>
                  <a:srgbClr val="7CAA14"/>
                </a:solidFill>
                <a:latin typeface="Consolas" panose="020B0609020204030204" pitchFamily="49" charset="0"/>
              </a:rPr>
              <a:t>&lt;</a:t>
            </a:r>
            <a:r>
              <a:rPr lang="es-MX" altLang="es-CO" sz="1400" dirty="0" err="1">
                <a:solidFill>
                  <a:srgbClr val="7CAA14"/>
                </a:solidFill>
                <a:latin typeface="Consolas" panose="020B0609020204030204" pitchFamily="49" charset="0"/>
              </a:rPr>
              <a:t>tipo_dato</a:t>
            </a:r>
            <a:r>
              <a:rPr lang="es-MX" altLang="es-CO" sz="1400" dirty="0">
                <a:solidFill>
                  <a:srgbClr val="7CAA14"/>
                </a:solidFill>
                <a:latin typeface="Consolas" panose="020B0609020204030204" pitchFamily="49" charset="0"/>
              </a:rPr>
              <a:t>&gt;</a:t>
            </a:r>
            <a:r>
              <a:rPr lang="es-MX" altLang="es-CO" sz="1400" dirty="0">
                <a:latin typeface="Consolas" panose="020B0609020204030204" pitchFamily="49" charset="0"/>
              </a:rPr>
              <a:t> </a:t>
            </a:r>
            <a:r>
              <a:rPr lang="es-MX" altLang="es-CO" sz="1400" dirty="0" err="1">
                <a:latin typeface="Consolas" panose="020B0609020204030204" pitchFamily="49" charset="0"/>
              </a:rPr>
              <a:t>nombre_arreglo</a:t>
            </a:r>
            <a:r>
              <a:rPr lang="es-MX" altLang="es-CO" sz="1400" dirty="0">
                <a:latin typeface="Consolas" panose="020B0609020204030204" pitchFamily="49" charset="0"/>
              </a:rPr>
              <a:t> (</a:t>
            </a:r>
            <a:r>
              <a:rPr lang="es-MX" altLang="es-CO" sz="1400" dirty="0" err="1">
                <a:solidFill>
                  <a:srgbClr val="0070C0"/>
                </a:solidFill>
                <a:latin typeface="Consolas" panose="020B0609020204030204" pitchFamily="49" charset="0"/>
              </a:rPr>
              <a:t>numero_elementos</a:t>
            </a:r>
            <a:r>
              <a:rPr lang="es-MX" altLang="es-CO" sz="1400" dirty="0">
                <a:latin typeface="Consolas" panose="020B0609020204030204" pitchFamily="49" charset="0"/>
              </a:rPr>
              <a:t>)</a:t>
            </a:r>
            <a:endParaRPr lang="es-CO" altLang="es-CO" sz="1400" dirty="0">
              <a:latin typeface="Consolas" panose="020B0609020204030204" pitchFamily="49" charset="0"/>
            </a:endParaRPr>
          </a:p>
          <a:p>
            <a:pPr marL="28575" indent="-304800" algn="ctr"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CO" altLang="es-CO" sz="1400" dirty="0">
              <a:latin typeface="Consolas" panose="020B0609020204030204" pitchFamily="49" charset="0"/>
            </a:endParaRPr>
          </a:p>
          <a:p>
            <a:pPr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CO" altLang="es-CO" sz="1600" i="1" dirty="0"/>
          </a:p>
          <a:p>
            <a:pPr marL="176213" indent="-176213" defTabSz="449263">
              <a:buSzPct val="112000"/>
              <a:buFont typeface="Wingdings" panose="05000000000000000000" pitchFamily="2" charset="2"/>
              <a:buChar char="§"/>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r>
              <a:rPr lang="es-CO" altLang="es-CO" sz="1600" i="1" dirty="0"/>
              <a:t>Por Ejemplo:</a:t>
            </a:r>
            <a:r>
              <a:rPr lang="es-CO" altLang="es-CO" sz="1600" dirty="0"/>
              <a:t> si vamos a crear un arreglo para almacenar la temperatura de los 31 días de marzo, la forma de hacerlo sería:</a:t>
            </a:r>
          </a:p>
          <a:p>
            <a:pPr marL="28575" indent="-304800"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CO" altLang="es-CO" sz="1600" dirty="0"/>
          </a:p>
          <a:p>
            <a:pPr marL="28575" indent="-304800"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CO" altLang="es-CO" sz="1600" dirty="0"/>
          </a:p>
          <a:p>
            <a:pPr marL="28575" indent="-304800" algn="ctr"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r>
              <a:rPr lang="es-CO" altLang="es-CO" sz="1400" dirty="0">
                <a:solidFill>
                  <a:srgbClr val="7CAA14"/>
                </a:solidFill>
                <a:latin typeface="Consolas" panose="020B0609020204030204" pitchFamily="49" charset="0"/>
              </a:rPr>
              <a:t>Real</a:t>
            </a:r>
            <a:r>
              <a:rPr lang="es-CO" altLang="es-CO" sz="1400" dirty="0">
                <a:latin typeface="Consolas" panose="020B0609020204030204" pitchFamily="49" charset="0"/>
              </a:rPr>
              <a:t> temperatura (</a:t>
            </a:r>
            <a:r>
              <a:rPr lang="es-CO" altLang="es-CO" sz="1400" dirty="0">
                <a:solidFill>
                  <a:srgbClr val="0070C0"/>
                </a:solidFill>
                <a:latin typeface="Consolas" panose="020B0609020204030204" pitchFamily="49" charset="0"/>
              </a:rPr>
              <a:t>31</a:t>
            </a:r>
            <a:r>
              <a:rPr lang="es-CO" altLang="es-CO" sz="1400" dirty="0">
                <a:latin typeface="Consolas" panose="020B0609020204030204" pitchFamily="49" charset="0"/>
              </a:rPr>
              <a:t>)</a:t>
            </a:r>
          </a:p>
        </p:txBody>
      </p:sp>
      <p:graphicFrame>
        <p:nvGraphicFramePr>
          <p:cNvPr id="6" name="Tabla 5">
            <a:extLst>
              <a:ext uri="{FF2B5EF4-FFF2-40B4-BE49-F238E27FC236}">
                <a16:creationId xmlns:a16="http://schemas.microsoft.com/office/drawing/2014/main" id="{A6245484-9419-BBD3-D153-E2951A38A3B1}"/>
              </a:ext>
            </a:extLst>
          </p:cNvPr>
          <p:cNvGraphicFramePr>
            <a:graphicFrameLocks noGrp="1"/>
          </p:cNvGraphicFramePr>
          <p:nvPr>
            <p:extLst>
              <p:ext uri="{D42A27DB-BD31-4B8C-83A1-F6EECF244321}">
                <p14:modId xmlns:p14="http://schemas.microsoft.com/office/powerpoint/2010/main" val="3795545033"/>
              </p:ext>
            </p:extLst>
          </p:nvPr>
        </p:nvGraphicFramePr>
        <p:xfrm>
          <a:off x="2099293" y="5743485"/>
          <a:ext cx="2756480" cy="617220"/>
        </p:xfrm>
        <a:graphic>
          <a:graphicData uri="http://schemas.openxmlformats.org/drawingml/2006/table">
            <a:tbl>
              <a:tblPr firstRow="1" bandRow="1">
                <a:tableStyleId>{2D5ABB26-0587-4C30-8999-92F81FD0307C}</a:tableStyleId>
              </a:tblPr>
              <a:tblGrid>
                <a:gridCol w="344560">
                  <a:extLst>
                    <a:ext uri="{9D8B030D-6E8A-4147-A177-3AD203B41FA5}">
                      <a16:colId xmlns:a16="http://schemas.microsoft.com/office/drawing/2014/main" val="1472023604"/>
                    </a:ext>
                  </a:extLst>
                </a:gridCol>
                <a:gridCol w="344560">
                  <a:extLst>
                    <a:ext uri="{9D8B030D-6E8A-4147-A177-3AD203B41FA5}">
                      <a16:colId xmlns:a16="http://schemas.microsoft.com/office/drawing/2014/main" val="930256824"/>
                    </a:ext>
                  </a:extLst>
                </a:gridCol>
                <a:gridCol w="344560">
                  <a:extLst>
                    <a:ext uri="{9D8B030D-6E8A-4147-A177-3AD203B41FA5}">
                      <a16:colId xmlns:a16="http://schemas.microsoft.com/office/drawing/2014/main" val="1098454224"/>
                    </a:ext>
                  </a:extLst>
                </a:gridCol>
                <a:gridCol w="344560">
                  <a:extLst>
                    <a:ext uri="{9D8B030D-6E8A-4147-A177-3AD203B41FA5}">
                      <a16:colId xmlns:a16="http://schemas.microsoft.com/office/drawing/2014/main" val="4101431607"/>
                    </a:ext>
                  </a:extLst>
                </a:gridCol>
                <a:gridCol w="344560">
                  <a:extLst>
                    <a:ext uri="{9D8B030D-6E8A-4147-A177-3AD203B41FA5}">
                      <a16:colId xmlns:a16="http://schemas.microsoft.com/office/drawing/2014/main" val="2114528476"/>
                    </a:ext>
                  </a:extLst>
                </a:gridCol>
                <a:gridCol w="344560">
                  <a:extLst>
                    <a:ext uri="{9D8B030D-6E8A-4147-A177-3AD203B41FA5}">
                      <a16:colId xmlns:a16="http://schemas.microsoft.com/office/drawing/2014/main" val="3254963887"/>
                    </a:ext>
                  </a:extLst>
                </a:gridCol>
                <a:gridCol w="344560">
                  <a:extLst>
                    <a:ext uri="{9D8B030D-6E8A-4147-A177-3AD203B41FA5}">
                      <a16:colId xmlns:a16="http://schemas.microsoft.com/office/drawing/2014/main" val="3972112778"/>
                    </a:ext>
                  </a:extLst>
                </a:gridCol>
                <a:gridCol w="344560">
                  <a:extLst>
                    <a:ext uri="{9D8B030D-6E8A-4147-A177-3AD203B41FA5}">
                      <a16:colId xmlns:a16="http://schemas.microsoft.com/office/drawing/2014/main" val="368136963"/>
                    </a:ext>
                  </a:extLst>
                </a:gridCol>
              </a:tblGrid>
              <a:tr h="180457">
                <a:tc>
                  <a:txBody>
                    <a:bodyPr/>
                    <a:lstStyle/>
                    <a:p>
                      <a:pPr algn="ctr"/>
                      <a:r>
                        <a:rPr lang="es-MX" sz="1050" b="1" dirty="0">
                          <a:solidFill>
                            <a:schemeClr val="tx1"/>
                          </a:solidFill>
                        </a:rPr>
                        <a:t>0</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1</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2</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3</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4</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29</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30</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1761272"/>
                  </a:ext>
                </a:extLst>
              </a:tr>
              <a:tr h="236471">
                <a:tc>
                  <a:txBody>
                    <a:bodyPr/>
                    <a:lstStyle/>
                    <a:p>
                      <a:pPr algn="ctr"/>
                      <a:endParaRPr lang="es-CO"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s-CO"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s-CO"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s-CO"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s-CO"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s-CO"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s-CO"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s-CO"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598525026"/>
                  </a:ext>
                </a:extLst>
              </a:tr>
            </a:tbl>
          </a:graphicData>
        </a:graphic>
      </p:graphicFrame>
      <p:sp>
        <p:nvSpPr>
          <p:cNvPr id="8" name="CuadroTexto 7">
            <a:extLst>
              <a:ext uri="{FF2B5EF4-FFF2-40B4-BE49-F238E27FC236}">
                <a16:creationId xmlns:a16="http://schemas.microsoft.com/office/drawing/2014/main" id="{F092920E-FD1C-825A-D9D8-B0B49F149EB6}"/>
              </a:ext>
            </a:extLst>
          </p:cNvPr>
          <p:cNvSpPr txBox="1"/>
          <p:nvPr/>
        </p:nvSpPr>
        <p:spPr>
          <a:xfrm>
            <a:off x="716704" y="6052095"/>
            <a:ext cx="1382590" cy="276999"/>
          </a:xfrm>
          <a:prstGeom prst="rect">
            <a:avLst/>
          </a:prstGeom>
          <a:noFill/>
        </p:spPr>
        <p:txBody>
          <a:bodyPr wrap="square">
            <a:spAutoFit/>
          </a:bodyPr>
          <a:lstStyle/>
          <a:p>
            <a:r>
              <a:rPr lang="es-MX" sz="1200" i="1" dirty="0">
                <a:latin typeface="Consolas" panose="020B0609020204030204" pitchFamily="49" charset="0"/>
              </a:rPr>
              <a:t>temperatura = </a:t>
            </a:r>
            <a:endParaRPr lang="es-CO" sz="1200" i="1" dirty="0">
              <a:latin typeface="Consolas" panose="020B0609020204030204" pitchFamily="49" charset="0"/>
            </a:endParaRPr>
          </a:p>
        </p:txBody>
      </p:sp>
      <p:graphicFrame>
        <p:nvGraphicFramePr>
          <p:cNvPr id="13" name="Tabla 12">
            <a:extLst>
              <a:ext uri="{FF2B5EF4-FFF2-40B4-BE49-F238E27FC236}">
                <a16:creationId xmlns:a16="http://schemas.microsoft.com/office/drawing/2014/main" id="{6E5B7BD7-FE77-A72A-0BF4-3F7C3A54DB02}"/>
              </a:ext>
            </a:extLst>
          </p:cNvPr>
          <p:cNvGraphicFramePr>
            <a:graphicFrameLocks noGrp="1"/>
          </p:cNvGraphicFramePr>
          <p:nvPr>
            <p:extLst>
              <p:ext uri="{D42A27DB-BD31-4B8C-83A1-F6EECF244321}">
                <p14:modId xmlns:p14="http://schemas.microsoft.com/office/powerpoint/2010/main" val="913482722"/>
              </p:ext>
            </p:extLst>
          </p:nvPr>
        </p:nvGraphicFramePr>
        <p:xfrm>
          <a:off x="7100334" y="5797424"/>
          <a:ext cx="4827985" cy="525780"/>
        </p:xfrm>
        <a:graphic>
          <a:graphicData uri="http://schemas.openxmlformats.org/drawingml/2006/table">
            <a:tbl>
              <a:tblPr firstRow="1" bandRow="1">
                <a:tableStyleId>{2D5ABB26-0587-4C30-8999-92F81FD0307C}</a:tableStyleId>
              </a:tblPr>
              <a:tblGrid>
                <a:gridCol w="965597">
                  <a:extLst>
                    <a:ext uri="{9D8B030D-6E8A-4147-A177-3AD203B41FA5}">
                      <a16:colId xmlns:a16="http://schemas.microsoft.com/office/drawing/2014/main" val="1472023604"/>
                    </a:ext>
                  </a:extLst>
                </a:gridCol>
                <a:gridCol w="965597">
                  <a:extLst>
                    <a:ext uri="{9D8B030D-6E8A-4147-A177-3AD203B41FA5}">
                      <a16:colId xmlns:a16="http://schemas.microsoft.com/office/drawing/2014/main" val="930256824"/>
                    </a:ext>
                  </a:extLst>
                </a:gridCol>
                <a:gridCol w="965597">
                  <a:extLst>
                    <a:ext uri="{9D8B030D-6E8A-4147-A177-3AD203B41FA5}">
                      <a16:colId xmlns:a16="http://schemas.microsoft.com/office/drawing/2014/main" val="1098454224"/>
                    </a:ext>
                  </a:extLst>
                </a:gridCol>
                <a:gridCol w="965597">
                  <a:extLst>
                    <a:ext uri="{9D8B030D-6E8A-4147-A177-3AD203B41FA5}">
                      <a16:colId xmlns:a16="http://schemas.microsoft.com/office/drawing/2014/main" val="4101431607"/>
                    </a:ext>
                  </a:extLst>
                </a:gridCol>
                <a:gridCol w="965597">
                  <a:extLst>
                    <a:ext uri="{9D8B030D-6E8A-4147-A177-3AD203B41FA5}">
                      <a16:colId xmlns:a16="http://schemas.microsoft.com/office/drawing/2014/main" val="2114528476"/>
                    </a:ext>
                  </a:extLst>
                </a:gridCol>
              </a:tblGrid>
              <a:tr h="180457">
                <a:tc>
                  <a:txBody>
                    <a:bodyPr/>
                    <a:lstStyle/>
                    <a:p>
                      <a:pPr algn="ctr"/>
                      <a:r>
                        <a:rPr lang="es-MX" sz="1050" b="1" dirty="0">
                          <a:solidFill>
                            <a:schemeClr val="tx1"/>
                          </a:solidFill>
                        </a:rPr>
                        <a:t>0</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1</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2</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3</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4</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1761272"/>
                  </a:ext>
                </a:extLst>
              </a:tr>
              <a:tr h="236471">
                <a:tc>
                  <a:txBody>
                    <a:bodyPr/>
                    <a:lstStyle/>
                    <a:p>
                      <a:pPr algn="ctr"/>
                      <a:r>
                        <a:rPr lang="es-MX" sz="1200" dirty="0">
                          <a:solidFill>
                            <a:schemeClr val="bg1"/>
                          </a:solidFill>
                        </a:rPr>
                        <a:t>“BMW”</a:t>
                      </a:r>
                      <a:endParaRPr lang="es-CO"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A918"/>
                    </a:solidFill>
                  </a:tcPr>
                </a:tc>
                <a:tc>
                  <a:txBody>
                    <a:bodyPr/>
                    <a:lstStyle/>
                    <a:p>
                      <a:pPr algn="ctr"/>
                      <a:r>
                        <a:rPr lang="es-MX" sz="1200" dirty="0">
                          <a:solidFill>
                            <a:schemeClr val="bg1"/>
                          </a:solidFill>
                        </a:rPr>
                        <a:t>“Audi”</a:t>
                      </a:r>
                      <a:endParaRPr lang="es-CO"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A918"/>
                    </a:solidFill>
                  </a:tcPr>
                </a:tc>
                <a:tc>
                  <a:txBody>
                    <a:bodyPr/>
                    <a:lstStyle/>
                    <a:p>
                      <a:pPr algn="ctr"/>
                      <a:r>
                        <a:rPr lang="es-MX" sz="1200" dirty="0">
                          <a:solidFill>
                            <a:schemeClr val="bg1"/>
                          </a:solidFill>
                        </a:rPr>
                        <a:t>“Mazda”</a:t>
                      </a:r>
                      <a:endParaRPr lang="es-CO"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A918"/>
                    </a:solidFill>
                  </a:tcPr>
                </a:tc>
                <a:tc>
                  <a:txBody>
                    <a:bodyPr/>
                    <a:lstStyle/>
                    <a:p>
                      <a:pPr algn="ctr"/>
                      <a:r>
                        <a:rPr lang="es-MX" sz="1200" dirty="0">
                          <a:solidFill>
                            <a:schemeClr val="bg1"/>
                          </a:solidFill>
                        </a:rPr>
                        <a:t>“Ford”</a:t>
                      </a:r>
                      <a:endParaRPr lang="es-CO"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A918"/>
                    </a:solidFill>
                  </a:tcPr>
                </a:tc>
                <a:tc>
                  <a:txBody>
                    <a:bodyPr/>
                    <a:lstStyle/>
                    <a:p>
                      <a:pPr algn="ctr"/>
                      <a:r>
                        <a:rPr lang="es-MX" sz="1200" dirty="0">
                          <a:solidFill>
                            <a:schemeClr val="bg1"/>
                          </a:solidFill>
                        </a:rPr>
                        <a:t>“KIA”</a:t>
                      </a:r>
                      <a:endParaRPr lang="es-CO"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A918"/>
                    </a:solidFill>
                  </a:tcPr>
                </a:tc>
                <a:extLst>
                  <a:ext uri="{0D108BD9-81ED-4DB2-BD59-A6C34878D82A}">
                    <a16:rowId xmlns:a16="http://schemas.microsoft.com/office/drawing/2014/main" val="1598525026"/>
                  </a:ext>
                </a:extLst>
              </a:tr>
            </a:tbl>
          </a:graphicData>
        </a:graphic>
      </p:graphicFrame>
      <p:sp>
        <p:nvSpPr>
          <p:cNvPr id="18" name="CuadroTexto 17">
            <a:extLst>
              <a:ext uri="{FF2B5EF4-FFF2-40B4-BE49-F238E27FC236}">
                <a16:creationId xmlns:a16="http://schemas.microsoft.com/office/drawing/2014/main" id="{D8600C63-9C84-05D5-BD3D-F5882D981C94}"/>
              </a:ext>
            </a:extLst>
          </p:cNvPr>
          <p:cNvSpPr txBox="1"/>
          <p:nvPr/>
        </p:nvSpPr>
        <p:spPr>
          <a:xfrm>
            <a:off x="6269924" y="6033326"/>
            <a:ext cx="899105" cy="276999"/>
          </a:xfrm>
          <a:prstGeom prst="rect">
            <a:avLst/>
          </a:prstGeom>
          <a:noFill/>
        </p:spPr>
        <p:txBody>
          <a:bodyPr wrap="square">
            <a:spAutoFit/>
          </a:bodyPr>
          <a:lstStyle/>
          <a:p>
            <a:r>
              <a:rPr lang="es-MX" sz="1200" i="1" dirty="0">
                <a:latin typeface="Consolas" panose="020B0609020204030204" pitchFamily="49" charset="0"/>
              </a:rPr>
              <a:t>marcas = </a:t>
            </a:r>
            <a:endParaRPr lang="es-CO" sz="1200" i="1" dirty="0">
              <a:latin typeface="Consolas" panose="020B0609020204030204" pitchFamily="49" charset="0"/>
            </a:endParaRPr>
          </a:p>
        </p:txBody>
      </p:sp>
      <p:sp>
        <p:nvSpPr>
          <p:cNvPr id="7" name="CuadroTexto 6">
            <a:extLst>
              <a:ext uri="{FF2B5EF4-FFF2-40B4-BE49-F238E27FC236}">
                <a16:creationId xmlns:a16="http://schemas.microsoft.com/office/drawing/2014/main" id="{28647E87-840E-8314-8044-78A3457C699B}"/>
              </a:ext>
            </a:extLst>
          </p:cNvPr>
          <p:cNvSpPr txBox="1"/>
          <p:nvPr/>
        </p:nvSpPr>
        <p:spPr>
          <a:xfrm>
            <a:off x="1694913" y="4462044"/>
            <a:ext cx="1034472" cy="246221"/>
          </a:xfrm>
          <a:prstGeom prst="rect">
            <a:avLst/>
          </a:prstGeom>
          <a:noFill/>
        </p:spPr>
        <p:txBody>
          <a:bodyPr wrap="square">
            <a:spAutoFit/>
          </a:bodyPr>
          <a:lstStyle/>
          <a:p>
            <a:pPr algn="ctr"/>
            <a:r>
              <a:rPr lang="es-MX" altLang="es-CO" sz="1000" dirty="0">
                <a:solidFill>
                  <a:srgbClr val="7CAA14"/>
                </a:solidFill>
              </a:rPr>
              <a:t>&lt;</a:t>
            </a:r>
            <a:r>
              <a:rPr lang="es-MX" altLang="es-CO" sz="1000" dirty="0" err="1">
                <a:solidFill>
                  <a:srgbClr val="7CAA14"/>
                </a:solidFill>
              </a:rPr>
              <a:t>tipo_dato</a:t>
            </a:r>
            <a:r>
              <a:rPr lang="es-MX" altLang="es-CO" sz="1000" dirty="0">
                <a:solidFill>
                  <a:srgbClr val="7CAA14"/>
                </a:solidFill>
              </a:rPr>
              <a:t>&gt;</a:t>
            </a:r>
            <a:endParaRPr lang="es-CO" sz="1000" dirty="0"/>
          </a:p>
        </p:txBody>
      </p:sp>
      <p:cxnSp>
        <p:nvCxnSpPr>
          <p:cNvPr id="10" name="Conector recto de flecha 9">
            <a:extLst>
              <a:ext uri="{FF2B5EF4-FFF2-40B4-BE49-F238E27FC236}">
                <a16:creationId xmlns:a16="http://schemas.microsoft.com/office/drawing/2014/main" id="{62F40018-2ADB-7E0A-D87B-F5C629985F42}"/>
              </a:ext>
            </a:extLst>
          </p:cNvPr>
          <p:cNvCxnSpPr>
            <a:cxnSpLocks/>
          </p:cNvCxnSpPr>
          <p:nvPr/>
        </p:nvCxnSpPr>
        <p:spPr>
          <a:xfrm>
            <a:off x="2217015" y="4708265"/>
            <a:ext cx="0" cy="309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CuadroTexto 15">
            <a:extLst>
              <a:ext uri="{FF2B5EF4-FFF2-40B4-BE49-F238E27FC236}">
                <a16:creationId xmlns:a16="http://schemas.microsoft.com/office/drawing/2014/main" id="{FA75DE4F-C5B5-9078-E445-EB2F44384E0F}"/>
              </a:ext>
            </a:extLst>
          </p:cNvPr>
          <p:cNvSpPr txBox="1"/>
          <p:nvPr/>
        </p:nvSpPr>
        <p:spPr>
          <a:xfrm>
            <a:off x="2593255" y="4475201"/>
            <a:ext cx="1034472" cy="246221"/>
          </a:xfrm>
          <a:prstGeom prst="rect">
            <a:avLst/>
          </a:prstGeom>
          <a:noFill/>
        </p:spPr>
        <p:txBody>
          <a:bodyPr wrap="square">
            <a:spAutoFit/>
          </a:bodyPr>
          <a:lstStyle/>
          <a:p>
            <a:pPr algn="ctr"/>
            <a:r>
              <a:rPr lang="es-MX" altLang="es-CO" sz="1000" dirty="0"/>
              <a:t>nombre</a:t>
            </a:r>
            <a:endParaRPr lang="es-CO" sz="1000" dirty="0"/>
          </a:p>
        </p:txBody>
      </p:sp>
      <p:cxnSp>
        <p:nvCxnSpPr>
          <p:cNvPr id="17" name="Conector recto de flecha 16">
            <a:extLst>
              <a:ext uri="{FF2B5EF4-FFF2-40B4-BE49-F238E27FC236}">
                <a16:creationId xmlns:a16="http://schemas.microsoft.com/office/drawing/2014/main" id="{DA3FD4A1-0B42-4D5F-221E-2047E20B7B7B}"/>
              </a:ext>
            </a:extLst>
          </p:cNvPr>
          <p:cNvCxnSpPr>
            <a:cxnSpLocks/>
          </p:cNvCxnSpPr>
          <p:nvPr/>
        </p:nvCxnSpPr>
        <p:spPr>
          <a:xfrm>
            <a:off x="3115357" y="4721422"/>
            <a:ext cx="0" cy="309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CuadroTexto 18">
            <a:extLst>
              <a:ext uri="{FF2B5EF4-FFF2-40B4-BE49-F238E27FC236}">
                <a16:creationId xmlns:a16="http://schemas.microsoft.com/office/drawing/2014/main" id="{41F9EEDF-60B5-7BC6-A578-C27AD14541E9}"/>
              </a:ext>
            </a:extLst>
          </p:cNvPr>
          <p:cNvSpPr txBox="1"/>
          <p:nvPr/>
        </p:nvSpPr>
        <p:spPr>
          <a:xfrm>
            <a:off x="3477533" y="4462044"/>
            <a:ext cx="1075128" cy="246221"/>
          </a:xfrm>
          <a:prstGeom prst="rect">
            <a:avLst/>
          </a:prstGeom>
          <a:noFill/>
        </p:spPr>
        <p:txBody>
          <a:bodyPr wrap="square">
            <a:spAutoFit/>
          </a:bodyPr>
          <a:lstStyle/>
          <a:p>
            <a:pPr algn="ctr"/>
            <a:r>
              <a:rPr lang="es-MX" altLang="es-CO" sz="1000" dirty="0">
                <a:solidFill>
                  <a:srgbClr val="0070C0"/>
                </a:solidFill>
              </a:rPr>
              <a:t># de elementos</a:t>
            </a:r>
            <a:endParaRPr lang="es-CO" sz="1000" dirty="0">
              <a:solidFill>
                <a:srgbClr val="0070C0"/>
              </a:solidFill>
            </a:endParaRPr>
          </a:p>
        </p:txBody>
      </p:sp>
      <p:cxnSp>
        <p:nvCxnSpPr>
          <p:cNvPr id="20" name="Conector recto de flecha 19">
            <a:extLst>
              <a:ext uri="{FF2B5EF4-FFF2-40B4-BE49-F238E27FC236}">
                <a16:creationId xmlns:a16="http://schemas.microsoft.com/office/drawing/2014/main" id="{7371DFE6-01FC-D7F6-BFB9-419FFB6F9DA1}"/>
              </a:ext>
            </a:extLst>
          </p:cNvPr>
          <p:cNvCxnSpPr>
            <a:cxnSpLocks/>
          </p:cNvCxnSpPr>
          <p:nvPr/>
        </p:nvCxnSpPr>
        <p:spPr>
          <a:xfrm>
            <a:off x="3929633" y="4708265"/>
            <a:ext cx="0" cy="309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CuadroTexto 20">
            <a:extLst>
              <a:ext uri="{FF2B5EF4-FFF2-40B4-BE49-F238E27FC236}">
                <a16:creationId xmlns:a16="http://schemas.microsoft.com/office/drawing/2014/main" id="{9772244D-5AC4-5C82-6901-E5576F7B9ABB}"/>
              </a:ext>
            </a:extLst>
          </p:cNvPr>
          <p:cNvSpPr txBox="1"/>
          <p:nvPr/>
        </p:nvSpPr>
        <p:spPr>
          <a:xfrm>
            <a:off x="6204908" y="4418080"/>
            <a:ext cx="1034472" cy="246221"/>
          </a:xfrm>
          <a:prstGeom prst="rect">
            <a:avLst/>
          </a:prstGeom>
          <a:noFill/>
        </p:spPr>
        <p:txBody>
          <a:bodyPr wrap="square">
            <a:spAutoFit/>
          </a:bodyPr>
          <a:lstStyle/>
          <a:p>
            <a:pPr algn="ctr"/>
            <a:r>
              <a:rPr lang="es-MX" altLang="es-CO" sz="1000" dirty="0">
                <a:solidFill>
                  <a:srgbClr val="7CAA14"/>
                </a:solidFill>
              </a:rPr>
              <a:t>&lt;</a:t>
            </a:r>
            <a:r>
              <a:rPr lang="es-MX" altLang="es-CO" sz="1000" dirty="0" err="1">
                <a:solidFill>
                  <a:srgbClr val="7CAA14"/>
                </a:solidFill>
              </a:rPr>
              <a:t>tipo_dato</a:t>
            </a:r>
            <a:r>
              <a:rPr lang="es-MX" altLang="es-CO" sz="1000" dirty="0">
                <a:solidFill>
                  <a:srgbClr val="7CAA14"/>
                </a:solidFill>
              </a:rPr>
              <a:t>&gt;</a:t>
            </a:r>
            <a:endParaRPr lang="es-CO" sz="1000" dirty="0"/>
          </a:p>
        </p:txBody>
      </p:sp>
      <p:cxnSp>
        <p:nvCxnSpPr>
          <p:cNvPr id="22" name="Conector recto de flecha 21">
            <a:extLst>
              <a:ext uri="{FF2B5EF4-FFF2-40B4-BE49-F238E27FC236}">
                <a16:creationId xmlns:a16="http://schemas.microsoft.com/office/drawing/2014/main" id="{53F14547-80D0-7D03-030F-03F50B1C278D}"/>
              </a:ext>
            </a:extLst>
          </p:cNvPr>
          <p:cNvCxnSpPr>
            <a:cxnSpLocks/>
          </p:cNvCxnSpPr>
          <p:nvPr/>
        </p:nvCxnSpPr>
        <p:spPr>
          <a:xfrm>
            <a:off x="6727010" y="4664301"/>
            <a:ext cx="0" cy="309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CuadroTexto 22">
            <a:extLst>
              <a:ext uri="{FF2B5EF4-FFF2-40B4-BE49-F238E27FC236}">
                <a16:creationId xmlns:a16="http://schemas.microsoft.com/office/drawing/2014/main" id="{3A56493E-AD4B-036C-E113-D690800682FE}"/>
              </a:ext>
            </a:extLst>
          </p:cNvPr>
          <p:cNvSpPr txBox="1"/>
          <p:nvPr/>
        </p:nvSpPr>
        <p:spPr>
          <a:xfrm>
            <a:off x="6862758" y="4423733"/>
            <a:ext cx="1034472" cy="246221"/>
          </a:xfrm>
          <a:prstGeom prst="rect">
            <a:avLst/>
          </a:prstGeom>
          <a:noFill/>
        </p:spPr>
        <p:txBody>
          <a:bodyPr wrap="square">
            <a:spAutoFit/>
          </a:bodyPr>
          <a:lstStyle/>
          <a:p>
            <a:pPr algn="ctr"/>
            <a:r>
              <a:rPr lang="es-MX" altLang="es-CO" sz="1000" dirty="0"/>
              <a:t>nombre</a:t>
            </a:r>
            <a:endParaRPr lang="es-CO" sz="1000" dirty="0"/>
          </a:p>
        </p:txBody>
      </p:sp>
      <p:cxnSp>
        <p:nvCxnSpPr>
          <p:cNvPr id="24" name="Conector recto de flecha 23">
            <a:extLst>
              <a:ext uri="{FF2B5EF4-FFF2-40B4-BE49-F238E27FC236}">
                <a16:creationId xmlns:a16="http://schemas.microsoft.com/office/drawing/2014/main" id="{F903280A-34D5-97A9-83E4-44B040771466}"/>
              </a:ext>
            </a:extLst>
          </p:cNvPr>
          <p:cNvCxnSpPr>
            <a:cxnSpLocks/>
          </p:cNvCxnSpPr>
          <p:nvPr/>
        </p:nvCxnSpPr>
        <p:spPr>
          <a:xfrm>
            <a:off x="7384860" y="4669954"/>
            <a:ext cx="0" cy="309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CuadroTexto 24">
            <a:extLst>
              <a:ext uri="{FF2B5EF4-FFF2-40B4-BE49-F238E27FC236}">
                <a16:creationId xmlns:a16="http://schemas.microsoft.com/office/drawing/2014/main" id="{04C6842D-678C-FF33-F671-42FE74DB06DD}"/>
              </a:ext>
            </a:extLst>
          </p:cNvPr>
          <p:cNvSpPr txBox="1"/>
          <p:nvPr/>
        </p:nvSpPr>
        <p:spPr>
          <a:xfrm>
            <a:off x="8324544" y="4353425"/>
            <a:ext cx="2343455" cy="246221"/>
          </a:xfrm>
          <a:prstGeom prst="rect">
            <a:avLst/>
          </a:prstGeom>
          <a:noFill/>
        </p:spPr>
        <p:txBody>
          <a:bodyPr wrap="square">
            <a:spAutoFit/>
          </a:bodyPr>
          <a:lstStyle/>
          <a:p>
            <a:pPr algn="ctr"/>
            <a:r>
              <a:rPr lang="es-MX" sz="1000" dirty="0">
                <a:solidFill>
                  <a:srgbClr val="0070C0"/>
                </a:solidFill>
              </a:rPr>
              <a:t>Elementos del arreglo</a:t>
            </a:r>
            <a:endParaRPr lang="es-CO" sz="1000" dirty="0">
              <a:solidFill>
                <a:srgbClr val="0070C0"/>
              </a:solidFill>
            </a:endParaRPr>
          </a:p>
        </p:txBody>
      </p:sp>
      <p:cxnSp>
        <p:nvCxnSpPr>
          <p:cNvPr id="26" name="Conector recto de flecha 25">
            <a:extLst>
              <a:ext uri="{FF2B5EF4-FFF2-40B4-BE49-F238E27FC236}">
                <a16:creationId xmlns:a16="http://schemas.microsoft.com/office/drawing/2014/main" id="{FEA943B4-36F8-7567-0468-458F544B60A6}"/>
              </a:ext>
            </a:extLst>
          </p:cNvPr>
          <p:cNvCxnSpPr>
            <a:cxnSpLocks/>
          </p:cNvCxnSpPr>
          <p:nvPr/>
        </p:nvCxnSpPr>
        <p:spPr>
          <a:xfrm>
            <a:off x="9514327" y="4599646"/>
            <a:ext cx="0" cy="309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5746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0C0E4-2F3A-D94C-F6CC-FB8DC613B6E6}"/>
            </a:ext>
          </a:extLst>
        </p:cNvPr>
        <p:cNvGrpSpPr/>
        <p:nvPr/>
      </p:nvGrpSpPr>
      <p:grpSpPr>
        <a:xfrm>
          <a:off x="0" y="0"/>
          <a:ext cx="0" cy="0"/>
          <a:chOff x="0" y="0"/>
          <a:chExt cx="0" cy="0"/>
        </a:xfrm>
      </p:grpSpPr>
      <p:sp>
        <p:nvSpPr>
          <p:cNvPr id="154626" name="Rectangle 2">
            <a:extLst>
              <a:ext uri="{FF2B5EF4-FFF2-40B4-BE49-F238E27FC236}">
                <a16:creationId xmlns:a16="http://schemas.microsoft.com/office/drawing/2014/main" id="{383BFEC2-BD14-63E9-9DB7-982593F66E94}"/>
              </a:ext>
            </a:extLst>
          </p:cNvPr>
          <p:cNvSpPr>
            <a:spLocks noGrp="1" noChangeArrowheads="1"/>
          </p:cNvSpPr>
          <p:nvPr>
            <p:ph type="title"/>
          </p:nvPr>
        </p:nvSpPr>
        <p:spPr/>
        <p:txBody>
          <a:bodyPr>
            <a:normAutofit/>
          </a:bodyPr>
          <a:lstStyle/>
          <a:p>
            <a:pPr eaLnBrk="1" hangingPunct="1">
              <a:defRPr/>
            </a:pPr>
            <a:r>
              <a:rPr lang="es-CO" sz="3600" dirty="0"/>
              <a:t>Arreglos Unidimensionales</a:t>
            </a:r>
            <a:endParaRPr lang="es-ES" sz="3600" dirty="0"/>
          </a:p>
        </p:txBody>
      </p:sp>
      <p:sp>
        <p:nvSpPr>
          <p:cNvPr id="8195" name="Rectangle 9">
            <a:extLst>
              <a:ext uri="{FF2B5EF4-FFF2-40B4-BE49-F238E27FC236}">
                <a16:creationId xmlns:a16="http://schemas.microsoft.com/office/drawing/2014/main" id="{8183A108-762F-81FC-FC43-9B7E1CE93647}"/>
              </a:ext>
            </a:extLst>
          </p:cNvPr>
          <p:cNvSpPr>
            <a:spLocks noChangeArrowheads="1"/>
          </p:cNvSpPr>
          <p:nvPr/>
        </p:nvSpPr>
        <p:spPr bwMode="auto">
          <a:xfrm>
            <a:off x="277091" y="1450109"/>
            <a:ext cx="11572009" cy="4787180"/>
          </a:xfrm>
          <a:prstGeom prst="rect">
            <a:avLst/>
          </a:prstGeom>
          <a:noFill/>
          <a:ln w="9525">
            <a:noFill/>
            <a:miter lim="800000"/>
            <a:headEnd/>
            <a:tailEnd/>
          </a:ln>
        </p:spPr>
        <p:txBody>
          <a:bodyPr lIns="90000" tIns="46800" rIns="90000" bIns="46800"/>
          <a:lstStyle/>
          <a:p>
            <a:pPr marL="273050" lvl="1" indent="-273050" defTabSz="411163" eaLnBrk="0" hangingPunct="0">
              <a:buBlip>
                <a:blip r:embed="rId3"/>
              </a:buBlip>
              <a:tabLst>
                <a:tab pos="2239963" algn="l"/>
              </a:tabLst>
              <a:defRPr/>
            </a:pPr>
            <a:r>
              <a:rPr lang="es-ES" altLang="es-CO" b="1" cap="small" dirty="0"/>
              <a:t>Declaración de un arreglo: </a:t>
            </a:r>
            <a:r>
              <a:rPr lang="es-ES" altLang="es-CO" sz="1600" b="1" cap="small" dirty="0"/>
              <a:t>  </a:t>
            </a:r>
            <a:r>
              <a:rPr lang="es-ES" altLang="es-CO" sz="1600" dirty="0"/>
              <a:t>veamos  otro ejemplo, vamos a crear dos arreglos, uno para almacenar los nombres y otro para almacenar las notas finales de Lógica de 4 estudiantes. En este caso ambos arreglos se crean vacíos:</a:t>
            </a:r>
          </a:p>
          <a:p>
            <a:pPr marL="485775" lvl="1" indent="-304800"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CO" altLang="es-CO" sz="1600" dirty="0"/>
          </a:p>
          <a:p>
            <a:pPr marL="268288" lvl="1" indent="-87313"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r>
              <a:rPr lang="es-CO" altLang="es-CO" sz="1500" dirty="0">
                <a:latin typeface="Consolas" panose="020B0609020204030204" pitchFamily="49" charset="0"/>
              </a:rPr>
              <a:t>			</a:t>
            </a:r>
            <a:r>
              <a:rPr lang="es-CO" altLang="es-CO" sz="1500" dirty="0">
                <a:solidFill>
                  <a:srgbClr val="7CAA14"/>
                </a:solidFill>
                <a:latin typeface="Consolas" panose="020B0609020204030204" pitchFamily="49" charset="0"/>
              </a:rPr>
              <a:t>Texto</a:t>
            </a:r>
            <a:r>
              <a:rPr lang="es-CO" altLang="es-CO" sz="1500" dirty="0">
                <a:latin typeface="Consolas" panose="020B0609020204030204" pitchFamily="49" charset="0"/>
              </a:rPr>
              <a:t> </a:t>
            </a:r>
            <a:r>
              <a:rPr lang="es-ES" altLang="es-CO" sz="1500" dirty="0" err="1">
                <a:latin typeface="Consolas" panose="020B0609020204030204" pitchFamily="49" charset="0"/>
              </a:rPr>
              <a:t>nombre_estudiantes</a:t>
            </a:r>
            <a:r>
              <a:rPr lang="es-ES" altLang="es-CO" sz="1500" dirty="0">
                <a:latin typeface="Consolas" panose="020B0609020204030204" pitchFamily="49" charset="0"/>
              </a:rPr>
              <a:t>(</a:t>
            </a:r>
            <a:r>
              <a:rPr lang="es-ES" altLang="es-CO" sz="1500" dirty="0">
                <a:solidFill>
                  <a:srgbClr val="0070C0"/>
                </a:solidFill>
                <a:latin typeface="Consolas" panose="020B0609020204030204" pitchFamily="49" charset="0"/>
              </a:rPr>
              <a:t>4</a:t>
            </a:r>
            <a:r>
              <a:rPr lang="es-ES" altLang="es-CO" sz="1500" dirty="0">
                <a:latin typeface="Consolas" panose="020B0609020204030204" pitchFamily="49" charset="0"/>
              </a:rPr>
              <a:t>)</a:t>
            </a:r>
          </a:p>
          <a:p>
            <a:pPr marL="268288" lvl="1" indent="-87313" defTabSz="449263">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ES" altLang="es-CO" sz="1500" dirty="0">
              <a:latin typeface="Consolas" panose="020B0609020204030204" pitchFamily="49" charset="0"/>
            </a:endParaRPr>
          </a:p>
          <a:p>
            <a:pPr marL="268288" lvl="1" indent="-87313" defTabSz="449263">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ES" altLang="es-CO" sz="1500" dirty="0">
              <a:latin typeface="Consolas" panose="020B0609020204030204" pitchFamily="49" charset="0"/>
            </a:endParaRPr>
          </a:p>
          <a:p>
            <a:pPr marL="268288" lvl="1" indent="-87313" defTabSz="449263">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ES" altLang="es-CO" sz="1500" dirty="0">
              <a:latin typeface="Consolas" panose="020B0609020204030204" pitchFamily="49" charset="0"/>
            </a:endParaRPr>
          </a:p>
          <a:p>
            <a:pPr marL="268288" lvl="1" indent="-87313" defTabSz="449263">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ES" altLang="es-CO" sz="1500" dirty="0">
              <a:latin typeface="Consolas" panose="020B0609020204030204" pitchFamily="49" charset="0"/>
            </a:endParaRPr>
          </a:p>
          <a:p>
            <a:pPr marL="268288" lvl="1" indent="-87313" defTabSz="449263">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r>
              <a:rPr lang="es-ES" altLang="es-CO" sz="1500" dirty="0">
                <a:latin typeface="Consolas" panose="020B0609020204030204" pitchFamily="49" charset="0"/>
              </a:rPr>
              <a:t>			</a:t>
            </a:r>
            <a:r>
              <a:rPr lang="es-ES" altLang="es-CO" sz="1500" dirty="0">
                <a:solidFill>
                  <a:srgbClr val="7CAA14"/>
                </a:solidFill>
                <a:latin typeface="Consolas" panose="020B0609020204030204" pitchFamily="49" charset="0"/>
              </a:rPr>
              <a:t>Real</a:t>
            </a:r>
            <a:r>
              <a:rPr lang="es-ES" altLang="es-CO" sz="1500" dirty="0">
                <a:latin typeface="Consolas" panose="020B0609020204030204" pitchFamily="49" charset="0"/>
              </a:rPr>
              <a:t>        </a:t>
            </a:r>
            <a:r>
              <a:rPr lang="es-ES" altLang="es-CO" sz="1500" dirty="0" err="1">
                <a:latin typeface="Consolas" panose="020B0609020204030204" pitchFamily="49" charset="0"/>
              </a:rPr>
              <a:t>nota_final</a:t>
            </a:r>
            <a:r>
              <a:rPr lang="es-ES" altLang="es-CO" sz="1500" dirty="0">
                <a:latin typeface="Consolas" panose="020B0609020204030204" pitchFamily="49" charset="0"/>
              </a:rPr>
              <a:t>(</a:t>
            </a:r>
            <a:r>
              <a:rPr lang="es-ES" altLang="es-CO" sz="1500" dirty="0">
                <a:solidFill>
                  <a:srgbClr val="0070C0"/>
                </a:solidFill>
                <a:latin typeface="Consolas" panose="020B0609020204030204" pitchFamily="49" charset="0"/>
              </a:rPr>
              <a:t>4</a:t>
            </a:r>
            <a:r>
              <a:rPr lang="es-ES" altLang="es-CO" sz="1500" dirty="0">
                <a:latin typeface="Consolas" panose="020B0609020204030204" pitchFamily="49" charset="0"/>
              </a:rPr>
              <a:t>)</a:t>
            </a:r>
          </a:p>
          <a:p>
            <a:pPr marL="485775" lvl="1" indent="-304800" defTabSz="449263">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CO" altLang="es-CO" sz="1600" dirty="0"/>
          </a:p>
          <a:p>
            <a:pPr marL="485775" lvl="1" indent="-304800" defTabSz="449263">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CO" altLang="es-CO" sz="1600" dirty="0"/>
          </a:p>
          <a:p>
            <a:pPr marL="485775" lvl="1" indent="-304800" defTabSz="449263">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r>
              <a:rPr lang="es-CO" altLang="es-CO" sz="1600" dirty="0"/>
              <a:t>Imaginariamente, podemos pensar estos arreglos como:</a:t>
            </a:r>
          </a:p>
        </p:txBody>
      </p:sp>
      <p:cxnSp>
        <p:nvCxnSpPr>
          <p:cNvPr id="3" name="Conector recto de flecha 2">
            <a:extLst>
              <a:ext uri="{FF2B5EF4-FFF2-40B4-BE49-F238E27FC236}">
                <a16:creationId xmlns:a16="http://schemas.microsoft.com/office/drawing/2014/main" id="{BA65F278-3778-8F93-5E64-8F8107680342}"/>
              </a:ext>
            </a:extLst>
          </p:cNvPr>
          <p:cNvCxnSpPr>
            <a:cxnSpLocks/>
          </p:cNvCxnSpPr>
          <p:nvPr/>
        </p:nvCxnSpPr>
        <p:spPr>
          <a:xfrm>
            <a:off x="1158784" y="3132556"/>
            <a:ext cx="326" cy="22227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 name="Conector recto de flecha 3">
            <a:extLst>
              <a:ext uri="{FF2B5EF4-FFF2-40B4-BE49-F238E27FC236}">
                <a16:creationId xmlns:a16="http://schemas.microsoft.com/office/drawing/2014/main" id="{EA5F0FAE-76C3-0267-AD13-11D8FF548087}"/>
              </a:ext>
            </a:extLst>
          </p:cNvPr>
          <p:cNvCxnSpPr>
            <a:cxnSpLocks/>
          </p:cNvCxnSpPr>
          <p:nvPr/>
        </p:nvCxnSpPr>
        <p:spPr>
          <a:xfrm flipH="1" flipV="1">
            <a:off x="1149548" y="2571828"/>
            <a:ext cx="326" cy="22227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512258C1-DF03-5C9B-0C5A-B2AA71488748}"/>
              </a:ext>
            </a:extLst>
          </p:cNvPr>
          <p:cNvSpPr txBox="1"/>
          <p:nvPr/>
        </p:nvSpPr>
        <p:spPr>
          <a:xfrm>
            <a:off x="579897" y="2781383"/>
            <a:ext cx="1139301" cy="306467"/>
          </a:xfrm>
          <a:prstGeom prst="roundRect">
            <a:avLst/>
          </a:prstGeom>
          <a:solidFill>
            <a:schemeClr val="bg1"/>
          </a:solidFill>
          <a:ln>
            <a:noFill/>
          </a:ln>
        </p:spPr>
        <p:txBody>
          <a:bodyPr wrap="square">
            <a:spAutoFit/>
          </a:bodyPr>
          <a:lstStyle/>
          <a:p>
            <a:pPr algn="ctr"/>
            <a:r>
              <a:rPr lang="es-MX" altLang="es-CO" sz="1200" dirty="0">
                <a:solidFill>
                  <a:srgbClr val="7CAA14"/>
                </a:solidFill>
                <a:latin typeface="Consolas" panose="020B0609020204030204" pitchFamily="49" charset="0"/>
              </a:rPr>
              <a:t>&lt;</a:t>
            </a:r>
            <a:r>
              <a:rPr lang="es-MX" altLang="es-CO" sz="1200" dirty="0" err="1">
                <a:solidFill>
                  <a:srgbClr val="7CAA14"/>
                </a:solidFill>
                <a:latin typeface="Consolas" panose="020B0609020204030204" pitchFamily="49" charset="0"/>
              </a:rPr>
              <a:t>tipo_dato</a:t>
            </a:r>
            <a:r>
              <a:rPr lang="es-MX" altLang="es-CO" sz="1200" dirty="0">
                <a:solidFill>
                  <a:srgbClr val="7CAA14"/>
                </a:solidFill>
                <a:latin typeface="Consolas" panose="020B0609020204030204" pitchFamily="49" charset="0"/>
              </a:rPr>
              <a:t>&gt;</a:t>
            </a:r>
            <a:endParaRPr lang="es-CO" sz="1200" dirty="0">
              <a:solidFill>
                <a:srgbClr val="7CAA14"/>
              </a:solidFill>
            </a:endParaRPr>
          </a:p>
        </p:txBody>
      </p:sp>
      <p:cxnSp>
        <p:nvCxnSpPr>
          <p:cNvPr id="9" name="Conector recto de flecha 8">
            <a:extLst>
              <a:ext uri="{FF2B5EF4-FFF2-40B4-BE49-F238E27FC236}">
                <a16:creationId xmlns:a16="http://schemas.microsoft.com/office/drawing/2014/main" id="{8D6C8A7B-A653-BB01-A69C-9D243E06D39E}"/>
              </a:ext>
            </a:extLst>
          </p:cNvPr>
          <p:cNvCxnSpPr>
            <a:cxnSpLocks/>
          </p:cNvCxnSpPr>
          <p:nvPr/>
        </p:nvCxnSpPr>
        <p:spPr>
          <a:xfrm>
            <a:off x="2330959" y="3104945"/>
            <a:ext cx="326" cy="22227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AC6CBC45-BBCE-8976-44CF-235AA12D914C}"/>
              </a:ext>
            </a:extLst>
          </p:cNvPr>
          <p:cNvCxnSpPr>
            <a:cxnSpLocks/>
          </p:cNvCxnSpPr>
          <p:nvPr/>
        </p:nvCxnSpPr>
        <p:spPr>
          <a:xfrm flipH="1" flipV="1">
            <a:off x="2321723" y="2544217"/>
            <a:ext cx="326" cy="22227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D6BFEAAE-F430-3060-A556-949511F1AFD4}"/>
              </a:ext>
            </a:extLst>
          </p:cNvPr>
          <p:cNvSpPr txBox="1"/>
          <p:nvPr/>
        </p:nvSpPr>
        <p:spPr>
          <a:xfrm>
            <a:off x="1784460" y="2766487"/>
            <a:ext cx="1074525" cy="306467"/>
          </a:xfrm>
          <a:prstGeom prst="roundRect">
            <a:avLst/>
          </a:prstGeom>
          <a:solidFill>
            <a:schemeClr val="bg1"/>
          </a:solidFill>
          <a:ln>
            <a:noFill/>
          </a:ln>
        </p:spPr>
        <p:txBody>
          <a:bodyPr wrap="square">
            <a:spAutoFit/>
          </a:bodyPr>
          <a:lstStyle/>
          <a:p>
            <a:pPr algn="ctr"/>
            <a:r>
              <a:rPr lang="es-MX" sz="1200" dirty="0">
                <a:latin typeface="Consolas" panose="020B0609020204030204" pitchFamily="49" charset="0"/>
              </a:rPr>
              <a:t>&lt;nombre&gt;</a:t>
            </a:r>
            <a:endParaRPr lang="es-CO" sz="1200" dirty="0">
              <a:latin typeface="Consolas" panose="020B0609020204030204" pitchFamily="49" charset="0"/>
            </a:endParaRPr>
          </a:p>
        </p:txBody>
      </p:sp>
      <p:cxnSp>
        <p:nvCxnSpPr>
          <p:cNvPr id="12" name="Conector recto de flecha 11">
            <a:extLst>
              <a:ext uri="{FF2B5EF4-FFF2-40B4-BE49-F238E27FC236}">
                <a16:creationId xmlns:a16="http://schemas.microsoft.com/office/drawing/2014/main" id="{F5FCC17A-E712-BAE7-3CA5-9173F58A2AED}"/>
              </a:ext>
            </a:extLst>
          </p:cNvPr>
          <p:cNvCxnSpPr>
            <a:cxnSpLocks/>
          </p:cNvCxnSpPr>
          <p:nvPr/>
        </p:nvCxnSpPr>
        <p:spPr>
          <a:xfrm>
            <a:off x="3387340" y="3104945"/>
            <a:ext cx="326" cy="22227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C5C59977-2E00-B218-4940-2314C32403A3}"/>
              </a:ext>
            </a:extLst>
          </p:cNvPr>
          <p:cNvCxnSpPr>
            <a:cxnSpLocks/>
          </p:cNvCxnSpPr>
          <p:nvPr/>
        </p:nvCxnSpPr>
        <p:spPr>
          <a:xfrm flipH="1" flipV="1">
            <a:off x="3541824" y="2533632"/>
            <a:ext cx="326" cy="22227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17024A44-3D4D-CA2B-3D71-65512C3E6DB9}"/>
              </a:ext>
            </a:extLst>
          </p:cNvPr>
          <p:cNvSpPr txBox="1"/>
          <p:nvPr/>
        </p:nvSpPr>
        <p:spPr>
          <a:xfrm>
            <a:off x="2799645" y="2728222"/>
            <a:ext cx="1485010" cy="306467"/>
          </a:xfrm>
          <a:prstGeom prst="roundRect">
            <a:avLst/>
          </a:prstGeom>
          <a:solidFill>
            <a:schemeClr val="bg1"/>
          </a:solidFill>
          <a:ln>
            <a:noFill/>
          </a:ln>
        </p:spPr>
        <p:txBody>
          <a:bodyPr wrap="square">
            <a:spAutoFit/>
          </a:bodyPr>
          <a:lstStyle/>
          <a:p>
            <a:pPr algn="ctr"/>
            <a:r>
              <a:rPr lang="es-MX" sz="1200" dirty="0">
                <a:solidFill>
                  <a:srgbClr val="0070C0"/>
                </a:solidFill>
                <a:latin typeface="Consolas" panose="020B0609020204030204" pitchFamily="49" charset="0"/>
              </a:rPr>
              <a:t># de elementos</a:t>
            </a:r>
            <a:endParaRPr lang="es-CO" sz="1200" dirty="0">
              <a:solidFill>
                <a:srgbClr val="0070C0"/>
              </a:solidFill>
              <a:latin typeface="Consolas" panose="020B0609020204030204" pitchFamily="49" charset="0"/>
            </a:endParaRPr>
          </a:p>
        </p:txBody>
      </p:sp>
      <p:graphicFrame>
        <p:nvGraphicFramePr>
          <p:cNvPr id="15" name="Tabla 14">
            <a:extLst>
              <a:ext uri="{FF2B5EF4-FFF2-40B4-BE49-F238E27FC236}">
                <a16:creationId xmlns:a16="http://schemas.microsoft.com/office/drawing/2014/main" id="{FAE5B869-9327-CF67-8CFE-34A197CD34AD}"/>
              </a:ext>
            </a:extLst>
          </p:cNvPr>
          <p:cNvGraphicFramePr>
            <a:graphicFrameLocks noGrp="1"/>
          </p:cNvGraphicFramePr>
          <p:nvPr>
            <p:extLst>
              <p:ext uri="{D42A27DB-BD31-4B8C-83A1-F6EECF244321}">
                <p14:modId xmlns:p14="http://schemas.microsoft.com/office/powerpoint/2010/main" val="1263804567"/>
              </p:ext>
            </p:extLst>
          </p:nvPr>
        </p:nvGraphicFramePr>
        <p:xfrm>
          <a:off x="4480780" y="4688329"/>
          <a:ext cx="4248648" cy="556260"/>
        </p:xfrm>
        <a:graphic>
          <a:graphicData uri="http://schemas.openxmlformats.org/drawingml/2006/table">
            <a:tbl>
              <a:tblPr firstRow="1" bandRow="1">
                <a:tableStyleId>{2D5ABB26-0587-4C30-8999-92F81FD0307C}</a:tableStyleId>
              </a:tblPr>
              <a:tblGrid>
                <a:gridCol w="1062162">
                  <a:extLst>
                    <a:ext uri="{9D8B030D-6E8A-4147-A177-3AD203B41FA5}">
                      <a16:colId xmlns:a16="http://schemas.microsoft.com/office/drawing/2014/main" val="1472023604"/>
                    </a:ext>
                  </a:extLst>
                </a:gridCol>
                <a:gridCol w="1062162">
                  <a:extLst>
                    <a:ext uri="{9D8B030D-6E8A-4147-A177-3AD203B41FA5}">
                      <a16:colId xmlns:a16="http://schemas.microsoft.com/office/drawing/2014/main" val="930256824"/>
                    </a:ext>
                  </a:extLst>
                </a:gridCol>
                <a:gridCol w="1062162">
                  <a:extLst>
                    <a:ext uri="{9D8B030D-6E8A-4147-A177-3AD203B41FA5}">
                      <a16:colId xmlns:a16="http://schemas.microsoft.com/office/drawing/2014/main" val="1098454224"/>
                    </a:ext>
                  </a:extLst>
                </a:gridCol>
                <a:gridCol w="1062162">
                  <a:extLst>
                    <a:ext uri="{9D8B030D-6E8A-4147-A177-3AD203B41FA5}">
                      <a16:colId xmlns:a16="http://schemas.microsoft.com/office/drawing/2014/main" val="4101431607"/>
                    </a:ext>
                  </a:extLst>
                </a:gridCol>
              </a:tblGrid>
              <a:tr h="180457">
                <a:tc>
                  <a:txBody>
                    <a:bodyPr/>
                    <a:lstStyle/>
                    <a:p>
                      <a:pPr algn="ctr"/>
                      <a:r>
                        <a:rPr lang="es-MX" sz="1050" b="0" dirty="0">
                          <a:solidFill>
                            <a:srgbClr val="E94444"/>
                          </a:solidFill>
                        </a:rPr>
                        <a:t>0</a:t>
                      </a:r>
                      <a:endParaRPr lang="es-CO" sz="1050" b="0" dirty="0">
                        <a:solidFill>
                          <a:srgbClr val="E9444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0" dirty="0">
                          <a:solidFill>
                            <a:srgbClr val="E94444"/>
                          </a:solidFill>
                        </a:rPr>
                        <a:t>1</a:t>
                      </a:r>
                      <a:endParaRPr lang="es-CO" sz="1050" b="0" dirty="0">
                        <a:solidFill>
                          <a:srgbClr val="E9444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0" dirty="0">
                          <a:solidFill>
                            <a:srgbClr val="E94444"/>
                          </a:solidFill>
                        </a:rPr>
                        <a:t>2</a:t>
                      </a:r>
                      <a:endParaRPr lang="es-CO" sz="1050" b="0" dirty="0">
                        <a:solidFill>
                          <a:srgbClr val="E9444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0" dirty="0">
                          <a:solidFill>
                            <a:srgbClr val="E94444"/>
                          </a:solidFill>
                        </a:rPr>
                        <a:t>3</a:t>
                      </a:r>
                      <a:endParaRPr lang="es-CO" sz="1050" b="0" dirty="0">
                        <a:solidFill>
                          <a:srgbClr val="E9444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1761272"/>
                  </a:ext>
                </a:extLst>
              </a:tr>
              <a:tr h="236471">
                <a:tc>
                  <a:txBody>
                    <a:bodyPr/>
                    <a:lstStyle/>
                    <a:p>
                      <a:pPr algn="ctr"/>
                      <a:endParaRPr lang="es-CO"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O"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O"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O"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8525026"/>
                  </a:ext>
                </a:extLst>
              </a:tr>
            </a:tbl>
          </a:graphicData>
        </a:graphic>
      </p:graphicFrame>
      <p:sp>
        <p:nvSpPr>
          <p:cNvPr id="16" name="CuadroTexto 15">
            <a:extLst>
              <a:ext uri="{FF2B5EF4-FFF2-40B4-BE49-F238E27FC236}">
                <a16:creationId xmlns:a16="http://schemas.microsoft.com/office/drawing/2014/main" id="{8579AE55-D268-01C2-7BEF-6B27D129D030}"/>
              </a:ext>
            </a:extLst>
          </p:cNvPr>
          <p:cNvSpPr txBox="1"/>
          <p:nvPr/>
        </p:nvSpPr>
        <p:spPr>
          <a:xfrm>
            <a:off x="2433175" y="4970794"/>
            <a:ext cx="1908982" cy="276999"/>
          </a:xfrm>
          <a:prstGeom prst="rect">
            <a:avLst/>
          </a:prstGeom>
          <a:noFill/>
        </p:spPr>
        <p:txBody>
          <a:bodyPr wrap="square">
            <a:spAutoFit/>
          </a:bodyPr>
          <a:lstStyle/>
          <a:p>
            <a:r>
              <a:rPr lang="es-MX" sz="1200" dirty="0" err="1">
                <a:latin typeface="Consolas" panose="020B0609020204030204" pitchFamily="49" charset="0"/>
              </a:rPr>
              <a:t>nombre_estudiantes</a:t>
            </a:r>
            <a:r>
              <a:rPr lang="es-MX" sz="1200" dirty="0">
                <a:latin typeface="Consolas" panose="020B0609020204030204" pitchFamily="49" charset="0"/>
              </a:rPr>
              <a:t> = </a:t>
            </a:r>
            <a:endParaRPr lang="es-CO" sz="1200" dirty="0">
              <a:latin typeface="Consolas" panose="020B0609020204030204" pitchFamily="49" charset="0"/>
            </a:endParaRPr>
          </a:p>
        </p:txBody>
      </p:sp>
      <p:graphicFrame>
        <p:nvGraphicFramePr>
          <p:cNvPr id="17" name="Tabla 16">
            <a:extLst>
              <a:ext uri="{FF2B5EF4-FFF2-40B4-BE49-F238E27FC236}">
                <a16:creationId xmlns:a16="http://schemas.microsoft.com/office/drawing/2014/main" id="{DBF919C8-E28F-74C9-19A7-11AFC54B2D64}"/>
              </a:ext>
            </a:extLst>
          </p:cNvPr>
          <p:cNvGraphicFramePr>
            <a:graphicFrameLocks noGrp="1"/>
          </p:cNvGraphicFramePr>
          <p:nvPr>
            <p:extLst>
              <p:ext uri="{D42A27DB-BD31-4B8C-83A1-F6EECF244321}">
                <p14:modId xmlns:p14="http://schemas.microsoft.com/office/powerpoint/2010/main" val="1215106351"/>
              </p:ext>
            </p:extLst>
          </p:nvPr>
        </p:nvGraphicFramePr>
        <p:xfrm>
          <a:off x="4480780" y="5391137"/>
          <a:ext cx="4248648" cy="556260"/>
        </p:xfrm>
        <a:graphic>
          <a:graphicData uri="http://schemas.openxmlformats.org/drawingml/2006/table">
            <a:tbl>
              <a:tblPr firstRow="1" bandRow="1">
                <a:tableStyleId>{2D5ABB26-0587-4C30-8999-92F81FD0307C}</a:tableStyleId>
              </a:tblPr>
              <a:tblGrid>
                <a:gridCol w="1062162">
                  <a:extLst>
                    <a:ext uri="{9D8B030D-6E8A-4147-A177-3AD203B41FA5}">
                      <a16:colId xmlns:a16="http://schemas.microsoft.com/office/drawing/2014/main" val="1472023604"/>
                    </a:ext>
                  </a:extLst>
                </a:gridCol>
                <a:gridCol w="1062162">
                  <a:extLst>
                    <a:ext uri="{9D8B030D-6E8A-4147-A177-3AD203B41FA5}">
                      <a16:colId xmlns:a16="http://schemas.microsoft.com/office/drawing/2014/main" val="930256824"/>
                    </a:ext>
                  </a:extLst>
                </a:gridCol>
                <a:gridCol w="1062162">
                  <a:extLst>
                    <a:ext uri="{9D8B030D-6E8A-4147-A177-3AD203B41FA5}">
                      <a16:colId xmlns:a16="http://schemas.microsoft.com/office/drawing/2014/main" val="1098454224"/>
                    </a:ext>
                  </a:extLst>
                </a:gridCol>
                <a:gridCol w="1062162">
                  <a:extLst>
                    <a:ext uri="{9D8B030D-6E8A-4147-A177-3AD203B41FA5}">
                      <a16:colId xmlns:a16="http://schemas.microsoft.com/office/drawing/2014/main" val="4101431607"/>
                    </a:ext>
                  </a:extLst>
                </a:gridCol>
              </a:tblGrid>
              <a:tr h="180457">
                <a:tc>
                  <a:txBody>
                    <a:bodyPr/>
                    <a:lstStyle/>
                    <a:p>
                      <a:pPr algn="ctr"/>
                      <a:r>
                        <a:rPr lang="es-MX" sz="1050" b="0" dirty="0">
                          <a:solidFill>
                            <a:srgbClr val="E94444"/>
                          </a:solidFill>
                        </a:rPr>
                        <a:t>0</a:t>
                      </a:r>
                      <a:endParaRPr lang="es-CO" sz="1050" b="0" dirty="0">
                        <a:solidFill>
                          <a:srgbClr val="E9444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0" dirty="0">
                          <a:solidFill>
                            <a:srgbClr val="E94444"/>
                          </a:solidFill>
                        </a:rPr>
                        <a:t>1</a:t>
                      </a:r>
                      <a:endParaRPr lang="es-CO" sz="1050" b="0" dirty="0">
                        <a:solidFill>
                          <a:srgbClr val="E9444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0" dirty="0">
                          <a:solidFill>
                            <a:srgbClr val="E94444"/>
                          </a:solidFill>
                        </a:rPr>
                        <a:t>2</a:t>
                      </a:r>
                      <a:endParaRPr lang="es-CO" sz="1050" b="0" dirty="0">
                        <a:solidFill>
                          <a:srgbClr val="E9444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0" dirty="0">
                          <a:solidFill>
                            <a:srgbClr val="E94444"/>
                          </a:solidFill>
                        </a:rPr>
                        <a:t>3</a:t>
                      </a:r>
                      <a:endParaRPr lang="es-CO" sz="1050" b="0" dirty="0">
                        <a:solidFill>
                          <a:srgbClr val="E9444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1761272"/>
                  </a:ext>
                </a:extLst>
              </a:tr>
              <a:tr h="144929">
                <a:tc>
                  <a:txBody>
                    <a:bodyPr/>
                    <a:lstStyle/>
                    <a:p>
                      <a:pPr algn="ctr"/>
                      <a:endParaRPr lang="es-CO"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O"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O"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O"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8525026"/>
                  </a:ext>
                </a:extLst>
              </a:tr>
            </a:tbl>
          </a:graphicData>
        </a:graphic>
      </p:graphicFrame>
      <p:sp>
        <p:nvSpPr>
          <p:cNvPr id="18" name="CuadroTexto 17">
            <a:extLst>
              <a:ext uri="{FF2B5EF4-FFF2-40B4-BE49-F238E27FC236}">
                <a16:creationId xmlns:a16="http://schemas.microsoft.com/office/drawing/2014/main" id="{FBD59E6D-D5C4-08A1-C33F-321374A644D6}"/>
              </a:ext>
            </a:extLst>
          </p:cNvPr>
          <p:cNvSpPr txBox="1"/>
          <p:nvPr/>
        </p:nvSpPr>
        <p:spPr>
          <a:xfrm>
            <a:off x="2479355" y="5673602"/>
            <a:ext cx="1825855" cy="276999"/>
          </a:xfrm>
          <a:prstGeom prst="rect">
            <a:avLst/>
          </a:prstGeom>
          <a:noFill/>
        </p:spPr>
        <p:txBody>
          <a:bodyPr wrap="square">
            <a:spAutoFit/>
          </a:bodyPr>
          <a:lstStyle/>
          <a:p>
            <a:pPr algn="r"/>
            <a:r>
              <a:rPr lang="es-MX" sz="1200" dirty="0" err="1">
                <a:latin typeface="Consolas" panose="020B0609020204030204" pitchFamily="49" charset="0"/>
              </a:rPr>
              <a:t>nota_final</a:t>
            </a:r>
            <a:r>
              <a:rPr lang="es-MX" sz="1200" dirty="0">
                <a:latin typeface="Consolas" panose="020B0609020204030204" pitchFamily="49" charset="0"/>
              </a:rPr>
              <a:t> = </a:t>
            </a:r>
            <a:endParaRPr lang="es-CO" sz="1200" dirty="0">
              <a:latin typeface="Consolas" panose="020B0609020204030204" pitchFamily="49" charset="0"/>
            </a:endParaRPr>
          </a:p>
        </p:txBody>
      </p:sp>
      <p:sp>
        <p:nvSpPr>
          <p:cNvPr id="2" name="CuadroTexto 1">
            <a:extLst>
              <a:ext uri="{FF2B5EF4-FFF2-40B4-BE49-F238E27FC236}">
                <a16:creationId xmlns:a16="http://schemas.microsoft.com/office/drawing/2014/main" id="{DC4C374E-0005-1FAB-729F-C38DA95981EC}"/>
              </a:ext>
            </a:extLst>
          </p:cNvPr>
          <p:cNvSpPr txBox="1"/>
          <p:nvPr/>
        </p:nvSpPr>
        <p:spPr>
          <a:xfrm>
            <a:off x="8971508" y="4624025"/>
            <a:ext cx="587277" cy="276999"/>
          </a:xfrm>
          <a:prstGeom prst="rect">
            <a:avLst/>
          </a:prstGeom>
          <a:noFill/>
        </p:spPr>
        <p:txBody>
          <a:bodyPr wrap="square">
            <a:spAutoFit/>
          </a:bodyPr>
          <a:lstStyle/>
          <a:p>
            <a:r>
              <a:rPr lang="es-MX" sz="1200" i="1" dirty="0">
                <a:solidFill>
                  <a:srgbClr val="C00000"/>
                </a:solidFill>
              </a:rPr>
              <a:t>Índice</a:t>
            </a:r>
            <a:endParaRPr lang="es-CO" sz="1200" i="1" dirty="0">
              <a:solidFill>
                <a:srgbClr val="C00000"/>
              </a:solidFill>
            </a:endParaRPr>
          </a:p>
        </p:txBody>
      </p:sp>
      <p:sp>
        <p:nvSpPr>
          <p:cNvPr id="5" name="CuadroTexto 4">
            <a:extLst>
              <a:ext uri="{FF2B5EF4-FFF2-40B4-BE49-F238E27FC236}">
                <a16:creationId xmlns:a16="http://schemas.microsoft.com/office/drawing/2014/main" id="{C36BA00B-D397-365E-7BB3-3451644F50EB}"/>
              </a:ext>
            </a:extLst>
          </p:cNvPr>
          <p:cNvSpPr txBox="1"/>
          <p:nvPr/>
        </p:nvSpPr>
        <p:spPr>
          <a:xfrm>
            <a:off x="8971508" y="4970794"/>
            <a:ext cx="920449" cy="276999"/>
          </a:xfrm>
          <a:prstGeom prst="rect">
            <a:avLst/>
          </a:prstGeom>
          <a:noFill/>
        </p:spPr>
        <p:txBody>
          <a:bodyPr wrap="square">
            <a:spAutoFit/>
          </a:bodyPr>
          <a:lstStyle/>
          <a:p>
            <a:r>
              <a:rPr lang="es-MX" sz="1200" i="1" dirty="0">
                <a:solidFill>
                  <a:srgbClr val="0070C0"/>
                </a:solidFill>
              </a:rPr>
              <a:t>Elementos</a:t>
            </a:r>
            <a:endParaRPr lang="es-CO" sz="1200" i="1" dirty="0">
              <a:solidFill>
                <a:srgbClr val="0070C0"/>
              </a:solidFill>
            </a:endParaRPr>
          </a:p>
        </p:txBody>
      </p:sp>
      <p:cxnSp>
        <p:nvCxnSpPr>
          <p:cNvPr id="7" name="Conector recto de flecha 6">
            <a:extLst>
              <a:ext uri="{FF2B5EF4-FFF2-40B4-BE49-F238E27FC236}">
                <a16:creationId xmlns:a16="http://schemas.microsoft.com/office/drawing/2014/main" id="{08FB8BAF-33E1-0B4E-3DA9-0179A52EAE87}"/>
              </a:ext>
            </a:extLst>
          </p:cNvPr>
          <p:cNvCxnSpPr>
            <a:cxnSpLocks/>
          </p:cNvCxnSpPr>
          <p:nvPr/>
        </p:nvCxnSpPr>
        <p:spPr>
          <a:xfrm flipH="1" flipV="1">
            <a:off x="8764593" y="4816608"/>
            <a:ext cx="2069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BEAF69C8-4712-8269-2878-95CC5DA5843F}"/>
              </a:ext>
            </a:extLst>
          </p:cNvPr>
          <p:cNvCxnSpPr>
            <a:cxnSpLocks/>
          </p:cNvCxnSpPr>
          <p:nvPr/>
        </p:nvCxnSpPr>
        <p:spPr>
          <a:xfrm flipH="1" flipV="1">
            <a:off x="8764593" y="5093607"/>
            <a:ext cx="2069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7699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FB2D7-AC4A-F44D-234E-0DC841B0E78E}"/>
            </a:ext>
          </a:extLst>
        </p:cNvPr>
        <p:cNvGrpSpPr/>
        <p:nvPr/>
      </p:nvGrpSpPr>
      <p:grpSpPr>
        <a:xfrm>
          <a:off x="0" y="0"/>
          <a:ext cx="0" cy="0"/>
          <a:chOff x="0" y="0"/>
          <a:chExt cx="0" cy="0"/>
        </a:xfrm>
      </p:grpSpPr>
      <p:sp>
        <p:nvSpPr>
          <p:cNvPr id="154626" name="Rectangle 2">
            <a:extLst>
              <a:ext uri="{FF2B5EF4-FFF2-40B4-BE49-F238E27FC236}">
                <a16:creationId xmlns:a16="http://schemas.microsoft.com/office/drawing/2014/main" id="{F512A1FA-ED36-70BB-3FDA-17164D34F1BE}"/>
              </a:ext>
            </a:extLst>
          </p:cNvPr>
          <p:cNvSpPr>
            <a:spLocks noGrp="1" noChangeArrowheads="1"/>
          </p:cNvSpPr>
          <p:nvPr>
            <p:ph type="title"/>
          </p:nvPr>
        </p:nvSpPr>
        <p:spPr/>
        <p:txBody>
          <a:bodyPr>
            <a:normAutofit/>
          </a:bodyPr>
          <a:lstStyle/>
          <a:p>
            <a:pPr eaLnBrk="1" hangingPunct="1">
              <a:defRPr/>
            </a:pPr>
            <a:r>
              <a:rPr lang="es-CO" sz="3600" dirty="0"/>
              <a:t>Arreglos Unidimensionales</a:t>
            </a:r>
            <a:endParaRPr lang="es-ES" sz="3600" dirty="0"/>
          </a:p>
        </p:txBody>
      </p:sp>
      <p:sp>
        <p:nvSpPr>
          <p:cNvPr id="8195" name="Rectangle 9">
            <a:extLst>
              <a:ext uri="{FF2B5EF4-FFF2-40B4-BE49-F238E27FC236}">
                <a16:creationId xmlns:a16="http://schemas.microsoft.com/office/drawing/2014/main" id="{F0B6A8C0-4DFA-7651-A98F-EA36BA411D8F}"/>
              </a:ext>
            </a:extLst>
          </p:cNvPr>
          <p:cNvSpPr>
            <a:spLocks noChangeArrowheads="1"/>
          </p:cNvSpPr>
          <p:nvPr/>
        </p:nvSpPr>
        <p:spPr bwMode="auto">
          <a:xfrm>
            <a:off x="277091" y="1450109"/>
            <a:ext cx="11572009" cy="4787180"/>
          </a:xfrm>
          <a:prstGeom prst="rect">
            <a:avLst/>
          </a:prstGeom>
          <a:noFill/>
          <a:ln w="9525">
            <a:noFill/>
            <a:miter lim="800000"/>
            <a:headEnd/>
            <a:tailEnd/>
          </a:ln>
        </p:spPr>
        <p:txBody>
          <a:bodyPr lIns="90000" tIns="46800" rIns="90000" bIns="46800"/>
          <a:lstStyle/>
          <a:p>
            <a:pPr marL="273050" lvl="1" indent="-273050" defTabSz="411163" eaLnBrk="0" hangingPunct="0">
              <a:buBlip>
                <a:blip r:embed="rId3"/>
              </a:buBlip>
              <a:tabLst>
                <a:tab pos="2239963" algn="l"/>
              </a:tabLst>
              <a:defRPr/>
            </a:pPr>
            <a:r>
              <a:rPr lang="es-ES" altLang="es-CO" b="1" cap="small" dirty="0"/>
              <a:t>Declaración de un arreglo: </a:t>
            </a:r>
            <a:r>
              <a:rPr lang="es-ES" altLang="es-CO" sz="1600" b="1" cap="small" dirty="0"/>
              <a:t>  </a:t>
            </a:r>
            <a:r>
              <a:rPr lang="es-ES" altLang="es-CO" sz="1600" dirty="0"/>
              <a:t>Ahora vamos a crearlos usando valores por defecto:</a:t>
            </a:r>
          </a:p>
          <a:p>
            <a:pPr marL="485775" lvl="1" indent="-304800"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CO" altLang="es-CO" sz="1600" dirty="0"/>
          </a:p>
          <a:p>
            <a:pPr marL="268288" lvl="1" indent="-87313"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r>
              <a:rPr lang="es-CO" altLang="es-CO" sz="1500" dirty="0">
                <a:latin typeface="Consolas" panose="020B0609020204030204" pitchFamily="49" charset="0"/>
              </a:rPr>
              <a:t>			</a:t>
            </a:r>
            <a:r>
              <a:rPr lang="es-CO" altLang="es-CO" sz="1500" dirty="0">
                <a:solidFill>
                  <a:srgbClr val="7CAA14"/>
                </a:solidFill>
                <a:latin typeface="Consolas" panose="020B0609020204030204" pitchFamily="49" charset="0"/>
              </a:rPr>
              <a:t>Texto</a:t>
            </a:r>
            <a:r>
              <a:rPr lang="es-CO" altLang="es-CO" sz="1500" dirty="0">
                <a:latin typeface="Consolas" panose="020B0609020204030204" pitchFamily="49" charset="0"/>
              </a:rPr>
              <a:t> </a:t>
            </a:r>
            <a:r>
              <a:rPr lang="es-ES" altLang="es-CO" sz="1500" dirty="0" err="1">
                <a:latin typeface="Consolas" panose="020B0609020204030204" pitchFamily="49" charset="0"/>
              </a:rPr>
              <a:t>nombre_estudiantes</a:t>
            </a:r>
            <a:r>
              <a:rPr lang="es-ES" altLang="es-CO" sz="1500" dirty="0">
                <a:latin typeface="Consolas" panose="020B0609020204030204" pitchFamily="49" charset="0"/>
              </a:rPr>
              <a:t> = {“Oscar”, “María”, “</a:t>
            </a:r>
            <a:r>
              <a:rPr lang="es-ES" altLang="es-CO" sz="1500" dirty="0" err="1">
                <a:latin typeface="Consolas" panose="020B0609020204030204" pitchFamily="49" charset="0"/>
              </a:rPr>
              <a:t>Jhon</a:t>
            </a:r>
            <a:r>
              <a:rPr lang="es-ES" altLang="es-CO" sz="1500" dirty="0">
                <a:latin typeface="Consolas" panose="020B0609020204030204" pitchFamily="49" charset="0"/>
              </a:rPr>
              <a:t>”, “Carlos”}</a:t>
            </a:r>
          </a:p>
          <a:p>
            <a:pPr marL="268288" lvl="1" indent="-87313" defTabSz="449263">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ES" altLang="es-CO" sz="1500" dirty="0">
              <a:latin typeface="Consolas" panose="020B0609020204030204" pitchFamily="49" charset="0"/>
            </a:endParaRPr>
          </a:p>
          <a:p>
            <a:pPr marL="268288" lvl="1" indent="-87313" defTabSz="449263">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ES" altLang="es-CO" sz="1500" dirty="0">
              <a:latin typeface="Consolas" panose="020B0609020204030204" pitchFamily="49" charset="0"/>
            </a:endParaRPr>
          </a:p>
          <a:p>
            <a:pPr marL="268288" lvl="1" indent="-87313" defTabSz="449263">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ES" altLang="es-CO" sz="1500" dirty="0">
              <a:latin typeface="Consolas" panose="020B0609020204030204" pitchFamily="49" charset="0"/>
            </a:endParaRPr>
          </a:p>
          <a:p>
            <a:pPr marL="268288" lvl="1" indent="-87313" defTabSz="449263">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ES" altLang="es-CO" sz="1500" dirty="0">
              <a:latin typeface="Consolas" panose="020B0609020204030204" pitchFamily="49" charset="0"/>
            </a:endParaRPr>
          </a:p>
          <a:p>
            <a:pPr marL="268288" lvl="1" indent="-87313" defTabSz="449263">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r>
              <a:rPr lang="es-ES" altLang="es-CO" sz="1500" dirty="0">
                <a:latin typeface="Consolas" panose="020B0609020204030204" pitchFamily="49" charset="0"/>
              </a:rPr>
              <a:t>		</a:t>
            </a:r>
          </a:p>
          <a:p>
            <a:pPr marL="268288" lvl="1" indent="-87313" defTabSz="449263">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r>
              <a:rPr lang="es-ES" altLang="es-CO" sz="1500" dirty="0">
                <a:latin typeface="Consolas" panose="020B0609020204030204" pitchFamily="49" charset="0"/>
              </a:rPr>
              <a:t>	   </a:t>
            </a:r>
            <a:r>
              <a:rPr lang="es-ES" altLang="es-CO" sz="1500" dirty="0">
                <a:solidFill>
                  <a:srgbClr val="7CAA14"/>
                </a:solidFill>
                <a:latin typeface="Consolas" panose="020B0609020204030204" pitchFamily="49" charset="0"/>
              </a:rPr>
              <a:t>Real</a:t>
            </a:r>
            <a:r>
              <a:rPr lang="es-ES" altLang="es-CO" sz="1500" dirty="0">
                <a:latin typeface="Consolas" panose="020B0609020204030204" pitchFamily="49" charset="0"/>
              </a:rPr>
              <a:t>     </a:t>
            </a:r>
            <a:r>
              <a:rPr lang="es-ES" altLang="es-CO" sz="1500" dirty="0" err="1">
                <a:latin typeface="Consolas" panose="020B0609020204030204" pitchFamily="49" charset="0"/>
              </a:rPr>
              <a:t>nota_final</a:t>
            </a:r>
            <a:r>
              <a:rPr lang="es-ES" altLang="es-CO" sz="1500" dirty="0">
                <a:latin typeface="Consolas" panose="020B0609020204030204" pitchFamily="49" charset="0"/>
              </a:rPr>
              <a:t>   =   {3.5, 4.0, 5.0, 2.8}</a:t>
            </a:r>
          </a:p>
          <a:p>
            <a:pPr marL="485775" lvl="1" indent="-304800" defTabSz="449263">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CO" altLang="es-CO" sz="1600" dirty="0"/>
          </a:p>
          <a:p>
            <a:pPr marL="485775" lvl="1" indent="-304800" defTabSz="449263">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CO" altLang="es-CO" sz="1600" dirty="0"/>
          </a:p>
          <a:p>
            <a:pPr marL="485775" lvl="1" indent="-304800" defTabSz="449263">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r>
              <a:rPr lang="es-CO" altLang="es-CO" sz="1600" dirty="0"/>
              <a:t>Imaginariamente, podemos pensar estos arreglos como:</a:t>
            </a:r>
          </a:p>
        </p:txBody>
      </p:sp>
      <p:cxnSp>
        <p:nvCxnSpPr>
          <p:cNvPr id="3" name="Conector recto de flecha 2">
            <a:extLst>
              <a:ext uri="{FF2B5EF4-FFF2-40B4-BE49-F238E27FC236}">
                <a16:creationId xmlns:a16="http://schemas.microsoft.com/office/drawing/2014/main" id="{1314D3DE-9246-58D5-6B1C-A6C39C28DD6A}"/>
              </a:ext>
            </a:extLst>
          </p:cNvPr>
          <p:cNvCxnSpPr>
            <a:cxnSpLocks/>
          </p:cNvCxnSpPr>
          <p:nvPr/>
        </p:nvCxnSpPr>
        <p:spPr>
          <a:xfrm>
            <a:off x="1158784" y="3132556"/>
            <a:ext cx="326" cy="22227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 name="Conector recto de flecha 3">
            <a:extLst>
              <a:ext uri="{FF2B5EF4-FFF2-40B4-BE49-F238E27FC236}">
                <a16:creationId xmlns:a16="http://schemas.microsoft.com/office/drawing/2014/main" id="{84E00A68-7042-9936-3806-D76BBE7E62BE}"/>
              </a:ext>
            </a:extLst>
          </p:cNvPr>
          <p:cNvCxnSpPr>
            <a:cxnSpLocks/>
          </p:cNvCxnSpPr>
          <p:nvPr/>
        </p:nvCxnSpPr>
        <p:spPr>
          <a:xfrm flipH="1" flipV="1">
            <a:off x="1149548" y="2571828"/>
            <a:ext cx="326" cy="22227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F0A0307B-5333-30C0-0DAF-E77E6383DBDA}"/>
              </a:ext>
            </a:extLst>
          </p:cNvPr>
          <p:cNvSpPr txBox="1"/>
          <p:nvPr/>
        </p:nvSpPr>
        <p:spPr>
          <a:xfrm>
            <a:off x="579897" y="2781383"/>
            <a:ext cx="1139301" cy="306467"/>
          </a:xfrm>
          <a:prstGeom prst="roundRect">
            <a:avLst/>
          </a:prstGeom>
          <a:solidFill>
            <a:schemeClr val="bg1"/>
          </a:solidFill>
          <a:ln>
            <a:noFill/>
          </a:ln>
        </p:spPr>
        <p:txBody>
          <a:bodyPr wrap="square">
            <a:spAutoFit/>
          </a:bodyPr>
          <a:lstStyle/>
          <a:p>
            <a:pPr algn="ctr"/>
            <a:r>
              <a:rPr lang="es-MX" altLang="es-CO" sz="1200" dirty="0">
                <a:solidFill>
                  <a:srgbClr val="7CAA14"/>
                </a:solidFill>
                <a:latin typeface="Consolas" panose="020B0609020204030204" pitchFamily="49" charset="0"/>
              </a:rPr>
              <a:t>&lt;</a:t>
            </a:r>
            <a:r>
              <a:rPr lang="es-MX" altLang="es-CO" sz="1200" dirty="0" err="1">
                <a:solidFill>
                  <a:srgbClr val="7CAA14"/>
                </a:solidFill>
                <a:latin typeface="Consolas" panose="020B0609020204030204" pitchFamily="49" charset="0"/>
              </a:rPr>
              <a:t>tipo_dato</a:t>
            </a:r>
            <a:r>
              <a:rPr lang="es-MX" altLang="es-CO" sz="1200" dirty="0">
                <a:solidFill>
                  <a:srgbClr val="7CAA14"/>
                </a:solidFill>
                <a:latin typeface="Consolas" panose="020B0609020204030204" pitchFamily="49" charset="0"/>
              </a:rPr>
              <a:t>&gt;</a:t>
            </a:r>
            <a:endParaRPr lang="es-CO" sz="1200" dirty="0">
              <a:solidFill>
                <a:srgbClr val="7CAA14"/>
              </a:solidFill>
            </a:endParaRPr>
          </a:p>
        </p:txBody>
      </p:sp>
      <p:cxnSp>
        <p:nvCxnSpPr>
          <p:cNvPr id="9" name="Conector recto de flecha 8">
            <a:extLst>
              <a:ext uri="{FF2B5EF4-FFF2-40B4-BE49-F238E27FC236}">
                <a16:creationId xmlns:a16="http://schemas.microsoft.com/office/drawing/2014/main" id="{84586877-ABAB-0DD3-11D7-A05B59A3095D}"/>
              </a:ext>
            </a:extLst>
          </p:cNvPr>
          <p:cNvCxnSpPr>
            <a:cxnSpLocks/>
          </p:cNvCxnSpPr>
          <p:nvPr/>
        </p:nvCxnSpPr>
        <p:spPr>
          <a:xfrm>
            <a:off x="2330959" y="3104945"/>
            <a:ext cx="326" cy="22227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EB6EE327-0DD9-D9F2-8A81-74058958BA2F}"/>
              </a:ext>
            </a:extLst>
          </p:cNvPr>
          <p:cNvCxnSpPr>
            <a:cxnSpLocks/>
          </p:cNvCxnSpPr>
          <p:nvPr/>
        </p:nvCxnSpPr>
        <p:spPr>
          <a:xfrm flipH="1" flipV="1">
            <a:off x="2321723" y="2544217"/>
            <a:ext cx="326" cy="22227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C3E822F1-41DA-5C0C-C995-B6C37293ED50}"/>
              </a:ext>
            </a:extLst>
          </p:cNvPr>
          <p:cNvSpPr txBox="1"/>
          <p:nvPr/>
        </p:nvSpPr>
        <p:spPr>
          <a:xfrm>
            <a:off x="1784460" y="2766487"/>
            <a:ext cx="1074525" cy="306467"/>
          </a:xfrm>
          <a:prstGeom prst="roundRect">
            <a:avLst/>
          </a:prstGeom>
          <a:solidFill>
            <a:schemeClr val="bg1"/>
          </a:solidFill>
          <a:ln>
            <a:noFill/>
          </a:ln>
        </p:spPr>
        <p:txBody>
          <a:bodyPr wrap="square">
            <a:spAutoFit/>
          </a:bodyPr>
          <a:lstStyle/>
          <a:p>
            <a:pPr algn="ctr"/>
            <a:r>
              <a:rPr lang="es-MX" sz="1200" dirty="0">
                <a:latin typeface="Consolas" panose="020B0609020204030204" pitchFamily="49" charset="0"/>
              </a:rPr>
              <a:t>&lt;nombre&gt;</a:t>
            </a:r>
            <a:endParaRPr lang="es-CO" sz="1200" dirty="0">
              <a:latin typeface="Consolas" panose="020B0609020204030204" pitchFamily="49" charset="0"/>
            </a:endParaRPr>
          </a:p>
        </p:txBody>
      </p:sp>
      <p:cxnSp>
        <p:nvCxnSpPr>
          <p:cNvPr id="12" name="Conector recto de flecha 11">
            <a:extLst>
              <a:ext uri="{FF2B5EF4-FFF2-40B4-BE49-F238E27FC236}">
                <a16:creationId xmlns:a16="http://schemas.microsoft.com/office/drawing/2014/main" id="{E948CD87-4238-4F00-3F16-ACE2B49AC8F8}"/>
              </a:ext>
            </a:extLst>
          </p:cNvPr>
          <p:cNvCxnSpPr>
            <a:cxnSpLocks/>
          </p:cNvCxnSpPr>
          <p:nvPr/>
        </p:nvCxnSpPr>
        <p:spPr>
          <a:xfrm>
            <a:off x="4784820" y="3087850"/>
            <a:ext cx="326" cy="22227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2A6446DD-81C0-5F45-811D-975AC99E21E7}"/>
              </a:ext>
            </a:extLst>
          </p:cNvPr>
          <p:cNvCxnSpPr>
            <a:cxnSpLocks/>
          </p:cNvCxnSpPr>
          <p:nvPr/>
        </p:nvCxnSpPr>
        <p:spPr>
          <a:xfrm flipH="1" flipV="1">
            <a:off x="4784820" y="2527122"/>
            <a:ext cx="326" cy="22227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5CAC9048-2902-FF54-5C58-B7638F39383E}"/>
              </a:ext>
            </a:extLst>
          </p:cNvPr>
          <p:cNvSpPr txBox="1"/>
          <p:nvPr/>
        </p:nvSpPr>
        <p:spPr>
          <a:xfrm>
            <a:off x="3703782" y="2749392"/>
            <a:ext cx="2123385" cy="306467"/>
          </a:xfrm>
          <a:prstGeom prst="roundRect">
            <a:avLst/>
          </a:prstGeom>
          <a:solidFill>
            <a:schemeClr val="bg1"/>
          </a:solidFill>
          <a:ln>
            <a:noFill/>
          </a:ln>
        </p:spPr>
        <p:txBody>
          <a:bodyPr wrap="square">
            <a:spAutoFit/>
          </a:bodyPr>
          <a:lstStyle/>
          <a:p>
            <a:pPr algn="ctr"/>
            <a:r>
              <a:rPr lang="es-MX" sz="1200" dirty="0">
                <a:solidFill>
                  <a:srgbClr val="0070C0"/>
                </a:solidFill>
                <a:latin typeface="Consolas" panose="020B0609020204030204" pitchFamily="49" charset="0"/>
              </a:rPr>
              <a:t>Elementos del arreglo</a:t>
            </a:r>
            <a:endParaRPr lang="es-CO" sz="1200" dirty="0">
              <a:solidFill>
                <a:srgbClr val="0070C0"/>
              </a:solidFill>
              <a:latin typeface="Consolas" panose="020B0609020204030204" pitchFamily="49" charset="0"/>
            </a:endParaRPr>
          </a:p>
        </p:txBody>
      </p:sp>
      <p:graphicFrame>
        <p:nvGraphicFramePr>
          <p:cNvPr id="15" name="Tabla 14">
            <a:extLst>
              <a:ext uri="{FF2B5EF4-FFF2-40B4-BE49-F238E27FC236}">
                <a16:creationId xmlns:a16="http://schemas.microsoft.com/office/drawing/2014/main" id="{34496ABE-4EB4-0EFC-EBE6-29D3BD737954}"/>
              </a:ext>
            </a:extLst>
          </p:cNvPr>
          <p:cNvGraphicFramePr>
            <a:graphicFrameLocks noGrp="1"/>
          </p:cNvGraphicFramePr>
          <p:nvPr>
            <p:extLst>
              <p:ext uri="{D42A27DB-BD31-4B8C-83A1-F6EECF244321}">
                <p14:modId xmlns:p14="http://schemas.microsoft.com/office/powerpoint/2010/main" val="2609976672"/>
              </p:ext>
            </p:extLst>
          </p:nvPr>
        </p:nvGraphicFramePr>
        <p:xfrm>
          <a:off x="4480780" y="4688329"/>
          <a:ext cx="4248648" cy="556260"/>
        </p:xfrm>
        <a:graphic>
          <a:graphicData uri="http://schemas.openxmlformats.org/drawingml/2006/table">
            <a:tbl>
              <a:tblPr firstRow="1" bandRow="1">
                <a:tableStyleId>{2D5ABB26-0587-4C30-8999-92F81FD0307C}</a:tableStyleId>
              </a:tblPr>
              <a:tblGrid>
                <a:gridCol w="1062162">
                  <a:extLst>
                    <a:ext uri="{9D8B030D-6E8A-4147-A177-3AD203B41FA5}">
                      <a16:colId xmlns:a16="http://schemas.microsoft.com/office/drawing/2014/main" val="1472023604"/>
                    </a:ext>
                  </a:extLst>
                </a:gridCol>
                <a:gridCol w="1062162">
                  <a:extLst>
                    <a:ext uri="{9D8B030D-6E8A-4147-A177-3AD203B41FA5}">
                      <a16:colId xmlns:a16="http://schemas.microsoft.com/office/drawing/2014/main" val="930256824"/>
                    </a:ext>
                  </a:extLst>
                </a:gridCol>
                <a:gridCol w="1062162">
                  <a:extLst>
                    <a:ext uri="{9D8B030D-6E8A-4147-A177-3AD203B41FA5}">
                      <a16:colId xmlns:a16="http://schemas.microsoft.com/office/drawing/2014/main" val="1098454224"/>
                    </a:ext>
                  </a:extLst>
                </a:gridCol>
                <a:gridCol w="1062162">
                  <a:extLst>
                    <a:ext uri="{9D8B030D-6E8A-4147-A177-3AD203B41FA5}">
                      <a16:colId xmlns:a16="http://schemas.microsoft.com/office/drawing/2014/main" val="4101431607"/>
                    </a:ext>
                  </a:extLst>
                </a:gridCol>
              </a:tblGrid>
              <a:tr h="180457">
                <a:tc>
                  <a:txBody>
                    <a:bodyPr/>
                    <a:lstStyle/>
                    <a:p>
                      <a:pPr algn="ctr"/>
                      <a:r>
                        <a:rPr lang="es-MX" sz="1050" b="0" dirty="0">
                          <a:solidFill>
                            <a:srgbClr val="E94444"/>
                          </a:solidFill>
                        </a:rPr>
                        <a:t>0</a:t>
                      </a:r>
                      <a:endParaRPr lang="es-CO" sz="1050" b="0" dirty="0">
                        <a:solidFill>
                          <a:srgbClr val="E9444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0" dirty="0">
                          <a:solidFill>
                            <a:srgbClr val="E94444"/>
                          </a:solidFill>
                        </a:rPr>
                        <a:t>1</a:t>
                      </a:r>
                      <a:endParaRPr lang="es-CO" sz="1050" b="0" dirty="0">
                        <a:solidFill>
                          <a:srgbClr val="E9444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0" dirty="0">
                          <a:solidFill>
                            <a:srgbClr val="E94444"/>
                          </a:solidFill>
                        </a:rPr>
                        <a:t>2</a:t>
                      </a:r>
                      <a:endParaRPr lang="es-CO" sz="1050" b="0" dirty="0">
                        <a:solidFill>
                          <a:srgbClr val="E9444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0" dirty="0">
                          <a:solidFill>
                            <a:srgbClr val="E94444"/>
                          </a:solidFill>
                        </a:rPr>
                        <a:t>3</a:t>
                      </a:r>
                      <a:endParaRPr lang="es-CO" sz="1050" b="0" dirty="0">
                        <a:solidFill>
                          <a:srgbClr val="E9444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1761272"/>
                  </a:ext>
                </a:extLst>
              </a:tr>
              <a:tr h="236471">
                <a:tc>
                  <a:txBody>
                    <a:bodyPr/>
                    <a:lstStyle/>
                    <a:p>
                      <a:pPr algn="ctr"/>
                      <a:r>
                        <a:rPr lang="es-MX" sz="1400" dirty="0">
                          <a:solidFill>
                            <a:srgbClr val="0070C0"/>
                          </a:solidFill>
                        </a:rPr>
                        <a:t>“Oscar”</a:t>
                      </a:r>
                      <a:endParaRPr lang="es-CO"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MX" sz="1400" dirty="0">
                          <a:solidFill>
                            <a:srgbClr val="0070C0"/>
                          </a:solidFill>
                        </a:rPr>
                        <a:t>“María”</a:t>
                      </a:r>
                      <a:endParaRPr lang="es-CO"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MX" sz="1400" dirty="0">
                          <a:solidFill>
                            <a:srgbClr val="0070C0"/>
                          </a:solidFill>
                        </a:rPr>
                        <a:t>“John”</a:t>
                      </a:r>
                      <a:endParaRPr lang="es-CO"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MX" sz="1400" dirty="0">
                          <a:solidFill>
                            <a:srgbClr val="0070C0"/>
                          </a:solidFill>
                        </a:rPr>
                        <a:t>“Carlos”</a:t>
                      </a:r>
                      <a:endParaRPr lang="es-CO"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8525026"/>
                  </a:ext>
                </a:extLst>
              </a:tr>
            </a:tbl>
          </a:graphicData>
        </a:graphic>
      </p:graphicFrame>
      <p:sp>
        <p:nvSpPr>
          <p:cNvPr id="16" name="CuadroTexto 15">
            <a:extLst>
              <a:ext uri="{FF2B5EF4-FFF2-40B4-BE49-F238E27FC236}">
                <a16:creationId xmlns:a16="http://schemas.microsoft.com/office/drawing/2014/main" id="{C6080225-594D-AA08-18F2-671652FD15DE}"/>
              </a:ext>
            </a:extLst>
          </p:cNvPr>
          <p:cNvSpPr txBox="1"/>
          <p:nvPr/>
        </p:nvSpPr>
        <p:spPr>
          <a:xfrm>
            <a:off x="2433175" y="4970794"/>
            <a:ext cx="1908982" cy="276999"/>
          </a:xfrm>
          <a:prstGeom prst="rect">
            <a:avLst/>
          </a:prstGeom>
          <a:noFill/>
        </p:spPr>
        <p:txBody>
          <a:bodyPr wrap="square">
            <a:spAutoFit/>
          </a:bodyPr>
          <a:lstStyle/>
          <a:p>
            <a:r>
              <a:rPr lang="es-MX" sz="1200" dirty="0" err="1">
                <a:latin typeface="Consolas" panose="020B0609020204030204" pitchFamily="49" charset="0"/>
              </a:rPr>
              <a:t>nombre_estudiantes</a:t>
            </a:r>
            <a:r>
              <a:rPr lang="es-MX" sz="1200" dirty="0">
                <a:latin typeface="Consolas" panose="020B0609020204030204" pitchFamily="49" charset="0"/>
              </a:rPr>
              <a:t> = </a:t>
            </a:r>
            <a:endParaRPr lang="es-CO" sz="1200" dirty="0">
              <a:latin typeface="Consolas" panose="020B0609020204030204" pitchFamily="49" charset="0"/>
            </a:endParaRPr>
          </a:p>
        </p:txBody>
      </p:sp>
      <p:graphicFrame>
        <p:nvGraphicFramePr>
          <p:cNvPr id="17" name="Tabla 16">
            <a:extLst>
              <a:ext uri="{FF2B5EF4-FFF2-40B4-BE49-F238E27FC236}">
                <a16:creationId xmlns:a16="http://schemas.microsoft.com/office/drawing/2014/main" id="{4BBE3C1A-5CC2-2BAC-D664-87DBA8B1704B}"/>
              </a:ext>
            </a:extLst>
          </p:cNvPr>
          <p:cNvGraphicFramePr>
            <a:graphicFrameLocks noGrp="1"/>
          </p:cNvGraphicFramePr>
          <p:nvPr>
            <p:extLst>
              <p:ext uri="{D42A27DB-BD31-4B8C-83A1-F6EECF244321}">
                <p14:modId xmlns:p14="http://schemas.microsoft.com/office/powerpoint/2010/main" val="2100705355"/>
              </p:ext>
            </p:extLst>
          </p:nvPr>
        </p:nvGraphicFramePr>
        <p:xfrm>
          <a:off x="4480780" y="5391137"/>
          <a:ext cx="4248648" cy="556260"/>
        </p:xfrm>
        <a:graphic>
          <a:graphicData uri="http://schemas.openxmlformats.org/drawingml/2006/table">
            <a:tbl>
              <a:tblPr firstRow="1" bandRow="1">
                <a:tableStyleId>{2D5ABB26-0587-4C30-8999-92F81FD0307C}</a:tableStyleId>
              </a:tblPr>
              <a:tblGrid>
                <a:gridCol w="1062162">
                  <a:extLst>
                    <a:ext uri="{9D8B030D-6E8A-4147-A177-3AD203B41FA5}">
                      <a16:colId xmlns:a16="http://schemas.microsoft.com/office/drawing/2014/main" val="1472023604"/>
                    </a:ext>
                  </a:extLst>
                </a:gridCol>
                <a:gridCol w="1062162">
                  <a:extLst>
                    <a:ext uri="{9D8B030D-6E8A-4147-A177-3AD203B41FA5}">
                      <a16:colId xmlns:a16="http://schemas.microsoft.com/office/drawing/2014/main" val="930256824"/>
                    </a:ext>
                  </a:extLst>
                </a:gridCol>
                <a:gridCol w="1062162">
                  <a:extLst>
                    <a:ext uri="{9D8B030D-6E8A-4147-A177-3AD203B41FA5}">
                      <a16:colId xmlns:a16="http://schemas.microsoft.com/office/drawing/2014/main" val="1098454224"/>
                    </a:ext>
                  </a:extLst>
                </a:gridCol>
                <a:gridCol w="1062162">
                  <a:extLst>
                    <a:ext uri="{9D8B030D-6E8A-4147-A177-3AD203B41FA5}">
                      <a16:colId xmlns:a16="http://schemas.microsoft.com/office/drawing/2014/main" val="4101431607"/>
                    </a:ext>
                  </a:extLst>
                </a:gridCol>
              </a:tblGrid>
              <a:tr h="180457">
                <a:tc>
                  <a:txBody>
                    <a:bodyPr/>
                    <a:lstStyle/>
                    <a:p>
                      <a:pPr algn="ctr"/>
                      <a:r>
                        <a:rPr lang="es-MX" sz="1050" b="0" dirty="0">
                          <a:solidFill>
                            <a:srgbClr val="E94444"/>
                          </a:solidFill>
                        </a:rPr>
                        <a:t>0</a:t>
                      </a:r>
                      <a:endParaRPr lang="es-CO" sz="1050" b="0" dirty="0">
                        <a:solidFill>
                          <a:srgbClr val="E9444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0" dirty="0">
                          <a:solidFill>
                            <a:srgbClr val="E94444"/>
                          </a:solidFill>
                        </a:rPr>
                        <a:t>1</a:t>
                      </a:r>
                      <a:endParaRPr lang="es-CO" sz="1050" b="0" dirty="0">
                        <a:solidFill>
                          <a:srgbClr val="E9444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0" dirty="0">
                          <a:solidFill>
                            <a:srgbClr val="E94444"/>
                          </a:solidFill>
                        </a:rPr>
                        <a:t>2</a:t>
                      </a:r>
                      <a:endParaRPr lang="es-CO" sz="1050" b="0" dirty="0">
                        <a:solidFill>
                          <a:srgbClr val="E9444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0" dirty="0">
                          <a:solidFill>
                            <a:srgbClr val="E94444"/>
                          </a:solidFill>
                        </a:rPr>
                        <a:t>3</a:t>
                      </a:r>
                      <a:endParaRPr lang="es-CO" sz="1050" b="0" dirty="0">
                        <a:solidFill>
                          <a:srgbClr val="E9444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1761272"/>
                  </a:ext>
                </a:extLst>
              </a:tr>
              <a:tr h="144929">
                <a:tc>
                  <a:txBody>
                    <a:bodyPr/>
                    <a:lstStyle/>
                    <a:p>
                      <a:pPr algn="ctr"/>
                      <a:r>
                        <a:rPr lang="es-MX" sz="1400" dirty="0">
                          <a:solidFill>
                            <a:srgbClr val="0070C0"/>
                          </a:solidFill>
                        </a:rPr>
                        <a:t>3.5</a:t>
                      </a:r>
                      <a:endParaRPr lang="es-CO"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MX" sz="1400" dirty="0">
                          <a:solidFill>
                            <a:srgbClr val="0070C0"/>
                          </a:solidFill>
                        </a:rPr>
                        <a:t>4.0</a:t>
                      </a:r>
                      <a:endParaRPr lang="es-CO"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MX" sz="1400" dirty="0">
                          <a:solidFill>
                            <a:srgbClr val="0070C0"/>
                          </a:solidFill>
                        </a:rPr>
                        <a:t>5.0</a:t>
                      </a:r>
                      <a:endParaRPr lang="es-CO"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MX" sz="1400" dirty="0">
                          <a:solidFill>
                            <a:srgbClr val="0070C0"/>
                          </a:solidFill>
                        </a:rPr>
                        <a:t>2.8</a:t>
                      </a:r>
                      <a:endParaRPr lang="es-CO"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8525026"/>
                  </a:ext>
                </a:extLst>
              </a:tr>
            </a:tbl>
          </a:graphicData>
        </a:graphic>
      </p:graphicFrame>
      <p:sp>
        <p:nvSpPr>
          <p:cNvPr id="18" name="CuadroTexto 17">
            <a:extLst>
              <a:ext uri="{FF2B5EF4-FFF2-40B4-BE49-F238E27FC236}">
                <a16:creationId xmlns:a16="http://schemas.microsoft.com/office/drawing/2014/main" id="{72125392-05F4-D14A-6764-9267E6EB5832}"/>
              </a:ext>
            </a:extLst>
          </p:cNvPr>
          <p:cNvSpPr txBox="1"/>
          <p:nvPr/>
        </p:nvSpPr>
        <p:spPr>
          <a:xfrm>
            <a:off x="2479355" y="5673602"/>
            <a:ext cx="1825855" cy="276999"/>
          </a:xfrm>
          <a:prstGeom prst="rect">
            <a:avLst/>
          </a:prstGeom>
          <a:noFill/>
        </p:spPr>
        <p:txBody>
          <a:bodyPr wrap="square">
            <a:spAutoFit/>
          </a:bodyPr>
          <a:lstStyle/>
          <a:p>
            <a:pPr algn="r"/>
            <a:r>
              <a:rPr lang="es-MX" sz="1200" dirty="0" err="1">
                <a:latin typeface="Consolas" panose="020B0609020204030204" pitchFamily="49" charset="0"/>
              </a:rPr>
              <a:t>nota_final</a:t>
            </a:r>
            <a:r>
              <a:rPr lang="es-MX" sz="1200" dirty="0">
                <a:latin typeface="Consolas" panose="020B0609020204030204" pitchFamily="49" charset="0"/>
              </a:rPr>
              <a:t> = </a:t>
            </a:r>
            <a:endParaRPr lang="es-CO" sz="1200" dirty="0">
              <a:latin typeface="Consolas" panose="020B0609020204030204" pitchFamily="49" charset="0"/>
            </a:endParaRPr>
          </a:p>
        </p:txBody>
      </p:sp>
      <p:sp>
        <p:nvSpPr>
          <p:cNvPr id="2" name="CuadroTexto 1">
            <a:extLst>
              <a:ext uri="{FF2B5EF4-FFF2-40B4-BE49-F238E27FC236}">
                <a16:creationId xmlns:a16="http://schemas.microsoft.com/office/drawing/2014/main" id="{8CA402FC-00FA-E0C3-9DC7-303D8545D3BC}"/>
              </a:ext>
            </a:extLst>
          </p:cNvPr>
          <p:cNvSpPr txBox="1"/>
          <p:nvPr/>
        </p:nvSpPr>
        <p:spPr>
          <a:xfrm>
            <a:off x="8971508" y="4624025"/>
            <a:ext cx="587277" cy="276999"/>
          </a:xfrm>
          <a:prstGeom prst="rect">
            <a:avLst/>
          </a:prstGeom>
          <a:noFill/>
        </p:spPr>
        <p:txBody>
          <a:bodyPr wrap="square">
            <a:spAutoFit/>
          </a:bodyPr>
          <a:lstStyle/>
          <a:p>
            <a:r>
              <a:rPr lang="es-MX" sz="1200" i="1" dirty="0">
                <a:solidFill>
                  <a:srgbClr val="C00000"/>
                </a:solidFill>
              </a:rPr>
              <a:t>Índice</a:t>
            </a:r>
            <a:endParaRPr lang="es-CO" sz="1200" i="1" dirty="0">
              <a:solidFill>
                <a:srgbClr val="C00000"/>
              </a:solidFill>
            </a:endParaRPr>
          </a:p>
        </p:txBody>
      </p:sp>
      <p:sp>
        <p:nvSpPr>
          <p:cNvPr id="5" name="CuadroTexto 4">
            <a:extLst>
              <a:ext uri="{FF2B5EF4-FFF2-40B4-BE49-F238E27FC236}">
                <a16:creationId xmlns:a16="http://schemas.microsoft.com/office/drawing/2014/main" id="{391D96EE-C328-F787-FC1B-79E3DCD71C80}"/>
              </a:ext>
            </a:extLst>
          </p:cNvPr>
          <p:cNvSpPr txBox="1"/>
          <p:nvPr/>
        </p:nvSpPr>
        <p:spPr>
          <a:xfrm>
            <a:off x="8971508" y="4970794"/>
            <a:ext cx="920449" cy="276999"/>
          </a:xfrm>
          <a:prstGeom prst="rect">
            <a:avLst/>
          </a:prstGeom>
          <a:noFill/>
        </p:spPr>
        <p:txBody>
          <a:bodyPr wrap="square">
            <a:spAutoFit/>
          </a:bodyPr>
          <a:lstStyle/>
          <a:p>
            <a:r>
              <a:rPr lang="es-MX" sz="1200" i="1" dirty="0">
                <a:solidFill>
                  <a:srgbClr val="0070C0"/>
                </a:solidFill>
              </a:rPr>
              <a:t>Elementos</a:t>
            </a:r>
            <a:endParaRPr lang="es-CO" sz="1200" i="1" dirty="0">
              <a:solidFill>
                <a:srgbClr val="0070C0"/>
              </a:solidFill>
            </a:endParaRPr>
          </a:p>
        </p:txBody>
      </p:sp>
      <p:cxnSp>
        <p:nvCxnSpPr>
          <p:cNvPr id="7" name="Conector recto de flecha 6">
            <a:extLst>
              <a:ext uri="{FF2B5EF4-FFF2-40B4-BE49-F238E27FC236}">
                <a16:creationId xmlns:a16="http://schemas.microsoft.com/office/drawing/2014/main" id="{8767A612-B94D-AF07-5A4B-6EB8AEFA31A5}"/>
              </a:ext>
            </a:extLst>
          </p:cNvPr>
          <p:cNvCxnSpPr>
            <a:cxnSpLocks/>
          </p:cNvCxnSpPr>
          <p:nvPr/>
        </p:nvCxnSpPr>
        <p:spPr>
          <a:xfrm flipH="1" flipV="1">
            <a:off x="8764593" y="4816608"/>
            <a:ext cx="2069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7354A67A-E455-D561-D049-0175A5FCCA25}"/>
              </a:ext>
            </a:extLst>
          </p:cNvPr>
          <p:cNvCxnSpPr>
            <a:cxnSpLocks/>
          </p:cNvCxnSpPr>
          <p:nvPr/>
        </p:nvCxnSpPr>
        <p:spPr>
          <a:xfrm flipH="1" flipV="1">
            <a:off x="8764593" y="5093607"/>
            <a:ext cx="2069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4062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C1761-06BC-0EF0-58C5-27ED865583DC}"/>
            </a:ext>
          </a:extLst>
        </p:cNvPr>
        <p:cNvGrpSpPr/>
        <p:nvPr/>
      </p:nvGrpSpPr>
      <p:grpSpPr>
        <a:xfrm>
          <a:off x="0" y="0"/>
          <a:ext cx="0" cy="0"/>
          <a:chOff x="0" y="0"/>
          <a:chExt cx="0" cy="0"/>
        </a:xfrm>
      </p:grpSpPr>
      <p:sp>
        <p:nvSpPr>
          <p:cNvPr id="8195" name="Rectangle 9">
            <a:extLst>
              <a:ext uri="{FF2B5EF4-FFF2-40B4-BE49-F238E27FC236}">
                <a16:creationId xmlns:a16="http://schemas.microsoft.com/office/drawing/2014/main" id="{F600CD9C-3C15-A3A9-BFFC-EB65734FB4A4}"/>
              </a:ext>
            </a:extLst>
          </p:cNvPr>
          <p:cNvSpPr>
            <a:spLocks noChangeArrowheads="1"/>
          </p:cNvSpPr>
          <p:nvPr/>
        </p:nvSpPr>
        <p:spPr bwMode="auto">
          <a:xfrm>
            <a:off x="1919288" y="1173707"/>
            <a:ext cx="8291513" cy="5063581"/>
          </a:xfrm>
          <a:prstGeom prst="rect">
            <a:avLst/>
          </a:prstGeom>
          <a:noFill/>
          <a:ln w="9525">
            <a:noFill/>
            <a:miter lim="800000"/>
            <a:headEnd/>
            <a:tailEnd/>
          </a:ln>
        </p:spPr>
        <p:txBody>
          <a:bodyPr lIns="90000" tIns="46800" rIns="90000" bIns="46800"/>
          <a:lstStyle/>
          <a:p>
            <a:pPr marL="627063" lvl="2" indent="-271463" defTabSz="411163" eaLnBrk="0" hangingPunct="0">
              <a:tabLst>
                <a:tab pos="2239963" algn="l"/>
              </a:tabLst>
              <a:defRPr/>
            </a:pPr>
            <a:endParaRPr lang="es-CO" sz="1600" dirty="0">
              <a:solidFill>
                <a:srgbClr val="080808"/>
              </a:solidFill>
              <a:cs typeface="Times New Roman" pitchFamily="18" charset="0"/>
            </a:endParaRPr>
          </a:p>
        </p:txBody>
      </p:sp>
      <p:sp>
        <p:nvSpPr>
          <p:cNvPr id="7" name="1 Rectángulo redondeado">
            <a:extLst>
              <a:ext uri="{FF2B5EF4-FFF2-40B4-BE49-F238E27FC236}">
                <a16:creationId xmlns:a16="http://schemas.microsoft.com/office/drawing/2014/main" id="{6BA3076B-12C6-E278-C29C-96BE68DFF5BE}"/>
              </a:ext>
            </a:extLst>
          </p:cNvPr>
          <p:cNvSpPr/>
          <p:nvPr/>
        </p:nvSpPr>
        <p:spPr>
          <a:xfrm>
            <a:off x="3345948" y="2912897"/>
            <a:ext cx="7051336" cy="1811966"/>
          </a:xfrm>
          <a:prstGeom prst="roundRect">
            <a:avLst/>
          </a:prstGeom>
          <a:solidFill>
            <a:schemeClr val="bg1">
              <a:lumMod val="85000"/>
            </a:schemeClr>
          </a:solidFill>
          <a:ln w="28575"/>
        </p:spPr>
        <p:style>
          <a:lnRef idx="1">
            <a:schemeClr val="dk1"/>
          </a:lnRef>
          <a:fillRef idx="2">
            <a:schemeClr val="dk1"/>
          </a:fillRef>
          <a:effectRef idx="1">
            <a:schemeClr val="dk1"/>
          </a:effectRef>
          <a:fontRef idx="minor">
            <a:schemeClr val="dk1"/>
          </a:fontRef>
        </p:style>
        <p:txBody>
          <a:bodyPr rtlCol="0" anchor="ctr"/>
          <a:lstStyle/>
          <a:p>
            <a:pPr algn="ctr">
              <a:lnSpc>
                <a:spcPct val="100000"/>
              </a:lnSpc>
              <a:buNone/>
            </a:pPr>
            <a:r>
              <a:rPr lang="es-CO" sz="3200" cap="small" dirty="0"/>
              <a:t>¿Cómo se accede a los elementos de un Arreglo Unidimensional?</a:t>
            </a:r>
            <a:endParaRPr lang="es-CO" sz="3200" i="1" cap="small" dirty="0">
              <a:solidFill>
                <a:schemeClr val="accent1"/>
              </a:solidFill>
            </a:endParaRPr>
          </a:p>
        </p:txBody>
      </p:sp>
      <p:pic>
        <p:nvPicPr>
          <p:cNvPr id="2" name="Imagen 1">
            <a:extLst>
              <a:ext uri="{FF2B5EF4-FFF2-40B4-BE49-F238E27FC236}">
                <a16:creationId xmlns:a16="http://schemas.microsoft.com/office/drawing/2014/main" id="{5F48E08B-5430-2F73-0E0C-5B5DA2D57396}"/>
              </a:ext>
            </a:extLst>
          </p:cNvPr>
          <p:cNvPicPr>
            <a:picLocks noChangeAspect="1"/>
          </p:cNvPicPr>
          <p:nvPr/>
        </p:nvPicPr>
        <p:blipFill>
          <a:blip r:embed="rId3"/>
          <a:stretch>
            <a:fillRect/>
          </a:stretch>
        </p:blipFill>
        <p:spPr>
          <a:xfrm>
            <a:off x="1254404" y="3530598"/>
            <a:ext cx="3023289" cy="3251941"/>
          </a:xfrm>
          <a:prstGeom prst="rect">
            <a:avLst/>
          </a:prstGeom>
        </p:spPr>
      </p:pic>
    </p:spTree>
    <p:extLst>
      <p:ext uri="{BB962C8B-B14F-4D97-AF65-F5344CB8AC3E}">
        <p14:creationId xmlns:p14="http://schemas.microsoft.com/office/powerpoint/2010/main" val="2014053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a:bodyPr>
          <a:lstStyle/>
          <a:p>
            <a:pPr eaLnBrk="1" hangingPunct="1">
              <a:defRPr/>
            </a:pPr>
            <a:r>
              <a:rPr lang="es-CO" sz="3600" dirty="0"/>
              <a:t>Arreglos Unidimensionales</a:t>
            </a:r>
            <a:endParaRPr lang="es-ES" sz="3600" dirty="0"/>
          </a:p>
        </p:txBody>
      </p:sp>
      <p:sp>
        <p:nvSpPr>
          <p:cNvPr id="8195" name="Rectangle 9"/>
          <p:cNvSpPr>
            <a:spLocks noChangeArrowheads="1"/>
          </p:cNvSpPr>
          <p:nvPr/>
        </p:nvSpPr>
        <p:spPr bwMode="auto">
          <a:xfrm>
            <a:off x="277091" y="1423312"/>
            <a:ext cx="11562481" cy="4977488"/>
          </a:xfrm>
          <a:prstGeom prst="rect">
            <a:avLst/>
          </a:prstGeom>
          <a:noFill/>
          <a:ln w="9525">
            <a:noFill/>
            <a:miter lim="800000"/>
            <a:headEnd/>
            <a:tailEnd/>
          </a:ln>
        </p:spPr>
        <p:txBody>
          <a:bodyPr lIns="90000" tIns="46800" rIns="90000" bIns="46800"/>
          <a:lstStyle/>
          <a:p>
            <a:pPr marL="273050" lvl="1" indent="-273050" defTabSz="411163" eaLnBrk="0" hangingPunct="0">
              <a:buBlip>
                <a:blip r:embed="rId3"/>
              </a:buBlip>
              <a:tabLst>
                <a:tab pos="2239963" algn="l"/>
              </a:tabLst>
              <a:defRPr/>
            </a:pPr>
            <a:r>
              <a:rPr lang="es-ES" altLang="es-CO" b="1" cap="small" dirty="0"/>
              <a:t>Acceso a un arreglo:</a:t>
            </a:r>
            <a:r>
              <a:rPr lang="es-ES" altLang="es-CO" sz="1600" b="1" cap="small" dirty="0"/>
              <a:t> </a:t>
            </a:r>
            <a:r>
              <a:rPr lang="es-ES" altLang="es-CO" sz="1600" dirty="0"/>
              <a:t>para acceder a los elementos del arreglo se usan los corchetes </a:t>
            </a:r>
            <a:r>
              <a:rPr lang="es-ES" altLang="es-CO" sz="1600" dirty="0">
                <a:solidFill>
                  <a:schemeClr val="accent2"/>
                </a:solidFill>
              </a:rPr>
              <a:t>[ ]</a:t>
            </a:r>
            <a:r>
              <a:rPr lang="es-ES" altLang="es-CO" sz="1600" dirty="0"/>
              <a:t> y dentro de estos se especifica el índice de la posición a la que queremos acceder. Suponga que tenemos el siguiente arreglo:</a:t>
            </a:r>
          </a:p>
          <a:p>
            <a:pPr marL="0" lvl="1" defTabSz="411163" eaLnBrk="0" hangingPunct="0">
              <a:tabLst>
                <a:tab pos="2239963" algn="l"/>
              </a:tabLst>
              <a:defRPr/>
            </a:pPr>
            <a:endParaRPr lang="es-ES" altLang="es-CO" sz="1600" dirty="0"/>
          </a:p>
          <a:p>
            <a:pPr marL="0" lvl="1" defTabSz="411163" eaLnBrk="0" hangingPunct="0">
              <a:tabLst>
                <a:tab pos="2239963" algn="l"/>
              </a:tabLst>
              <a:defRPr/>
            </a:pPr>
            <a:endParaRPr lang="es-ES" altLang="es-CO" sz="1600" dirty="0"/>
          </a:p>
          <a:p>
            <a:pPr marL="0" lvl="1" algn="ctr" defTabSz="411163" eaLnBrk="0" hangingPunct="0">
              <a:tabLst>
                <a:tab pos="2239963" algn="l"/>
              </a:tabLst>
              <a:defRPr/>
            </a:pPr>
            <a:r>
              <a:rPr kumimoji="0" lang="es-MX" altLang="es-CO" sz="1400" b="0" i="0" u="none" strike="noStrike" kern="1200" cap="none" spc="0" normalizeH="0" baseline="0" noProof="0" dirty="0">
                <a:ln>
                  <a:noFill/>
                </a:ln>
                <a:solidFill>
                  <a:srgbClr val="7CAA14"/>
                </a:solidFill>
                <a:effectLst/>
                <a:uLnTx/>
                <a:uFillTx/>
                <a:latin typeface="Consolas" panose="020B0609020204030204" pitchFamily="49" charset="0"/>
                <a:ea typeface="+mn-ea"/>
                <a:cs typeface="+mn-cs"/>
              </a:rPr>
              <a:t>Texto</a:t>
            </a:r>
            <a:r>
              <a:rPr kumimoji="0" lang="es-MX" altLang="es-CO"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marcas = {</a:t>
            </a:r>
            <a:r>
              <a:rPr kumimoji="0" lang="es-MX" altLang="es-CO" sz="14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“BMW”, “Audi”, “Mazda”, “Ford”, “KIA”</a:t>
            </a:r>
            <a:r>
              <a:rPr kumimoji="0" lang="es-MX" altLang="es-CO"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lvl="1" algn="ctr" defTabSz="411163" eaLnBrk="0" hangingPunct="0">
              <a:tabLst>
                <a:tab pos="2239963" algn="l"/>
              </a:tabLst>
              <a:defRPr/>
            </a:pPr>
            <a:endParaRPr kumimoji="0" lang="es-CO" altLang="es-CO"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lvl="1" algn="ctr" defTabSz="411163" eaLnBrk="0" hangingPunct="0">
              <a:tabLst>
                <a:tab pos="2239963" algn="l"/>
              </a:tabLst>
              <a:defRPr/>
            </a:pPr>
            <a:endParaRPr kumimoji="0" lang="es-CO" altLang="es-CO"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lvl="1" defTabSz="411163" eaLnBrk="0" hangingPunct="0">
              <a:tabLst>
                <a:tab pos="2239963" algn="l"/>
              </a:tabLst>
              <a:defRPr/>
            </a:pPr>
            <a:endParaRPr lang="es-ES" altLang="es-CO" sz="1600" dirty="0"/>
          </a:p>
        </p:txBody>
      </p:sp>
      <p:graphicFrame>
        <p:nvGraphicFramePr>
          <p:cNvPr id="3" name="Tabla 2">
            <a:extLst>
              <a:ext uri="{FF2B5EF4-FFF2-40B4-BE49-F238E27FC236}">
                <a16:creationId xmlns:a16="http://schemas.microsoft.com/office/drawing/2014/main" id="{03907796-A7C0-446D-8B72-5C33E17E9751}"/>
              </a:ext>
            </a:extLst>
          </p:cNvPr>
          <p:cNvGraphicFramePr>
            <a:graphicFrameLocks noGrp="1"/>
          </p:cNvGraphicFramePr>
          <p:nvPr>
            <p:extLst>
              <p:ext uri="{D42A27DB-BD31-4B8C-83A1-F6EECF244321}">
                <p14:modId xmlns:p14="http://schemas.microsoft.com/office/powerpoint/2010/main" val="2458166848"/>
              </p:ext>
            </p:extLst>
          </p:nvPr>
        </p:nvGraphicFramePr>
        <p:xfrm>
          <a:off x="4959927" y="2174669"/>
          <a:ext cx="3676070" cy="251460"/>
        </p:xfrm>
        <a:graphic>
          <a:graphicData uri="http://schemas.openxmlformats.org/drawingml/2006/table">
            <a:tbl>
              <a:tblPr firstRow="1" bandRow="1">
                <a:tableStyleId>{2D5ABB26-0587-4C30-8999-92F81FD0307C}</a:tableStyleId>
              </a:tblPr>
              <a:tblGrid>
                <a:gridCol w="735214">
                  <a:extLst>
                    <a:ext uri="{9D8B030D-6E8A-4147-A177-3AD203B41FA5}">
                      <a16:colId xmlns:a16="http://schemas.microsoft.com/office/drawing/2014/main" val="1472023604"/>
                    </a:ext>
                  </a:extLst>
                </a:gridCol>
                <a:gridCol w="735214">
                  <a:extLst>
                    <a:ext uri="{9D8B030D-6E8A-4147-A177-3AD203B41FA5}">
                      <a16:colId xmlns:a16="http://schemas.microsoft.com/office/drawing/2014/main" val="930256824"/>
                    </a:ext>
                  </a:extLst>
                </a:gridCol>
                <a:gridCol w="735214">
                  <a:extLst>
                    <a:ext uri="{9D8B030D-6E8A-4147-A177-3AD203B41FA5}">
                      <a16:colId xmlns:a16="http://schemas.microsoft.com/office/drawing/2014/main" val="1098454224"/>
                    </a:ext>
                  </a:extLst>
                </a:gridCol>
                <a:gridCol w="735214">
                  <a:extLst>
                    <a:ext uri="{9D8B030D-6E8A-4147-A177-3AD203B41FA5}">
                      <a16:colId xmlns:a16="http://schemas.microsoft.com/office/drawing/2014/main" val="4101431607"/>
                    </a:ext>
                  </a:extLst>
                </a:gridCol>
                <a:gridCol w="735214">
                  <a:extLst>
                    <a:ext uri="{9D8B030D-6E8A-4147-A177-3AD203B41FA5}">
                      <a16:colId xmlns:a16="http://schemas.microsoft.com/office/drawing/2014/main" val="2114528476"/>
                    </a:ext>
                  </a:extLst>
                </a:gridCol>
              </a:tblGrid>
              <a:tr h="180457">
                <a:tc>
                  <a:txBody>
                    <a:bodyPr/>
                    <a:lstStyle/>
                    <a:p>
                      <a:pPr algn="ctr"/>
                      <a:r>
                        <a:rPr lang="es-MX" sz="1050" b="1" dirty="0">
                          <a:solidFill>
                            <a:schemeClr val="accent2"/>
                          </a:solidFill>
                        </a:rPr>
                        <a:t>0</a:t>
                      </a:r>
                      <a:endParaRPr lang="es-CO" sz="1050" b="1" dirty="0">
                        <a:solidFill>
                          <a:schemeClr val="accent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sz="1050" b="1" dirty="0">
                          <a:solidFill>
                            <a:schemeClr val="accent2"/>
                          </a:solidFill>
                        </a:rPr>
                        <a:t>1</a:t>
                      </a:r>
                      <a:endParaRPr lang="es-CO" sz="1050" b="1" dirty="0">
                        <a:solidFill>
                          <a:schemeClr val="accent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sz="1050" b="1" dirty="0">
                          <a:solidFill>
                            <a:schemeClr val="accent2"/>
                          </a:solidFill>
                        </a:rPr>
                        <a:t>2</a:t>
                      </a:r>
                      <a:endParaRPr lang="es-CO" sz="1050" b="1" dirty="0">
                        <a:solidFill>
                          <a:schemeClr val="accent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sz="1050" b="1" dirty="0">
                          <a:solidFill>
                            <a:schemeClr val="accent2"/>
                          </a:solidFill>
                        </a:rPr>
                        <a:t>3</a:t>
                      </a:r>
                      <a:endParaRPr lang="es-CO" sz="1050" b="1" dirty="0">
                        <a:solidFill>
                          <a:schemeClr val="accent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sz="1050" b="1" dirty="0">
                          <a:solidFill>
                            <a:schemeClr val="accent2"/>
                          </a:solidFill>
                        </a:rPr>
                        <a:t>4</a:t>
                      </a:r>
                      <a:endParaRPr lang="es-CO" sz="1050" b="1" dirty="0">
                        <a:solidFill>
                          <a:schemeClr val="accent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1761272"/>
                  </a:ext>
                </a:extLst>
              </a:tr>
            </a:tbl>
          </a:graphicData>
        </a:graphic>
      </p:graphicFrame>
      <p:sp>
        <p:nvSpPr>
          <p:cNvPr id="8" name="Rectángulo 7">
            <a:extLst>
              <a:ext uri="{FF2B5EF4-FFF2-40B4-BE49-F238E27FC236}">
                <a16:creationId xmlns:a16="http://schemas.microsoft.com/office/drawing/2014/main" id="{4366593C-E2D5-FD4F-A832-CD73EFCAD8E3}"/>
              </a:ext>
            </a:extLst>
          </p:cNvPr>
          <p:cNvSpPr/>
          <p:nvPr/>
        </p:nvSpPr>
        <p:spPr>
          <a:xfrm>
            <a:off x="860458" y="3396452"/>
            <a:ext cx="5124596" cy="3050144"/>
          </a:xfrm>
          <a:prstGeom prst="rect">
            <a:avLst/>
          </a:prstGeom>
          <a:solidFill>
            <a:srgbClr val="2B3B4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077E936-75B0-1314-67AB-540E1DA34800}"/>
              </a:ext>
            </a:extLst>
          </p:cNvPr>
          <p:cNvSpPr/>
          <p:nvPr/>
        </p:nvSpPr>
        <p:spPr>
          <a:xfrm>
            <a:off x="6123709" y="3396452"/>
            <a:ext cx="5126400" cy="3050144"/>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CuadroTexto 10">
            <a:extLst>
              <a:ext uri="{FF2B5EF4-FFF2-40B4-BE49-F238E27FC236}">
                <a16:creationId xmlns:a16="http://schemas.microsoft.com/office/drawing/2014/main" id="{012947D7-09D1-D40A-1188-7C27C2481C54}"/>
              </a:ext>
            </a:extLst>
          </p:cNvPr>
          <p:cNvSpPr txBox="1"/>
          <p:nvPr/>
        </p:nvSpPr>
        <p:spPr>
          <a:xfrm>
            <a:off x="941891" y="3441505"/>
            <a:ext cx="4210198" cy="369332"/>
          </a:xfrm>
          <a:prstGeom prst="rect">
            <a:avLst/>
          </a:prstGeom>
          <a:noFill/>
        </p:spPr>
        <p:txBody>
          <a:bodyPr wrap="square">
            <a:spAutoFit/>
          </a:bodyPr>
          <a:lstStyle/>
          <a:p>
            <a:r>
              <a:rPr lang="es-MX" b="1" cap="small" dirty="0">
                <a:solidFill>
                  <a:srgbClr val="00B0F0"/>
                </a:solidFill>
              </a:rPr>
              <a:t>Para acceder a una posición específica:</a:t>
            </a:r>
            <a:endParaRPr lang="es-CO" b="1" cap="small" dirty="0">
              <a:solidFill>
                <a:srgbClr val="00B0F0"/>
              </a:solidFill>
            </a:endParaRPr>
          </a:p>
        </p:txBody>
      </p:sp>
      <p:sp>
        <p:nvSpPr>
          <p:cNvPr id="12" name="CuadroTexto 11">
            <a:extLst>
              <a:ext uri="{FF2B5EF4-FFF2-40B4-BE49-F238E27FC236}">
                <a16:creationId xmlns:a16="http://schemas.microsoft.com/office/drawing/2014/main" id="{86D043D5-A311-9E5C-82BB-2D1598AF95A5}"/>
              </a:ext>
            </a:extLst>
          </p:cNvPr>
          <p:cNvSpPr txBox="1"/>
          <p:nvPr/>
        </p:nvSpPr>
        <p:spPr>
          <a:xfrm>
            <a:off x="6197600" y="3430746"/>
            <a:ext cx="4653540" cy="369332"/>
          </a:xfrm>
          <a:prstGeom prst="rect">
            <a:avLst/>
          </a:prstGeom>
          <a:noFill/>
        </p:spPr>
        <p:txBody>
          <a:bodyPr wrap="square">
            <a:spAutoFit/>
          </a:bodyPr>
          <a:lstStyle/>
          <a:p>
            <a:r>
              <a:rPr lang="es-MX" b="1" cap="small" dirty="0">
                <a:solidFill>
                  <a:srgbClr val="92D050"/>
                </a:solidFill>
              </a:rPr>
              <a:t>Para acceder todas las posiciones del arreglo:</a:t>
            </a:r>
            <a:endParaRPr lang="es-CO" b="1" cap="small" dirty="0">
              <a:solidFill>
                <a:srgbClr val="92D050"/>
              </a:solidFill>
            </a:endParaRPr>
          </a:p>
        </p:txBody>
      </p:sp>
      <p:sp>
        <p:nvSpPr>
          <p:cNvPr id="15" name="CuadroTexto 14">
            <a:extLst>
              <a:ext uri="{FF2B5EF4-FFF2-40B4-BE49-F238E27FC236}">
                <a16:creationId xmlns:a16="http://schemas.microsoft.com/office/drawing/2014/main" id="{4AA819B6-A561-C045-A45A-C8D652DD3979}"/>
              </a:ext>
            </a:extLst>
          </p:cNvPr>
          <p:cNvSpPr txBox="1"/>
          <p:nvPr/>
        </p:nvSpPr>
        <p:spPr>
          <a:xfrm>
            <a:off x="997416" y="3954911"/>
            <a:ext cx="4849091" cy="2308324"/>
          </a:xfrm>
          <a:prstGeom prst="rect">
            <a:avLst/>
          </a:prstGeom>
          <a:noFill/>
        </p:spPr>
        <p:txBody>
          <a:bodyPr wrap="square">
            <a:spAutoFit/>
          </a:bodyPr>
          <a:lstStyle/>
          <a:p>
            <a:pPr marL="285750" indent="-285750">
              <a:buFont typeface="Wingdings" panose="05000000000000000000" pitchFamily="2" charset="2"/>
              <a:buChar char="§"/>
            </a:pPr>
            <a:r>
              <a:rPr lang="es-ES" sz="1600" dirty="0">
                <a:solidFill>
                  <a:schemeClr val="bg1"/>
                </a:solidFill>
              </a:rPr>
              <a:t>Si queremos, por ejemplo, mostrar la marca en la casilla 1, deberíamos usar:</a:t>
            </a:r>
          </a:p>
          <a:p>
            <a:pPr marL="285750" indent="-285750">
              <a:buFont typeface="Wingdings" panose="05000000000000000000" pitchFamily="2" charset="2"/>
              <a:buChar char="§"/>
            </a:pPr>
            <a:endParaRPr lang="es-ES" sz="1600" dirty="0">
              <a:solidFill>
                <a:schemeClr val="bg1"/>
              </a:solidFill>
            </a:endParaRPr>
          </a:p>
          <a:p>
            <a:pPr algn="ctr"/>
            <a:r>
              <a:rPr lang="es-ES" sz="1400" dirty="0">
                <a:solidFill>
                  <a:schemeClr val="bg1"/>
                </a:solidFill>
                <a:latin typeface="Consolas" panose="020B0609020204030204" pitchFamily="49" charset="0"/>
              </a:rPr>
              <a:t>Escribir( marcas[</a:t>
            </a:r>
            <a:r>
              <a:rPr lang="es-ES" sz="1400" dirty="0">
                <a:solidFill>
                  <a:srgbClr val="E94444"/>
                </a:solidFill>
                <a:latin typeface="Consolas" panose="020B0609020204030204" pitchFamily="49" charset="0"/>
              </a:rPr>
              <a:t>1</a:t>
            </a:r>
            <a:r>
              <a:rPr lang="es-ES" sz="1400" dirty="0">
                <a:solidFill>
                  <a:schemeClr val="bg1"/>
                </a:solidFill>
                <a:latin typeface="Consolas" panose="020B0609020204030204" pitchFamily="49" charset="0"/>
              </a:rPr>
              <a:t>] )</a:t>
            </a:r>
          </a:p>
          <a:p>
            <a:pPr algn="ctr"/>
            <a:endParaRPr lang="es-ES" sz="1600" dirty="0">
              <a:solidFill>
                <a:schemeClr val="bg1"/>
              </a:solidFill>
              <a:latin typeface="Consolas" panose="020B0609020204030204" pitchFamily="49" charset="0"/>
            </a:endParaRPr>
          </a:p>
          <a:p>
            <a:pPr marL="285750" indent="-285750">
              <a:buFont typeface="Wingdings" panose="05000000000000000000" pitchFamily="2" charset="2"/>
              <a:buChar char="§"/>
            </a:pPr>
            <a:r>
              <a:rPr lang="es-ES" sz="1600" dirty="0">
                <a:solidFill>
                  <a:schemeClr val="bg1"/>
                </a:solidFill>
              </a:rPr>
              <a:t>Ahora, para reemplazar la macar Ford por Toyota deberíamos hacerlos así:</a:t>
            </a:r>
          </a:p>
          <a:p>
            <a:endParaRPr lang="es-ES" sz="1600" dirty="0">
              <a:solidFill>
                <a:schemeClr val="bg1"/>
              </a:solidFill>
              <a:latin typeface="Consolas" panose="020B0609020204030204" pitchFamily="49" charset="0"/>
            </a:endParaRPr>
          </a:p>
          <a:p>
            <a:pPr algn="ctr"/>
            <a:r>
              <a:rPr lang="es-ES" sz="1400" dirty="0">
                <a:solidFill>
                  <a:schemeClr val="bg1"/>
                </a:solidFill>
                <a:latin typeface="Consolas" panose="020B0609020204030204" pitchFamily="49" charset="0"/>
              </a:rPr>
              <a:t>marcas[</a:t>
            </a:r>
            <a:r>
              <a:rPr lang="es-ES" sz="1400" dirty="0">
                <a:solidFill>
                  <a:srgbClr val="E94444"/>
                </a:solidFill>
                <a:latin typeface="Consolas" panose="020B0609020204030204" pitchFamily="49" charset="0"/>
              </a:rPr>
              <a:t>3</a:t>
            </a:r>
            <a:r>
              <a:rPr lang="es-ES" sz="1400" dirty="0">
                <a:solidFill>
                  <a:schemeClr val="bg1"/>
                </a:solidFill>
                <a:latin typeface="Consolas" panose="020B0609020204030204" pitchFamily="49" charset="0"/>
              </a:rPr>
              <a:t>] = “Toyota”</a:t>
            </a:r>
          </a:p>
        </p:txBody>
      </p:sp>
      <p:sp>
        <p:nvSpPr>
          <p:cNvPr id="16" name="CuadroTexto 15">
            <a:extLst>
              <a:ext uri="{FF2B5EF4-FFF2-40B4-BE49-F238E27FC236}">
                <a16:creationId xmlns:a16="http://schemas.microsoft.com/office/drawing/2014/main" id="{76380DCF-18DB-260A-0F72-C61CD9550DE3}"/>
              </a:ext>
            </a:extLst>
          </p:cNvPr>
          <p:cNvSpPr txBox="1"/>
          <p:nvPr/>
        </p:nvSpPr>
        <p:spPr>
          <a:xfrm>
            <a:off x="6262363" y="3800078"/>
            <a:ext cx="4849091" cy="2453749"/>
          </a:xfrm>
          <a:prstGeom prst="rect">
            <a:avLst/>
          </a:prstGeom>
          <a:noFill/>
        </p:spPr>
        <p:txBody>
          <a:bodyPr wrap="square">
            <a:spAutoFit/>
          </a:bodyPr>
          <a:lstStyle/>
          <a:p>
            <a:pPr marL="285750" indent="-285750">
              <a:buFont typeface="Wingdings" panose="05000000000000000000" pitchFamily="2" charset="2"/>
              <a:buChar char="§"/>
            </a:pPr>
            <a:r>
              <a:rPr lang="es-ES" sz="1600" dirty="0">
                <a:solidFill>
                  <a:schemeClr val="bg1"/>
                </a:solidFill>
              </a:rPr>
              <a:t>Ahora, si lo que queremos es mostrar todos los datos del arreglo, entonces debemos recórrelo usando un ciclo, por ejemplo:</a:t>
            </a:r>
          </a:p>
          <a:p>
            <a:pPr marL="285750" indent="-285750">
              <a:buFont typeface="Wingdings" panose="05000000000000000000" pitchFamily="2" charset="2"/>
              <a:buChar char="§"/>
            </a:pPr>
            <a:endParaRPr lang="es-ES" sz="1600" dirty="0">
              <a:solidFill>
                <a:schemeClr val="bg1"/>
              </a:solidFill>
              <a:latin typeface="Consolas" panose="020B0609020204030204" pitchFamily="49" charset="0"/>
            </a:endParaRPr>
          </a:p>
          <a:p>
            <a:pPr marL="268288">
              <a:lnSpc>
                <a:spcPct val="130000"/>
              </a:lnSpc>
            </a:pPr>
            <a:r>
              <a:rPr lang="es-ES" sz="1400" dirty="0">
                <a:solidFill>
                  <a:schemeClr val="bg1"/>
                </a:solidFill>
                <a:latin typeface="Consolas" panose="020B0609020204030204" pitchFamily="49" charset="0"/>
              </a:rPr>
              <a:t>i=0</a:t>
            </a:r>
          </a:p>
          <a:p>
            <a:pPr marL="268288">
              <a:lnSpc>
                <a:spcPct val="130000"/>
              </a:lnSpc>
            </a:pPr>
            <a:r>
              <a:rPr lang="es-ES" sz="1400" dirty="0">
                <a:solidFill>
                  <a:schemeClr val="accent5"/>
                </a:solidFill>
                <a:latin typeface="Consolas" panose="020B0609020204030204" pitchFamily="49" charset="0"/>
              </a:rPr>
              <a:t>Mientras</a:t>
            </a:r>
            <a:r>
              <a:rPr lang="es-ES" sz="1400" dirty="0">
                <a:solidFill>
                  <a:schemeClr val="bg1"/>
                </a:solidFill>
                <a:latin typeface="Consolas" panose="020B0609020204030204" pitchFamily="49" charset="0"/>
              </a:rPr>
              <a:t> (i &lt; 5) </a:t>
            </a:r>
            <a:r>
              <a:rPr lang="es-ES" sz="1400" dirty="0">
                <a:solidFill>
                  <a:schemeClr val="accent5"/>
                </a:solidFill>
                <a:latin typeface="Consolas" panose="020B0609020204030204" pitchFamily="49" charset="0"/>
              </a:rPr>
              <a:t>haga</a:t>
            </a:r>
          </a:p>
          <a:p>
            <a:pPr marL="268288">
              <a:lnSpc>
                <a:spcPct val="130000"/>
              </a:lnSpc>
            </a:pPr>
            <a:r>
              <a:rPr lang="es-ES" sz="1400" dirty="0">
                <a:solidFill>
                  <a:schemeClr val="bg1"/>
                </a:solidFill>
                <a:latin typeface="Consolas" panose="020B0609020204030204" pitchFamily="49" charset="0"/>
              </a:rPr>
              <a:t>  Escribir(marcas[</a:t>
            </a:r>
            <a:r>
              <a:rPr lang="es-ES" sz="1400" dirty="0">
                <a:solidFill>
                  <a:srgbClr val="E94444"/>
                </a:solidFill>
                <a:latin typeface="Consolas" panose="020B0609020204030204" pitchFamily="49" charset="0"/>
              </a:rPr>
              <a:t>i</a:t>
            </a:r>
            <a:r>
              <a:rPr lang="es-ES" sz="1400" dirty="0">
                <a:solidFill>
                  <a:schemeClr val="bg1"/>
                </a:solidFill>
                <a:latin typeface="Consolas" panose="020B0609020204030204" pitchFamily="49" charset="0"/>
              </a:rPr>
              <a:t>])</a:t>
            </a:r>
          </a:p>
          <a:p>
            <a:pPr marL="268288">
              <a:lnSpc>
                <a:spcPct val="130000"/>
              </a:lnSpc>
            </a:pPr>
            <a:r>
              <a:rPr lang="es-ES" sz="1400" dirty="0">
                <a:solidFill>
                  <a:schemeClr val="bg1"/>
                </a:solidFill>
                <a:latin typeface="Consolas" panose="020B0609020204030204" pitchFamily="49" charset="0"/>
              </a:rPr>
              <a:t>  i += 1</a:t>
            </a:r>
          </a:p>
          <a:p>
            <a:pPr marL="268288">
              <a:lnSpc>
                <a:spcPct val="130000"/>
              </a:lnSpc>
            </a:pPr>
            <a:r>
              <a:rPr lang="es-ES" sz="1400" dirty="0" err="1">
                <a:solidFill>
                  <a:schemeClr val="accent5"/>
                </a:solidFill>
                <a:latin typeface="Consolas" panose="020B0609020204030204" pitchFamily="49" charset="0"/>
              </a:rPr>
              <a:t>Fin_mientras</a:t>
            </a:r>
            <a:endParaRPr lang="es-ES" sz="1400"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2966792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BB888-3096-F663-6659-1E757FC2A9BB}"/>
            </a:ext>
          </a:extLst>
        </p:cNvPr>
        <p:cNvGrpSpPr/>
        <p:nvPr/>
      </p:nvGrpSpPr>
      <p:grpSpPr>
        <a:xfrm>
          <a:off x="0" y="0"/>
          <a:ext cx="0" cy="0"/>
          <a:chOff x="0" y="0"/>
          <a:chExt cx="0" cy="0"/>
        </a:xfrm>
      </p:grpSpPr>
      <p:sp>
        <p:nvSpPr>
          <p:cNvPr id="154626" name="Rectangle 2">
            <a:extLst>
              <a:ext uri="{FF2B5EF4-FFF2-40B4-BE49-F238E27FC236}">
                <a16:creationId xmlns:a16="http://schemas.microsoft.com/office/drawing/2014/main" id="{DA28214B-764C-9318-0ED7-AB17484D8560}"/>
              </a:ext>
            </a:extLst>
          </p:cNvPr>
          <p:cNvSpPr>
            <a:spLocks noGrp="1" noChangeArrowheads="1"/>
          </p:cNvSpPr>
          <p:nvPr>
            <p:ph type="title"/>
          </p:nvPr>
        </p:nvSpPr>
        <p:spPr/>
        <p:txBody>
          <a:bodyPr>
            <a:normAutofit/>
          </a:bodyPr>
          <a:lstStyle/>
          <a:p>
            <a:pPr eaLnBrk="1" hangingPunct="1">
              <a:defRPr/>
            </a:pPr>
            <a:r>
              <a:rPr lang="es-CO" sz="3600" dirty="0"/>
              <a:t>Arreglos Unidimensionales</a:t>
            </a:r>
            <a:endParaRPr lang="es-ES" sz="3600" dirty="0"/>
          </a:p>
        </p:txBody>
      </p:sp>
      <p:sp>
        <p:nvSpPr>
          <p:cNvPr id="8195" name="Rectangle 9">
            <a:extLst>
              <a:ext uri="{FF2B5EF4-FFF2-40B4-BE49-F238E27FC236}">
                <a16:creationId xmlns:a16="http://schemas.microsoft.com/office/drawing/2014/main" id="{DC9F7306-EDE5-8545-4299-6CE2B58A90D5}"/>
              </a:ext>
            </a:extLst>
          </p:cNvPr>
          <p:cNvSpPr>
            <a:spLocks noChangeArrowheads="1"/>
          </p:cNvSpPr>
          <p:nvPr/>
        </p:nvSpPr>
        <p:spPr bwMode="auto">
          <a:xfrm>
            <a:off x="277091" y="1423312"/>
            <a:ext cx="11562481" cy="4813977"/>
          </a:xfrm>
          <a:prstGeom prst="rect">
            <a:avLst/>
          </a:prstGeom>
          <a:noFill/>
          <a:ln w="9525">
            <a:noFill/>
            <a:miter lim="800000"/>
            <a:headEnd/>
            <a:tailEnd/>
          </a:ln>
        </p:spPr>
        <p:txBody>
          <a:bodyPr lIns="90000" tIns="46800" rIns="90000" bIns="46800"/>
          <a:lstStyle/>
          <a:p>
            <a:pPr marL="273050" lvl="1" indent="-273050" defTabSz="411163" eaLnBrk="0" hangingPunct="0">
              <a:buBlip>
                <a:blip r:embed="rId3"/>
              </a:buBlip>
              <a:tabLst>
                <a:tab pos="2239963" algn="l"/>
              </a:tabLst>
              <a:defRPr/>
            </a:pPr>
            <a:r>
              <a:rPr lang="es-ES" altLang="es-CO" b="1" cap="small" dirty="0"/>
              <a:t>Acceso a un arreglo:</a:t>
            </a:r>
            <a:r>
              <a:rPr lang="es-ES" altLang="es-CO" sz="1600" b="1" cap="small" dirty="0"/>
              <a:t> </a:t>
            </a:r>
            <a:r>
              <a:rPr lang="es-ES" altLang="es-CO" sz="1600" dirty="0"/>
              <a:t>los </a:t>
            </a:r>
            <a:r>
              <a:rPr lang="es-ES" altLang="es-CO" sz="1600" b="1" dirty="0">
                <a:solidFill>
                  <a:schemeClr val="accent1"/>
                </a:solidFill>
              </a:rPr>
              <a:t>arreglos</a:t>
            </a:r>
            <a:r>
              <a:rPr lang="es-ES" altLang="es-CO" sz="1600" dirty="0"/>
              <a:t>,</a:t>
            </a:r>
            <a:r>
              <a:rPr lang="es-ES" altLang="es-CO" sz="1600" b="1" dirty="0">
                <a:solidFill>
                  <a:schemeClr val="accent1"/>
                </a:solidFill>
              </a:rPr>
              <a:t> </a:t>
            </a:r>
            <a:r>
              <a:rPr lang="es-ES" altLang="es-CO" sz="1600" dirty="0"/>
              <a:t>como cualquier otra variable, deben ser declarados en la zona de declaración de variables del algoritmo. Recuerde que el operador paréntesis </a:t>
            </a:r>
            <a:r>
              <a:rPr lang="es-ES" altLang="es-CO" sz="1600" dirty="0">
                <a:solidFill>
                  <a:schemeClr val="accent2"/>
                </a:solidFill>
              </a:rPr>
              <a:t>( ) </a:t>
            </a:r>
            <a:r>
              <a:rPr lang="es-ES" altLang="es-CO" sz="1600" dirty="0"/>
              <a:t>se usa para definir cuántos elementos tiene el arreglo, mientras que el operador corchete </a:t>
            </a:r>
            <a:r>
              <a:rPr lang="es-ES" altLang="es-CO" sz="1600" dirty="0">
                <a:solidFill>
                  <a:schemeClr val="accent2"/>
                </a:solidFill>
              </a:rPr>
              <a:t>[ ] </a:t>
            </a:r>
            <a:r>
              <a:rPr lang="es-ES" altLang="es-CO" sz="1600" dirty="0"/>
              <a:t>se usa para acceder a los elementos.</a:t>
            </a:r>
          </a:p>
          <a:p>
            <a:pPr marL="0" lvl="1" defTabSz="411163" eaLnBrk="0" hangingPunct="0">
              <a:tabLst>
                <a:tab pos="2239963" algn="l"/>
              </a:tabLst>
              <a:defRPr/>
            </a:pPr>
            <a:endParaRPr lang="es-ES" altLang="es-CO" sz="1600" dirty="0"/>
          </a:p>
          <a:p>
            <a:pPr marL="485775" lvl="1" indent="-304800"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CO" altLang="es-CO" sz="1600" dirty="0"/>
          </a:p>
          <a:p>
            <a:pPr marL="485775" lvl="1" indent="-304800"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r>
              <a:rPr lang="es-CO" altLang="es-CO" sz="1600" dirty="0"/>
              <a:t>	</a:t>
            </a:r>
            <a:endParaRPr lang="es-ES" altLang="es-CO" dirty="0"/>
          </a:p>
        </p:txBody>
      </p:sp>
      <p:sp>
        <p:nvSpPr>
          <p:cNvPr id="4" name="Rectángulo 3">
            <a:extLst>
              <a:ext uri="{FF2B5EF4-FFF2-40B4-BE49-F238E27FC236}">
                <a16:creationId xmlns:a16="http://schemas.microsoft.com/office/drawing/2014/main" id="{6CE6B6E4-4D2C-19ED-E909-179069526078}"/>
              </a:ext>
            </a:extLst>
          </p:cNvPr>
          <p:cNvSpPr/>
          <p:nvPr/>
        </p:nvSpPr>
        <p:spPr>
          <a:xfrm>
            <a:off x="6671562" y="2384360"/>
            <a:ext cx="4945626" cy="2349426"/>
          </a:xfrm>
          <a:prstGeom prst="rect">
            <a:avLst/>
          </a:prstGeom>
        </p:spPr>
        <p:txBody>
          <a:bodyPr wrap="square">
            <a:spAutoFit/>
          </a:bodyPr>
          <a:lstStyle/>
          <a:p>
            <a:pPr marL="0" lvl="2" algn="ctr" defTabSz="411163" eaLnBrk="0" hangingPunct="0">
              <a:tabLst>
                <a:tab pos="2239963" algn="l"/>
              </a:tabLst>
              <a:defRPr/>
            </a:pPr>
            <a:r>
              <a:rPr lang="es-CO" sz="1400" b="1" u="sng" dirty="0">
                <a:solidFill>
                  <a:schemeClr val="accent2"/>
                </a:solidFill>
                <a:latin typeface="Consolas" panose="020B0609020204030204" pitchFamily="49" charset="0"/>
                <a:cs typeface="Consolas" panose="020B0609020204030204" pitchFamily="49" charset="0"/>
              </a:rPr>
              <a:t>PYTHON</a:t>
            </a:r>
          </a:p>
          <a:p>
            <a:pPr marL="0" lvl="2" algn="ctr" defTabSz="411163" eaLnBrk="0" hangingPunct="0">
              <a:tabLst>
                <a:tab pos="2239963" algn="l"/>
              </a:tabLst>
              <a:defRPr/>
            </a:pPr>
            <a:endParaRPr lang="es-CO" sz="1400" b="1" dirty="0">
              <a:solidFill>
                <a:schemeClr val="accent2"/>
              </a:solidFill>
              <a:latin typeface="Consolas" panose="020B0609020204030204" pitchFamily="49" charset="0"/>
              <a:cs typeface="Consolas" panose="020B0609020204030204" pitchFamily="49" charset="0"/>
            </a:endParaRPr>
          </a:p>
          <a:p>
            <a:pPr marL="0" lvl="2" defTabSz="411163" eaLnBrk="0" hangingPunct="0">
              <a:lnSpc>
                <a:spcPct val="110000"/>
              </a:lnSpc>
              <a:tabLst>
                <a:tab pos="2239963" algn="l"/>
              </a:tabLst>
              <a:defRPr/>
            </a:pPr>
            <a:r>
              <a:rPr lang="es-CO" sz="1200" dirty="0" err="1">
                <a:solidFill>
                  <a:schemeClr val="accent1"/>
                </a:solidFill>
                <a:latin typeface="Consolas" panose="020B0609020204030204" pitchFamily="49" charset="0"/>
                <a:cs typeface="Consolas" panose="020B0609020204030204" pitchFamily="49" charset="0"/>
              </a:rPr>
              <a:t>import</a:t>
            </a:r>
            <a:r>
              <a:rPr lang="es-CO" sz="1200" dirty="0">
                <a:solidFill>
                  <a:schemeClr val="accent1"/>
                </a:solidFill>
                <a:latin typeface="Consolas" panose="020B0609020204030204" pitchFamily="49" charset="0"/>
                <a:cs typeface="Consolas" panose="020B0609020204030204" pitchFamily="49" charset="0"/>
              </a:rPr>
              <a:t> </a:t>
            </a:r>
            <a:r>
              <a:rPr lang="es-CO" sz="1200" dirty="0" err="1">
                <a:latin typeface="Consolas" panose="020B0609020204030204" pitchFamily="49" charset="0"/>
                <a:cs typeface="Consolas" panose="020B0609020204030204" pitchFamily="49" charset="0"/>
              </a:rPr>
              <a:t>numpy</a:t>
            </a:r>
            <a:r>
              <a:rPr lang="es-CO" sz="1200" dirty="0">
                <a:latin typeface="Consolas" panose="020B0609020204030204" pitchFamily="49" charset="0"/>
                <a:cs typeface="Consolas" panose="020B0609020204030204" pitchFamily="49" charset="0"/>
              </a:rPr>
              <a:t> as </a:t>
            </a:r>
            <a:r>
              <a:rPr lang="es-CO" sz="1200" dirty="0" err="1">
                <a:latin typeface="Consolas" panose="020B0609020204030204" pitchFamily="49" charset="0"/>
                <a:cs typeface="Consolas" panose="020B0609020204030204" pitchFamily="49" charset="0"/>
              </a:rPr>
              <a:t>np</a:t>
            </a:r>
            <a:endParaRPr lang="es-CO" sz="1200" dirty="0">
              <a:latin typeface="Consolas" panose="020B0609020204030204" pitchFamily="49" charset="0"/>
              <a:cs typeface="Consolas" panose="020B0609020204030204" pitchFamily="49" charset="0"/>
            </a:endParaRPr>
          </a:p>
          <a:p>
            <a:pPr marL="0" lvl="2" defTabSz="411163" eaLnBrk="0" hangingPunct="0">
              <a:lnSpc>
                <a:spcPct val="110000"/>
              </a:lnSpc>
              <a:tabLst>
                <a:tab pos="2239963" algn="l"/>
              </a:tabLst>
              <a:defRPr/>
            </a:pPr>
            <a:endParaRPr lang="es-CO" sz="1200" dirty="0">
              <a:latin typeface="Consolas" panose="020B0609020204030204" pitchFamily="49" charset="0"/>
              <a:cs typeface="Consolas" panose="020B0609020204030204" pitchFamily="49" charset="0"/>
            </a:endParaRPr>
          </a:p>
          <a:p>
            <a:pPr marL="0" lvl="2" defTabSz="411163" eaLnBrk="0" hangingPunct="0">
              <a:lnSpc>
                <a:spcPct val="130000"/>
              </a:lnSpc>
              <a:tabLst>
                <a:tab pos="2239963" algn="l"/>
              </a:tabLst>
              <a:defRPr/>
            </a:pPr>
            <a:r>
              <a:rPr lang="es-CO" sz="1200" dirty="0">
                <a:latin typeface="Consolas" panose="020B0609020204030204" pitchFamily="49" charset="0"/>
                <a:cs typeface="Consolas" panose="020B0609020204030204" pitchFamily="49" charset="0"/>
              </a:rPr>
              <a:t>notas = </a:t>
            </a:r>
            <a:r>
              <a:rPr lang="es-CO" sz="1200" dirty="0" err="1">
                <a:latin typeface="Consolas" panose="020B0609020204030204" pitchFamily="49" charset="0"/>
                <a:cs typeface="Consolas" panose="020B0609020204030204" pitchFamily="49" charset="0"/>
              </a:rPr>
              <a:t>np.full</a:t>
            </a:r>
            <a:r>
              <a:rPr lang="es-CO" sz="1200" dirty="0">
                <a:latin typeface="Consolas" panose="020B0609020204030204" pitchFamily="49" charset="0"/>
                <a:cs typeface="Consolas" panose="020B0609020204030204" pitchFamily="49" charset="0"/>
              </a:rPr>
              <a:t>((4), </a:t>
            </a:r>
            <a:r>
              <a:rPr lang="es-CO" sz="1200" dirty="0" err="1">
                <a:latin typeface="Consolas" panose="020B0609020204030204" pitchFamily="49" charset="0"/>
              </a:rPr>
              <a:t>fill_value</a:t>
            </a:r>
            <a:r>
              <a:rPr lang="es-CO" sz="1200" dirty="0">
                <a:latin typeface="Consolas" panose="020B0609020204030204" pitchFamily="49" charset="0"/>
              </a:rPr>
              <a:t>=0, </a:t>
            </a:r>
            <a:r>
              <a:rPr lang="es-CO" sz="1200" dirty="0" err="1">
                <a:latin typeface="Consolas" panose="020B0609020204030204" pitchFamily="49" charset="0"/>
                <a:cs typeface="Consolas" panose="020B0609020204030204" pitchFamily="49" charset="0"/>
              </a:rPr>
              <a:t>dtype</a:t>
            </a:r>
            <a:r>
              <a:rPr lang="es-CO" sz="1200" dirty="0">
                <a:latin typeface="Consolas" panose="020B0609020204030204" pitchFamily="49" charset="0"/>
                <a:cs typeface="Consolas" panose="020B0609020204030204" pitchFamily="49" charset="0"/>
              </a:rPr>
              <a:t>=</a:t>
            </a:r>
            <a:r>
              <a:rPr lang="es-CO" sz="1200" dirty="0" err="1">
                <a:solidFill>
                  <a:srgbClr val="7CAA14"/>
                </a:solidFill>
                <a:latin typeface="Consolas" panose="020B0609020204030204" pitchFamily="49" charset="0"/>
                <a:cs typeface="Consolas" panose="020B0609020204030204" pitchFamily="49" charset="0"/>
              </a:rPr>
              <a:t>float</a:t>
            </a:r>
            <a:r>
              <a:rPr lang="es-CO" sz="1200" dirty="0">
                <a:latin typeface="Consolas" panose="020B0609020204030204" pitchFamily="49" charset="0"/>
                <a:cs typeface="Consolas" panose="020B0609020204030204" pitchFamily="49" charset="0"/>
              </a:rPr>
              <a:t>)</a:t>
            </a:r>
          </a:p>
          <a:p>
            <a:pPr marL="0" lvl="2" defTabSz="411163" eaLnBrk="0" hangingPunct="0">
              <a:lnSpc>
                <a:spcPct val="130000"/>
              </a:lnSpc>
              <a:tabLst>
                <a:tab pos="2239963" algn="l"/>
              </a:tabLst>
              <a:defRPr/>
            </a:pPr>
            <a:r>
              <a:rPr lang="es-CO" sz="1200" dirty="0">
                <a:latin typeface="Consolas" panose="020B0609020204030204" pitchFamily="49" charset="0"/>
                <a:cs typeface="Consolas" panose="020B0609020204030204" pitchFamily="49" charset="0"/>
              </a:rPr>
              <a:t>nombres = </a:t>
            </a:r>
            <a:r>
              <a:rPr lang="es-CO" sz="1200" dirty="0" err="1">
                <a:latin typeface="Consolas" panose="020B0609020204030204" pitchFamily="49" charset="0"/>
                <a:cs typeface="Consolas" panose="020B0609020204030204" pitchFamily="49" charset="0"/>
              </a:rPr>
              <a:t>np.full</a:t>
            </a:r>
            <a:r>
              <a:rPr lang="es-CO" sz="1200" dirty="0">
                <a:latin typeface="Consolas" panose="020B0609020204030204" pitchFamily="49" charset="0"/>
                <a:cs typeface="Consolas" panose="020B0609020204030204" pitchFamily="49" charset="0"/>
              </a:rPr>
              <a:t>((4), </a:t>
            </a:r>
            <a:r>
              <a:rPr lang="es-CO" sz="1200" dirty="0" err="1">
                <a:latin typeface="Consolas" panose="020B0609020204030204" pitchFamily="49" charset="0"/>
              </a:rPr>
              <a:t>fill_value</a:t>
            </a:r>
            <a:r>
              <a:rPr lang="es-CO" sz="1200" dirty="0">
                <a:latin typeface="Consolas" panose="020B0609020204030204" pitchFamily="49" charset="0"/>
              </a:rPr>
              <a:t>=</a:t>
            </a:r>
            <a:r>
              <a:rPr lang="es-CO" sz="1200" dirty="0" err="1">
                <a:solidFill>
                  <a:srgbClr val="0D6D74"/>
                </a:solidFill>
                <a:latin typeface="Consolas" panose="020B0609020204030204" pitchFamily="49" charset="0"/>
              </a:rPr>
              <a:t>None</a:t>
            </a:r>
            <a:r>
              <a:rPr lang="es-CO" sz="1200" dirty="0">
                <a:latin typeface="Consolas" panose="020B0609020204030204" pitchFamily="49" charset="0"/>
              </a:rPr>
              <a:t>, </a:t>
            </a:r>
            <a:r>
              <a:rPr lang="es-CO" sz="1200" dirty="0" err="1">
                <a:latin typeface="Consolas" panose="020B0609020204030204" pitchFamily="49" charset="0"/>
                <a:cs typeface="Consolas" panose="020B0609020204030204" pitchFamily="49" charset="0"/>
              </a:rPr>
              <a:t>dtype</a:t>
            </a:r>
            <a:r>
              <a:rPr lang="es-CO" sz="1200" dirty="0">
                <a:latin typeface="Consolas" panose="020B0609020204030204" pitchFamily="49" charset="0"/>
                <a:cs typeface="Consolas" panose="020B0609020204030204" pitchFamily="49" charset="0"/>
              </a:rPr>
              <a:t>=</a:t>
            </a:r>
            <a:r>
              <a:rPr lang="es-CO" sz="1200" dirty="0" err="1">
                <a:solidFill>
                  <a:srgbClr val="7CAA14"/>
                </a:solidFill>
                <a:latin typeface="Consolas" panose="020B0609020204030204" pitchFamily="49" charset="0"/>
                <a:cs typeface="Consolas" panose="020B0609020204030204" pitchFamily="49" charset="0"/>
              </a:rPr>
              <a:t>object</a:t>
            </a:r>
            <a:r>
              <a:rPr lang="es-CO" sz="1200" dirty="0">
                <a:latin typeface="Consolas" panose="020B0609020204030204" pitchFamily="49" charset="0"/>
                <a:cs typeface="Consolas" panose="020B0609020204030204" pitchFamily="49" charset="0"/>
              </a:rPr>
              <a:t>)</a:t>
            </a:r>
          </a:p>
          <a:p>
            <a:pPr marL="0" lvl="2" defTabSz="411163" eaLnBrk="0" hangingPunct="0">
              <a:lnSpc>
                <a:spcPct val="130000"/>
              </a:lnSpc>
              <a:tabLst>
                <a:tab pos="2239963" algn="l"/>
              </a:tabLst>
              <a:defRPr/>
            </a:pPr>
            <a:endParaRPr lang="es-CO" sz="1200" dirty="0">
              <a:latin typeface="Consolas" panose="020B0609020204030204" pitchFamily="49" charset="0"/>
              <a:cs typeface="Consolas" panose="020B0609020204030204" pitchFamily="49" charset="0"/>
            </a:endParaRPr>
          </a:p>
          <a:p>
            <a:pPr marL="0" lvl="2" defTabSz="411163" eaLnBrk="0" hangingPunct="0">
              <a:lnSpc>
                <a:spcPct val="130000"/>
              </a:lnSpc>
              <a:tabLst>
                <a:tab pos="2239963" algn="l"/>
              </a:tabLst>
              <a:defRPr/>
            </a:pPr>
            <a:r>
              <a:rPr lang="es-CO" sz="1200" dirty="0">
                <a:latin typeface="Consolas" panose="020B0609020204030204" pitchFamily="49" charset="0"/>
                <a:cs typeface="Consolas" panose="020B0609020204030204" pitchFamily="49" charset="0"/>
              </a:rPr>
              <a:t>nombres[0] = </a:t>
            </a:r>
            <a:r>
              <a:rPr lang="es-CO" sz="1200" dirty="0">
                <a:solidFill>
                  <a:schemeClr val="accent2"/>
                </a:solidFill>
                <a:latin typeface="Consolas" panose="020B0609020204030204" pitchFamily="49" charset="0"/>
              </a:rPr>
              <a:t>"</a:t>
            </a:r>
            <a:r>
              <a:rPr lang="es-CO" sz="1200" dirty="0">
                <a:solidFill>
                  <a:schemeClr val="accent2"/>
                </a:solidFill>
                <a:latin typeface="Consolas" panose="020B0609020204030204" pitchFamily="49" charset="0"/>
                <a:cs typeface="Consolas" panose="020B0609020204030204" pitchFamily="49" charset="0"/>
              </a:rPr>
              <a:t>Oscar</a:t>
            </a:r>
            <a:r>
              <a:rPr lang="es-CO" sz="1200" dirty="0">
                <a:solidFill>
                  <a:schemeClr val="accent2"/>
                </a:solidFill>
                <a:latin typeface="Consolas" panose="020B0609020204030204" pitchFamily="49" charset="0"/>
              </a:rPr>
              <a:t>"</a:t>
            </a:r>
            <a:endParaRPr lang="es-CO" sz="1200" dirty="0">
              <a:latin typeface="Consolas" panose="020B0609020204030204" pitchFamily="49" charset="0"/>
              <a:cs typeface="Consolas" panose="020B0609020204030204" pitchFamily="49" charset="0"/>
            </a:endParaRPr>
          </a:p>
          <a:p>
            <a:pPr marL="0" lvl="2" defTabSz="411163" eaLnBrk="0" hangingPunct="0">
              <a:lnSpc>
                <a:spcPct val="130000"/>
              </a:lnSpc>
              <a:tabLst>
                <a:tab pos="2239963" algn="l"/>
              </a:tabLst>
              <a:defRPr/>
            </a:pPr>
            <a:r>
              <a:rPr lang="es-CO" sz="1200" dirty="0">
                <a:latin typeface="Consolas" panose="020B0609020204030204" pitchFamily="49" charset="0"/>
                <a:cs typeface="Consolas" panose="020B0609020204030204" pitchFamily="49" charset="0"/>
              </a:rPr>
              <a:t>notas[0] = 3.5</a:t>
            </a:r>
          </a:p>
          <a:p>
            <a:pPr marL="0" lvl="2" defTabSz="411163" eaLnBrk="0" hangingPunct="0">
              <a:lnSpc>
                <a:spcPct val="130000"/>
              </a:lnSpc>
              <a:tabLst>
                <a:tab pos="2239963" algn="l"/>
              </a:tabLst>
              <a:defRPr/>
            </a:pPr>
            <a:r>
              <a:rPr lang="es-CO" sz="1200" dirty="0" err="1">
                <a:latin typeface="Consolas" panose="020B0609020204030204" pitchFamily="49" charset="0"/>
                <a:cs typeface="Consolas" panose="020B0609020204030204" pitchFamily="49" charset="0"/>
              </a:rPr>
              <a:t>print</a:t>
            </a:r>
            <a:r>
              <a:rPr lang="es-CO" sz="1200" dirty="0">
                <a:latin typeface="Consolas" panose="020B0609020204030204" pitchFamily="49" charset="0"/>
                <a:cs typeface="Consolas" panose="020B0609020204030204" pitchFamily="49" charset="0"/>
              </a:rPr>
              <a:t>(f</a:t>
            </a:r>
            <a:r>
              <a:rPr lang="es-CO" sz="1200" dirty="0">
                <a:solidFill>
                  <a:schemeClr val="accent2"/>
                </a:solidFill>
                <a:latin typeface="Consolas" panose="020B0609020204030204" pitchFamily="49" charset="0"/>
              </a:rPr>
              <a:t>"</a:t>
            </a:r>
            <a:r>
              <a:rPr lang="es-CO" sz="1200" dirty="0">
                <a:latin typeface="Consolas" panose="020B0609020204030204" pitchFamily="49" charset="0"/>
                <a:cs typeface="Consolas" panose="020B0609020204030204" pitchFamily="49" charset="0"/>
              </a:rPr>
              <a:t>{nombres[0]}</a:t>
            </a:r>
            <a:r>
              <a:rPr lang="es-CO" sz="1200" dirty="0">
                <a:solidFill>
                  <a:schemeClr val="accent2"/>
                </a:solidFill>
                <a:latin typeface="Consolas" panose="020B0609020204030204" pitchFamily="49" charset="0"/>
                <a:cs typeface="Consolas" panose="020B0609020204030204" pitchFamily="49" charset="0"/>
              </a:rPr>
              <a:t> obtuvo una nota de</a:t>
            </a:r>
            <a:r>
              <a:rPr lang="es-CO" sz="1200" dirty="0">
                <a:latin typeface="Consolas" panose="020B0609020204030204" pitchFamily="49" charset="0"/>
                <a:cs typeface="Consolas" panose="020B0609020204030204" pitchFamily="49" charset="0"/>
              </a:rPr>
              <a:t> {notas[0]}</a:t>
            </a:r>
            <a:r>
              <a:rPr lang="es-CO" sz="1200" dirty="0">
                <a:solidFill>
                  <a:schemeClr val="accent2"/>
                </a:solidFill>
                <a:latin typeface="Consolas" panose="020B0609020204030204" pitchFamily="49" charset="0"/>
              </a:rPr>
              <a:t>"</a:t>
            </a:r>
            <a:r>
              <a:rPr lang="es-CO" sz="1200" dirty="0">
                <a:latin typeface="Consolas" panose="020B0609020204030204" pitchFamily="49" charset="0"/>
                <a:cs typeface="Consolas" panose="020B0609020204030204" pitchFamily="49" charset="0"/>
              </a:rPr>
              <a:t>)</a:t>
            </a:r>
          </a:p>
        </p:txBody>
      </p:sp>
      <p:sp>
        <p:nvSpPr>
          <p:cNvPr id="5" name="Rectángulo 4">
            <a:extLst>
              <a:ext uri="{FF2B5EF4-FFF2-40B4-BE49-F238E27FC236}">
                <a16:creationId xmlns:a16="http://schemas.microsoft.com/office/drawing/2014/main" id="{D207713A-FD25-1FB4-F381-F5465C5F26A0}"/>
              </a:ext>
            </a:extLst>
          </p:cNvPr>
          <p:cNvSpPr/>
          <p:nvPr/>
        </p:nvSpPr>
        <p:spPr>
          <a:xfrm>
            <a:off x="435556" y="2484933"/>
            <a:ext cx="4741128" cy="2148280"/>
          </a:xfrm>
          <a:prstGeom prst="rect">
            <a:avLst/>
          </a:prstGeom>
        </p:spPr>
        <p:txBody>
          <a:bodyPr wrap="square">
            <a:spAutoFit/>
          </a:bodyPr>
          <a:lstStyle/>
          <a:p>
            <a:pPr marL="0" lvl="2" algn="ctr" defTabSz="411163" eaLnBrk="0" hangingPunct="0">
              <a:tabLst>
                <a:tab pos="2239963" algn="l"/>
              </a:tabLst>
              <a:defRPr/>
            </a:pPr>
            <a:r>
              <a:rPr lang="es-CO" sz="1400" b="1" u="sng" dirty="0">
                <a:solidFill>
                  <a:schemeClr val="accent2"/>
                </a:solidFill>
                <a:latin typeface="Consolas" panose="020B0609020204030204" pitchFamily="49" charset="0"/>
                <a:cs typeface="Consolas" panose="020B0609020204030204" pitchFamily="49" charset="0"/>
              </a:rPr>
              <a:t>PSEUDOCÓDIGO</a:t>
            </a:r>
          </a:p>
          <a:p>
            <a:pPr marL="0" lvl="2" algn="ctr" defTabSz="411163" eaLnBrk="0" hangingPunct="0">
              <a:tabLst>
                <a:tab pos="2239963" algn="l"/>
              </a:tabLst>
              <a:defRPr/>
            </a:pPr>
            <a:endParaRPr lang="es-CO" sz="1400" b="1" u="sng" dirty="0">
              <a:solidFill>
                <a:schemeClr val="accent2"/>
              </a:solidFill>
              <a:latin typeface="Consolas" panose="020B0609020204030204" pitchFamily="49" charset="0"/>
              <a:cs typeface="Consolas" panose="020B0609020204030204" pitchFamily="49" charset="0"/>
            </a:endParaRPr>
          </a:p>
          <a:p>
            <a:pPr marL="0" lvl="2" defTabSz="411163" eaLnBrk="0" hangingPunct="0">
              <a:lnSpc>
                <a:spcPct val="130000"/>
              </a:lnSpc>
              <a:tabLst>
                <a:tab pos="2239963" algn="l"/>
              </a:tabLst>
              <a:defRPr/>
            </a:pPr>
            <a:r>
              <a:rPr lang="es-CO" sz="1200" dirty="0">
                <a:solidFill>
                  <a:srgbClr val="7CAA14"/>
                </a:solidFill>
                <a:latin typeface="Consolas" panose="020B0609020204030204" pitchFamily="49" charset="0"/>
                <a:cs typeface="Consolas" panose="020B0609020204030204" pitchFamily="49" charset="0"/>
              </a:rPr>
              <a:t>Real</a:t>
            </a:r>
            <a:r>
              <a:rPr lang="es-CO" sz="1200" dirty="0">
                <a:latin typeface="Consolas" panose="020B0609020204030204" pitchFamily="49" charset="0"/>
                <a:cs typeface="Consolas" panose="020B0609020204030204" pitchFamily="49" charset="0"/>
              </a:rPr>
              <a:t> notas(4)</a:t>
            </a:r>
          </a:p>
          <a:p>
            <a:pPr marL="0" lvl="2" defTabSz="411163" eaLnBrk="0" hangingPunct="0">
              <a:lnSpc>
                <a:spcPct val="130000"/>
              </a:lnSpc>
              <a:tabLst>
                <a:tab pos="2239963" algn="l"/>
              </a:tabLst>
              <a:defRPr/>
            </a:pPr>
            <a:r>
              <a:rPr lang="es-CO" sz="1200" dirty="0">
                <a:solidFill>
                  <a:srgbClr val="7CAA14"/>
                </a:solidFill>
                <a:latin typeface="Consolas" panose="020B0609020204030204" pitchFamily="49" charset="0"/>
                <a:cs typeface="Consolas" panose="020B0609020204030204" pitchFamily="49" charset="0"/>
              </a:rPr>
              <a:t>Texto</a:t>
            </a:r>
            <a:r>
              <a:rPr lang="es-CO" sz="1200" dirty="0">
                <a:latin typeface="Consolas" panose="020B0609020204030204" pitchFamily="49" charset="0"/>
                <a:cs typeface="Consolas" panose="020B0609020204030204" pitchFamily="49" charset="0"/>
              </a:rPr>
              <a:t> nombres(4)</a:t>
            </a:r>
          </a:p>
          <a:p>
            <a:pPr marL="0" lvl="2" defTabSz="411163" eaLnBrk="0" hangingPunct="0">
              <a:lnSpc>
                <a:spcPct val="130000"/>
              </a:lnSpc>
              <a:tabLst>
                <a:tab pos="2239963" algn="l"/>
              </a:tabLst>
              <a:defRPr/>
            </a:pPr>
            <a:endParaRPr lang="es-CO" sz="1200" dirty="0">
              <a:latin typeface="Consolas" panose="020B0609020204030204" pitchFamily="49" charset="0"/>
              <a:cs typeface="Consolas" panose="020B0609020204030204" pitchFamily="49" charset="0"/>
            </a:endParaRPr>
          </a:p>
          <a:p>
            <a:pPr marL="0" lvl="2" defTabSz="411163" eaLnBrk="0" hangingPunct="0">
              <a:lnSpc>
                <a:spcPct val="130000"/>
              </a:lnSpc>
              <a:tabLst>
                <a:tab pos="2239963" algn="l"/>
              </a:tabLst>
              <a:defRPr/>
            </a:pPr>
            <a:r>
              <a:rPr lang="es-CO" sz="1200" dirty="0">
                <a:latin typeface="Consolas" panose="020B0609020204030204" pitchFamily="49" charset="0"/>
                <a:cs typeface="Consolas" panose="020B0609020204030204" pitchFamily="49" charset="0"/>
              </a:rPr>
              <a:t>nombres[0] = “Oscar”</a:t>
            </a:r>
          </a:p>
          <a:p>
            <a:pPr marL="0" lvl="2" defTabSz="411163" eaLnBrk="0" hangingPunct="0">
              <a:lnSpc>
                <a:spcPct val="130000"/>
              </a:lnSpc>
              <a:tabLst>
                <a:tab pos="2239963" algn="l"/>
              </a:tabLst>
              <a:defRPr/>
            </a:pPr>
            <a:r>
              <a:rPr lang="es-CO" sz="1200" dirty="0">
                <a:latin typeface="Consolas" panose="020B0609020204030204" pitchFamily="49" charset="0"/>
                <a:cs typeface="Consolas" panose="020B0609020204030204" pitchFamily="49" charset="0"/>
              </a:rPr>
              <a:t>notas[0] = 3.5</a:t>
            </a:r>
          </a:p>
          <a:p>
            <a:pPr marL="0" lvl="2" defTabSz="411163" eaLnBrk="0" hangingPunct="0">
              <a:lnSpc>
                <a:spcPct val="130000"/>
              </a:lnSpc>
              <a:tabLst>
                <a:tab pos="2239963" algn="l"/>
              </a:tabLst>
              <a:defRPr/>
            </a:pPr>
            <a:endParaRPr lang="es-CO" sz="1200" dirty="0">
              <a:latin typeface="Consolas" panose="020B0609020204030204" pitchFamily="49" charset="0"/>
              <a:cs typeface="Consolas" panose="020B0609020204030204" pitchFamily="49" charset="0"/>
            </a:endParaRPr>
          </a:p>
          <a:p>
            <a:pPr marL="0" lvl="2" defTabSz="411163" eaLnBrk="0" hangingPunct="0">
              <a:tabLst>
                <a:tab pos="2239963" algn="l"/>
              </a:tabLst>
              <a:defRPr/>
            </a:pPr>
            <a:r>
              <a:rPr lang="es-CO" sz="1200" b="1" dirty="0">
                <a:latin typeface="Consolas" panose="020B0609020204030204" pitchFamily="49" charset="0"/>
                <a:cs typeface="Consolas" panose="020B0609020204030204" pitchFamily="49" charset="0"/>
              </a:rPr>
              <a:t>Escribir</a:t>
            </a:r>
            <a:r>
              <a:rPr lang="es-CO" sz="1200" dirty="0">
                <a:latin typeface="Consolas" panose="020B0609020204030204" pitchFamily="49" charset="0"/>
                <a:cs typeface="Consolas" panose="020B0609020204030204" pitchFamily="49" charset="0"/>
              </a:rPr>
              <a:t>(nombres[0],</a:t>
            </a:r>
            <a:r>
              <a:rPr lang="es-CO" sz="1200" dirty="0">
                <a:solidFill>
                  <a:schemeClr val="accent2"/>
                </a:solidFill>
                <a:latin typeface="Consolas" panose="020B0609020204030204" pitchFamily="49" charset="0"/>
              </a:rPr>
              <a:t> " </a:t>
            </a:r>
            <a:r>
              <a:rPr lang="es-CO" sz="1200" dirty="0">
                <a:solidFill>
                  <a:schemeClr val="accent2"/>
                </a:solidFill>
                <a:latin typeface="Consolas" panose="020B0609020204030204" pitchFamily="49" charset="0"/>
                <a:cs typeface="Consolas" panose="020B0609020204030204" pitchFamily="49" charset="0"/>
              </a:rPr>
              <a:t>obtuvo una nota de </a:t>
            </a:r>
            <a:r>
              <a:rPr lang="es-CO" sz="1200" dirty="0">
                <a:solidFill>
                  <a:schemeClr val="accent2"/>
                </a:solidFill>
                <a:latin typeface="Consolas" panose="020B0609020204030204" pitchFamily="49" charset="0"/>
              </a:rPr>
              <a:t>"</a:t>
            </a:r>
            <a:r>
              <a:rPr lang="es-CO" sz="1200" dirty="0">
                <a:latin typeface="Consolas" panose="020B0609020204030204" pitchFamily="49" charset="0"/>
                <a:cs typeface="Consolas" panose="020B0609020204030204" pitchFamily="49" charset="0"/>
              </a:rPr>
              <a:t>, notas[0])</a:t>
            </a:r>
          </a:p>
        </p:txBody>
      </p:sp>
      <p:pic>
        <p:nvPicPr>
          <p:cNvPr id="2" name="Imagen 1">
            <a:extLst>
              <a:ext uri="{FF2B5EF4-FFF2-40B4-BE49-F238E27FC236}">
                <a16:creationId xmlns:a16="http://schemas.microsoft.com/office/drawing/2014/main" id="{2C817824-A5AE-A793-704D-CA1C2117460B}"/>
              </a:ext>
            </a:extLst>
          </p:cNvPr>
          <p:cNvPicPr>
            <a:picLocks noChangeAspect="1"/>
          </p:cNvPicPr>
          <p:nvPr/>
        </p:nvPicPr>
        <p:blipFill>
          <a:blip r:embed="rId4"/>
          <a:stretch>
            <a:fillRect/>
          </a:stretch>
        </p:blipFill>
        <p:spPr>
          <a:xfrm rot="5400000">
            <a:off x="3900898" y="4384613"/>
            <a:ext cx="4390203" cy="389698"/>
          </a:xfrm>
          <a:prstGeom prst="rect">
            <a:avLst/>
          </a:prstGeom>
        </p:spPr>
      </p:pic>
    </p:spTree>
    <p:extLst>
      <p:ext uri="{BB962C8B-B14F-4D97-AF65-F5344CB8AC3E}">
        <p14:creationId xmlns:p14="http://schemas.microsoft.com/office/powerpoint/2010/main" val="1413330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386B2-28DF-7DEB-597E-401871623E52}"/>
            </a:ext>
          </a:extLst>
        </p:cNvPr>
        <p:cNvGrpSpPr/>
        <p:nvPr/>
      </p:nvGrpSpPr>
      <p:grpSpPr>
        <a:xfrm>
          <a:off x="0" y="0"/>
          <a:ext cx="0" cy="0"/>
          <a:chOff x="0" y="0"/>
          <a:chExt cx="0" cy="0"/>
        </a:xfrm>
      </p:grpSpPr>
      <p:sp>
        <p:nvSpPr>
          <p:cNvPr id="8195" name="Rectangle 9">
            <a:extLst>
              <a:ext uri="{FF2B5EF4-FFF2-40B4-BE49-F238E27FC236}">
                <a16:creationId xmlns:a16="http://schemas.microsoft.com/office/drawing/2014/main" id="{37BB4D78-F0B5-B34E-90DF-7C8D9D528C42}"/>
              </a:ext>
            </a:extLst>
          </p:cNvPr>
          <p:cNvSpPr>
            <a:spLocks noChangeArrowheads="1"/>
          </p:cNvSpPr>
          <p:nvPr/>
        </p:nvSpPr>
        <p:spPr bwMode="auto">
          <a:xfrm>
            <a:off x="1919288" y="1173707"/>
            <a:ext cx="8291513" cy="5063581"/>
          </a:xfrm>
          <a:prstGeom prst="rect">
            <a:avLst/>
          </a:prstGeom>
          <a:noFill/>
          <a:ln w="9525">
            <a:noFill/>
            <a:miter lim="800000"/>
            <a:headEnd/>
            <a:tailEnd/>
          </a:ln>
        </p:spPr>
        <p:txBody>
          <a:bodyPr lIns="90000" tIns="46800" rIns="90000" bIns="46800"/>
          <a:lstStyle/>
          <a:p>
            <a:pPr marL="627063" lvl="2" indent="-271463" defTabSz="411163" eaLnBrk="0" hangingPunct="0">
              <a:tabLst>
                <a:tab pos="2239963" algn="l"/>
              </a:tabLst>
              <a:defRPr/>
            </a:pPr>
            <a:endParaRPr lang="es-CO" sz="1600" dirty="0">
              <a:solidFill>
                <a:srgbClr val="080808"/>
              </a:solidFill>
              <a:cs typeface="Times New Roman" pitchFamily="18" charset="0"/>
            </a:endParaRPr>
          </a:p>
        </p:txBody>
      </p:sp>
      <p:sp>
        <p:nvSpPr>
          <p:cNvPr id="7" name="1 Rectángulo redondeado">
            <a:extLst>
              <a:ext uri="{FF2B5EF4-FFF2-40B4-BE49-F238E27FC236}">
                <a16:creationId xmlns:a16="http://schemas.microsoft.com/office/drawing/2014/main" id="{28C7BF15-93B5-551A-93B0-268578102BDF}"/>
              </a:ext>
            </a:extLst>
          </p:cNvPr>
          <p:cNvSpPr/>
          <p:nvPr/>
        </p:nvSpPr>
        <p:spPr>
          <a:xfrm>
            <a:off x="3345948" y="2912897"/>
            <a:ext cx="7051336" cy="1811966"/>
          </a:xfrm>
          <a:prstGeom prst="roundRect">
            <a:avLst/>
          </a:prstGeom>
          <a:solidFill>
            <a:schemeClr val="bg1">
              <a:lumMod val="85000"/>
            </a:schemeClr>
          </a:solidFill>
          <a:ln w="28575"/>
        </p:spPr>
        <p:style>
          <a:lnRef idx="1">
            <a:schemeClr val="dk1"/>
          </a:lnRef>
          <a:fillRef idx="2">
            <a:schemeClr val="dk1"/>
          </a:fillRef>
          <a:effectRef idx="1">
            <a:schemeClr val="dk1"/>
          </a:effectRef>
          <a:fontRef idx="minor">
            <a:schemeClr val="dk1"/>
          </a:fontRef>
        </p:style>
        <p:txBody>
          <a:bodyPr rtlCol="0" anchor="ctr"/>
          <a:lstStyle/>
          <a:p>
            <a:pPr algn="ctr">
              <a:lnSpc>
                <a:spcPct val="100000"/>
              </a:lnSpc>
              <a:buNone/>
            </a:pPr>
            <a:r>
              <a:rPr lang="es-CO" sz="3200" cap="small" dirty="0"/>
              <a:t>¿Cómo llenamos un Arreglo Unidimensional?</a:t>
            </a:r>
            <a:endParaRPr lang="es-CO" sz="3200" i="1" cap="small" dirty="0">
              <a:solidFill>
                <a:schemeClr val="accent1"/>
              </a:solidFill>
            </a:endParaRPr>
          </a:p>
        </p:txBody>
      </p:sp>
      <p:pic>
        <p:nvPicPr>
          <p:cNvPr id="2" name="Imagen 1">
            <a:extLst>
              <a:ext uri="{FF2B5EF4-FFF2-40B4-BE49-F238E27FC236}">
                <a16:creationId xmlns:a16="http://schemas.microsoft.com/office/drawing/2014/main" id="{CAF5935F-D857-B216-4F69-7AA61EB46532}"/>
              </a:ext>
            </a:extLst>
          </p:cNvPr>
          <p:cNvPicPr>
            <a:picLocks noChangeAspect="1"/>
          </p:cNvPicPr>
          <p:nvPr/>
        </p:nvPicPr>
        <p:blipFill>
          <a:blip r:embed="rId3"/>
          <a:stretch>
            <a:fillRect/>
          </a:stretch>
        </p:blipFill>
        <p:spPr>
          <a:xfrm>
            <a:off x="1254404" y="3530598"/>
            <a:ext cx="3023289" cy="3251941"/>
          </a:xfrm>
          <a:prstGeom prst="rect">
            <a:avLst/>
          </a:prstGeom>
        </p:spPr>
      </p:pic>
    </p:spTree>
    <p:extLst>
      <p:ext uri="{BB962C8B-B14F-4D97-AF65-F5344CB8AC3E}">
        <p14:creationId xmlns:p14="http://schemas.microsoft.com/office/powerpoint/2010/main" val="43057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6BD1F-91D0-D09A-C6C4-C0052BB495CA}"/>
            </a:ext>
          </a:extLst>
        </p:cNvPr>
        <p:cNvGrpSpPr/>
        <p:nvPr/>
      </p:nvGrpSpPr>
      <p:grpSpPr>
        <a:xfrm>
          <a:off x="0" y="0"/>
          <a:ext cx="0" cy="0"/>
          <a:chOff x="0" y="0"/>
          <a:chExt cx="0" cy="0"/>
        </a:xfrm>
      </p:grpSpPr>
      <p:sp>
        <p:nvSpPr>
          <p:cNvPr id="154626" name="Rectangle 2">
            <a:extLst>
              <a:ext uri="{FF2B5EF4-FFF2-40B4-BE49-F238E27FC236}">
                <a16:creationId xmlns:a16="http://schemas.microsoft.com/office/drawing/2014/main" id="{5501B4CD-9A6B-DE45-915F-D2687AAF2126}"/>
              </a:ext>
            </a:extLst>
          </p:cNvPr>
          <p:cNvSpPr>
            <a:spLocks noGrp="1" noChangeArrowheads="1"/>
          </p:cNvSpPr>
          <p:nvPr>
            <p:ph type="title"/>
          </p:nvPr>
        </p:nvSpPr>
        <p:spPr/>
        <p:txBody>
          <a:bodyPr>
            <a:normAutofit/>
          </a:bodyPr>
          <a:lstStyle/>
          <a:p>
            <a:pPr eaLnBrk="1" hangingPunct="1">
              <a:defRPr/>
            </a:pPr>
            <a:r>
              <a:rPr lang="es-CO" sz="3600" dirty="0"/>
              <a:t>Arreglos Unidimensionales</a:t>
            </a:r>
            <a:endParaRPr lang="es-ES" sz="3600" dirty="0"/>
          </a:p>
        </p:txBody>
      </p:sp>
      <p:sp>
        <p:nvSpPr>
          <p:cNvPr id="8195" name="Rectangle 9">
            <a:extLst>
              <a:ext uri="{FF2B5EF4-FFF2-40B4-BE49-F238E27FC236}">
                <a16:creationId xmlns:a16="http://schemas.microsoft.com/office/drawing/2014/main" id="{50BE5302-7E2E-07E0-6CAE-D9B1E6F70B01}"/>
              </a:ext>
            </a:extLst>
          </p:cNvPr>
          <p:cNvSpPr>
            <a:spLocks noChangeArrowheads="1"/>
          </p:cNvSpPr>
          <p:nvPr/>
        </p:nvSpPr>
        <p:spPr bwMode="auto">
          <a:xfrm>
            <a:off x="277091" y="1423312"/>
            <a:ext cx="11562481" cy="4977488"/>
          </a:xfrm>
          <a:prstGeom prst="rect">
            <a:avLst/>
          </a:prstGeom>
          <a:noFill/>
          <a:ln w="9525">
            <a:noFill/>
            <a:miter lim="800000"/>
            <a:headEnd/>
            <a:tailEnd/>
          </a:ln>
        </p:spPr>
        <p:txBody>
          <a:bodyPr lIns="90000" tIns="46800" rIns="90000" bIns="46800"/>
          <a:lstStyle/>
          <a:p>
            <a:pPr marL="273050" lvl="1" indent="-273050" defTabSz="411163" eaLnBrk="0" hangingPunct="0">
              <a:buBlip>
                <a:blip r:embed="rId3"/>
              </a:buBlip>
              <a:tabLst>
                <a:tab pos="2239963" algn="l"/>
              </a:tabLst>
              <a:defRPr/>
            </a:pPr>
            <a:r>
              <a:rPr lang="es-ES" altLang="es-CO" b="1" cap="small" dirty="0"/>
              <a:t>Acceso a un arreglo:</a:t>
            </a:r>
            <a:r>
              <a:rPr lang="es-ES" altLang="es-CO" sz="1600" b="1" cap="small" dirty="0"/>
              <a:t> </a:t>
            </a:r>
            <a:r>
              <a:rPr lang="es-ES" altLang="es-CO" sz="1600" dirty="0"/>
              <a:t>para llenar un arreglo debemos acceder a todas las casillas del arreglo. Nuevamente, para esto debemos usar un ciclo que nos permita movernos por todas las casillas del arreglo. Por ejemplo, definamos un arreglo para almacenar el nombre de 6 frutas.</a:t>
            </a:r>
          </a:p>
          <a:p>
            <a:pPr marL="273050" lvl="1" indent="-273050" defTabSz="411163" eaLnBrk="0" hangingPunct="0">
              <a:buBlip>
                <a:blip r:embed="rId3"/>
              </a:buBlip>
              <a:tabLst>
                <a:tab pos="2239963" algn="l"/>
              </a:tabLst>
              <a:defRPr/>
            </a:pPr>
            <a:endParaRPr lang="es-ES" altLang="es-CO" sz="1600" dirty="0"/>
          </a:p>
          <a:p>
            <a:pPr marL="273050" lvl="1" indent="-273050" defTabSz="411163" eaLnBrk="0" hangingPunct="0">
              <a:buBlip>
                <a:blip r:embed="rId3"/>
              </a:buBlip>
              <a:tabLst>
                <a:tab pos="2239963" algn="l"/>
              </a:tabLst>
              <a:defRPr/>
            </a:pPr>
            <a:endParaRPr lang="es-ES" altLang="es-CO" sz="1600" dirty="0"/>
          </a:p>
          <a:p>
            <a:pPr marL="273050" lvl="1" indent="-273050" defTabSz="411163" eaLnBrk="0" hangingPunct="0">
              <a:buBlip>
                <a:blip r:embed="rId3"/>
              </a:buBlip>
              <a:tabLst>
                <a:tab pos="2239963" algn="l"/>
              </a:tabLst>
              <a:defRPr/>
            </a:pPr>
            <a:endParaRPr lang="es-ES" altLang="es-CO" sz="1600" dirty="0"/>
          </a:p>
          <a:p>
            <a:pPr marL="273050" lvl="1" indent="-273050" defTabSz="411163" eaLnBrk="0" hangingPunct="0">
              <a:buBlip>
                <a:blip r:embed="rId3"/>
              </a:buBlip>
              <a:tabLst>
                <a:tab pos="2239963" algn="l"/>
              </a:tabLst>
              <a:defRPr/>
            </a:pPr>
            <a:endParaRPr lang="es-ES" altLang="es-CO" sz="1600" dirty="0"/>
          </a:p>
          <a:p>
            <a:pPr marL="0" lvl="1" algn="ctr" defTabSz="411163" eaLnBrk="0" hangingPunct="0">
              <a:tabLst>
                <a:tab pos="2239963" algn="l"/>
              </a:tabLst>
              <a:defRPr/>
            </a:pPr>
            <a:r>
              <a:rPr lang="es-MX" altLang="es-CO" sz="1400" dirty="0">
                <a:solidFill>
                  <a:srgbClr val="7CAA14"/>
                </a:solidFill>
                <a:latin typeface="Consolas" panose="020B0609020204030204" pitchFamily="49" charset="0"/>
              </a:rPr>
              <a:t>Texto</a:t>
            </a:r>
            <a:r>
              <a:rPr kumimoji="0" lang="es-MX" altLang="es-CO"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frutas(</a:t>
            </a:r>
            <a:r>
              <a:rPr kumimoji="0" lang="es-MX" altLang="es-CO" sz="14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6</a:t>
            </a:r>
            <a:r>
              <a:rPr kumimoji="0" lang="es-MX" altLang="es-CO"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lvl="1" algn="ctr" defTabSz="411163" eaLnBrk="0" hangingPunct="0">
              <a:tabLst>
                <a:tab pos="2239963" algn="l"/>
              </a:tabLst>
              <a:defRPr/>
            </a:pPr>
            <a:endParaRPr kumimoji="0" lang="es-CO" altLang="es-CO"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lvl="1" algn="ctr" defTabSz="411163" eaLnBrk="0" hangingPunct="0">
              <a:tabLst>
                <a:tab pos="2239963" algn="l"/>
              </a:tabLst>
              <a:defRPr/>
            </a:pPr>
            <a:endParaRPr kumimoji="0" lang="es-CO" altLang="es-CO"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lvl="1" algn="ctr" defTabSz="411163" eaLnBrk="0" hangingPunct="0">
              <a:tabLst>
                <a:tab pos="2239963" algn="l"/>
              </a:tabLst>
              <a:defRPr/>
            </a:pPr>
            <a:endParaRPr kumimoji="0" lang="es-CO" altLang="es-CO"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268288" lvl="1" defTabSz="411163" eaLnBrk="0" hangingPunct="0">
              <a:tabLst>
                <a:tab pos="2239963" algn="l"/>
              </a:tabLst>
              <a:defRPr/>
            </a:pPr>
            <a:r>
              <a:rPr lang="es-CO" altLang="es-CO" sz="1600" dirty="0">
                <a:solidFill>
                  <a:prstClr val="black"/>
                </a:solidFill>
              </a:rPr>
              <a:t>Este arreglo está vacío, así que, </a:t>
            </a:r>
            <a:r>
              <a:rPr lang="es-ES" altLang="es-CO" sz="1600" dirty="0"/>
              <a:t>si queremos llenarlo por completo, la forma más ágil de hacerlo es con ciclo de esta manera:</a:t>
            </a:r>
            <a:endParaRPr lang="es-CO" altLang="es-CO" sz="1600" dirty="0"/>
          </a:p>
          <a:p>
            <a:pPr marL="485775" lvl="1" indent="-304800"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CO" altLang="es-CO" sz="1600" dirty="0"/>
          </a:p>
          <a:p>
            <a:pPr marL="989013" lvl="1" indent="-360363" defTabSz="449263">
              <a:lnSpc>
                <a:spcPct val="130000"/>
              </a:lnSpc>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r>
              <a:rPr lang="es-CO" altLang="es-CO" sz="1400" dirty="0">
                <a:solidFill>
                  <a:srgbClr val="0070C0"/>
                </a:solidFill>
                <a:latin typeface="Consolas" panose="020B0609020204030204" pitchFamily="49" charset="0"/>
              </a:rPr>
              <a:t>Para</a:t>
            </a:r>
            <a:r>
              <a:rPr lang="es-CO" altLang="es-CO" sz="1400" dirty="0">
                <a:latin typeface="Consolas" panose="020B0609020204030204" pitchFamily="49" charset="0"/>
              </a:rPr>
              <a:t> i=0 </a:t>
            </a:r>
            <a:r>
              <a:rPr lang="es-CO" altLang="es-CO" sz="1400" dirty="0">
                <a:solidFill>
                  <a:srgbClr val="0070C0"/>
                </a:solidFill>
                <a:latin typeface="Consolas" panose="020B0609020204030204" pitchFamily="49" charset="0"/>
              </a:rPr>
              <a:t>hasta </a:t>
            </a:r>
            <a:r>
              <a:rPr lang="es-CO" altLang="es-CO" sz="1400" dirty="0">
                <a:latin typeface="Consolas" panose="020B0609020204030204" pitchFamily="49" charset="0"/>
              </a:rPr>
              <a:t>6,</a:t>
            </a:r>
            <a:r>
              <a:rPr lang="es-CO" altLang="es-CO" sz="1400" dirty="0">
                <a:solidFill>
                  <a:srgbClr val="0070C0"/>
                </a:solidFill>
                <a:latin typeface="Consolas" panose="020B0609020204030204" pitchFamily="49" charset="0"/>
              </a:rPr>
              <a:t> incremento </a:t>
            </a:r>
            <a:r>
              <a:rPr lang="es-CO" altLang="es-CO" sz="1400" dirty="0">
                <a:latin typeface="Consolas" panose="020B0609020204030204" pitchFamily="49" charset="0"/>
              </a:rPr>
              <a:t>1</a:t>
            </a:r>
            <a:r>
              <a:rPr lang="es-CO" altLang="es-CO" sz="1400" dirty="0">
                <a:solidFill>
                  <a:srgbClr val="0070C0"/>
                </a:solidFill>
                <a:latin typeface="Consolas" panose="020B0609020204030204" pitchFamily="49" charset="0"/>
              </a:rPr>
              <a:t> haga</a:t>
            </a:r>
            <a:endParaRPr lang="es-CO" altLang="es-CO" sz="1400" dirty="0">
              <a:latin typeface="Consolas" panose="020B0609020204030204" pitchFamily="49" charset="0"/>
            </a:endParaRPr>
          </a:p>
          <a:p>
            <a:pPr marL="989013" lvl="1" indent="-360363" defTabSz="449263">
              <a:lnSpc>
                <a:spcPct val="130000"/>
              </a:lnSpc>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r>
              <a:rPr lang="es-CO" altLang="es-CO" sz="1400" dirty="0">
                <a:latin typeface="Consolas" panose="020B0609020204030204" pitchFamily="49" charset="0"/>
              </a:rPr>
              <a:t>   Escribir(</a:t>
            </a:r>
            <a:r>
              <a:rPr lang="es-CO" sz="1400" dirty="0">
                <a:solidFill>
                  <a:schemeClr val="accent2"/>
                </a:solidFill>
                <a:latin typeface="Consolas" panose="020B0609020204030204" pitchFamily="49" charset="0"/>
              </a:rPr>
              <a:t>"</a:t>
            </a:r>
            <a:r>
              <a:rPr lang="es-CO" altLang="es-CO" sz="1400" dirty="0">
                <a:solidFill>
                  <a:schemeClr val="accent2"/>
                </a:solidFill>
                <a:latin typeface="Consolas" panose="020B0609020204030204" pitchFamily="49" charset="0"/>
              </a:rPr>
              <a:t>Ingrese el nombre de la fruta # </a:t>
            </a:r>
            <a:r>
              <a:rPr lang="es-CO" sz="1400" dirty="0">
                <a:solidFill>
                  <a:schemeClr val="accent2"/>
                </a:solidFill>
                <a:latin typeface="Consolas" panose="020B0609020204030204" pitchFamily="49" charset="0"/>
              </a:rPr>
              <a:t>"</a:t>
            </a:r>
            <a:r>
              <a:rPr lang="es-CO" altLang="es-CO" sz="1400" dirty="0">
                <a:latin typeface="Consolas" panose="020B0609020204030204" pitchFamily="49" charset="0"/>
              </a:rPr>
              <a:t>, (i+1), </a:t>
            </a:r>
            <a:r>
              <a:rPr lang="es-CO" sz="1400" dirty="0">
                <a:solidFill>
                  <a:schemeClr val="accent2"/>
                </a:solidFill>
                <a:latin typeface="Consolas" panose="020B0609020204030204" pitchFamily="49" charset="0"/>
              </a:rPr>
              <a:t>"</a:t>
            </a:r>
            <a:r>
              <a:rPr lang="es-CO" altLang="es-CO" sz="1400" dirty="0">
                <a:solidFill>
                  <a:schemeClr val="accent2"/>
                </a:solidFill>
                <a:latin typeface="Consolas" panose="020B0609020204030204" pitchFamily="49" charset="0"/>
              </a:rPr>
              <a:t>:</a:t>
            </a:r>
            <a:r>
              <a:rPr lang="es-CO" altLang="es-CO" sz="1400" dirty="0">
                <a:latin typeface="Consolas" panose="020B0609020204030204" pitchFamily="49" charset="0"/>
              </a:rPr>
              <a:t> </a:t>
            </a:r>
            <a:r>
              <a:rPr lang="es-CO" sz="1400" dirty="0">
                <a:solidFill>
                  <a:schemeClr val="accent2"/>
                </a:solidFill>
                <a:latin typeface="Consolas" panose="020B0609020204030204" pitchFamily="49" charset="0"/>
              </a:rPr>
              <a:t>"</a:t>
            </a:r>
            <a:r>
              <a:rPr lang="es-CO" altLang="es-CO" sz="1400" dirty="0">
                <a:latin typeface="Consolas" panose="020B0609020204030204" pitchFamily="49" charset="0"/>
              </a:rPr>
              <a:t>)</a:t>
            </a:r>
          </a:p>
          <a:p>
            <a:pPr marL="989013" lvl="1" indent="-360363" defTabSz="449263">
              <a:lnSpc>
                <a:spcPct val="130000"/>
              </a:lnSpc>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r>
              <a:rPr lang="es-CO" altLang="es-CO" sz="1400" dirty="0">
                <a:latin typeface="Consolas" panose="020B0609020204030204" pitchFamily="49" charset="0"/>
              </a:rPr>
              <a:t>   Leer(frutas</a:t>
            </a:r>
            <a:r>
              <a:rPr lang="es-CO" altLang="es-CO" sz="1400" dirty="0">
                <a:solidFill>
                  <a:srgbClr val="E94444"/>
                </a:solidFill>
                <a:latin typeface="Consolas" panose="020B0609020204030204" pitchFamily="49" charset="0"/>
              </a:rPr>
              <a:t>[i]</a:t>
            </a:r>
            <a:r>
              <a:rPr lang="es-CO" altLang="es-CO" sz="1400" dirty="0">
                <a:latin typeface="Consolas" panose="020B0609020204030204" pitchFamily="49" charset="0"/>
              </a:rPr>
              <a:t>) </a:t>
            </a:r>
          </a:p>
          <a:p>
            <a:pPr marL="989013" lvl="1" indent="-360363" defTabSz="449263">
              <a:lnSpc>
                <a:spcPct val="130000"/>
              </a:lnSpc>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r>
              <a:rPr lang="es-CO" altLang="es-CO" sz="1400" dirty="0" err="1">
                <a:solidFill>
                  <a:srgbClr val="0070C0"/>
                </a:solidFill>
                <a:latin typeface="Consolas" panose="020B0609020204030204" pitchFamily="49" charset="0"/>
              </a:rPr>
              <a:t>Fin_mientras</a:t>
            </a:r>
            <a:endParaRPr lang="es-CO" altLang="es-CO" sz="1400" dirty="0">
              <a:solidFill>
                <a:srgbClr val="0070C0"/>
              </a:solidFill>
              <a:latin typeface="Consolas" panose="020B0609020204030204" pitchFamily="49" charset="0"/>
            </a:endParaRPr>
          </a:p>
          <a:p>
            <a:pPr marL="485775" lvl="1" indent="-304800"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r>
              <a:rPr lang="es-CO" altLang="es-CO" sz="1600" dirty="0">
                <a:latin typeface="Consolas" panose="020B0609020204030204" pitchFamily="49" charset="0"/>
              </a:rPr>
              <a:t>	</a:t>
            </a:r>
            <a:endParaRPr lang="es-ES" altLang="es-CO" dirty="0">
              <a:latin typeface="Consolas" panose="020B0609020204030204" pitchFamily="49" charset="0"/>
            </a:endParaRPr>
          </a:p>
        </p:txBody>
      </p:sp>
      <p:sp>
        <p:nvSpPr>
          <p:cNvPr id="2" name="CuadroTexto 1">
            <a:extLst>
              <a:ext uri="{FF2B5EF4-FFF2-40B4-BE49-F238E27FC236}">
                <a16:creationId xmlns:a16="http://schemas.microsoft.com/office/drawing/2014/main" id="{1A866B31-B51C-E885-4EB0-35C3A03D11E9}"/>
              </a:ext>
            </a:extLst>
          </p:cNvPr>
          <p:cNvSpPr txBox="1"/>
          <p:nvPr/>
        </p:nvSpPr>
        <p:spPr>
          <a:xfrm>
            <a:off x="4927640" y="2553911"/>
            <a:ext cx="1034472" cy="261610"/>
          </a:xfrm>
          <a:prstGeom prst="rect">
            <a:avLst/>
          </a:prstGeom>
          <a:noFill/>
        </p:spPr>
        <p:txBody>
          <a:bodyPr wrap="square">
            <a:spAutoFit/>
          </a:bodyPr>
          <a:lstStyle/>
          <a:p>
            <a:pPr algn="ctr"/>
            <a:r>
              <a:rPr lang="es-MX" altLang="es-CO" sz="1100" dirty="0">
                <a:solidFill>
                  <a:srgbClr val="7CAA14"/>
                </a:solidFill>
              </a:rPr>
              <a:t>&lt;</a:t>
            </a:r>
            <a:r>
              <a:rPr lang="es-MX" altLang="es-CO" sz="1100" dirty="0" err="1">
                <a:solidFill>
                  <a:srgbClr val="7CAA14"/>
                </a:solidFill>
              </a:rPr>
              <a:t>tipo_dato</a:t>
            </a:r>
            <a:r>
              <a:rPr lang="es-MX" altLang="es-CO" sz="1100" dirty="0">
                <a:solidFill>
                  <a:srgbClr val="7CAA14"/>
                </a:solidFill>
              </a:rPr>
              <a:t>&gt;</a:t>
            </a:r>
            <a:endParaRPr lang="es-CO" sz="1100" dirty="0"/>
          </a:p>
        </p:txBody>
      </p:sp>
      <p:cxnSp>
        <p:nvCxnSpPr>
          <p:cNvPr id="4" name="Conector recto de flecha 3">
            <a:extLst>
              <a:ext uri="{FF2B5EF4-FFF2-40B4-BE49-F238E27FC236}">
                <a16:creationId xmlns:a16="http://schemas.microsoft.com/office/drawing/2014/main" id="{FCFEE156-810D-EB76-40E3-8AA876342045}"/>
              </a:ext>
            </a:extLst>
          </p:cNvPr>
          <p:cNvCxnSpPr>
            <a:cxnSpLocks/>
          </p:cNvCxnSpPr>
          <p:nvPr/>
        </p:nvCxnSpPr>
        <p:spPr>
          <a:xfrm>
            <a:off x="5449742" y="2800132"/>
            <a:ext cx="0" cy="309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CuadroTexto 4">
            <a:extLst>
              <a:ext uri="{FF2B5EF4-FFF2-40B4-BE49-F238E27FC236}">
                <a16:creationId xmlns:a16="http://schemas.microsoft.com/office/drawing/2014/main" id="{5EBED5AD-B83D-F033-DE3B-8148F99D6DC4}"/>
              </a:ext>
            </a:extLst>
          </p:cNvPr>
          <p:cNvSpPr txBox="1"/>
          <p:nvPr/>
        </p:nvSpPr>
        <p:spPr>
          <a:xfrm>
            <a:off x="5482449" y="3748387"/>
            <a:ext cx="1551422" cy="261610"/>
          </a:xfrm>
          <a:prstGeom prst="rect">
            <a:avLst/>
          </a:prstGeom>
          <a:noFill/>
        </p:spPr>
        <p:txBody>
          <a:bodyPr wrap="square">
            <a:spAutoFit/>
          </a:bodyPr>
          <a:lstStyle/>
          <a:p>
            <a:pPr algn="ctr"/>
            <a:r>
              <a:rPr lang="es-MX" altLang="es-CO" sz="1100" dirty="0"/>
              <a:t>Nombre del arreglo</a:t>
            </a:r>
            <a:endParaRPr lang="es-CO" sz="1100" dirty="0"/>
          </a:p>
        </p:txBody>
      </p:sp>
      <p:cxnSp>
        <p:nvCxnSpPr>
          <p:cNvPr id="7" name="Conector recto de flecha 6">
            <a:extLst>
              <a:ext uri="{FF2B5EF4-FFF2-40B4-BE49-F238E27FC236}">
                <a16:creationId xmlns:a16="http://schemas.microsoft.com/office/drawing/2014/main" id="{2B3528D2-CEF7-43B2-2474-9928DD6ED7F5}"/>
              </a:ext>
            </a:extLst>
          </p:cNvPr>
          <p:cNvCxnSpPr>
            <a:cxnSpLocks/>
          </p:cNvCxnSpPr>
          <p:nvPr/>
        </p:nvCxnSpPr>
        <p:spPr>
          <a:xfrm flipV="1">
            <a:off x="6258160" y="3429000"/>
            <a:ext cx="0" cy="319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CuadroTexto 7">
            <a:extLst>
              <a:ext uri="{FF2B5EF4-FFF2-40B4-BE49-F238E27FC236}">
                <a16:creationId xmlns:a16="http://schemas.microsoft.com/office/drawing/2014/main" id="{5000DFA2-7AD8-69BA-6339-EEF59893E605}"/>
              </a:ext>
            </a:extLst>
          </p:cNvPr>
          <p:cNvSpPr txBox="1"/>
          <p:nvPr/>
        </p:nvSpPr>
        <p:spPr>
          <a:xfrm>
            <a:off x="6258160" y="2553911"/>
            <a:ext cx="1075128" cy="261610"/>
          </a:xfrm>
          <a:prstGeom prst="rect">
            <a:avLst/>
          </a:prstGeom>
          <a:noFill/>
        </p:spPr>
        <p:txBody>
          <a:bodyPr wrap="square">
            <a:spAutoFit/>
          </a:bodyPr>
          <a:lstStyle/>
          <a:p>
            <a:pPr algn="ctr"/>
            <a:r>
              <a:rPr lang="es-MX" altLang="es-CO" sz="1100" dirty="0">
                <a:solidFill>
                  <a:srgbClr val="0070C0"/>
                </a:solidFill>
              </a:rPr>
              <a:t># de elementos</a:t>
            </a:r>
            <a:endParaRPr lang="es-CO" sz="1100" dirty="0">
              <a:solidFill>
                <a:srgbClr val="0070C0"/>
              </a:solidFill>
            </a:endParaRPr>
          </a:p>
        </p:txBody>
      </p:sp>
      <p:cxnSp>
        <p:nvCxnSpPr>
          <p:cNvPr id="9" name="Conector recto de flecha 8">
            <a:extLst>
              <a:ext uri="{FF2B5EF4-FFF2-40B4-BE49-F238E27FC236}">
                <a16:creationId xmlns:a16="http://schemas.microsoft.com/office/drawing/2014/main" id="{CCB18BFC-8572-4A81-2AD8-D22185A51FC4}"/>
              </a:ext>
            </a:extLst>
          </p:cNvPr>
          <p:cNvCxnSpPr>
            <a:cxnSpLocks/>
          </p:cNvCxnSpPr>
          <p:nvPr/>
        </p:nvCxnSpPr>
        <p:spPr>
          <a:xfrm>
            <a:off x="6710260" y="2800132"/>
            <a:ext cx="0" cy="309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0313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9"/>
          <p:cNvSpPr>
            <a:spLocks noChangeArrowheads="1"/>
          </p:cNvSpPr>
          <p:nvPr/>
        </p:nvSpPr>
        <p:spPr bwMode="auto">
          <a:xfrm>
            <a:off x="1919288" y="1173707"/>
            <a:ext cx="8291513" cy="5063581"/>
          </a:xfrm>
          <a:prstGeom prst="rect">
            <a:avLst/>
          </a:prstGeom>
          <a:noFill/>
          <a:ln w="9525">
            <a:noFill/>
            <a:miter lim="800000"/>
            <a:headEnd/>
            <a:tailEnd/>
          </a:ln>
        </p:spPr>
        <p:txBody>
          <a:bodyPr lIns="90000" tIns="46800" rIns="90000" bIns="46800"/>
          <a:lstStyle/>
          <a:p>
            <a:pPr marL="627063" lvl="2" indent="-271463" defTabSz="411163" eaLnBrk="0" hangingPunct="0">
              <a:tabLst>
                <a:tab pos="2239963" algn="l"/>
              </a:tabLst>
              <a:defRPr/>
            </a:pPr>
            <a:endParaRPr lang="es-CO" sz="1600" dirty="0">
              <a:solidFill>
                <a:srgbClr val="080808"/>
              </a:solidFill>
              <a:cs typeface="Times New Roman" pitchFamily="18" charset="0"/>
            </a:endParaRPr>
          </a:p>
        </p:txBody>
      </p:sp>
      <p:sp>
        <p:nvSpPr>
          <p:cNvPr id="7" name="1 Rectángulo redondeado"/>
          <p:cNvSpPr/>
          <p:nvPr/>
        </p:nvSpPr>
        <p:spPr>
          <a:xfrm>
            <a:off x="3345948" y="2912897"/>
            <a:ext cx="7051336" cy="1811966"/>
          </a:xfrm>
          <a:prstGeom prst="roundRect">
            <a:avLst/>
          </a:prstGeom>
          <a:solidFill>
            <a:schemeClr val="bg1">
              <a:lumMod val="85000"/>
            </a:schemeClr>
          </a:solidFill>
          <a:ln w="28575"/>
        </p:spPr>
        <p:style>
          <a:lnRef idx="1">
            <a:schemeClr val="dk1"/>
          </a:lnRef>
          <a:fillRef idx="2">
            <a:schemeClr val="dk1"/>
          </a:fillRef>
          <a:effectRef idx="1">
            <a:schemeClr val="dk1"/>
          </a:effectRef>
          <a:fontRef idx="minor">
            <a:schemeClr val="dk1"/>
          </a:fontRef>
        </p:style>
        <p:txBody>
          <a:bodyPr rtlCol="0" anchor="ctr"/>
          <a:lstStyle/>
          <a:p>
            <a:pPr algn="ctr">
              <a:lnSpc>
                <a:spcPct val="100000"/>
              </a:lnSpc>
              <a:buNone/>
            </a:pPr>
            <a:r>
              <a:rPr lang="es-CO" sz="3200" cap="small" dirty="0"/>
              <a:t>Ejemplos con Arreglos</a:t>
            </a:r>
            <a:endParaRPr lang="es-CO" sz="3200" i="1" cap="small" dirty="0">
              <a:solidFill>
                <a:schemeClr val="accent1"/>
              </a:solidFill>
            </a:endParaRPr>
          </a:p>
        </p:txBody>
      </p:sp>
      <p:pic>
        <p:nvPicPr>
          <p:cNvPr id="2" name="Imagen 1">
            <a:extLst>
              <a:ext uri="{FF2B5EF4-FFF2-40B4-BE49-F238E27FC236}">
                <a16:creationId xmlns:a16="http://schemas.microsoft.com/office/drawing/2014/main" id="{F8A7EFF2-830C-2BA4-BD26-23AEF5580994}"/>
              </a:ext>
            </a:extLst>
          </p:cNvPr>
          <p:cNvPicPr>
            <a:picLocks noChangeAspect="1"/>
          </p:cNvPicPr>
          <p:nvPr/>
        </p:nvPicPr>
        <p:blipFill>
          <a:blip r:embed="rId3"/>
          <a:stretch>
            <a:fillRect/>
          </a:stretch>
        </p:blipFill>
        <p:spPr>
          <a:xfrm>
            <a:off x="1254404" y="3530598"/>
            <a:ext cx="3023289" cy="3251941"/>
          </a:xfrm>
          <a:prstGeom prst="rect">
            <a:avLst/>
          </a:prstGeom>
        </p:spPr>
      </p:pic>
    </p:spTree>
    <p:extLst>
      <p:ext uri="{BB962C8B-B14F-4D97-AF65-F5344CB8AC3E}">
        <p14:creationId xmlns:p14="http://schemas.microsoft.com/office/powerpoint/2010/main" val="2747471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a:bodyPr>
          <a:lstStyle/>
          <a:p>
            <a:pPr eaLnBrk="1" hangingPunct="1">
              <a:defRPr/>
            </a:pPr>
            <a:r>
              <a:rPr lang="es-CO" sz="3600" dirty="0"/>
              <a:t>Arreglos Unidimensionales</a:t>
            </a:r>
            <a:endParaRPr lang="es-ES" sz="3600" dirty="0"/>
          </a:p>
        </p:txBody>
      </p:sp>
      <p:sp>
        <p:nvSpPr>
          <p:cNvPr id="8195" name="Rectangle 9"/>
          <p:cNvSpPr>
            <a:spLocks noChangeArrowheads="1"/>
          </p:cNvSpPr>
          <p:nvPr/>
        </p:nvSpPr>
        <p:spPr bwMode="auto">
          <a:xfrm>
            <a:off x="3627762" y="3502728"/>
            <a:ext cx="5917023" cy="1382680"/>
          </a:xfrm>
          <a:prstGeom prst="rect">
            <a:avLst/>
          </a:prstGeom>
          <a:noFill/>
          <a:ln w="9525">
            <a:noFill/>
            <a:miter lim="800000"/>
            <a:headEnd/>
            <a:tailEnd/>
          </a:ln>
        </p:spPr>
        <p:txBody>
          <a:bodyPr lIns="90000" tIns="46800" rIns="90000" bIns="46800"/>
          <a:lstStyle/>
          <a:p>
            <a:pPr marL="0" lvl="1" defTabSz="411163" eaLnBrk="0" hangingPunct="0">
              <a:tabLst>
                <a:tab pos="2239963" algn="l"/>
              </a:tabLst>
              <a:defRPr/>
            </a:pPr>
            <a:r>
              <a:rPr lang="es-ES" altLang="es-CO" sz="2000" dirty="0"/>
              <a:t>Haga un algoritmo que almacene 100 números enteros en un arreglo. Los  números deben ser ingresados por el usuario.</a:t>
            </a:r>
          </a:p>
          <a:p>
            <a:pPr marL="0" lvl="1" defTabSz="411163" eaLnBrk="0" hangingPunct="0">
              <a:tabLst>
                <a:tab pos="2239963" algn="l"/>
              </a:tabLst>
              <a:defRPr/>
            </a:pPr>
            <a:endParaRPr lang="es-ES" altLang="es-CO" sz="2000" dirty="0"/>
          </a:p>
          <a:p>
            <a:pPr marL="485775" lvl="1" indent="-304800"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CO" altLang="es-CO" sz="2000" dirty="0"/>
          </a:p>
          <a:p>
            <a:pPr marL="485775" lvl="1" indent="-304800"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r>
              <a:rPr lang="es-CO" altLang="es-CO" sz="2000" dirty="0"/>
              <a:t>	</a:t>
            </a:r>
            <a:endParaRPr lang="es-ES" altLang="es-CO" sz="2400" dirty="0"/>
          </a:p>
        </p:txBody>
      </p:sp>
      <p:pic>
        <p:nvPicPr>
          <p:cNvPr id="2" name="Imagen 1">
            <a:extLst>
              <a:ext uri="{FF2B5EF4-FFF2-40B4-BE49-F238E27FC236}">
                <a16:creationId xmlns:a16="http://schemas.microsoft.com/office/drawing/2014/main" id="{AF1C10F4-6D6E-E7AF-D3F3-FB33578E7A48}"/>
              </a:ext>
            </a:extLst>
          </p:cNvPr>
          <p:cNvPicPr>
            <a:picLocks noChangeAspect="1"/>
          </p:cNvPicPr>
          <p:nvPr/>
        </p:nvPicPr>
        <p:blipFill>
          <a:blip r:embed="rId3"/>
          <a:stretch>
            <a:fillRect/>
          </a:stretch>
        </p:blipFill>
        <p:spPr>
          <a:xfrm>
            <a:off x="1317310" y="4056454"/>
            <a:ext cx="1600565" cy="2718419"/>
          </a:xfrm>
          <a:prstGeom prst="rect">
            <a:avLst/>
          </a:prstGeom>
        </p:spPr>
      </p:pic>
      <p:cxnSp>
        <p:nvCxnSpPr>
          <p:cNvPr id="3" name="Conector angular 7">
            <a:extLst>
              <a:ext uri="{FF2B5EF4-FFF2-40B4-BE49-F238E27FC236}">
                <a16:creationId xmlns:a16="http://schemas.microsoft.com/office/drawing/2014/main" id="{2BCEAFDD-7C50-5833-A6CF-39448FBA367B}"/>
              </a:ext>
            </a:extLst>
          </p:cNvPr>
          <p:cNvCxnSpPr>
            <a:cxnSpLocks/>
          </p:cNvCxnSpPr>
          <p:nvPr/>
        </p:nvCxnSpPr>
        <p:spPr>
          <a:xfrm>
            <a:off x="4193485" y="2893059"/>
            <a:ext cx="6681205" cy="2085341"/>
          </a:xfrm>
          <a:prstGeom prst="bentConnector3">
            <a:avLst>
              <a:gd name="adj1" fmla="val -16910"/>
            </a:avLst>
          </a:prstGeom>
          <a:ln w="28575">
            <a:solidFill>
              <a:srgbClr val="0070C0"/>
            </a:solidFill>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pic>
        <p:nvPicPr>
          <p:cNvPr id="4" name="Imagen 3">
            <a:extLst>
              <a:ext uri="{FF2B5EF4-FFF2-40B4-BE49-F238E27FC236}">
                <a16:creationId xmlns:a16="http://schemas.microsoft.com/office/drawing/2014/main" id="{50349871-CE9C-2030-E5F1-6B82D83FC2F3}"/>
              </a:ext>
            </a:extLst>
          </p:cNvPr>
          <p:cNvPicPr>
            <a:picLocks noChangeAspect="1"/>
          </p:cNvPicPr>
          <p:nvPr/>
        </p:nvPicPr>
        <p:blipFill rotWithShape="1">
          <a:blip r:embed="rId4">
            <a:clrChange>
              <a:clrFrom>
                <a:srgbClr val="F8FAFB"/>
              </a:clrFrom>
              <a:clrTo>
                <a:srgbClr val="F8FAFB">
                  <a:alpha val="0"/>
                </a:srgbClr>
              </a:clrTo>
            </a:clrChange>
          </a:blip>
          <a:srcRect l="6779" t="10468" b="5833"/>
          <a:stretch/>
        </p:blipFill>
        <p:spPr>
          <a:xfrm>
            <a:off x="3483598" y="2137236"/>
            <a:ext cx="1142681" cy="1153781"/>
          </a:xfrm>
          <a:prstGeom prst="rect">
            <a:avLst/>
          </a:prstGeom>
        </p:spPr>
      </p:pic>
    </p:spTree>
    <p:extLst>
      <p:ext uri="{BB962C8B-B14F-4D97-AF65-F5344CB8AC3E}">
        <p14:creationId xmlns:p14="http://schemas.microsoft.com/office/powerpoint/2010/main" val="292379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a:bodyPr>
          <a:lstStyle/>
          <a:p>
            <a:pPr eaLnBrk="1" hangingPunct="1">
              <a:defRPr/>
            </a:pPr>
            <a:r>
              <a:rPr lang="es-CO" dirty="0"/>
              <a:t>Contenido</a:t>
            </a:r>
            <a:endParaRPr lang="es-ES" dirty="0"/>
          </a:p>
        </p:txBody>
      </p:sp>
      <p:sp>
        <p:nvSpPr>
          <p:cNvPr id="2" name="Rectangle 9">
            <a:extLst>
              <a:ext uri="{FF2B5EF4-FFF2-40B4-BE49-F238E27FC236}">
                <a16:creationId xmlns:a16="http://schemas.microsoft.com/office/drawing/2014/main" id="{77556446-74B1-42E3-BAFF-723A4EEAC83E}"/>
              </a:ext>
            </a:extLst>
          </p:cNvPr>
          <p:cNvSpPr>
            <a:spLocks noChangeArrowheads="1"/>
          </p:cNvSpPr>
          <p:nvPr/>
        </p:nvSpPr>
        <p:spPr bwMode="auto">
          <a:xfrm>
            <a:off x="381000" y="1449916"/>
            <a:ext cx="8458200" cy="5142084"/>
          </a:xfrm>
          <a:prstGeom prst="rect">
            <a:avLst/>
          </a:prstGeom>
          <a:noFill/>
          <a:ln w="9525">
            <a:noFill/>
            <a:miter lim="800000"/>
            <a:headEnd/>
            <a:tailEnd/>
          </a:ln>
        </p:spPr>
        <p:txBody>
          <a:bodyPr lIns="90000" tIns="46800" rIns="90000" bIns="46800"/>
          <a:lstStyle/>
          <a:p>
            <a:pPr marL="273050" lvl="1" indent="-273050" defTabSz="411163" eaLnBrk="0" hangingPunct="0">
              <a:lnSpc>
                <a:spcPct val="120000"/>
              </a:lnSpc>
              <a:buBlip>
                <a:blip r:embed="rId3"/>
              </a:buBlip>
              <a:tabLst>
                <a:tab pos="2239963" algn="l"/>
              </a:tabLst>
              <a:defRPr/>
            </a:pPr>
            <a:r>
              <a:rPr lang="es-CO" sz="2000" b="1" cap="small" dirty="0">
                <a:cs typeface="Times New Roman" pitchFamily="18" charset="0"/>
              </a:rPr>
              <a:t>Estructuras de Almacenamiento Estáticas - Arreglos</a:t>
            </a:r>
            <a:endParaRPr lang="es-CO" sz="2000" dirty="0">
              <a:solidFill>
                <a:srgbClr val="080808"/>
              </a:solidFill>
              <a:cs typeface="Times New Roman" pitchFamily="18" charset="0"/>
            </a:endParaRPr>
          </a:p>
          <a:p>
            <a:pPr marL="541338" lvl="1" indent="-1588" defTabSz="449263">
              <a:lnSpc>
                <a:spcPct val="150000"/>
              </a:lnSpc>
              <a:spcBef>
                <a:spcPts val="100"/>
              </a:spcBef>
              <a:buBlip>
                <a:blip r:embed="rId4"/>
              </a:buBlip>
              <a:tabLst>
                <a:tab pos="447675" algn="l"/>
                <a:tab pos="1825625" algn="l"/>
                <a:tab pos="2740025" algn="l"/>
                <a:tab pos="3654425" algn="l"/>
                <a:tab pos="4568825" algn="l"/>
                <a:tab pos="5483225" algn="l"/>
                <a:tab pos="6397625" algn="l"/>
                <a:tab pos="7312025" algn="l"/>
                <a:tab pos="8226425" algn="l"/>
                <a:tab pos="9140825" algn="l"/>
                <a:tab pos="10055225" algn="l"/>
              </a:tabLst>
            </a:pPr>
            <a:r>
              <a:rPr lang="es-MX" dirty="0">
                <a:solidFill>
                  <a:srgbClr val="080808"/>
                </a:solidFill>
                <a:cs typeface="Times New Roman" pitchFamily="18" charset="0"/>
              </a:rPr>
              <a:t> Introducción</a:t>
            </a:r>
            <a:r>
              <a:rPr lang="es-MX" sz="1800" dirty="0">
                <a:solidFill>
                  <a:srgbClr val="080808"/>
                </a:solidFill>
                <a:cs typeface="Times New Roman" pitchFamily="18" charset="0"/>
              </a:rPr>
              <a:t> a los arreglos unidimensionales</a:t>
            </a:r>
          </a:p>
          <a:p>
            <a:pPr marL="541338" lvl="1" indent="-1588" defTabSz="449263">
              <a:lnSpc>
                <a:spcPct val="150000"/>
              </a:lnSpc>
              <a:spcBef>
                <a:spcPts val="100"/>
              </a:spcBef>
              <a:buBlip>
                <a:blip r:embed="rId4"/>
              </a:buBlip>
              <a:tabLst>
                <a:tab pos="447675" algn="l"/>
                <a:tab pos="1825625" algn="l"/>
                <a:tab pos="2740025" algn="l"/>
                <a:tab pos="3654425" algn="l"/>
                <a:tab pos="4568825" algn="l"/>
                <a:tab pos="5483225" algn="l"/>
                <a:tab pos="6397625" algn="l"/>
                <a:tab pos="7312025" algn="l"/>
                <a:tab pos="8226425" algn="l"/>
                <a:tab pos="9140825" algn="l"/>
                <a:tab pos="10055225" algn="l"/>
              </a:tabLst>
            </a:pPr>
            <a:r>
              <a:rPr lang="es-MX" sz="1800" dirty="0">
                <a:solidFill>
                  <a:srgbClr val="080808"/>
                </a:solidFill>
                <a:cs typeface="Times New Roman" pitchFamily="18" charset="0"/>
              </a:rPr>
              <a:t> Declaración, almacenamiento y acceso a los datos </a:t>
            </a:r>
          </a:p>
          <a:p>
            <a:pPr marL="541338" lvl="1" indent="-1588" defTabSz="449263">
              <a:lnSpc>
                <a:spcPct val="150000"/>
              </a:lnSpc>
              <a:spcBef>
                <a:spcPts val="100"/>
              </a:spcBef>
              <a:buBlip>
                <a:blip r:embed="rId4"/>
              </a:buBlip>
              <a:tabLst>
                <a:tab pos="447675" algn="l"/>
                <a:tab pos="1825625" algn="l"/>
                <a:tab pos="2740025" algn="l"/>
                <a:tab pos="3654425" algn="l"/>
                <a:tab pos="4568825" algn="l"/>
                <a:tab pos="5483225" algn="l"/>
                <a:tab pos="6397625" algn="l"/>
                <a:tab pos="7312025" algn="l"/>
                <a:tab pos="8226425" algn="l"/>
                <a:tab pos="9140825" algn="l"/>
                <a:tab pos="10055225" algn="l"/>
              </a:tabLst>
            </a:pPr>
            <a:r>
              <a:rPr lang="es-MX" dirty="0">
                <a:solidFill>
                  <a:srgbClr val="080808"/>
                </a:solidFill>
                <a:cs typeface="Times New Roman" pitchFamily="18" charset="0"/>
              </a:rPr>
              <a:t> </a:t>
            </a:r>
            <a:r>
              <a:rPr lang="es-MX" sz="1800" dirty="0">
                <a:solidFill>
                  <a:srgbClr val="080808"/>
                </a:solidFill>
                <a:cs typeface="Times New Roman" pitchFamily="18" charset="0"/>
              </a:rPr>
              <a:t>Ordenamiento de arreglos: burbuja, selección, e inserción</a:t>
            </a:r>
          </a:p>
          <a:p>
            <a:pPr marL="541338" lvl="1" indent="-1588" defTabSz="449263">
              <a:lnSpc>
                <a:spcPct val="150000"/>
              </a:lnSpc>
              <a:spcBef>
                <a:spcPts val="100"/>
              </a:spcBef>
              <a:buBlip>
                <a:blip r:embed="rId4"/>
              </a:buBlip>
              <a:tabLst>
                <a:tab pos="447675" algn="l"/>
                <a:tab pos="1825625" algn="l"/>
                <a:tab pos="2740025" algn="l"/>
                <a:tab pos="3654425" algn="l"/>
                <a:tab pos="4568825" algn="l"/>
                <a:tab pos="5483225" algn="l"/>
                <a:tab pos="6397625" algn="l"/>
                <a:tab pos="7312025" algn="l"/>
                <a:tab pos="8226425" algn="l"/>
                <a:tab pos="9140825" algn="l"/>
                <a:tab pos="10055225" algn="l"/>
              </a:tabLst>
            </a:pPr>
            <a:r>
              <a:rPr lang="es-MX" sz="1800" dirty="0">
                <a:solidFill>
                  <a:srgbClr val="080808"/>
                </a:solidFill>
                <a:cs typeface="Times New Roman" pitchFamily="18" charset="0"/>
              </a:rPr>
              <a:t> Búsqueda lineal y búsqueda binaria</a:t>
            </a:r>
          </a:p>
          <a:p>
            <a:pPr marL="541338" lvl="1" indent="-1588" defTabSz="449263">
              <a:lnSpc>
                <a:spcPct val="150000"/>
              </a:lnSpc>
              <a:spcBef>
                <a:spcPts val="100"/>
              </a:spcBef>
              <a:buBlip>
                <a:blip r:embed="rId4"/>
              </a:buBlip>
              <a:tabLst>
                <a:tab pos="447675" algn="l"/>
                <a:tab pos="1825625" algn="l"/>
                <a:tab pos="2740025" algn="l"/>
                <a:tab pos="3654425" algn="l"/>
                <a:tab pos="4568825" algn="l"/>
                <a:tab pos="5483225" algn="l"/>
                <a:tab pos="6397625" algn="l"/>
                <a:tab pos="7312025" algn="l"/>
                <a:tab pos="8226425" algn="l"/>
                <a:tab pos="9140825" algn="l"/>
                <a:tab pos="10055225" algn="l"/>
              </a:tabLst>
            </a:pPr>
            <a:r>
              <a:rPr lang="es-MX" sz="1800" dirty="0">
                <a:solidFill>
                  <a:srgbClr val="080808"/>
                </a:solidFill>
                <a:cs typeface="Times New Roman" pitchFamily="18" charset="0"/>
              </a:rPr>
              <a:t> Visualización de los datos almacenados en arreglos unidimensionales</a:t>
            </a:r>
          </a:p>
          <a:p>
            <a:pPr marL="541338" lvl="1" indent="-1588" defTabSz="449263">
              <a:lnSpc>
                <a:spcPct val="150000"/>
              </a:lnSpc>
              <a:spcBef>
                <a:spcPts val="100"/>
              </a:spcBef>
              <a:buBlip>
                <a:blip r:embed="rId4"/>
              </a:buBlip>
              <a:tabLst>
                <a:tab pos="447675" algn="l"/>
                <a:tab pos="1825625" algn="l"/>
                <a:tab pos="2740025" algn="l"/>
                <a:tab pos="3654425" algn="l"/>
                <a:tab pos="4568825" algn="l"/>
                <a:tab pos="5483225" algn="l"/>
                <a:tab pos="6397625" algn="l"/>
                <a:tab pos="7312025" algn="l"/>
                <a:tab pos="8226425" algn="l"/>
                <a:tab pos="9140825" algn="l"/>
                <a:tab pos="10055225" algn="l"/>
              </a:tabLst>
            </a:pPr>
            <a:endParaRPr lang="es-CO" b="1" dirty="0">
              <a:cs typeface="Times New Roman" pitchFamily="18" charset="0"/>
            </a:endParaRPr>
          </a:p>
          <a:p>
            <a:pPr marL="273050" lvl="1" defTabSz="411163" eaLnBrk="0" hangingPunct="0">
              <a:lnSpc>
                <a:spcPct val="120000"/>
              </a:lnSpc>
              <a:tabLst>
                <a:tab pos="2239963" algn="l"/>
              </a:tabLst>
              <a:defRPr/>
            </a:pPr>
            <a:endParaRPr lang="es-CO" sz="1600" b="1" dirty="0">
              <a:solidFill>
                <a:srgbClr val="080808"/>
              </a:solidFill>
              <a:cs typeface="Times New Roman" pitchFamily="18" charset="0"/>
            </a:endParaRPr>
          </a:p>
          <a:p>
            <a:pPr marL="531813" lvl="2" defTabSz="411163" eaLnBrk="0" hangingPunct="0">
              <a:lnSpc>
                <a:spcPct val="120000"/>
              </a:lnSpc>
              <a:buNone/>
              <a:tabLst>
                <a:tab pos="2239963" algn="l"/>
              </a:tabLst>
              <a:defRPr/>
            </a:pPr>
            <a:endParaRPr lang="es-CO" sz="1600" dirty="0">
              <a:cs typeface="Times New Roman" pitchFamily="18" charset="0"/>
            </a:endParaRPr>
          </a:p>
          <a:p>
            <a:pPr marL="179387" lvl="1" defTabSz="411163" eaLnBrk="0" hangingPunct="0">
              <a:buNone/>
              <a:tabLst>
                <a:tab pos="2239963" algn="l"/>
              </a:tabLst>
              <a:defRPr/>
            </a:pPr>
            <a:endParaRPr lang="es-CO" sz="1600" dirty="0">
              <a:solidFill>
                <a:srgbClr val="080808"/>
              </a:solidFill>
              <a:cs typeface="Times New Roman" pitchFamily="18" charset="0"/>
            </a:endParaRPr>
          </a:p>
        </p:txBody>
      </p:sp>
      <p:pic>
        <p:nvPicPr>
          <p:cNvPr id="3" name="Imagen 2">
            <a:extLst>
              <a:ext uri="{FF2B5EF4-FFF2-40B4-BE49-F238E27FC236}">
                <a16:creationId xmlns:a16="http://schemas.microsoft.com/office/drawing/2014/main" id="{C7C9F1F4-8373-DBB8-CDDC-A9940E1C7D93}"/>
              </a:ext>
            </a:extLst>
          </p:cNvPr>
          <p:cNvPicPr>
            <a:picLocks noChangeAspect="1"/>
          </p:cNvPicPr>
          <p:nvPr/>
        </p:nvPicPr>
        <p:blipFill>
          <a:blip r:embed="rId5"/>
          <a:stretch>
            <a:fillRect/>
          </a:stretch>
        </p:blipFill>
        <p:spPr>
          <a:xfrm>
            <a:off x="6682380" y="1449916"/>
            <a:ext cx="4461421" cy="5348972"/>
          </a:xfrm>
          <a:prstGeom prst="rect">
            <a:avLst/>
          </a:prstGeom>
        </p:spPr>
      </p:pic>
    </p:spTree>
    <p:extLst>
      <p:ext uri="{BB962C8B-B14F-4D97-AF65-F5344CB8AC3E}">
        <p14:creationId xmlns:p14="http://schemas.microsoft.com/office/powerpoint/2010/main" val="2679520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a:bodyPr>
          <a:lstStyle/>
          <a:p>
            <a:pPr eaLnBrk="1" hangingPunct="1">
              <a:defRPr/>
            </a:pPr>
            <a:r>
              <a:rPr lang="es-CO" sz="3600" dirty="0"/>
              <a:t>Arreglos Unidimensionales</a:t>
            </a:r>
            <a:endParaRPr lang="es-ES" sz="3600" dirty="0"/>
          </a:p>
        </p:txBody>
      </p:sp>
      <p:sp>
        <p:nvSpPr>
          <p:cNvPr id="5" name="Rectángulo 4"/>
          <p:cNvSpPr/>
          <p:nvPr/>
        </p:nvSpPr>
        <p:spPr>
          <a:xfrm>
            <a:off x="640201" y="2238975"/>
            <a:ext cx="4633764" cy="2815707"/>
          </a:xfrm>
          <a:prstGeom prst="rect">
            <a:avLst/>
          </a:prstGeom>
        </p:spPr>
        <p:txBody>
          <a:bodyPr wrap="square">
            <a:spAutoFit/>
          </a:bodyPr>
          <a:lstStyle/>
          <a:p>
            <a:pPr marL="0" lvl="2" defTabSz="411163" eaLnBrk="0" hangingPunct="0">
              <a:tabLst>
                <a:tab pos="2239963" algn="l"/>
              </a:tabLst>
              <a:defRPr/>
            </a:pPr>
            <a:r>
              <a:rPr lang="es-CO" sz="1400" b="1" u="sng" dirty="0">
                <a:solidFill>
                  <a:schemeClr val="accent2"/>
                </a:solidFill>
                <a:latin typeface="Consolas" panose="020B0609020204030204" pitchFamily="49" charset="0"/>
                <a:cs typeface="Consolas" panose="020B0609020204030204" pitchFamily="49" charset="0"/>
              </a:rPr>
              <a:t>PSEUDOCÓDIGO</a:t>
            </a:r>
          </a:p>
          <a:p>
            <a:pPr marL="0" lvl="2" defTabSz="411163" eaLnBrk="0" hangingPunct="0">
              <a:tabLst>
                <a:tab pos="2239963" algn="l"/>
              </a:tabLst>
              <a:defRPr/>
            </a:pPr>
            <a:endParaRPr lang="es-CO" sz="1400" b="1" u="sng" dirty="0">
              <a:solidFill>
                <a:schemeClr val="accent2"/>
              </a:solidFill>
              <a:latin typeface="Consolas" panose="020B0609020204030204" pitchFamily="49" charset="0"/>
              <a:cs typeface="Consolas" panose="020B0609020204030204" pitchFamily="49" charset="0"/>
            </a:endParaRPr>
          </a:p>
          <a:p>
            <a:pPr marL="0" lvl="2" defTabSz="411163" eaLnBrk="0" hangingPunct="0">
              <a:lnSpc>
                <a:spcPct val="130000"/>
              </a:lnSpc>
              <a:tabLst>
                <a:tab pos="2239963" algn="l"/>
              </a:tabLst>
              <a:defRPr/>
            </a:pPr>
            <a:r>
              <a:rPr lang="es-CO" sz="1200" b="1" dirty="0">
                <a:solidFill>
                  <a:schemeClr val="accent1"/>
                </a:solidFill>
                <a:latin typeface="Consolas" panose="020B0609020204030204" pitchFamily="49" charset="0"/>
                <a:cs typeface="Consolas" panose="020B0609020204030204" pitchFamily="49" charset="0"/>
              </a:rPr>
              <a:t>publico </a:t>
            </a:r>
            <a:r>
              <a:rPr lang="es-CO" sz="1200" dirty="0" err="1">
                <a:solidFill>
                  <a:srgbClr val="7CAA14"/>
                </a:solidFill>
                <a:latin typeface="Consolas" panose="020B0609020204030204" pitchFamily="49" charset="0"/>
              </a:rPr>
              <a:t>vacio</a:t>
            </a:r>
            <a:r>
              <a:rPr lang="es-CO" sz="1200" dirty="0">
                <a:solidFill>
                  <a:schemeClr val="accent1"/>
                </a:solidFill>
                <a:latin typeface="Consolas" panose="020B0609020204030204" pitchFamily="49" charset="0"/>
                <a:cs typeface="Consolas" panose="020B0609020204030204" pitchFamily="49" charset="0"/>
              </a:rPr>
              <a:t> </a:t>
            </a:r>
            <a:r>
              <a:rPr lang="es-CO" sz="1200" dirty="0" err="1">
                <a:latin typeface="Consolas" panose="020B0609020204030204" pitchFamily="49" charset="0"/>
                <a:cs typeface="Consolas" panose="020B0609020204030204" pitchFamily="49" charset="0"/>
              </a:rPr>
              <a:t>leer_cien_numeros</a:t>
            </a:r>
            <a:r>
              <a:rPr lang="es-CO" sz="1200" dirty="0">
                <a:latin typeface="Consolas" panose="020B0609020204030204" pitchFamily="49" charset="0"/>
                <a:cs typeface="Consolas" panose="020B0609020204030204" pitchFamily="49" charset="0"/>
              </a:rPr>
              <a:t>()</a:t>
            </a:r>
          </a:p>
          <a:p>
            <a:pPr marL="0" lvl="2" defTabSz="411163" eaLnBrk="0" hangingPunct="0">
              <a:lnSpc>
                <a:spcPct val="130000"/>
              </a:lnSpc>
              <a:tabLst>
                <a:tab pos="2239963" algn="l"/>
              </a:tabLst>
              <a:defRPr/>
            </a:pPr>
            <a:endParaRPr lang="es-CO" sz="1200" dirty="0">
              <a:latin typeface="Consolas" panose="020B0609020204030204" pitchFamily="49" charset="0"/>
              <a:cs typeface="Consolas" panose="020B0609020204030204" pitchFamily="49" charset="0"/>
            </a:endParaRPr>
          </a:p>
          <a:p>
            <a:pPr marL="0" lvl="2" defTabSz="411163" eaLnBrk="0" hangingPunct="0">
              <a:lnSpc>
                <a:spcPct val="130000"/>
              </a:lnSpc>
              <a:tabLst>
                <a:tab pos="2239963" algn="l"/>
              </a:tabLst>
              <a:defRPr/>
            </a:pPr>
            <a:r>
              <a:rPr lang="es-CO" sz="1200" dirty="0">
                <a:latin typeface="Consolas" panose="020B0609020204030204" pitchFamily="49" charset="0"/>
                <a:cs typeface="Consolas" panose="020B0609020204030204" pitchFamily="49" charset="0"/>
              </a:rPr>
              <a:t>   </a:t>
            </a:r>
            <a:r>
              <a:rPr lang="es-CO" sz="1200" dirty="0">
                <a:solidFill>
                  <a:srgbClr val="7CAA14"/>
                </a:solidFill>
                <a:latin typeface="Consolas" panose="020B0609020204030204" pitchFamily="49" charset="0"/>
              </a:rPr>
              <a:t>Entero</a:t>
            </a:r>
            <a:r>
              <a:rPr lang="es-CO" sz="1200" dirty="0">
                <a:latin typeface="Consolas" panose="020B0609020204030204" pitchFamily="49" charset="0"/>
                <a:cs typeface="Consolas" panose="020B0609020204030204" pitchFamily="49" charset="0"/>
              </a:rPr>
              <a:t> </a:t>
            </a:r>
            <a:r>
              <a:rPr lang="es-CO" sz="1200" dirty="0" err="1">
                <a:latin typeface="Consolas" panose="020B0609020204030204" pitchFamily="49" charset="0"/>
                <a:cs typeface="Consolas" panose="020B0609020204030204" pitchFamily="49" charset="0"/>
              </a:rPr>
              <a:t>num</a:t>
            </a:r>
            <a:r>
              <a:rPr lang="es-CO" sz="1200" dirty="0">
                <a:latin typeface="Consolas" panose="020B0609020204030204" pitchFamily="49" charset="0"/>
                <a:cs typeface="Consolas" panose="020B0609020204030204" pitchFamily="49" charset="0"/>
              </a:rPr>
              <a:t>(100), i</a:t>
            </a:r>
          </a:p>
          <a:p>
            <a:pPr marL="0" lvl="2" defTabSz="411163" eaLnBrk="0" hangingPunct="0">
              <a:lnSpc>
                <a:spcPct val="130000"/>
              </a:lnSpc>
              <a:tabLst>
                <a:tab pos="2239963" algn="l"/>
              </a:tabLst>
              <a:defRPr/>
            </a:pPr>
            <a:r>
              <a:rPr lang="es-CO" sz="1200" dirty="0">
                <a:solidFill>
                  <a:schemeClr val="accent1"/>
                </a:solidFill>
                <a:latin typeface="Consolas" panose="020B0609020204030204" pitchFamily="49" charset="0"/>
                <a:cs typeface="Consolas" panose="020B0609020204030204" pitchFamily="49" charset="0"/>
              </a:rPr>
              <a:t>   </a:t>
            </a:r>
          </a:p>
          <a:p>
            <a:pPr marL="0" lvl="2" defTabSz="411163" eaLnBrk="0" hangingPunct="0">
              <a:lnSpc>
                <a:spcPct val="130000"/>
              </a:lnSpc>
              <a:tabLst>
                <a:tab pos="2239963" algn="l"/>
              </a:tabLst>
              <a:defRPr/>
            </a:pPr>
            <a:r>
              <a:rPr lang="es-CO" sz="1200" dirty="0">
                <a:solidFill>
                  <a:schemeClr val="accent1"/>
                </a:solidFill>
                <a:latin typeface="Consolas" panose="020B0609020204030204" pitchFamily="49" charset="0"/>
                <a:cs typeface="Consolas" panose="020B0609020204030204" pitchFamily="49" charset="0"/>
              </a:rPr>
              <a:t>   Para</a:t>
            </a:r>
            <a:r>
              <a:rPr lang="es-CO" sz="1200" dirty="0">
                <a:latin typeface="Consolas" panose="020B0609020204030204" pitchFamily="49" charset="0"/>
                <a:cs typeface="Consolas" panose="020B0609020204030204" pitchFamily="49" charset="0"/>
              </a:rPr>
              <a:t> i=0 </a:t>
            </a:r>
            <a:r>
              <a:rPr lang="es-CO" sz="1200" dirty="0">
                <a:solidFill>
                  <a:schemeClr val="accent1"/>
                </a:solidFill>
                <a:latin typeface="Consolas" panose="020B0609020204030204" pitchFamily="49" charset="0"/>
              </a:rPr>
              <a:t>hasta</a:t>
            </a:r>
            <a:r>
              <a:rPr lang="es-CO" sz="1200" dirty="0">
                <a:latin typeface="Consolas" panose="020B0609020204030204" pitchFamily="49" charset="0"/>
                <a:cs typeface="Consolas" panose="020B0609020204030204" pitchFamily="49" charset="0"/>
              </a:rPr>
              <a:t> 100 </a:t>
            </a:r>
            <a:r>
              <a:rPr lang="es-CO" sz="1200" dirty="0">
                <a:solidFill>
                  <a:schemeClr val="accent1"/>
                </a:solidFill>
                <a:latin typeface="Consolas" panose="020B0609020204030204" pitchFamily="49" charset="0"/>
              </a:rPr>
              <a:t>incremento</a:t>
            </a:r>
            <a:r>
              <a:rPr lang="es-CO" sz="1200" dirty="0">
                <a:latin typeface="Consolas" panose="020B0609020204030204" pitchFamily="49" charset="0"/>
                <a:cs typeface="Consolas" panose="020B0609020204030204" pitchFamily="49" charset="0"/>
              </a:rPr>
              <a:t> 1 </a:t>
            </a:r>
            <a:r>
              <a:rPr lang="es-CO" sz="1200" dirty="0">
                <a:solidFill>
                  <a:schemeClr val="accent1"/>
                </a:solidFill>
                <a:latin typeface="Consolas" panose="020B0609020204030204" pitchFamily="49" charset="0"/>
                <a:cs typeface="Consolas" panose="020B0609020204030204" pitchFamily="49" charset="0"/>
              </a:rPr>
              <a:t>haga</a:t>
            </a:r>
          </a:p>
          <a:p>
            <a:pPr marL="0" lvl="2" defTabSz="411163" eaLnBrk="0" hangingPunct="0">
              <a:lnSpc>
                <a:spcPct val="120000"/>
              </a:lnSpc>
              <a:tabLst>
                <a:tab pos="2239963" algn="l"/>
              </a:tabLst>
              <a:defRPr/>
            </a:pPr>
            <a:r>
              <a:rPr lang="es-CO" sz="1200" dirty="0">
                <a:latin typeface="Consolas" panose="020B0609020204030204" pitchFamily="49" charset="0"/>
                <a:cs typeface="Consolas" panose="020B0609020204030204" pitchFamily="49" charset="0"/>
              </a:rPr>
              <a:t>     </a:t>
            </a:r>
            <a:r>
              <a:rPr lang="es-CO" sz="1200" b="1" dirty="0">
                <a:latin typeface="Consolas" panose="020B0609020204030204" pitchFamily="49" charset="0"/>
                <a:cs typeface="Consolas" panose="020B0609020204030204" pitchFamily="49" charset="0"/>
              </a:rPr>
              <a:t>Escribir</a:t>
            </a:r>
            <a:r>
              <a:rPr lang="es-CO" sz="1200" dirty="0">
                <a:latin typeface="Consolas" panose="020B0609020204030204" pitchFamily="49" charset="0"/>
                <a:cs typeface="Consolas" panose="020B0609020204030204" pitchFamily="49" charset="0"/>
              </a:rPr>
              <a:t>(</a:t>
            </a:r>
            <a:r>
              <a:rPr lang="es-CO" sz="1200" dirty="0">
                <a:solidFill>
                  <a:schemeClr val="accent2"/>
                </a:solidFill>
                <a:latin typeface="Consolas" panose="020B0609020204030204" pitchFamily="49" charset="0"/>
              </a:rPr>
              <a:t>"Ingrese un número entero: "</a:t>
            </a:r>
            <a:r>
              <a:rPr lang="es-CO" sz="1200" dirty="0">
                <a:latin typeface="Consolas" panose="020B0609020204030204" pitchFamily="49" charset="0"/>
                <a:cs typeface="Consolas" panose="020B0609020204030204" pitchFamily="49" charset="0"/>
              </a:rPr>
              <a:t>)</a:t>
            </a:r>
          </a:p>
          <a:p>
            <a:pPr marL="0" lvl="2" defTabSz="411163" eaLnBrk="0" hangingPunct="0">
              <a:lnSpc>
                <a:spcPct val="120000"/>
              </a:lnSpc>
              <a:tabLst>
                <a:tab pos="2239963" algn="l"/>
              </a:tabLst>
              <a:defRPr/>
            </a:pPr>
            <a:r>
              <a:rPr lang="es-CO" sz="1200" dirty="0">
                <a:latin typeface="Consolas" panose="020B0609020204030204" pitchFamily="49" charset="0"/>
                <a:cs typeface="Consolas" panose="020B0609020204030204" pitchFamily="49" charset="0"/>
              </a:rPr>
              <a:t>     </a:t>
            </a:r>
            <a:r>
              <a:rPr lang="es-CO" sz="1200" b="1" dirty="0">
                <a:latin typeface="Consolas" panose="020B0609020204030204" pitchFamily="49" charset="0"/>
                <a:cs typeface="Consolas" panose="020B0609020204030204" pitchFamily="49" charset="0"/>
              </a:rPr>
              <a:t>Leer</a:t>
            </a:r>
            <a:r>
              <a:rPr lang="es-CO" sz="1200" dirty="0">
                <a:latin typeface="Consolas" panose="020B0609020204030204" pitchFamily="49" charset="0"/>
                <a:cs typeface="Consolas" panose="020B0609020204030204" pitchFamily="49" charset="0"/>
              </a:rPr>
              <a:t>(</a:t>
            </a:r>
            <a:r>
              <a:rPr lang="es-CO" sz="1200" dirty="0" err="1">
                <a:latin typeface="Consolas" panose="020B0609020204030204" pitchFamily="49" charset="0"/>
                <a:cs typeface="Consolas" panose="020B0609020204030204" pitchFamily="49" charset="0"/>
              </a:rPr>
              <a:t>num</a:t>
            </a:r>
            <a:r>
              <a:rPr lang="es-CO" sz="1200" dirty="0">
                <a:latin typeface="Consolas" panose="020B0609020204030204" pitchFamily="49" charset="0"/>
                <a:cs typeface="Consolas" panose="020B0609020204030204" pitchFamily="49" charset="0"/>
              </a:rPr>
              <a:t>[i])</a:t>
            </a:r>
          </a:p>
          <a:p>
            <a:pPr marL="0" lvl="2" defTabSz="411163" eaLnBrk="0" hangingPunct="0">
              <a:lnSpc>
                <a:spcPct val="120000"/>
              </a:lnSpc>
              <a:tabLst>
                <a:tab pos="2239963" algn="l"/>
              </a:tabLst>
              <a:defRPr/>
            </a:pPr>
            <a:r>
              <a:rPr lang="es-CO" sz="1200" dirty="0">
                <a:latin typeface="Consolas" panose="020B0609020204030204" pitchFamily="49" charset="0"/>
                <a:cs typeface="Consolas" panose="020B0609020204030204" pitchFamily="49" charset="0"/>
              </a:rPr>
              <a:t>   </a:t>
            </a:r>
            <a:r>
              <a:rPr lang="es-CO" sz="1200" dirty="0" err="1">
                <a:solidFill>
                  <a:schemeClr val="accent1"/>
                </a:solidFill>
                <a:latin typeface="Consolas" panose="020B0609020204030204" pitchFamily="49" charset="0"/>
                <a:cs typeface="Consolas" panose="020B0609020204030204" pitchFamily="49" charset="0"/>
              </a:rPr>
              <a:t>Fin_Para</a:t>
            </a:r>
            <a:endParaRPr lang="es-CO" sz="1200" dirty="0">
              <a:solidFill>
                <a:schemeClr val="accent1"/>
              </a:solidFill>
              <a:latin typeface="Consolas" panose="020B0609020204030204" pitchFamily="49" charset="0"/>
              <a:cs typeface="Consolas" panose="020B0609020204030204" pitchFamily="49" charset="0"/>
            </a:endParaRPr>
          </a:p>
          <a:p>
            <a:pPr marL="0" lvl="2" defTabSz="411163" eaLnBrk="0" hangingPunct="0">
              <a:lnSpc>
                <a:spcPct val="120000"/>
              </a:lnSpc>
              <a:tabLst>
                <a:tab pos="2239963" algn="l"/>
              </a:tabLst>
              <a:defRPr/>
            </a:pPr>
            <a:endParaRPr lang="es-CO" sz="1200" dirty="0">
              <a:solidFill>
                <a:schemeClr val="accent1"/>
              </a:solidFill>
              <a:latin typeface="Consolas" panose="020B0609020204030204" pitchFamily="49" charset="0"/>
              <a:cs typeface="Consolas" panose="020B0609020204030204" pitchFamily="49" charset="0"/>
            </a:endParaRPr>
          </a:p>
          <a:p>
            <a:pPr marL="0" lvl="2" defTabSz="411163" eaLnBrk="0" hangingPunct="0">
              <a:lnSpc>
                <a:spcPct val="120000"/>
              </a:lnSpc>
              <a:tabLst>
                <a:tab pos="2239963" algn="l"/>
              </a:tabLst>
              <a:defRPr/>
            </a:pPr>
            <a:r>
              <a:rPr lang="es-CO" sz="1200" dirty="0" err="1">
                <a:solidFill>
                  <a:schemeClr val="accent1"/>
                </a:solidFill>
                <a:latin typeface="Consolas" panose="020B0609020204030204" pitchFamily="49" charset="0"/>
                <a:cs typeface="Consolas" panose="020B0609020204030204" pitchFamily="49" charset="0"/>
              </a:rPr>
              <a:t>Fin_Metodo</a:t>
            </a:r>
            <a:endParaRPr lang="es-CO" sz="1200" dirty="0">
              <a:latin typeface="Consolas" panose="020B0609020204030204" pitchFamily="49" charset="0"/>
              <a:cs typeface="Consolas" panose="020B0609020204030204" pitchFamily="49" charset="0"/>
            </a:endParaRPr>
          </a:p>
        </p:txBody>
      </p:sp>
      <p:sp>
        <p:nvSpPr>
          <p:cNvPr id="2" name="Rectángulo 1">
            <a:extLst>
              <a:ext uri="{FF2B5EF4-FFF2-40B4-BE49-F238E27FC236}">
                <a16:creationId xmlns:a16="http://schemas.microsoft.com/office/drawing/2014/main" id="{A2C1EA2B-A339-AB86-5F9A-374A912673C0}"/>
              </a:ext>
            </a:extLst>
          </p:cNvPr>
          <p:cNvSpPr/>
          <p:nvPr/>
        </p:nvSpPr>
        <p:spPr>
          <a:xfrm>
            <a:off x="6745453" y="2189654"/>
            <a:ext cx="4945626" cy="2478692"/>
          </a:xfrm>
          <a:prstGeom prst="rect">
            <a:avLst/>
          </a:prstGeom>
        </p:spPr>
        <p:txBody>
          <a:bodyPr wrap="square">
            <a:spAutoFit/>
          </a:bodyPr>
          <a:lstStyle/>
          <a:p>
            <a:pPr marL="0" lvl="2" defTabSz="411163" eaLnBrk="0" hangingPunct="0">
              <a:tabLst>
                <a:tab pos="2239963" algn="l"/>
              </a:tabLst>
              <a:defRPr/>
            </a:pPr>
            <a:r>
              <a:rPr lang="es-CO" sz="1400" b="1" u="sng" dirty="0">
                <a:solidFill>
                  <a:schemeClr val="accent2"/>
                </a:solidFill>
                <a:latin typeface="Consolas" panose="020B0609020204030204" pitchFamily="49" charset="0"/>
                <a:cs typeface="Consolas" panose="020B0609020204030204" pitchFamily="49" charset="0"/>
              </a:rPr>
              <a:t>PYTHON</a:t>
            </a:r>
          </a:p>
          <a:p>
            <a:pPr marL="0" lvl="2" algn="ctr" defTabSz="411163" eaLnBrk="0" hangingPunct="0">
              <a:tabLst>
                <a:tab pos="2239963" algn="l"/>
              </a:tabLst>
              <a:defRPr/>
            </a:pPr>
            <a:endParaRPr lang="es-CO" sz="1400" b="1" dirty="0">
              <a:solidFill>
                <a:schemeClr val="accent2"/>
              </a:solidFill>
              <a:latin typeface="Consolas" panose="020B0609020204030204" pitchFamily="49" charset="0"/>
              <a:cs typeface="Consolas" panose="020B0609020204030204" pitchFamily="49" charset="0"/>
            </a:endParaRPr>
          </a:p>
          <a:p>
            <a:pPr marL="0" lvl="2" defTabSz="411163" eaLnBrk="0" hangingPunct="0">
              <a:lnSpc>
                <a:spcPct val="110000"/>
              </a:lnSpc>
              <a:tabLst>
                <a:tab pos="2239963" algn="l"/>
              </a:tabLst>
              <a:defRPr/>
            </a:pPr>
            <a:r>
              <a:rPr lang="es-CO" sz="1200" dirty="0" err="1">
                <a:solidFill>
                  <a:schemeClr val="accent1"/>
                </a:solidFill>
                <a:latin typeface="Consolas" panose="020B0609020204030204" pitchFamily="49" charset="0"/>
                <a:cs typeface="Consolas" panose="020B0609020204030204" pitchFamily="49" charset="0"/>
              </a:rPr>
              <a:t>import</a:t>
            </a:r>
            <a:r>
              <a:rPr lang="es-CO" sz="1200" dirty="0">
                <a:solidFill>
                  <a:schemeClr val="accent1"/>
                </a:solidFill>
                <a:latin typeface="Consolas" panose="020B0609020204030204" pitchFamily="49" charset="0"/>
                <a:cs typeface="Consolas" panose="020B0609020204030204" pitchFamily="49" charset="0"/>
              </a:rPr>
              <a:t> </a:t>
            </a:r>
            <a:r>
              <a:rPr lang="es-CO" sz="1200" dirty="0" err="1">
                <a:latin typeface="Consolas" panose="020B0609020204030204" pitchFamily="49" charset="0"/>
                <a:cs typeface="Consolas" panose="020B0609020204030204" pitchFamily="49" charset="0"/>
              </a:rPr>
              <a:t>numpy</a:t>
            </a:r>
            <a:r>
              <a:rPr lang="es-CO" sz="1200" dirty="0">
                <a:latin typeface="Consolas" panose="020B0609020204030204" pitchFamily="49" charset="0"/>
                <a:cs typeface="Consolas" panose="020B0609020204030204" pitchFamily="49" charset="0"/>
              </a:rPr>
              <a:t> as </a:t>
            </a:r>
            <a:r>
              <a:rPr lang="es-CO" sz="1200" dirty="0" err="1">
                <a:latin typeface="Consolas" panose="020B0609020204030204" pitchFamily="49" charset="0"/>
                <a:cs typeface="Consolas" panose="020B0609020204030204" pitchFamily="49" charset="0"/>
              </a:rPr>
              <a:t>np</a:t>
            </a:r>
            <a:endParaRPr lang="es-CO" sz="1200" dirty="0">
              <a:latin typeface="Consolas" panose="020B0609020204030204" pitchFamily="49" charset="0"/>
              <a:cs typeface="Consolas" panose="020B0609020204030204" pitchFamily="49" charset="0"/>
            </a:endParaRPr>
          </a:p>
          <a:p>
            <a:pPr marL="0" lvl="2" defTabSz="411163" eaLnBrk="0" hangingPunct="0">
              <a:lnSpc>
                <a:spcPct val="110000"/>
              </a:lnSpc>
              <a:tabLst>
                <a:tab pos="2239963" algn="l"/>
              </a:tabLst>
              <a:defRPr/>
            </a:pPr>
            <a:endParaRPr lang="es-CO" sz="1200" dirty="0">
              <a:latin typeface="Consolas" panose="020B0609020204030204" pitchFamily="49" charset="0"/>
              <a:cs typeface="Consolas" panose="020B0609020204030204" pitchFamily="49" charset="0"/>
            </a:endParaRPr>
          </a:p>
          <a:p>
            <a:pPr marL="0" lvl="2" defTabSz="411163" eaLnBrk="0" hangingPunct="0">
              <a:lnSpc>
                <a:spcPct val="110000"/>
              </a:lnSpc>
              <a:tabLst>
                <a:tab pos="2239963" algn="l"/>
              </a:tabLst>
              <a:defRPr/>
            </a:pPr>
            <a:r>
              <a:rPr lang="es-CO" sz="1200" b="1" dirty="0" err="1">
                <a:solidFill>
                  <a:schemeClr val="accent1"/>
                </a:solidFill>
                <a:latin typeface="Consolas" panose="020B0609020204030204" pitchFamily="49" charset="0"/>
                <a:cs typeface="Consolas" panose="020B0609020204030204" pitchFamily="49" charset="0"/>
              </a:rPr>
              <a:t>def</a:t>
            </a:r>
            <a:r>
              <a:rPr lang="es-CO" sz="1200" b="1" dirty="0">
                <a:solidFill>
                  <a:schemeClr val="accent1"/>
                </a:solidFill>
                <a:latin typeface="Consolas" panose="020B0609020204030204" pitchFamily="49" charset="0"/>
                <a:cs typeface="Consolas" panose="020B0609020204030204" pitchFamily="49" charset="0"/>
              </a:rPr>
              <a:t> </a:t>
            </a:r>
            <a:r>
              <a:rPr lang="es-CO" sz="1200" dirty="0" err="1">
                <a:latin typeface="Consolas" panose="020B0609020204030204" pitchFamily="49" charset="0"/>
                <a:cs typeface="Consolas" panose="020B0609020204030204" pitchFamily="49" charset="0"/>
              </a:rPr>
              <a:t>leer_cien_numeros</a:t>
            </a:r>
            <a:r>
              <a:rPr lang="es-CO" sz="1200" dirty="0">
                <a:latin typeface="Consolas" panose="020B0609020204030204" pitchFamily="49" charset="0"/>
                <a:cs typeface="Consolas" panose="020B0609020204030204" pitchFamily="49" charset="0"/>
              </a:rPr>
              <a:t>():</a:t>
            </a:r>
          </a:p>
          <a:p>
            <a:pPr marL="0" lvl="2" defTabSz="411163" eaLnBrk="0" hangingPunct="0">
              <a:lnSpc>
                <a:spcPct val="110000"/>
              </a:lnSpc>
              <a:tabLst>
                <a:tab pos="2239963" algn="l"/>
              </a:tabLst>
              <a:defRPr/>
            </a:pPr>
            <a:endParaRPr lang="es-CO" sz="1200" dirty="0">
              <a:latin typeface="Consolas" panose="020B0609020204030204" pitchFamily="49" charset="0"/>
              <a:cs typeface="Consolas" panose="020B0609020204030204" pitchFamily="49" charset="0"/>
            </a:endParaRPr>
          </a:p>
          <a:p>
            <a:pPr marL="0" lvl="2" defTabSz="411163" eaLnBrk="0" hangingPunct="0">
              <a:lnSpc>
                <a:spcPct val="110000"/>
              </a:lnSpc>
              <a:tabLst>
                <a:tab pos="2239963" algn="l"/>
              </a:tabLst>
              <a:defRPr/>
            </a:pPr>
            <a:r>
              <a:rPr lang="es-CO" sz="1200" dirty="0">
                <a:latin typeface="Consolas" panose="020B0609020204030204" pitchFamily="49" charset="0"/>
                <a:cs typeface="Consolas" panose="020B0609020204030204" pitchFamily="49" charset="0"/>
              </a:rPr>
              <a:t>   i = </a:t>
            </a:r>
            <a:r>
              <a:rPr lang="es-CO" sz="1200" dirty="0" err="1">
                <a:solidFill>
                  <a:srgbClr val="7CAA14"/>
                </a:solidFill>
                <a:latin typeface="Consolas" panose="020B0609020204030204" pitchFamily="49" charset="0"/>
              </a:rPr>
              <a:t>int</a:t>
            </a:r>
            <a:endParaRPr lang="es-CO" sz="1200" dirty="0">
              <a:solidFill>
                <a:srgbClr val="7CAA14"/>
              </a:solidFill>
              <a:latin typeface="Consolas" panose="020B0609020204030204" pitchFamily="49" charset="0"/>
            </a:endParaRPr>
          </a:p>
          <a:p>
            <a:pPr marL="0" lvl="2" defTabSz="411163" eaLnBrk="0" hangingPunct="0">
              <a:lnSpc>
                <a:spcPct val="130000"/>
              </a:lnSpc>
              <a:tabLst>
                <a:tab pos="2239963" algn="l"/>
              </a:tabLst>
              <a:defRPr/>
            </a:pPr>
            <a:r>
              <a:rPr lang="es-CO" sz="1200" dirty="0">
                <a:latin typeface="Consolas" panose="020B0609020204030204" pitchFamily="49" charset="0"/>
                <a:cs typeface="Consolas" panose="020B0609020204030204" pitchFamily="49" charset="0"/>
              </a:rPr>
              <a:t>   </a:t>
            </a:r>
            <a:r>
              <a:rPr lang="es-CO" sz="1200" dirty="0" err="1">
                <a:latin typeface="Consolas" panose="020B0609020204030204" pitchFamily="49" charset="0"/>
                <a:cs typeface="Consolas" panose="020B0609020204030204" pitchFamily="49" charset="0"/>
              </a:rPr>
              <a:t>num</a:t>
            </a:r>
            <a:r>
              <a:rPr lang="es-CO" sz="1200" dirty="0">
                <a:latin typeface="Consolas" panose="020B0609020204030204" pitchFamily="49" charset="0"/>
                <a:cs typeface="Consolas" panose="020B0609020204030204" pitchFamily="49" charset="0"/>
              </a:rPr>
              <a:t> = </a:t>
            </a:r>
            <a:r>
              <a:rPr lang="es-CO" sz="1200" dirty="0" err="1">
                <a:latin typeface="Consolas" panose="020B0609020204030204" pitchFamily="49" charset="0"/>
                <a:cs typeface="Consolas" panose="020B0609020204030204" pitchFamily="49" charset="0"/>
              </a:rPr>
              <a:t>np.full</a:t>
            </a:r>
            <a:r>
              <a:rPr lang="es-CO" sz="1200" dirty="0">
                <a:latin typeface="Consolas" panose="020B0609020204030204" pitchFamily="49" charset="0"/>
                <a:cs typeface="Consolas" panose="020B0609020204030204" pitchFamily="49" charset="0"/>
              </a:rPr>
              <a:t>((100), </a:t>
            </a:r>
            <a:r>
              <a:rPr lang="es-CO" sz="1200" dirty="0" err="1">
                <a:latin typeface="Consolas" panose="020B0609020204030204" pitchFamily="49" charset="0"/>
              </a:rPr>
              <a:t>fill_value</a:t>
            </a:r>
            <a:r>
              <a:rPr lang="es-CO" sz="1200" dirty="0">
                <a:latin typeface="Consolas" panose="020B0609020204030204" pitchFamily="49" charset="0"/>
              </a:rPr>
              <a:t>=0, </a:t>
            </a:r>
            <a:r>
              <a:rPr lang="es-CO" sz="1200" dirty="0" err="1">
                <a:latin typeface="Consolas" panose="020B0609020204030204" pitchFamily="49" charset="0"/>
                <a:cs typeface="Consolas" panose="020B0609020204030204" pitchFamily="49" charset="0"/>
              </a:rPr>
              <a:t>dtype</a:t>
            </a:r>
            <a:r>
              <a:rPr lang="es-CO" sz="1200" dirty="0">
                <a:latin typeface="Consolas" panose="020B0609020204030204" pitchFamily="49" charset="0"/>
                <a:cs typeface="Consolas" panose="020B0609020204030204" pitchFamily="49" charset="0"/>
              </a:rPr>
              <a:t>=</a:t>
            </a:r>
            <a:r>
              <a:rPr lang="es-CO" sz="1200" dirty="0" err="1">
                <a:solidFill>
                  <a:srgbClr val="7CAA14"/>
                </a:solidFill>
                <a:latin typeface="Consolas" panose="020B0609020204030204" pitchFamily="49" charset="0"/>
                <a:cs typeface="Consolas" panose="020B0609020204030204" pitchFamily="49" charset="0"/>
              </a:rPr>
              <a:t>int</a:t>
            </a:r>
            <a:r>
              <a:rPr lang="es-CO" sz="1200" dirty="0">
                <a:latin typeface="Consolas" panose="020B0609020204030204" pitchFamily="49" charset="0"/>
                <a:cs typeface="Consolas" panose="020B0609020204030204" pitchFamily="49" charset="0"/>
              </a:rPr>
              <a:t>)</a:t>
            </a:r>
          </a:p>
          <a:p>
            <a:pPr marL="0" lvl="2" defTabSz="411163" eaLnBrk="0" hangingPunct="0">
              <a:lnSpc>
                <a:spcPct val="130000"/>
              </a:lnSpc>
              <a:tabLst>
                <a:tab pos="2239963" algn="l"/>
              </a:tabLst>
              <a:defRPr/>
            </a:pPr>
            <a:endParaRPr lang="es-CO" sz="1200" dirty="0">
              <a:latin typeface="Consolas" panose="020B0609020204030204" pitchFamily="49" charset="0"/>
              <a:cs typeface="Consolas" panose="020B0609020204030204" pitchFamily="49" charset="0"/>
            </a:endParaRPr>
          </a:p>
          <a:p>
            <a:pPr marL="0" lvl="2" defTabSz="411163" eaLnBrk="0" hangingPunct="0">
              <a:lnSpc>
                <a:spcPct val="130000"/>
              </a:lnSpc>
              <a:tabLst>
                <a:tab pos="2239963" algn="l"/>
              </a:tabLst>
              <a:defRPr/>
            </a:pPr>
            <a:r>
              <a:rPr lang="es-CO" sz="1200" dirty="0">
                <a:latin typeface="Consolas" panose="020B0609020204030204" pitchFamily="49" charset="0"/>
                <a:cs typeface="Consolas" panose="020B0609020204030204" pitchFamily="49" charset="0"/>
              </a:rPr>
              <a:t>   </a:t>
            </a:r>
            <a:r>
              <a:rPr lang="es-CO" sz="1200" dirty="0" err="1">
                <a:solidFill>
                  <a:srgbClr val="0070C0"/>
                </a:solidFill>
                <a:latin typeface="Consolas" panose="020B0609020204030204" pitchFamily="49" charset="0"/>
                <a:cs typeface="Consolas" panose="020B0609020204030204" pitchFamily="49" charset="0"/>
              </a:rPr>
              <a:t>for</a:t>
            </a:r>
            <a:r>
              <a:rPr lang="es-CO" sz="1200" dirty="0">
                <a:latin typeface="Consolas" panose="020B0609020204030204" pitchFamily="49" charset="0"/>
                <a:cs typeface="Consolas" panose="020B0609020204030204" pitchFamily="49" charset="0"/>
              </a:rPr>
              <a:t> i </a:t>
            </a:r>
            <a:r>
              <a:rPr lang="es-CO" sz="1200" dirty="0">
                <a:solidFill>
                  <a:srgbClr val="0070C0"/>
                </a:solidFill>
                <a:latin typeface="Consolas" panose="020B0609020204030204" pitchFamily="49" charset="0"/>
                <a:cs typeface="Consolas" panose="020B0609020204030204" pitchFamily="49" charset="0"/>
              </a:rPr>
              <a:t>in</a:t>
            </a:r>
            <a:r>
              <a:rPr lang="es-CO" sz="1200" dirty="0">
                <a:latin typeface="Consolas" panose="020B0609020204030204" pitchFamily="49" charset="0"/>
                <a:cs typeface="Consolas" panose="020B0609020204030204" pitchFamily="49" charset="0"/>
              </a:rPr>
              <a:t> </a:t>
            </a:r>
            <a:r>
              <a:rPr lang="es-CO" sz="1200" dirty="0" err="1">
                <a:latin typeface="Consolas" panose="020B0609020204030204" pitchFamily="49" charset="0"/>
                <a:cs typeface="Consolas" panose="020B0609020204030204" pitchFamily="49" charset="0"/>
              </a:rPr>
              <a:t>range</a:t>
            </a:r>
            <a:r>
              <a:rPr lang="es-CO" sz="1200" dirty="0">
                <a:latin typeface="Consolas" panose="020B0609020204030204" pitchFamily="49" charset="0"/>
                <a:cs typeface="Consolas" panose="020B0609020204030204" pitchFamily="49" charset="0"/>
              </a:rPr>
              <a:t>(100):   </a:t>
            </a:r>
          </a:p>
          <a:p>
            <a:pPr marL="0" lvl="2" defTabSz="411163" eaLnBrk="0" hangingPunct="0">
              <a:lnSpc>
                <a:spcPct val="130000"/>
              </a:lnSpc>
              <a:tabLst>
                <a:tab pos="2239963" algn="l"/>
              </a:tabLst>
              <a:defRPr/>
            </a:pPr>
            <a:r>
              <a:rPr lang="es-CO" sz="1200" dirty="0">
                <a:latin typeface="Consolas" panose="020B0609020204030204" pitchFamily="49" charset="0"/>
                <a:cs typeface="Consolas" panose="020B0609020204030204" pitchFamily="49" charset="0"/>
              </a:rPr>
              <a:t>      </a:t>
            </a:r>
            <a:r>
              <a:rPr lang="es-CO" sz="1200" dirty="0" err="1">
                <a:latin typeface="Consolas" panose="020B0609020204030204" pitchFamily="49" charset="0"/>
                <a:cs typeface="Consolas" panose="020B0609020204030204" pitchFamily="49" charset="0"/>
              </a:rPr>
              <a:t>num</a:t>
            </a:r>
            <a:r>
              <a:rPr lang="es-CO" sz="1200" dirty="0">
                <a:latin typeface="Consolas" panose="020B0609020204030204" pitchFamily="49" charset="0"/>
                <a:cs typeface="Consolas" panose="020B0609020204030204" pitchFamily="49" charset="0"/>
              </a:rPr>
              <a:t>[i] = </a:t>
            </a:r>
            <a:r>
              <a:rPr lang="es-CO" sz="1200" dirty="0" err="1">
                <a:latin typeface="Consolas" panose="020B0609020204030204" pitchFamily="49" charset="0"/>
                <a:cs typeface="Consolas" panose="020B0609020204030204" pitchFamily="49" charset="0"/>
              </a:rPr>
              <a:t>int</a:t>
            </a:r>
            <a:r>
              <a:rPr lang="es-CO" sz="1200" dirty="0">
                <a:latin typeface="Consolas" panose="020B0609020204030204" pitchFamily="49" charset="0"/>
                <a:cs typeface="Consolas" panose="020B0609020204030204" pitchFamily="49" charset="0"/>
              </a:rPr>
              <a:t>(input(</a:t>
            </a:r>
            <a:r>
              <a:rPr lang="es-CO" sz="1200" dirty="0">
                <a:solidFill>
                  <a:schemeClr val="accent2"/>
                </a:solidFill>
                <a:latin typeface="Consolas" panose="020B0609020204030204" pitchFamily="49" charset="0"/>
              </a:rPr>
              <a:t>"Ingrese un número entero: "</a:t>
            </a:r>
            <a:r>
              <a:rPr lang="es-CO" sz="1200" dirty="0">
                <a:latin typeface="Consolas" panose="020B0609020204030204" pitchFamily="49" charset="0"/>
                <a:cs typeface="Consolas" panose="020B0609020204030204" pitchFamily="49" charset="0"/>
              </a:rPr>
              <a:t>))</a:t>
            </a:r>
          </a:p>
        </p:txBody>
      </p:sp>
      <p:pic>
        <p:nvPicPr>
          <p:cNvPr id="3" name="Imagen 2">
            <a:extLst>
              <a:ext uri="{FF2B5EF4-FFF2-40B4-BE49-F238E27FC236}">
                <a16:creationId xmlns:a16="http://schemas.microsoft.com/office/drawing/2014/main" id="{78B99471-DD8E-0BC3-CBB5-284EFE9E5E51}"/>
              </a:ext>
            </a:extLst>
          </p:cNvPr>
          <p:cNvPicPr>
            <a:picLocks noChangeAspect="1"/>
          </p:cNvPicPr>
          <p:nvPr/>
        </p:nvPicPr>
        <p:blipFill>
          <a:blip r:embed="rId3"/>
          <a:stretch>
            <a:fillRect/>
          </a:stretch>
        </p:blipFill>
        <p:spPr>
          <a:xfrm rot="5400000">
            <a:off x="3828532" y="4144681"/>
            <a:ext cx="4813977" cy="427315"/>
          </a:xfrm>
          <a:prstGeom prst="rect">
            <a:avLst/>
          </a:prstGeom>
        </p:spPr>
      </p:pic>
    </p:spTree>
    <p:extLst>
      <p:ext uri="{BB962C8B-B14F-4D97-AF65-F5344CB8AC3E}">
        <p14:creationId xmlns:p14="http://schemas.microsoft.com/office/powerpoint/2010/main" val="154262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44AD1-1957-E514-FC7C-233271612741}"/>
            </a:ext>
          </a:extLst>
        </p:cNvPr>
        <p:cNvGrpSpPr/>
        <p:nvPr/>
      </p:nvGrpSpPr>
      <p:grpSpPr>
        <a:xfrm>
          <a:off x="0" y="0"/>
          <a:ext cx="0" cy="0"/>
          <a:chOff x="0" y="0"/>
          <a:chExt cx="0" cy="0"/>
        </a:xfrm>
      </p:grpSpPr>
      <p:sp>
        <p:nvSpPr>
          <p:cNvPr id="154626" name="Rectangle 2">
            <a:extLst>
              <a:ext uri="{FF2B5EF4-FFF2-40B4-BE49-F238E27FC236}">
                <a16:creationId xmlns:a16="http://schemas.microsoft.com/office/drawing/2014/main" id="{CD1E5A5F-2E35-19DE-C317-A1A8625C1DD0}"/>
              </a:ext>
            </a:extLst>
          </p:cNvPr>
          <p:cNvSpPr>
            <a:spLocks noGrp="1" noChangeArrowheads="1"/>
          </p:cNvSpPr>
          <p:nvPr>
            <p:ph type="title"/>
          </p:nvPr>
        </p:nvSpPr>
        <p:spPr/>
        <p:txBody>
          <a:bodyPr>
            <a:normAutofit/>
          </a:bodyPr>
          <a:lstStyle/>
          <a:p>
            <a:pPr eaLnBrk="1" hangingPunct="1">
              <a:defRPr/>
            </a:pPr>
            <a:r>
              <a:rPr lang="es-CO" sz="3600" dirty="0"/>
              <a:t>Arreglos Unidimensionales</a:t>
            </a:r>
            <a:endParaRPr lang="es-ES" sz="3600" dirty="0"/>
          </a:p>
        </p:txBody>
      </p:sp>
      <p:sp>
        <p:nvSpPr>
          <p:cNvPr id="3" name="Rectángulo 2">
            <a:extLst>
              <a:ext uri="{FF2B5EF4-FFF2-40B4-BE49-F238E27FC236}">
                <a16:creationId xmlns:a16="http://schemas.microsoft.com/office/drawing/2014/main" id="{3B8A0ECC-007B-A649-6488-043D735CFF9C}"/>
              </a:ext>
            </a:extLst>
          </p:cNvPr>
          <p:cNvSpPr/>
          <p:nvPr/>
        </p:nvSpPr>
        <p:spPr>
          <a:xfrm>
            <a:off x="3855769" y="3601542"/>
            <a:ext cx="6327173" cy="1015663"/>
          </a:xfrm>
          <a:prstGeom prst="rect">
            <a:avLst/>
          </a:prstGeom>
        </p:spPr>
        <p:txBody>
          <a:bodyPr wrap="square">
            <a:spAutoFit/>
          </a:bodyPr>
          <a:lstStyle/>
          <a:p>
            <a:pPr marL="0" lvl="1" defTabSz="411163" eaLnBrk="0" hangingPunct="0">
              <a:tabLst>
                <a:tab pos="2239963" algn="l"/>
              </a:tabLst>
              <a:defRPr/>
            </a:pPr>
            <a:r>
              <a:rPr lang="es-ES" altLang="es-CO" sz="2000" dirty="0"/>
              <a:t>¿Qué tal si ahora intentamos hacer un algoritmo que pida 20 números y muestre los que son mayores al promedio de esos números?</a:t>
            </a:r>
          </a:p>
        </p:txBody>
      </p:sp>
      <p:pic>
        <p:nvPicPr>
          <p:cNvPr id="2" name="Imagen 1">
            <a:extLst>
              <a:ext uri="{FF2B5EF4-FFF2-40B4-BE49-F238E27FC236}">
                <a16:creationId xmlns:a16="http://schemas.microsoft.com/office/drawing/2014/main" id="{4508C383-1D98-F43E-F60B-F19EEDBCC3E1}"/>
              </a:ext>
            </a:extLst>
          </p:cNvPr>
          <p:cNvPicPr>
            <a:picLocks noChangeAspect="1"/>
          </p:cNvPicPr>
          <p:nvPr/>
        </p:nvPicPr>
        <p:blipFill>
          <a:blip r:embed="rId3"/>
          <a:stretch>
            <a:fillRect/>
          </a:stretch>
        </p:blipFill>
        <p:spPr>
          <a:xfrm>
            <a:off x="1317310" y="4056454"/>
            <a:ext cx="1600565" cy="2718419"/>
          </a:xfrm>
          <a:prstGeom prst="rect">
            <a:avLst/>
          </a:prstGeom>
        </p:spPr>
      </p:pic>
      <p:cxnSp>
        <p:nvCxnSpPr>
          <p:cNvPr id="4" name="Conector angular 7">
            <a:extLst>
              <a:ext uri="{FF2B5EF4-FFF2-40B4-BE49-F238E27FC236}">
                <a16:creationId xmlns:a16="http://schemas.microsoft.com/office/drawing/2014/main" id="{901BB952-4657-D78E-CF4B-4DA77825E902}"/>
              </a:ext>
            </a:extLst>
          </p:cNvPr>
          <p:cNvCxnSpPr>
            <a:cxnSpLocks/>
          </p:cNvCxnSpPr>
          <p:nvPr/>
        </p:nvCxnSpPr>
        <p:spPr>
          <a:xfrm>
            <a:off x="4193485" y="2893059"/>
            <a:ext cx="6681205" cy="2085341"/>
          </a:xfrm>
          <a:prstGeom prst="bentConnector3">
            <a:avLst>
              <a:gd name="adj1" fmla="val -16910"/>
            </a:avLst>
          </a:prstGeom>
          <a:ln w="28575">
            <a:solidFill>
              <a:srgbClr val="0070C0"/>
            </a:solidFill>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pic>
        <p:nvPicPr>
          <p:cNvPr id="8" name="Imagen 7">
            <a:extLst>
              <a:ext uri="{FF2B5EF4-FFF2-40B4-BE49-F238E27FC236}">
                <a16:creationId xmlns:a16="http://schemas.microsoft.com/office/drawing/2014/main" id="{2091E8A9-AB5F-871E-3E35-9E685E238603}"/>
              </a:ext>
            </a:extLst>
          </p:cNvPr>
          <p:cNvPicPr>
            <a:picLocks noChangeAspect="1"/>
          </p:cNvPicPr>
          <p:nvPr/>
        </p:nvPicPr>
        <p:blipFill rotWithShape="1">
          <a:blip r:embed="rId4">
            <a:clrChange>
              <a:clrFrom>
                <a:srgbClr val="F8FAFB"/>
              </a:clrFrom>
              <a:clrTo>
                <a:srgbClr val="F8FAFB">
                  <a:alpha val="0"/>
                </a:srgbClr>
              </a:clrTo>
            </a:clrChange>
          </a:blip>
          <a:srcRect l="6779" t="10468" b="5833"/>
          <a:stretch/>
        </p:blipFill>
        <p:spPr>
          <a:xfrm>
            <a:off x="3483598" y="2137236"/>
            <a:ext cx="1142681" cy="1153781"/>
          </a:xfrm>
          <a:prstGeom prst="rect">
            <a:avLst/>
          </a:prstGeom>
        </p:spPr>
      </p:pic>
    </p:spTree>
    <p:extLst>
      <p:ext uri="{BB962C8B-B14F-4D97-AF65-F5344CB8AC3E}">
        <p14:creationId xmlns:p14="http://schemas.microsoft.com/office/powerpoint/2010/main" val="3384543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30680-25A2-EB11-8E26-6A4DAE86A0BA}"/>
            </a:ext>
          </a:extLst>
        </p:cNvPr>
        <p:cNvGrpSpPr/>
        <p:nvPr/>
      </p:nvGrpSpPr>
      <p:grpSpPr>
        <a:xfrm>
          <a:off x="0" y="0"/>
          <a:ext cx="0" cy="0"/>
          <a:chOff x="0" y="0"/>
          <a:chExt cx="0" cy="0"/>
        </a:xfrm>
      </p:grpSpPr>
      <p:sp>
        <p:nvSpPr>
          <p:cNvPr id="154626" name="Rectangle 2">
            <a:extLst>
              <a:ext uri="{FF2B5EF4-FFF2-40B4-BE49-F238E27FC236}">
                <a16:creationId xmlns:a16="http://schemas.microsoft.com/office/drawing/2014/main" id="{856A955D-7A65-EFC2-3799-1EC7F182985E}"/>
              </a:ext>
            </a:extLst>
          </p:cNvPr>
          <p:cNvSpPr>
            <a:spLocks noGrp="1" noChangeArrowheads="1"/>
          </p:cNvSpPr>
          <p:nvPr>
            <p:ph type="title"/>
          </p:nvPr>
        </p:nvSpPr>
        <p:spPr/>
        <p:txBody>
          <a:bodyPr>
            <a:normAutofit/>
          </a:bodyPr>
          <a:lstStyle/>
          <a:p>
            <a:pPr eaLnBrk="1" hangingPunct="1">
              <a:defRPr/>
            </a:pPr>
            <a:r>
              <a:rPr lang="es-CO" sz="3600" dirty="0"/>
              <a:t>Arreglos Unidimensionales</a:t>
            </a:r>
            <a:endParaRPr lang="es-ES" sz="3600" dirty="0"/>
          </a:p>
        </p:txBody>
      </p:sp>
      <p:sp>
        <p:nvSpPr>
          <p:cNvPr id="5" name="Rectángulo 4">
            <a:extLst>
              <a:ext uri="{FF2B5EF4-FFF2-40B4-BE49-F238E27FC236}">
                <a16:creationId xmlns:a16="http://schemas.microsoft.com/office/drawing/2014/main" id="{E46B671A-5E06-AD0B-CCA0-539C57C0576B}"/>
              </a:ext>
            </a:extLst>
          </p:cNvPr>
          <p:cNvSpPr/>
          <p:nvPr/>
        </p:nvSpPr>
        <p:spPr>
          <a:xfrm>
            <a:off x="769510" y="1460823"/>
            <a:ext cx="4633764" cy="5124031"/>
          </a:xfrm>
          <a:prstGeom prst="rect">
            <a:avLst/>
          </a:prstGeom>
        </p:spPr>
        <p:txBody>
          <a:bodyPr wrap="square">
            <a:spAutoFit/>
          </a:bodyPr>
          <a:lstStyle/>
          <a:p>
            <a:pPr marL="0" lvl="2" defTabSz="411163" eaLnBrk="0" hangingPunct="0">
              <a:tabLst>
                <a:tab pos="2239963" algn="l"/>
              </a:tabLst>
              <a:defRPr/>
            </a:pPr>
            <a:r>
              <a:rPr lang="es-CO" sz="1400" b="1" u="sng" dirty="0">
                <a:solidFill>
                  <a:schemeClr val="accent2"/>
                </a:solidFill>
                <a:latin typeface="Consolas" panose="020B0609020204030204" pitchFamily="49" charset="0"/>
                <a:cs typeface="Consolas" panose="020B0609020204030204" pitchFamily="49" charset="0"/>
              </a:rPr>
              <a:t>PSEUDOCÓDIGO</a:t>
            </a:r>
          </a:p>
          <a:p>
            <a:pPr marL="0" lvl="2" defTabSz="411163" eaLnBrk="0" hangingPunct="0">
              <a:tabLst>
                <a:tab pos="2239963" algn="l"/>
              </a:tabLst>
              <a:defRPr/>
            </a:pPr>
            <a:endParaRPr lang="es-CO" sz="1400" b="1" u="sng" dirty="0">
              <a:solidFill>
                <a:schemeClr val="accent2"/>
              </a:solidFill>
              <a:latin typeface="Consolas" panose="020B0609020204030204" pitchFamily="49" charset="0"/>
              <a:cs typeface="Consolas" panose="020B0609020204030204" pitchFamily="49" charset="0"/>
            </a:endParaRPr>
          </a:p>
          <a:p>
            <a:pPr marL="0" lvl="2" defTabSz="411163" eaLnBrk="0" hangingPunct="0">
              <a:lnSpc>
                <a:spcPct val="130000"/>
              </a:lnSpc>
              <a:tabLst>
                <a:tab pos="2239963" algn="l"/>
              </a:tabLst>
              <a:defRPr/>
            </a:pPr>
            <a:r>
              <a:rPr lang="es-CO" sz="1200" b="1" dirty="0">
                <a:solidFill>
                  <a:schemeClr val="accent1"/>
                </a:solidFill>
                <a:latin typeface="Consolas" panose="020B0609020204030204" pitchFamily="49" charset="0"/>
                <a:cs typeface="Consolas" panose="020B0609020204030204" pitchFamily="49" charset="0"/>
              </a:rPr>
              <a:t>publico </a:t>
            </a:r>
            <a:r>
              <a:rPr lang="es-CO" sz="1200" dirty="0" err="1">
                <a:solidFill>
                  <a:srgbClr val="7CAA14"/>
                </a:solidFill>
                <a:latin typeface="Consolas" panose="020B0609020204030204" pitchFamily="49" charset="0"/>
              </a:rPr>
              <a:t>vacio</a:t>
            </a:r>
            <a:r>
              <a:rPr lang="es-CO" sz="1200" dirty="0">
                <a:solidFill>
                  <a:schemeClr val="accent1"/>
                </a:solidFill>
                <a:latin typeface="Consolas" panose="020B0609020204030204" pitchFamily="49" charset="0"/>
                <a:cs typeface="Consolas" panose="020B0609020204030204" pitchFamily="49" charset="0"/>
              </a:rPr>
              <a:t> </a:t>
            </a:r>
            <a:r>
              <a:rPr lang="es-CO" sz="1200" dirty="0" err="1">
                <a:latin typeface="Consolas" panose="020B0609020204030204" pitchFamily="49" charset="0"/>
                <a:cs typeface="Consolas" panose="020B0609020204030204" pitchFamily="49" charset="0"/>
              </a:rPr>
              <a:t>numeros_mayores_al_promedio</a:t>
            </a:r>
            <a:r>
              <a:rPr lang="es-CO" sz="1200" dirty="0">
                <a:latin typeface="Consolas" panose="020B0609020204030204" pitchFamily="49" charset="0"/>
                <a:cs typeface="Consolas" panose="020B0609020204030204" pitchFamily="49" charset="0"/>
              </a:rPr>
              <a:t>()</a:t>
            </a:r>
          </a:p>
          <a:p>
            <a:pPr marL="0" lvl="2" defTabSz="411163" eaLnBrk="0" hangingPunct="0">
              <a:lnSpc>
                <a:spcPct val="130000"/>
              </a:lnSpc>
              <a:tabLst>
                <a:tab pos="2239963" algn="l"/>
              </a:tabLst>
              <a:defRPr/>
            </a:pPr>
            <a:r>
              <a:rPr lang="es-CO" sz="1200" dirty="0">
                <a:latin typeface="Consolas" panose="020B0609020204030204" pitchFamily="49" charset="0"/>
                <a:cs typeface="Consolas" panose="020B0609020204030204" pitchFamily="49" charset="0"/>
              </a:rPr>
              <a:t>   </a:t>
            </a:r>
            <a:r>
              <a:rPr lang="es-CO" sz="1200" dirty="0">
                <a:solidFill>
                  <a:srgbClr val="7CAA14"/>
                </a:solidFill>
                <a:latin typeface="Consolas" panose="020B0609020204030204" pitchFamily="49" charset="0"/>
              </a:rPr>
              <a:t>Entero</a:t>
            </a:r>
            <a:r>
              <a:rPr lang="es-CO" sz="1200" dirty="0">
                <a:latin typeface="Consolas" panose="020B0609020204030204" pitchFamily="49" charset="0"/>
                <a:cs typeface="Consolas" panose="020B0609020204030204" pitchFamily="49" charset="0"/>
              </a:rPr>
              <a:t> </a:t>
            </a:r>
            <a:r>
              <a:rPr lang="es-CO" sz="1200" dirty="0" err="1">
                <a:latin typeface="Consolas" panose="020B0609020204030204" pitchFamily="49" charset="0"/>
                <a:cs typeface="Consolas" panose="020B0609020204030204" pitchFamily="49" charset="0"/>
              </a:rPr>
              <a:t>num</a:t>
            </a:r>
            <a:r>
              <a:rPr lang="es-CO" sz="1200" dirty="0">
                <a:latin typeface="Consolas" panose="020B0609020204030204" pitchFamily="49" charset="0"/>
                <a:cs typeface="Consolas" panose="020B0609020204030204" pitchFamily="49" charset="0"/>
              </a:rPr>
              <a:t>(20), suma=0, i</a:t>
            </a:r>
          </a:p>
          <a:p>
            <a:pPr marL="0" lvl="2" defTabSz="411163" eaLnBrk="0" hangingPunct="0">
              <a:lnSpc>
                <a:spcPct val="130000"/>
              </a:lnSpc>
              <a:tabLst>
                <a:tab pos="2239963" algn="l"/>
              </a:tabLst>
              <a:defRPr/>
            </a:pPr>
            <a:r>
              <a:rPr lang="es-CO" sz="1200" dirty="0">
                <a:latin typeface="Consolas" panose="020B0609020204030204" pitchFamily="49" charset="0"/>
                <a:cs typeface="Consolas" panose="020B0609020204030204" pitchFamily="49" charset="0"/>
              </a:rPr>
              <a:t>   </a:t>
            </a:r>
            <a:r>
              <a:rPr lang="es-CO" sz="1200" dirty="0">
                <a:solidFill>
                  <a:srgbClr val="7CAA14"/>
                </a:solidFill>
                <a:latin typeface="Consolas" panose="020B0609020204030204" pitchFamily="49" charset="0"/>
              </a:rPr>
              <a:t>Real</a:t>
            </a:r>
            <a:r>
              <a:rPr lang="es-CO" sz="1200" dirty="0">
                <a:latin typeface="Consolas" panose="020B0609020204030204" pitchFamily="49" charset="0"/>
                <a:cs typeface="Consolas" panose="020B0609020204030204" pitchFamily="49" charset="0"/>
              </a:rPr>
              <a:t> promedio</a:t>
            </a:r>
          </a:p>
          <a:p>
            <a:pPr marL="0" lvl="2" defTabSz="411163" eaLnBrk="0" hangingPunct="0">
              <a:lnSpc>
                <a:spcPct val="130000"/>
              </a:lnSpc>
              <a:tabLst>
                <a:tab pos="2239963" algn="l"/>
              </a:tabLst>
              <a:defRPr/>
            </a:pPr>
            <a:r>
              <a:rPr lang="es-CO" sz="1200" dirty="0">
                <a:solidFill>
                  <a:schemeClr val="tx1">
                    <a:lumMod val="50000"/>
                    <a:lumOff val="50000"/>
                  </a:schemeClr>
                </a:solidFill>
                <a:latin typeface="Consolas" panose="020B0609020204030204" pitchFamily="49" charset="0"/>
                <a:cs typeface="Consolas" panose="020B0609020204030204" pitchFamily="49" charset="0"/>
              </a:rPr>
              <a:t> </a:t>
            </a:r>
          </a:p>
          <a:p>
            <a:pPr marL="0" lvl="2" defTabSz="411163" eaLnBrk="0" hangingPunct="0">
              <a:lnSpc>
                <a:spcPct val="130000"/>
              </a:lnSpc>
              <a:tabLst>
                <a:tab pos="2239963" algn="l"/>
              </a:tabLst>
              <a:defRPr/>
            </a:pPr>
            <a:r>
              <a:rPr lang="es-CO" sz="1200" dirty="0">
                <a:solidFill>
                  <a:schemeClr val="tx1">
                    <a:lumMod val="50000"/>
                    <a:lumOff val="50000"/>
                  </a:schemeClr>
                </a:solidFill>
                <a:latin typeface="Consolas" panose="020B0609020204030204" pitchFamily="49" charset="0"/>
                <a:cs typeface="Consolas" panose="020B0609020204030204" pitchFamily="49" charset="0"/>
              </a:rPr>
              <a:t>   # Pide los números y los acumula para el promedio</a:t>
            </a:r>
            <a:r>
              <a:rPr lang="es-CO" sz="1200" dirty="0">
                <a:solidFill>
                  <a:schemeClr val="accent1"/>
                </a:solidFill>
                <a:latin typeface="Consolas" panose="020B0609020204030204" pitchFamily="49" charset="0"/>
                <a:cs typeface="Consolas" panose="020B0609020204030204" pitchFamily="49" charset="0"/>
              </a:rPr>
              <a:t>   </a:t>
            </a:r>
          </a:p>
          <a:p>
            <a:pPr marL="0" lvl="2" defTabSz="411163" eaLnBrk="0" hangingPunct="0">
              <a:lnSpc>
                <a:spcPct val="130000"/>
              </a:lnSpc>
              <a:tabLst>
                <a:tab pos="2239963" algn="l"/>
              </a:tabLst>
              <a:defRPr/>
            </a:pPr>
            <a:r>
              <a:rPr lang="es-CO" sz="1200" dirty="0">
                <a:solidFill>
                  <a:schemeClr val="accent1"/>
                </a:solidFill>
                <a:latin typeface="Consolas" panose="020B0609020204030204" pitchFamily="49" charset="0"/>
                <a:cs typeface="Consolas" panose="020B0609020204030204" pitchFamily="49" charset="0"/>
              </a:rPr>
              <a:t>   Para</a:t>
            </a:r>
            <a:r>
              <a:rPr lang="es-CO" sz="1200" dirty="0">
                <a:latin typeface="Consolas" panose="020B0609020204030204" pitchFamily="49" charset="0"/>
                <a:cs typeface="Consolas" panose="020B0609020204030204" pitchFamily="49" charset="0"/>
              </a:rPr>
              <a:t> i=0 </a:t>
            </a:r>
            <a:r>
              <a:rPr lang="es-CO" sz="1200" dirty="0">
                <a:solidFill>
                  <a:schemeClr val="accent1"/>
                </a:solidFill>
                <a:latin typeface="Consolas" panose="020B0609020204030204" pitchFamily="49" charset="0"/>
              </a:rPr>
              <a:t>hasta</a:t>
            </a:r>
            <a:r>
              <a:rPr lang="es-CO" sz="1200" dirty="0">
                <a:latin typeface="Consolas" panose="020B0609020204030204" pitchFamily="49" charset="0"/>
                <a:cs typeface="Consolas" panose="020B0609020204030204" pitchFamily="49" charset="0"/>
              </a:rPr>
              <a:t> 20 </a:t>
            </a:r>
            <a:r>
              <a:rPr lang="es-CO" sz="1200" dirty="0">
                <a:solidFill>
                  <a:schemeClr val="accent1"/>
                </a:solidFill>
                <a:latin typeface="Consolas" panose="020B0609020204030204" pitchFamily="49" charset="0"/>
              </a:rPr>
              <a:t>incremento</a:t>
            </a:r>
            <a:r>
              <a:rPr lang="es-CO" sz="1200" dirty="0">
                <a:latin typeface="Consolas" panose="020B0609020204030204" pitchFamily="49" charset="0"/>
                <a:cs typeface="Consolas" panose="020B0609020204030204" pitchFamily="49" charset="0"/>
              </a:rPr>
              <a:t> 1 </a:t>
            </a:r>
            <a:r>
              <a:rPr lang="es-CO" sz="1200" dirty="0">
                <a:solidFill>
                  <a:schemeClr val="accent1"/>
                </a:solidFill>
                <a:latin typeface="Consolas" panose="020B0609020204030204" pitchFamily="49" charset="0"/>
                <a:cs typeface="Consolas" panose="020B0609020204030204" pitchFamily="49" charset="0"/>
              </a:rPr>
              <a:t>haga</a:t>
            </a:r>
          </a:p>
          <a:p>
            <a:pPr marL="0" lvl="2" defTabSz="411163" eaLnBrk="0" hangingPunct="0">
              <a:lnSpc>
                <a:spcPct val="120000"/>
              </a:lnSpc>
              <a:tabLst>
                <a:tab pos="2239963" algn="l"/>
              </a:tabLst>
              <a:defRPr/>
            </a:pPr>
            <a:r>
              <a:rPr lang="es-CO" sz="1200" dirty="0">
                <a:latin typeface="Consolas" panose="020B0609020204030204" pitchFamily="49" charset="0"/>
                <a:cs typeface="Consolas" panose="020B0609020204030204" pitchFamily="49" charset="0"/>
              </a:rPr>
              <a:t>     </a:t>
            </a:r>
            <a:r>
              <a:rPr lang="es-CO" sz="1200" b="1" dirty="0">
                <a:latin typeface="Consolas" panose="020B0609020204030204" pitchFamily="49" charset="0"/>
                <a:cs typeface="Consolas" panose="020B0609020204030204" pitchFamily="49" charset="0"/>
              </a:rPr>
              <a:t>Escribir</a:t>
            </a:r>
            <a:r>
              <a:rPr lang="es-CO" sz="1200" dirty="0">
                <a:latin typeface="Consolas" panose="020B0609020204030204" pitchFamily="49" charset="0"/>
                <a:cs typeface="Consolas" panose="020B0609020204030204" pitchFamily="49" charset="0"/>
              </a:rPr>
              <a:t>(</a:t>
            </a:r>
            <a:r>
              <a:rPr lang="es-CO" sz="1200" dirty="0">
                <a:solidFill>
                  <a:schemeClr val="accent2"/>
                </a:solidFill>
                <a:latin typeface="Consolas" panose="020B0609020204030204" pitchFamily="49" charset="0"/>
              </a:rPr>
              <a:t>"Ingrese un número entero: "</a:t>
            </a:r>
            <a:r>
              <a:rPr lang="es-CO" sz="1200" dirty="0">
                <a:latin typeface="Consolas" panose="020B0609020204030204" pitchFamily="49" charset="0"/>
                <a:cs typeface="Consolas" panose="020B0609020204030204" pitchFamily="49" charset="0"/>
              </a:rPr>
              <a:t>)</a:t>
            </a:r>
          </a:p>
          <a:p>
            <a:pPr marL="0" lvl="2" defTabSz="411163" eaLnBrk="0" hangingPunct="0">
              <a:lnSpc>
                <a:spcPct val="120000"/>
              </a:lnSpc>
              <a:tabLst>
                <a:tab pos="2239963" algn="l"/>
              </a:tabLst>
              <a:defRPr/>
            </a:pPr>
            <a:r>
              <a:rPr lang="es-CO" sz="1200" dirty="0">
                <a:latin typeface="Consolas" panose="020B0609020204030204" pitchFamily="49" charset="0"/>
                <a:cs typeface="Consolas" panose="020B0609020204030204" pitchFamily="49" charset="0"/>
              </a:rPr>
              <a:t>     </a:t>
            </a:r>
            <a:r>
              <a:rPr lang="es-CO" sz="1200" b="1" dirty="0">
                <a:latin typeface="Consolas" panose="020B0609020204030204" pitchFamily="49" charset="0"/>
                <a:cs typeface="Consolas" panose="020B0609020204030204" pitchFamily="49" charset="0"/>
              </a:rPr>
              <a:t>Leer</a:t>
            </a:r>
            <a:r>
              <a:rPr lang="es-CO" sz="1200" dirty="0">
                <a:latin typeface="Consolas" panose="020B0609020204030204" pitchFamily="49" charset="0"/>
                <a:cs typeface="Consolas" panose="020B0609020204030204" pitchFamily="49" charset="0"/>
              </a:rPr>
              <a:t>(</a:t>
            </a:r>
            <a:r>
              <a:rPr lang="es-CO" sz="1200" dirty="0" err="1">
                <a:latin typeface="Consolas" panose="020B0609020204030204" pitchFamily="49" charset="0"/>
                <a:cs typeface="Consolas" panose="020B0609020204030204" pitchFamily="49" charset="0"/>
              </a:rPr>
              <a:t>num</a:t>
            </a:r>
            <a:r>
              <a:rPr lang="es-CO" sz="1200" dirty="0">
                <a:latin typeface="Consolas" panose="020B0609020204030204" pitchFamily="49" charset="0"/>
                <a:cs typeface="Consolas" panose="020B0609020204030204" pitchFamily="49" charset="0"/>
              </a:rPr>
              <a:t>[i])</a:t>
            </a:r>
          </a:p>
          <a:p>
            <a:pPr marL="0" lvl="2" defTabSz="411163" eaLnBrk="0" hangingPunct="0">
              <a:lnSpc>
                <a:spcPct val="120000"/>
              </a:lnSpc>
              <a:tabLst>
                <a:tab pos="2239963" algn="l"/>
              </a:tabLst>
              <a:defRPr/>
            </a:pPr>
            <a:r>
              <a:rPr lang="es-CO" sz="1200" dirty="0">
                <a:latin typeface="Consolas" panose="020B0609020204030204" pitchFamily="49" charset="0"/>
                <a:cs typeface="Consolas" panose="020B0609020204030204" pitchFamily="49" charset="0"/>
              </a:rPr>
              <a:t>     suma += </a:t>
            </a:r>
            <a:r>
              <a:rPr lang="es-CO" sz="1200" dirty="0" err="1">
                <a:latin typeface="Consolas" panose="020B0609020204030204" pitchFamily="49" charset="0"/>
                <a:cs typeface="Consolas" panose="020B0609020204030204" pitchFamily="49" charset="0"/>
              </a:rPr>
              <a:t>num</a:t>
            </a:r>
            <a:r>
              <a:rPr lang="es-CO" sz="1200" dirty="0">
                <a:latin typeface="Consolas" panose="020B0609020204030204" pitchFamily="49" charset="0"/>
                <a:cs typeface="Consolas" panose="020B0609020204030204" pitchFamily="49" charset="0"/>
              </a:rPr>
              <a:t>[i]</a:t>
            </a:r>
          </a:p>
          <a:p>
            <a:pPr marL="0" lvl="2" defTabSz="411163" eaLnBrk="0" hangingPunct="0">
              <a:lnSpc>
                <a:spcPct val="120000"/>
              </a:lnSpc>
              <a:tabLst>
                <a:tab pos="2239963" algn="l"/>
              </a:tabLst>
              <a:defRPr/>
            </a:pPr>
            <a:r>
              <a:rPr lang="es-CO" sz="1200" dirty="0">
                <a:latin typeface="Consolas" panose="020B0609020204030204" pitchFamily="49" charset="0"/>
                <a:cs typeface="Consolas" panose="020B0609020204030204" pitchFamily="49" charset="0"/>
              </a:rPr>
              <a:t>   </a:t>
            </a:r>
            <a:r>
              <a:rPr lang="es-CO" sz="1200" dirty="0" err="1">
                <a:solidFill>
                  <a:schemeClr val="accent1"/>
                </a:solidFill>
                <a:latin typeface="Consolas" panose="020B0609020204030204" pitchFamily="49" charset="0"/>
                <a:cs typeface="Consolas" panose="020B0609020204030204" pitchFamily="49" charset="0"/>
              </a:rPr>
              <a:t>Fin_Para</a:t>
            </a:r>
            <a:endParaRPr lang="es-CO" sz="1200" dirty="0">
              <a:solidFill>
                <a:schemeClr val="accent1"/>
              </a:solidFill>
              <a:latin typeface="Consolas" panose="020B0609020204030204" pitchFamily="49" charset="0"/>
              <a:cs typeface="Consolas" panose="020B0609020204030204" pitchFamily="49" charset="0"/>
            </a:endParaRPr>
          </a:p>
          <a:p>
            <a:pPr marL="0" lvl="2" defTabSz="411163" eaLnBrk="0" hangingPunct="0">
              <a:lnSpc>
                <a:spcPct val="120000"/>
              </a:lnSpc>
              <a:tabLst>
                <a:tab pos="2239963" algn="l"/>
              </a:tabLst>
              <a:defRPr/>
            </a:pPr>
            <a:endParaRPr lang="es-CO" sz="1200" dirty="0">
              <a:latin typeface="Consolas" panose="020B0609020204030204" pitchFamily="49" charset="0"/>
              <a:cs typeface="Consolas" panose="020B0609020204030204" pitchFamily="49" charset="0"/>
            </a:endParaRPr>
          </a:p>
          <a:p>
            <a:pPr marL="0" lvl="2" defTabSz="411163" eaLnBrk="0" hangingPunct="0">
              <a:lnSpc>
                <a:spcPct val="120000"/>
              </a:lnSpc>
              <a:tabLst>
                <a:tab pos="2239963" algn="l"/>
              </a:tabLst>
              <a:defRPr/>
            </a:pPr>
            <a:r>
              <a:rPr lang="es-CO" sz="1200" dirty="0">
                <a:solidFill>
                  <a:schemeClr val="tx1">
                    <a:lumMod val="50000"/>
                    <a:lumOff val="50000"/>
                  </a:schemeClr>
                </a:solidFill>
                <a:latin typeface="Consolas" panose="020B0609020204030204" pitchFamily="49" charset="0"/>
                <a:cs typeface="Consolas" panose="020B0609020204030204" pitchFamily="49" charset="0"/>
              </a:rPr>
              <a:t>   # Calcula el promedio de los números ingresados</a:t>
            </a:r>
            <a:endParaRPr lang="es-CO" sz="1200" dirty="0">
              <a:latin typeface="Consolas" panose="020B0609020204030204" pitchFamily="49" charset="0"/>
              <a:cs typeface="Consolas" panose="020B0609020204030204" pitchFamily="49" charset="0"/>
            </a:endParaRPr>
          </a:p>
          <a:p>
            <a:pPr marL="0" lvl="2" defTabSz="411163" eaLnBrk="0" hangingPunct="0">
              <a:lnSpc>
                <a:spcPct val="120000"/>
              </a:lnSpc>
              <a:tabLst>
                <a:tab pos="2239963" algn="l"/>
              </a:tabLst>
              <a:defRPr/>
            </a:pPr>
            <a:r>
              <a:rPr lang="es-CO" sz="1200" dirty="0">
                <a:latin typeface="Consolas" panose="020B0609020204030204" pitchFamily="49" charset="0"/>
                <a:cs typeface="Consolas" panose="020B0609020204030204" pitchFamily="49" charset="0"/>
              </a:rPr>
              <a:t>   promedio = suma/20</a:t>
            </a:r>
          </a:p>
          <a:p>
            <a:pPr marL="0" lvl="2" defTabSz="411163" eaLnBrk="0" hangingPunct="0">
              <a:lnSpc>
                <a:spcPct val="130000"/>
              </a:lnSpc>
              <a:tabLst>
                <a:tab pos="2239963" algn="l"/>
              </a:tabLst>
              <a:defRPr/>
            </a:pPr>
            <a:r>
              <a:rPr lang="es-CO" sz="1200" dirty="0">
                <a:solidFill>
                  <a:schemeClr val="tx1">
                    <a:lumMod val="50000"/>
                    <a:lumOff val="50000"/>
                  </a:schemeClr>
                </a:solidFill>
                <a:latin typeface="Consolas" panose="020B0609020204030204" pitchFamily="49" charset="0"/>
                <a:cs typeface="Consolas" panose="020B0609020204030204" pitchFamily="49" charset="0"/>
              </a:rPr>
              <a:t>   # Muestra los números mayores al promedio</a:t>
            </a:r>
            <a:r>
              <a:rPr lang="es-CO" sz="1200" dirty="0">
                <a:solidFill>
                  <a:schemeClr val="accent1"/>
                </a:solidFill>
                <a:latin typeface="Consolas" panose="020B0609020204030204" pitchFamily="49" charset="0"/>
                <a:cs typeface="Consolas" panose="020B0609020204030204" pitchFamily="49" charset="0"/>
              </a:rPr>
              <a:t>  </a:t>
            </a:r>
          </a:p>
          <a:p>
            <a:pPr marL="0" lvl="2" defTabSz="411163" eaLnBrk="0" hangingPunct="0">
              <a:lnSpc>
                <a:spcPct val="130000"/>
              </a:lnSpc>
              <a:tabLst>
                <a:tab pos="2239963" algn="l"/>
              </a:tabLst>
              <a:defRPr/>
            </a:pPr>
            <a:r>
              <a:rPr lang="es-CO" sz="1200" dirty="0">
                <a:solidFill>
                  <a:schemeClr val="accent1"/>
                </a:solidFill>
                <a:latin typeface="Consolas" panose="020B0609020204030204" pitchFamily="49" charset="0"/>
                <a:cs typeface="Consolas" panose="020B0609020204030204" pitchFamily="49" charset="0"/>
              </a:rPr>
              <a:t>   Para</a:t>
            </a:r>
            <a:r>
              <a:rPr lang="es-CO" sz="1200" dirty="0">
                <a:latin typeface="Consolas" panose="020B0609020204030204" pitchFamily="49" charset="0"/>
                <a:cs typeface="Consolas" panose="020B0609020204030204" pitchFamily="49" charset="0"/>
              </a:rPr>
              <a:t> i=0 </a:t>
            </a:r>
            <a:r>
              <a:rPr lang="es-CO" sz="1200" dirty="0">
                <a:solidFill>
                  <a:schemeClr val="accent1"/>
                </a:solidFill>
                <a:latin typeface="Consolas" panose="020B0609020204030204" pitchFamily="49" charset="0"/>
              </a:rPr>
              <a:t>hasta</a:t>
            </a:r>
            <a:r>
              <a:rPr lang="es-CO" sz="1200" dirty="0">
                <a:latin typeface="Consolas" panose="020B0609020204030204" pitchFamily="49" charset="0"/>
                <a:cs typeface="Consolas" panose="020B0609020204030204" pitchFamily="49" charset="0"/>
              </a:rPr>
              <a:t> 20 </a:t>
            </a:r>
            <a:r>
              <a:rPr lang="es-CO" sz="1200" dirty="0">
                <a:solidFill>
                  <a:schemeClr val="accent1"/>
                </a:solidFill>
                <a:latin typeface="Consolas" panose="020B0609020204030204" pitchFamily="49" charset="0"/>
              </a:rPr>
              <a:t>incremento</a:t>
            </a:r>
            <a:r>
              <a:rPr lang="es-CO" sz="1200" dirty="0">
                <a:latin typeface="Consolas" panose="020B0609020204030204" pitchFamily="49" charset="0"/>
                <a:cs typeface="Consolas" panose="020B0609020204030204" pitchFamily="49" charset="0"/>
              </a:rPr>
              <a:t> 1 </a:t>
            </a:r>
            <a:r>
              <a:rPr lang="es-CO" sz="1200" dirty="0">
                <a:solidFill>
                  <a:schemeClr val="accent1"/>
                </a:solidFill>
                <a:latin typeface="Consolas" panose="020B0609020204030204" pitchFamily="49" charset="0"/>
                <a:cs typeface="Consolas" panose="020B0609020204030204" pitchFamily="49" charset="0"/>
              </a:rPr>
              <a:t>haga</a:t>
            </a:r>
          </a:p>
          <a:p>
            <a:pPr marL="0" lvl="2" defTabSz="411163" eaLnBrk="0" hangingPunct="0">
              <a:lnSpc>
                <a:spcPct val="130000"/>
              </a:lnSpc>
              <a:tabLst>
                <a:tab pos="2239963" algn="l"/>
              </a:tabLst>
              <a:defRPr/>
            </a:pPr>
            <a:r>
              <a:rPr lang="es-CO" sz="1200" dirty="0">
                <a:solidFill>
                  <a:schemeClr val="accent1"/>
                </a:solidFill>
                <a:latin typeface="Consolas" panose="020B0609020204030204" pitchFamily="49" charset="0"/>
                <a:cs typeface="Consolas" panose="020B0609020204030204" pitchFamily="49" charset="0"/>
              </a:rPr>
              <a:t>     Si </a:t>
            </a:r>
            <a:r>
              <a:rPr lang="es-CO" sz="1200" dirty="0">
                <a:latin typeface="Consolas" panose="020B0609020204030204" pitchFamily="49" charset="0"/>
                <a:cs typeface="Consolas" panose="020B0609020204030204" pitchFamily="49" charset="0"/>
              </a:rPr>
              <a:t>(</a:t>
            </a:r>
            <a:r>
              <a:rPr lang="es-CO" sz="1200" dirty="0" err="1">
                <a:latin typeface="Consolas" panose="020B0609020204030204" pitchFamily="49" charset="0"/>
                <a:cs typeface="Consolas" panose="020B0609020204030204" pitchFamily="49" charset="0"/>
              </a:rPr>
              <a:t>num</a:t>
            </a:r>
            <a:r>
              <a:rPr lang="es-CO" sz="1200" dirty="0">
                <a:latin typeface="Consolas" panose="020B0609020204030204" pitchFamily="49" charset="0"/>
                <a:cs typeface="Consolas" panose="020B0609020204030204" pitchFamily="49" charset="0"/>
              </a:rPr>
              <a:t>[i] &gt; promedio) </a:t>
            </a:r>
            <a:r>
              <a:rPr lang="es-CO" sz="1200" dirty="0">
                <a:solidFill>
                  <a:schemeClr val="accent1"/>
                </a:solidFill>
                <a:latin typeface="Consolas" panose="020B0609020204030204" pitchFamily="49" charset="0"/>
                <a:cs typeface="Consolas" panose="020B0609020204030204" pitchFamily="49" charset="0"/>
              </a:rPr>
              <a:t>entonces</a:t>
            </a:r>
          </a:p>
          <a:p>
            <a:pPr marL="0" lvl="2" defTabSz="411163" eaLnBrk="0" hangingPunct="0">
              <a:lnSpc>
                <a:spcPct val="120000"/>
              </a:lnSpc>
              <a:tabLst>
                <a:tab pos="2239963" algn="l"/>
              </a:tabLst>
              <a:defRPr/>
            </a:pPr>
            <a:r>
              <a:rPr lang="es-CO" sz="1200" dirty="0">
                <a:latin typeface="Consolas" panose="020B0609020204030204" pitchFamily="49" charset="0"/>
                <a:cs typeface="Consolas" panose="020B0609020204030204" pitchFamily="49" charset="0"/>
              </a:rPr>
              <a:t>        </a:t>
            </a:r>
            <a:r>
              <a:rPr lang="es-CO" sz="1200" b="1" dirty="0">
                <a:latin typeface="Consolas" panose="020B0609020204030204" pitchFamily="49" charset="0"/>
                <a:cs typeface="Consolas" panose="020B0609020204030204" pitchFamily="49" charset="0"/>
              </a:rPr>
              <a:t>Escribir</a:t>
            </a:r>
            <a:r>
              <a:rPr lang="es-CO" sz="1200" dirty="0">
                <a:latin typeface="Consolas" panose="020B0609020204030204" pitchFamily="49" charset="0"/>
                <a:cs typeface="Consolas" panose="020B0609020204030204" pitchFamily="49" charset="0"/>
              </a:rPr>
              <a:t>(</a:t>
            </a:r>
            <a:r>
              <a:rPr lang="es-CO" sz="1200" dirty="0" err="1">
                <a:latin typeface="Consolas" panose="020B0609020204030204" pitchFamily="49" charset="0"/>
                <a:cs typeface="Consolas" panose="020B0609020204030204" pitchFamily="49" charset="0"/>
              </a:rPr>
              <a:t>num</a:t>
            </a:r>
            <a:r>
              <a:rPr lang="es-CO" sz="1200" dirty="0">
                <a:latin typeface="Consolas" panose="020B0609020204030204" pitchFamily="49" charset="0"/>
                <a:cs typeface="Consolas" panose="020B0609020204030204" pitchFamily="49" charset="0"/>
              </a:rPr>
              <a:t>[i])</a:t>
            </a:r>
          </a:p>
          <a:p>
            <a:pPr marL="0" lvl="2" defTabSz="411163" eaLnBrk="0" hangingPunct="0">
              <a:lnSpc>
                <a:spcPct val="120000"/>
              </a:lnSpc>
              <a:tabLst>
                <a:tab pos="2239963" algn="l"/>
              </a:tabLst>
              <a:defRPr/>
            </a:pPr>
            <a:r>
              <a:rPr lang="es-CO" sz="1200" dirty="0">
                <a:solidFill>
                  <a:schemeClr val="accent1"/>
                </a:solidFill>
                <a:latin typeface="Consolas" panose="020B0609020204030204" pitchFamily="49" charset="0"/>
                <a:cs typeface="Consolas" panose="020B0609020204030204" pitchFamily="49" charset="0"/>
              </a:rPr>
              <a:t>     </a:t>
            </a:r>
            <a:r>
              <a:rPr lang="es-CO" sz="1200" dirty="0" err="1">
                <a:solidFill>
                  <a:schemeClr val="accent1"/>
                </a:solidFill>
                <a:latin typeface="Consolas" panose="020B0609020204030204" pitchFamily="49" charset="0"/>
                <a:cs typeface="Consolas" panose="020B0609020204030204" pitchFamily="49" charset="0"/>
              </a:rPr>
              <a:t>Fin_Si</a:t>
            </a:r>
            <a:endParaRPr lang="es-CO" sz="1200" dirty="0">
              <a:solidFill>
                <a:schemeClr val="accent1"/>
              </a:solidFill>
              <a:latin typeface="Consolas" panose="020B0609020204030204" pitchFamily="49" charset="0"/>
              <a:cs typeface="Consolas" panose="020B0609020204030204" pitchFamily="49" charset="0"/>
            </a:endParaRPr>
          </a:p>
          <a:p>
            <a:pPr marL="0" lvl="2" defTabSz="411163" eaLnBrk="0" hangingPunct="0">
              <a:lnSpc>
                <a:spcPct val="120000"/>
              </a:lnSpc>
              <a:tabLst>
                <a:tab pos="2239963" algn="l"/>
              </a:tabLst>
              <a:defRPr/>
            </a:pPr>
            <a:r>
              <a:rPr lang="es-CO" sz="1200" dirty="0">
                <a:solidFill>
                  <a:schemeClr val="accent1"/>
                </a:solidFill>
                <a:latin typeface="Consolas" panose="020B0609020204030204" pitchFamily="49" charset="0"/>
                <a:cs typeface="Consolas" panose="020B0609020204030204" pitchFamily="49" charset="0"/>
              </a:rPr>
              <a:t>   </a:t>
            </a:r>
            <a:r>
              <a:rPr lang="es-CO" sz="1200" dirty="0" err="1">
                <a:solidFill>
                  <a:schemeClr val="accent1"/>
                </a:solidFill>
                <a:latin typeface="Consolas" panose="020B0609020204030204" pitchFamily="49" charset="0"/>
                <a:cs typeface="Consolas" panose="020B0609020204030204" pitchFamily="49" charset="0"/>
              </a:rPr>
              <a:t>Fin_Para</a:t>
            </a:r>
            <a:endParaRPr lang="es-CO" sz="1200" dirty="0">
              <a:solidFill>
                <a:schemeClr val="accent1"/>
              </a:solidFill>
              <a:latin typeface="Consolas" panose="020B0609020204030204" pitchFamily="49" charset="0"/>
              <a:cs typeface="Consolas" panose="020B0609020204030204" pitchFamily="49" charset="0"/>
            </a:endParaRPr>
          </a:p>
          <a:p>
            <a:pPr marL="0" lvl="2" defTabSz="411163" eaLnBrk="0" hangingPunct="0">
              <a:lnSpc>
                <a:spcPct val="120000"/>
              </a:lnSpc>
              <a:tabLst>
                <a:tab pos="2239963" algn="l"/>
              </a:tabLst>
              <a:defRPr/>
            </a:pPr>
            <a:r>
              <a:rPr lang="es-CO" sz="1200" dirty="0" err="1">
                <a:solidFill>
                  <a:schemeClr val="accent1"/>
                </a:solidFill>
                <a:latin typeface="Consolas" panose="020B0609020204030204" pitchFamily="49" charset="0"/>
                <a:cs typeface="Consolas" panose="020B0609020204030204" pitchFamily="49" charset="0"/>
              </a:rPr>
              <a:t>Fin_Metodo</a:t>
            </a:r>
            <a:endParaRPr lang="es-CO" sz="1200" dirty="0">
              <a:latin typeface="Consolas" panose="020B0609020204030204" pitchFamily="49" charset="0"/>
              <a:cs typeface="Consolas" panose="020B0609020204030204" pitchFamily="49" charset="0"/>
            </a:endParaRPr>
          </a:p>
        </p:txBody>
      </p:sp>
      <p:sp>
        <p:nvSpPr>
          <p:cNvPr id="2" name="Rectángulo 1">
            <a:extLst>
              <a:ext uri="{FF2B5EF4-FFF2-40B4-BE49-F238E27FC236}">
                <a16:creationId xmlns:a16="http://schemas.microsoft.com/office/drawing/2014/main" id="{094A32A4-ED78-252B-72B6-D7BDE1A33B17}"/>
              </a:ext>
            </a:extLst>
          </p:cNvPr>
          <p:cNvSpPr/>
          <p:nvPr/>
        </p:nvSpPr>
        <p:spPr>
          <a:xfrm>
            <a:off x="6597383" y="1458206"/>
            <a:ext cx="4945626" cy="4879349"/>
          </a:xfrm>
          <a:prstGeom prst="rect">
            <a:avLst/>
          </a:prstGeom>
        </p:spPr>
        <p:txBody>
          <a:bodyPr wrap="square">
            <a:spAutoFit/>
          </a:bodyPr>
          <a:lstStyle/>
          <a:p>
            <a:pPr marL="0" lvl="2" defTabSz="411163" eaLnBrk="0" hangingPunct="0">
              <a:tabLst>
                <a:tab pos="2239963" algn="l"/>
              </a:tabLst>
              <a:defRPr/>
            </a:pPr>
            <a:r>
              <a:rPr lang="es-CO" sz="1400" b="1" u="sng" dirty="0">
                <a:solidFill>
                  <a:schemeClr val="accent2"/>
                </a:solidFill>
                <a:latin typeface="Consolas" panose="020B0609020204030204" pitchFamily="49" charset="0"/>
                <a:cs typeface="Consolas" panose="020B0609020204030204" pitchFamily="49" charset="0"/>
              </a:rPr>
              <a:t>PYTHON</a:t>
            </a:r>
          </a:p>
          <a:p>
            <a:pPr marL="0" lvl="2" algn="ctr" defTabSz="411163" eaLnBrk="0" hangingPunct="0">
              <a:tabLst>
                <a:tab pos="2239963" algn="l"/>
              </a:tabLst>
              <a:defRPr/>
            </a:pPr>
            <a:endParaRPr lang="es-CO" sz="1400" b="1" dirty="0">
              <a:solidFill>
                <a:schemeClr val="accent2"/>
              </a:solidFill>
              <a:latin typeface="Consolas" panose="020B0609020204030204" pitchFamily="49" charset="0"/>
              <a:cs typeface="Consolas" panose="020B0609020204030204" pitchFamily="49" charset="0"/>
            </a:endParaRPr>
          </a:p>
          <a:p>
            <a:pPr marL="0" lvl="2" defTabSz="411163" eaLnBrk="0" hangingPunct="0">
              <a:lnSpc>
                <a:spcPct val="110000"/>
              </a:lnSpc>
              <a:tabLst>
                <a:tab pos="2239963" algn="l"/>
              </a:tabLst>
              <a:defRPr/>
            </a:pPr>
            <a:r>
              <a:rPr lang="es-CO" sz="1200" dirty="0" err="1">
                <a:solidFill>
                  <a:schemeClr val="accent1"/>
                </a:solidFill>
                <a:latin typeface="Consolas" panose="020B0609020204030204" pitchFamily="49" charset="0"/>
                <a:cs typeface="Consolas" panose="020B0609020204030204" pitchFamily="49" charset="0"/>
              </a:rPr>
              <a:t>import</a:t>
            </a:r>
            <a:r>
              <a:rPr lang="es-CO" sz="1200" dirty="0">
                <a:solidFill>
                  <a:schemeClr val="accent1"/>
                </a:solidFill>
                <a:latin typeface="Consolas" panose="020B0609020204030204" pitchFamily="49" charset="0"/>
                <a:cs typeface="Consolas" panose="020B0609020204030204" pitchFamily="49" charset="0"/>
              </a:rPr>
              <a:t> </a:t>
            </a:r>
            <a:r>
              <a:rPr lang="es-CO" sz="1200" dirty="0" err="1">
                <a:latin typeface="Consolas" panose="020B0609020204030204" pitchFamily="49" charset="0"/>
                <a:cs typeface="Consolas" panose="020B0609020204030204" pitchFamily="49" charset="0"/>
              </a:rPr>
              <a:t>numpy</a:t>
            </a:r>
            <a:r>
              <a:rPr lang="es-CO" sz="1200" dirty="0">
                <a:latin typeface="Consolas" panose="020B0609020204030204" pitchFamily="49" charset="0"/>
                <a:cs typeface="Consolas" panose="020B0609020204030204" pitchFamily="49" charset="0"/>
              </a:rPr>
              <a:t> as </a:t>
            </a:r>
            <a:r>
              <a:rPr lang="es-CO" sz="1200" dirty="0" err="1">
                <a:latin typeface="Consolas" panose="020B0609020204030204" pitchFamily="49" charset="0"/>
                <a:cs typeface="Consolas" panose="020B0609020204030204" pitchFamily="49" charset="0"/>
              </a:rPr>
              <a:t>np</a:t>
            </a:r>
            <a:endParaRPr lang="es-CO" sz="1200" dirty="0">
              <a:latin typeface="Consolas" panose="020B0609020204030204" pitchFamily="49" charset="0"/>
              <a:cs typeface="Consolas" panose="020B0609020204030204" pitchFamily="49" charset="0"/>
            </a:endParaRPr>
          </a:p>
          <a:p>
            <a:pPr marL="0" lvl="2" defTabSz="411163" eaLnBrk="0" hangingPunct="0">
              <a:lnSpc>
                <a:spcPct val="110000"/>
              </a:lnSpc>
              <a:tabLst>
                <a:tab pos="2239963" algn="l"/>
              </a:tabLst>
              <a:defRPr/>
            </a:pPr>
            <a:endParaRPr lang="es-CO" sz="1200" dirty="0">
              <a:latin typeface="Consolas" panose="020B0609020204030204" pitchFamily="49" charset="0"/>
              <a:cs typeface="Consolas" panose="020B0609020204030204" pitchFamily="49" charset="0"/>
            </a:endParaRPr>
          </a:p>
          <a:p>
            <a:pPr marL="0" lvl="2" defTabSz="411163" eaLnBrk="0" hangingPunct="0">
              <a:lnSpc>
                <a:spcPct val="110000"/>
              </a:lnSpc>
              <a:tabLst>
                <a:tab pos="2239963" algn="l"/>
              </a:tabLst>
              <a:defRPr/>
            </a:pPr>
            <a:r>
              <a:rPr lang="es-CO" sz="1200" b="1" dirty="0" err="1">
                <a:solidFill>
                  <a:schemeClr val="accent1"/>
                </a:solidFill>
                <a:latin typeface="Consolas" panose="020B0609020204030204" pitchFamily="49" charset="0"/>
                <a:cs typeface="Consolas" panose="020B0609020204030204" pitchFamily="49" charset="0"/>
              </a:rPr>
              <a:t>def</a:t>
            </a:r>
            <a:r>
              <a:rPr lang="es-CO" sz="1200" b="1" dirty="0">
                <a:solidFill>
                  <a:schemeClr val="accent1"/>
                </a:solidFill>
                <a:latin typeface="Consolas" panose="020B0609020204030204" pitchFamily="49" charset="0"/>
                <a:cs typeface="Consolas" panose="020B0609020204030204" pitchFamily="49" charset="0"/>
              </a:rPr>
              <a:t> </a:t>
            </a:r>
            <a:r>
              <a:rPr lang="es-CO" sz="1200" dirty="0" err="1">
                <a:latin typeface="Consolas" panose="020B0609020204030204" pitchFamily="49" charset="0"/>
                <a:cs typeface="Consolas" panose="020B0609020204030204" pitchFamily="49" charset="0"/>
              </a:rPr>
              <a:t>numeros_mayores_al_promedio</a:t>
            </a:r>
            <a:r>
              <a:rPr lang="es-CO" sz="1200" dirty="0">
                <a:latin typeface="Consolas" panose="020B0609020204030204" pitchFamily="49" charset="0"/>
                <a:cs typeface="Consolas" panose="020B0609020204030204" pitchFamily="49" charset="0"/>
              </a:rPr>
              <a:t>():</a:t>
            </a:r>
          </a:p>
          <a:p>
            <a:pPr marL="0" lvl="2" defTabSz="411163" eaLnBrk="0" hangingPunct="0">
              <a:lnSpc>
                <a:spcPct val="110000"/>
              </a:lnSpc>
              <a:tabLst>
                <a:tab pos="2239963" algn="l"/>
              </a:tabLst>
              <a:defRPr/>
            </a:pPr>
            <a:endParaRPr lang="es-CO" sz="1200" dirty="0">
              <a:latin typeface="Consolas" panose="020B0609020204030204" pitchFamily="49" charset="0"/>
              <a:cs typeface="Consolas" panose="020B0609020204030204" pitchFamily="49" charset="0"/>
            </a:endParaRPr>
          </a:p>
          <a:p>
            <a:pPr marL="0" lvl="2" defTabSz="411163" eaLnBrk="0" hangingPunct="0">
              <a:lnSpc>
                <a:spcPct val="110000"/>
              </a:lnSpc>
              <a:tabLst>
                <a:tab pos="2239963" algn="l"/>
              </a:tabLst>
              <a:defRPr/>
            </a:pPr>
            <a:r>
              <a:rPr lang="es-CO" sz="1200" dirty="0">
                <a:latin typeface="Consolas" panose="020B0609020204030204" pitchFamily="49" charset="0"/>
                <a:cs typeface="Consolas" panose="020B0609020204030204" pitchFamily="49" charset="0"/>
              </a:rPr>
              <a:t>   suma = 0</a:t>
            </a:r>
            <a:endParaRPr lang="es-CO" sz="1200" dirty="0">
              <a:solidFill>
                <a:srgbClr val="7CAA14"/>
              </a:solidFill>
              <a:latin typeface="Consolas" panose="020B0609020204030204" pitchFamily="49" charset="0"/>
            </a:endParaRPr>
          </a:p>
          <a:p>
            <a:pPr marL="0" lvl="2" defTabSz="411163" eaLnBrk="0" hangingPunct="0">
              <a:lnSpc>
                <a:spcPct val="130000"/>
              </a:lnSpc>
              <a:tabLst>
                <a:tab pos="2239963" algn="l"/>
              </a:tabLst>
              <a:defRPr/>
            </a:pPr>
            <a:r>
              <a:rPr lang="es-CO" sz="1200" dirty="0">
                <a:latin typeface="Consolas" panose="020B0609020204030204" pitchFamily="49" charset="0"/>
                <a:cs typeface="Consolas" panose="020B0609020204030204" pitchFamily="49" charset="0"/>
              </a:rPr>
              <a:t>   </a:t>
            </a:r>
            <a:r>
              <a:rPr lang="es-CO" sz="1200" dirty="0" err="1">
                <a:latin typeface="Consolas" panose="020B0609020204030204" pitchFamily="49" charset="0"/>
                <a:cs typeface="Consolas" panose="020B0609020204030204" pitchFamily="49" charset="0"/>
              </a:rPr>
              <a:t>num</a:t>
            </a:r>
            <a:r>
              <a:rPr lang="es-CO" sz="1200" dirty="0">
                <a:latin typeface="Consolas" panose="020B0609020204030204" pitchFamily="49" charset="0"/>
                <a:cs typeface="Consolas" panose="020B0609020204030204" pitchFamily="49" charset="0"/>
              </a:rPr>
              <a:t> = </a:t>
            </a:r>
            <a:r>
              <a:rPr lang="es-CO" sz="1200" dirty="0" err="1">
                <a:latin typeface="Consolas" panose="020B0609020204030204" pitchFamily="49" charset="0"/>
                <a:cs typeface="Consolas" panose="020B0609020204030204" pitchFamily="49" charset="0"/>
              </a:rPr>
              <a:t>np.full</a:t>
            </a:r>
            <a:r>
              <a:rPr lang="es-CO" sz="1200" dirty="0">
                <a:latin typeface="Consolas" panose="020B0609020204030204" pitchFamily="49" charset="0"/>
                <a:cs typeface="Consolas" panose="020B0609020204030204" pitchFamily="49" charset="0"/>
              </a:rPr>
              <a:t>((20), </a:t>
            </a:r>
            <a:r>
              <a:rPr lang="es-CO" sz="1200" dirty="0" err="1">
                <a:latin typeface="Consolas" panose="020B0609020204030204" pitchFamily="49" charset="0"/>
              </a:rPr>
              <a:t>fill_value</a:t>
            </a:r>
            <a:r>
              <a:rPr lang="es-CO" sz="1200" dirty="0">
                <a:latin typeface="Consolas" panose="020B0609020204030204" pitchFamily="49" charset="0"/>
              </a:rPr>
              <a:t>=0, </a:t>
            </a:r>
            <a:r>
              <a:rPr lang="es-CO" sz="1200" dirty="0" err="1">
                <a:latin typeface="Consolas" panose="020B0609020204030204" pitchFamily="49" charset="0"/>
                <a:cs typeface="Consolas" panose="020B0609020204030204" pitchFamily="49" charset="0"/>
              </a:rPr>
              <a:t>dtype</a:t>
            </a:r>
            <a:r>
              <a:rPr lang="es-CO" sz="1200" dirty="0">
                <a:latin typeface="Consolas" panose="020B0609020204030204" pitchFamily="49" charset="0"/>
                <a:cs typeface="Consolas" panose="020B0609020204030204" pitchFamily="49" charset="0"/>
              </a:rPr>
              <a:t>=</a:t>
            </a:r>
            <a:r>
              <a:rPr lang="es-CO" sz="1200" dirty="0" err="1">
                <a:solidFill>
                  <a:srgbClr val="7CAA14"/>
                </a:solidFill>
                <a:latin typeface="Consolas" panose="020B0609020204030204" pitchFamily="49" charset="0"/>
                <a:cs typeface="Consolas" panose="020B0609020204030204" pitchFamily="49" charset="0"/>
              </a:rPr>
              <a:t>int</a:t>
            </a:r>
            <a:r>
              <a:rPr lang="es-CO" sz="1200" dirty="0">
                <a:latin typeface="Consolas" panose="020B0609020204030204" pitchFamily="49" charset="0"/>
                <a:cs typeface="Consolas" panose="020B0609020204030204" pitchFamily="49" charset="0"/>
              </a:rPr>
              <a:t>)</a:t>
            </a:r>
          </a:p>
          <a:p>
            <a:pPr marL="0" lvl="2" defTabSz="411163" eaLnBrk="0" hangingPunct="0">
              <a:lnSpc>
                <a:spcPct val="130000"/>
              </a:lnSpc>
              <a:tabLst>
                <a:tab pos="2239963" algn="l"/>
              </a:tabLst>
              <a:defRPr/>
            </a:pPr>
            <a:endParaRPr lang="es-CO" sz="1200" dirty="0">
              <a:latin typeface="Consolas" panose="020B0609020204030204" pitchFamily="49" charset="0"/>
              <a:cs typeface="Consolas" panose="020B0609020204030204" pitchFamily="49" charset="0"/>
            </a:endParaRPr>
          </a:p>
          <a:p>
            <a:pPr marL="0" lvl="2" defTabSz="411163" eaLnBrk="0" hangingPunct="0">
              <a:lnSpc>
                <a:spcPct val="130000"/>
              </a:lnSpc>
              <a:tabLst>
                <a:tab pos="2239963" algn="l"/>
              </a:tabLst>
              <a:defRPr/>
            </a:pPr>
            <a:r>
              <a:rPr lang="es-CO" sz="1200" dirty="0">
                <a:latin typeface="Consolas" panose="020B0609020204030204" pitchFamily="49" charset="0"/>
                <a:cs typeface="Consolas" panose="020B0609020204030204" pitchFamily="49" charset="0"/>
              </a:rPr>
              <a:t>   </a:t>
            </a:r>
            <a:r>
              <a:rPr lang="es-CO" sz="1200" dirty="0">
                <a:solidFill>
                  <a:schemeClr val="tx1">
                    <a:lumMod val="50000"/>
                    <a:lumOff val="50000"/>
                  </a:schemeClr>
                </a:solidFill>
                <a:latin typeface="Consolas" panose="020B0609020204030204" pitchFamily="49" charset="0"/>
                <a:cs typeface="Consolas" panose="020B0609020204030204" pitchFamily="49" charset="0"/>
              </a:rPr>
              <a:t># Pide los números y los acumula para el promedio</a:t>
            </a:r>
            <a:endParaRPr lang="es-CO" sz="1200" dirty="0">
              <a:latin typeface="Consolas" panose="020B0609020204030204" pitchFamily="49" charset="0"/>
              <a:cs typeface="Consolas" panose="020B0609020204030204" pitchFamily="49" charset="0"/>
            </a:endParaRPr>
          </a:p>
          <a:p>
            <a:pPr marL="0" lvl="2" defTabSz="411163" eaLnBrk="0" hangingPunct="0">
              <a:lnSpc>
                <a:spcPct val="130000"/>
              </a:lnSpc>
              <a:tabLst>
                <a:tab pos="2239963" algn="l"/>
              </a:tabLst>
              <a:defRPr/>
            </a:pPr>
            <a:r>
              <a:rPr lang="es-CO" sz="1200" dirty="0">
                <a:latin typeface="Consolas" panose="020B0609020204030204" pitchFamily="49" charset="0"/>
                <a:cs typeface="Consolas" panose="020B0609020204030204" pitchFamily="49" charset="0"/>
              </a:rPr>
              <a:t>   </a:t>
            </a:r>
            <a:r>
              <a:rPr lang="es-CO" sz="1200" dirty="0" err="1">
                <a:solidFill>
                  <a:srgbClr val="0070C0"/>
                </a:solidFill>
                <a:latin typeface="Consolas" panose="020B0609020204030204" pitchFamily="49" charset="0"/>
                <a:cs typeface="Consolas" panose="020B0609020204030204" pitchFamily="49" charset="0"/>
              </a:rPr>
              <a:t>for</a:t>
            </a:r>
            <a:r>
              <a:rPr lang="es-CO" sz="1200" dirty="0">
                <a:latin typeface="Consolas" panose="020B0609020204030204" pitchFamily="49" charset="0"/>
                <a:cs typeface="Consolas" panose="020B0609020204030204" pitchFamily="49" charset="0"/>
              </a:rPr>
              <a:t> i </a:t>
            </a:r>
            <a:r>
              <a:rPr lang="es-CO" sz="1200" dirty="0">
                <a:solidFill>
                  <a:srgbClr val="0070C0"/>
                </a:solidFill>
                <a:latin typeface="Consolas" panose="020B0609020204030204" pitchFamily="49" charset="0"/>
                <a:cs typeface="Consolas" panose="020B0609020204030204" pitchFamily="49" charset="0"/>
              </a:rPr>
              <a:t>in</a:t>
            </a:r>
            <a:r>
              <a:rPr lang="es-CO" sz="1200" dirty="0">
                <a:latin typeface="Consolas" panose="020B0609020204030204" pitchFamily="49" charset="0"/>
                <a:cs typeface="Consolas" panose="020B0609020204030204" pitchFamily="49" charset="0"/>
              </a:rPr>
              <a:t> </a:t>
            </a:r>
            <a:r>
              <a:rPr lang="es-CO" sz="1200" dirty="0" err="1">
                <a:latin typeface="Consolas" panose="020B0609020204030204" pitchFamily="49" charset="0"/>
                <a:cs typeface="Consolas" panose="020B0609020204030204" pitchFamily="49" charset="0"/>
              </a:rPr>
              <a:t>range</a:t>
            </a:r>
            <a:r>
              <a:rPr lang="es-CO" sz="1200" dirty="0">
                <a:latin typeface="Consolas" panose="020B0609020204030204" pitchFamily="49" charset="0"/>
                <a:cs typeface="Consolas" panose="020B0609020204030204" pitchFamily="49" charset="0"/>
              </a:rPr>
              <a:t>(20):</a:t>
            </a:r>
          </a:p>
          <a:p>
            <a:pPr marL="0" lvl="2" defTabSz="411163" eaLnBrk="0" hangingPunct="0">
              <a:lnSpc>
                <a:spcPct val="130000"/>
              </a:lnSpc>
              <a:tabLst>
                <a:tab pos="2239963" algn="l"/>
              </a:tabLst>
              <a:defRPr/>
            </a:pPr>
            <a:r>
              <a:rPr lang="es-CO" sz="1200" dirty="0">
                <a:latin typeface="Consolas" panose="020B0609020204030204" pitchFamily="49" charset="0"/>
                <a:cs typeface="Consolas" panose="020B0609020204030204" pitchFamily="49" charset="0"/>
              </a:rPr>
              <a:t>      </a:t>
            </a:r>
            <a:r>
              <a:rPr lang="es-CO" sz="1200" dirty="0" err="1">
                <a:latin typeface="Consolas" panose="020B0609020204030204" pitchFamily="49" charset="0"/>
                <a:cs typeface="Consolas" panose="020B0609020204030204" pitchFamily="49" charset="0"/>
              </a:rPr>
              <a:t>num</a:t>
            </a:r>
            <a:r>
              <a:rPr lang="es-CO" sz="1200" dirty="0">
                <a:latin typeface="Consolas" panose="020B0609020204030204" pitchFamily="49" charset="0"/>
                <a:cs typeface="Consolas" panose="020B0609020204030204" pitchFamily="49" charset="0"/>
              </a:rPr>
              <a:t>[i] = </a:t>
            </a:r>
            <a:r>
              <a:rPr lang="es-CO" sz="1200" dirty="0" err="1">
                <a:latin typeface="Consolas" panose="020B0609020204030204" pitchFamily="49" charset="0"/>
                <a:cs typeface="Consolas" panose="020B0609020204030204" pitchFamily="49" charset="0"/>
              </a:rPr>
              <a:t>int</a:t>
            </a:r>
            <a:r>
              <a:rPr lang="es-CO" sz="1200" dirty="0">
                <a:latin typeface="Consolas" panose="020B0609020204030204" pitchFamily="49" charset="0"/>
                <a:cs typeface="Consolas" panose="020B0609020204030204" pitchFamily="49" charset="0"/>
              </a:rPr>
              <a:t>(input(</a:t>
            </a:r>
            <a:r>
              <a:rPr lang="es-CO" sz="1200" dirty="0">
                <a:solidFill>
                  <a:schemeClr val="accent2"/>
                </a:solidFill>
                <a:latin typeface="Consolas" panose="020B0609020204030204" pitchFamily="49" charset="0"/>
              </a:rPr>
              <a:t>"Ingrese un número entero: "</a:t>
            </a:r>
            <a:r>
              <a:rPr lang="es-CO" sz="1200" dirty="0">
                <a:latin typeface="Consolas" panose="020B0609020204030204" pitchFamily="49" charset="0"/>
                <a:cs typeface="Consolas" panose="020B0609020204030204" pitchFamily="49" charset="0"/>
              </a:rPr>
              <a:t>))</a:t>
            </a:r>
          </a:p>
          <a:p>
            <a:pPr marL="0" lvl="2" defTabSz="411163" eaLnBrk="0" hangingPunct="0">
              <a:lnSpc>
                <a:spcPct val="130000"/>
              </a:lnSpc>
              <a:tabLst>
                <a:tab pos="2239963" algn="l"/>
              </a:tabLst>
              <a:defRPr/>
            </a:pPr>
            <a:r>
              <a:rPr lang="es-CO" sz="1200" dirty="0">
                <a:latin typeface="Consolas" panose="020B0609020204030204" pitchFamily="49" charset="0"/>
                <a:cs typeface="Consolas" panose="020B0609020204030204" pitchFamily="49" charset="0"/>
              </a:rPr>
              <a:t>      suma += </a:t>
            </a:r>
            <a:r>
              <a:rPr lang="es-CO" sz="1200" dirty="0" err="1">
                <a:latin typeface="Consolas" panose="020B0609020204030204" pitchFamily="49" charset="0"/>
                <a:cs typeface="Consolas" panose="020B0609020204030204" pitchFamily="49" charset="0"/>
              </a:rPr>
              <a:t>num</a:t>
            </a:r>
            <a:r>
              <a:rPr lang="es-CO" sz="1200" dirty="0">
                <a:latin typeface="Consolas" panose="020B0609020204030204" pitchFamily="49" charset="0"/>
                <a:cs typeface="Consolas" panose="020B0609020204030204" pitchFamily="49" charset="0"/>
              </a:rPr>
              <a:t>[i]</a:t>
            </a:r>
          </a:p>
          <a:p>
            <a:pPr marL="0" lvl="2" defTabSz="411163" eaLnBrk="0" hangingPunct="0">
              <a:lnSpc>
                <a:spcPct val="130000"/>
              </a:lnSpc>
              <a:tabLst>
                <a:tab pos="2239963" algn="l"/>
              </a:tabLst>
              <a:defRPr/>
            </a:pPr>
            <a:endParaRPr lang="es-CO" sz="1200" dirty="0">
              <a:latin typeface="Consolas" panose="020B0609020204030204" pitchFamily="49" charset="0"/>
              <a:cs typeface="Consolas" panose="020B0609020204030204" pitchFamily="49" charset="0"/>
            </a:endParaRPr>
          </a:p>
          <a:p>
            <a:pPr marL="0" lvl="2" defTabSz="411163" eaLnBrk="0" hangingPunct="0">
              <a:lnSpc>
                <a:spcPct val="130000"/>
              </a:lnSpc>
              <a:tabLst>
                <a:tab pos="2239963" algn="l"/>
              </a:tabLst>
              <a:defRPr/>
            </a:pPr>
            <a:r>
              <a:rPr lang="es-CO" sz="1200" dirty="0">
                <a:solidFill>
                  <a:schemeClr val="tx1">
                    <a:lumMod val="50000"/>
                    <a:lumOff val="50000"/>
                  </a:schemeClr>
                </a:solidFill>
                <a:latin typeface="Consolas" panose="020B0609020204030204" pitchFamily="49" charset="0"/>
                <a:cs typeface="Consolas" panose="020B0609020204030204" pitchFamily="49" charset="0"/>
              </a:rPr>
              <a:t>   # Calcula el promedio de los números ingresados</a:t>
            </a:r>
            <a:endParaRPr lang="es-CO" sz="1200" dirty="0">
              <a:latin typeface="Consolas" panose="020B0609020204030204" pitchFamily="49" charset="0"/>
              <a:cs typeface="Consolas" panose="020B0609020204030204" pitchFamily="49" charset="0"/>
            </a:endParaRPr>
          </a:p>
          <a:p>
            <a:pPr marL="0" lvl="2" defTabSz="411163" eaLnBrk="0" hangingPunct="0">
              <a:lnSpc>
                <a:spcPct val="130000"/>
              </a:lnSpc>
              <a:tabLst>
                <a:tab pos="2239963" algn="l"/>
              </a:tabLst>
              <a:defRPr/>
            </a:pPr>
            <a:r>
              <a:rPr lang="es-CO" sz="1200" dirty="0">
                <a:latin typeface="Consolas" panose="020B0609020204030204" pitchFamily="49" charset="0"/>
                <a:cs typeface="Consolas" panose="020B0609020204030204" pitchFamily="49" charset="0"/>
              </a:rPr>
              <a:t>   promedio = suma/20</a:t>
            </a:r>
          </a:p>
          <a:p>
            <a:pPr marL="0" lvl="2" defTabSz="411163" eaLnBrk="0" hangingPunct="0">
              <a:lnSpc>
                <a:spcPct val="130000"/>
              </a:lnSpc>
              <a:tabLst>
                <a:tab pos="2239963" algn="l"/>
              </a:tabLst>
              <a:defRPr/>
            </a:pPr>
            <a:endParaRPr lang="es-CO" sz="1200" dirty="0">
              <a:latin typeface="Consolas" panose="020B0609020204030204" pitchFamily="49" charset="0"/>
              <a:cs typeface="Consolas" panose="020B0609020204030204" pitchFamily="49" charset="0"/>
            </a:endParaRPr>
          </a:p>
          <a:p>
            <a:pPr marL="0" lvl="2" defTabSz="411163" eaLnBrk="0" hangingPunct="0">
              <a:lnSpc>
                <a:spcPct val="130000"/>
              </a:lnSpc>
              <a:tabLst>
                <a:tab pos="2239963" algn="l"/>
              </a:tabLst>
              <a:defRPr/>
            </a:pPr>
            <a:r>
              <a:rPr lang="es-CO" sz="1200" dirty="0">
                <a:solidFill>
                  <a:schemeClr val="tx1">
                    <a:lumMod val="50000"/>
                    <a:lumOff val="50000"/>
                  </a:schemeClr>
                </a:solidFill>
                <a:latin typeface="Consolas" panose="020B0609020204030204" pitchFamily="49" charset="0"/>
                <a:cs typeface="Consolas" panose="020B0609020204030204" pitchFamily="49" charset="0"/>
              </a:rPr>
              <a:t>   # Muestra los números mayores al promedio</a:t>
            </a:r>
            <a:r>
              <a:rPr lang="es-CO" sz="1200" dirty="0">
                <a:latin typeface="Consolas" panose="020B0609020204030204" pitchFamily="49" charset="0"/>
                <a:cs typeface="Consolas" panose="020B0609020204030204" pitchFamily="49" charset="0"/>
              </a:rPr>
              <a:t>   </a:t>
            </a:r>
          </a:p>
          <a:p>
            <a:pPr marL="0" lvl="2" defTabSz="411163" eaLnBrk="0" hangingPunct="0">
              <a:lnSpc>
                <a:spcPct val="130000"/>
              </a:lnSpc>
              <a:tabLst>
                <a:tab pos="2239963" algn="l"/>
              </a:tabLst>
              <a:defRPr/>
            </a:pPr>
            <a:r>
              <a:rPr lang="es-CO" sz="1200" dirty="0">
                <a:latin typeface="Consolas" panose="020B0609020204030204" pitchFamily="49" charset="0"/>
                <a:cs typeface="Consolas" panose="020B0609020204030204" pitchFamily="49" charset="0"/>
              </a:rPr>
              <a:t>   </a:t>
            </a:r>
            <a:r>
              <a:rPr lang="es-CO" sz="1200" dirty="0" err="1">
                <a:solidFill>
                  <a:srgbClr val="0070C0"/>
                </a:solidFill>
                <a:latin typeface="Consolas" panose="020B0609020204030204" pitchFamily="49" charset="0"/>
                <a:cs typeface="Consolas" panose="020B0609020204030204" pitchFamily="49" charset="0"/>
              </a:rPr>
              <a:t>for</a:t>
            </a:r>
            <a:r>
              <a:rPr lang="es-CO" sz="1200" dirty="0">
                <a:latin typeface="Consolas" panose="020B0609020204030204" pitchFamily="49" charset="0"/>
                <a:cs typeface="Consolas" panose="020B0609020204030204" pitchFamily="49" charset="0"/>
              </a:rPr>
              <a:t> i </a:t>
            </a:r>
            <a:r>
              <a:rPr lang="es-CO" sz="1200" dirty="0">
                <a:solidFill>
                  <a:srgbClr val="0070C0"/>
                </a:solidFill>
                <a:latin typeface="Consolas" panose="020B0609020204030204" pitchFamily="49" charset="0"/>
                <a:cs typeface="Consolas" panose="020B0609020204030204" pitchFamily="49" charset="0"/>
              </a:rPr>
              <a:t>in</a:t>
            </a:r>
            <a:r>
              <a:rPr lang="es-CO" sz="1200" dirty="0">
                <a:latin typeface="Consolas" panose="020B0609020204030204" pitchFamily="49" charset="0"/>
                <a:cs typeface="Consolas" panose="020B0609020204030204" pitchFamily="49" charset="0"/>
              </a:rPr>
              <a:t> </a:t>
            </a:r>
            <a:r>
              <a:rPr lang="es-CO" sz="1200" dirty="0" err="1">
                <a:latin typeface="Consolas" panose="020B0609020204030204" pitchFamily="49" charset="0"/>
                <a:cs typeface="Consolas" panose="020B0609020204030204" pitchFamily="49" charset="0"/>
              </a:rPr>
              <a:t>range</a:t>
            </a:r>
            <a:r>
              <a:rPr lang="es-CO" sz="1200" dirty="0">
                <a:latin typeface="Consolas" panose="020B0609020204030204" pitchFamily="49" charset="0"/>
                <a:cs typeface="Consolas" panose="020B0609020204030204" pitchFamily="49" charset="0"/>
              </a:rPr>
              <a:t>(20):</a:t>
            </a:r>
          </a:p>
          <a:p>
            <a:pPr marL="0" lvl="2" defTabSz="411163" eaLnBrk="0" hangingPunct="0">
              <a:lnSpc>
                <a:spcPct val="130000"/>
              </a:lnSpc>
              <a:tabLst>
                <a:tab pos="2239963" algn="l"/>
              </a:tabLst>
              <a:defRPr/>
            </a:pPr>
            <a:r>
              <a:rPr lang="es-CO" sz="1200" dirty="0">
                <a:latin typeface="Consolas" panose="020B0609020204030204" pitchFamily="49" charset="0"/>
                <a:cs typeface="Consolas" panose="020B0609020204030204" pitchFamily="49" charset="0"/>
              </a:rPr>
              <a:t>     </a:t>
            </a:r>
            <a:r>
              <a:rPr lang="es-CO" sz="1200" dirty="0" err="1">
                <a:solidFill>
                  <a:schemeClr val="accent1"/>
                </a:solidFill>
                <a:latin typeface="Consolas" panose="020B0609020204030204" pitchFamily="49" charset="0"/>
                <a:cs typeface="Consolas" panose="020B0609020204030204" pitchFamily="49" charset="0"/>
              </a:rPr>
              <a:t>if</a:t>
            </a:r>
            <a:r>
              <a:rPr lang="es-CO" sz="1200" dirty="0">
                <a:latin typeface="Consolas" panose="020B0609020204030204" pitchFamily="49" charset="0"/>
                <a:cs typeface="Consolas" panose="020B0609020204030204" pitchFamily="49" charset="0"/>
              </a:rPr>
              <a:t> (</a:t>
            </a:r>
            <a:r>
              <a:rPr lang="es-CO" sz="1200" dirty="0" err="1">
                <a:latin typeface="Consolas" panose="020B0609020204030204" pitchFamily="49" charset="0"/>
                <a:cs typeface="Consolas" panose="020B0609020204030204" pitchFamily="49" charset="0"/>
              </a:rPr>
              <a:t>num</a:t>
            </a:r>
            <a:r>
              <a:rPr lang="es-CO" sz="1200" dirty="0">
                <a:latin typeface="Consolas" panose="020B0609020204030204" pitchFamily="49" charset="0"/>
                <a:cs typeface="Consolas" panose="020B0609020204030204" pitchFamily="49" charset="0"/>
              </a:rPr>
              <a:t>[i] &gt; promedio):</a:t>
            </a:r>
          </a:p>
          <a:p>
            <a:pPr marL="0" lvl="2" defTabSz="411163" eaLnBrk="0" hangingPunct="0">
              <a:lnSpc>
                <a:spcPct val="130000"/>
              </a:lnSpc>
              <a:tabLst>
                <a:tab pos="2239963" algn="l"/>
              </a:tabLst>
              <a:defRPr/>
            </a:pPr>
            <a:r>
              <a:rPr lang="es-CO" sz="1200" dirty="0">
                <a:latin typeface="Consolas" panose="020B0609020204030204" pitchFamily="49" charset="0"/>
                <a:cs typeface="Consolas" panose="020B0609020204030204" pitchFamily="49" charset="0"/>
              </a:rPr>
              <a:t>       </a:t>
            </a:r>
            <a:r>
              <a:rPr lang="es-CO" sz="1200" dirty="0" err="1">
                <a:latin typeface="Consolas" panose="020B0609020204030204" pitchFamily="49" charset="0"/>
                <a:cs typeface="Consolas" panose="020B0609020204030204" pitchFamily="49" charset="0"/>
              </a:rPr>
              <a:t>print</a:t>
            </a:r>
            <a:r>
              <a:rPr lang="es-CO" sz="1200" dirty="0">
                <a:latin typeface="Consolas" panose="020B0609020204030204" pitchFamily="49" charset="0"/>
                <a:cs typeface="Consolas" panose="020B0609020204030204" pitchFamily="49" charset="0"/>
              </a:rPr>
              <a:t>(</a:t>
            </a:r>
            <a:r>
              <a:rPr lang="es-CO" sz="1200" dirty="0" err="1">
                <a:latin typeface="Consolas" panose="020B0609020204030204" pitchFamily="49" charset="0"/>
                <a:cs typeface="Consolas" panose="020B0609020204030204" pitchFamily="49" charset="0"/>
              </a:rPr>
              <a:t>num</a:t>
            </a:r>
            <a:r>
              <a:rPr lang="es-CO" sz="1200" dirty="0">
                <a:latin typeface="Consolas" panose="020B0609020204030204" pitchFamily="49" charset="0"/>
                <a:cs typeface="Consolas" panose="020B0609020204030204" pitchFamily="49" charset="0"/>
              </a:rPr>
              <a:t>[i])</a:t>
            </a:r>
          </a:p>
        </p:txBody>
      </p:sp>
      <p:pic>
        <p:nvPicPr>
          <p:cNvPr id="3" name="Imagen 2">
            <a:extLst>
              <a:ext uri="{FF2B5EF4-FFF2-40B4-BE49-F238E27FC236}">
                <a16:creationId xmlns:a16="http://schemas.microsoft.com/office/drawing/2014/main" id="{98907BDF-6035-E764-4A9D-76EC52C346C2}"/>
              </a:ext>
            </a:extLst>
          </p:cNvPr>
          <p:cNvPicPr>
            <a:picLocks noChangeAspect="1"/>
          </p:cNvPicPr>
          <p:nvPr/>
        </p:nvPicPr>
        <p:blipFill>
          <a:blip r:embed="rId3"/>
          <a:stretch>
            <a:fillRect/>
          </a:stretch>
        </p:blipFill>
        <p:spPr>
          <a:xfrm rot="5400000">
            <a:off x="3828532" y="4144681"/>
            <a:ext cx="4813977" cy="427315"/>
          </a:xfrm>
          <a:prstGeom prst="rect">
            <a:avLst/>
          </a:prstGeom>
        </p:spPr>
      </p:pic>
    </p:spTree>
    <p:extLst>
      <p:ext uri="{BB962C8B-B14F-4D97-AF65-F5344CB8AC3E}">
        <p14:creationId xmlns:p14="http://schemas.microsoft.com/office/powerpoint/2010/main" val="1602198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a:bodyPr>
          <a:lstStyle/>
          <a:p>
            <a:pPr eaLnBrk="1" hangingPunct="1">
              <a:defRPr/>
            </a:pPr>
            <a:r>
              <a:rPr lang="es-CO" sz="3600" dirty="0"/>
              <a:t>Arreglos Unidimensionales</a:t>
            </a:r>
            <a:endParaRPr lang="es-ES" sz="3600" dirty="0"/>
          </a:p>
        </p:txBody>
      </p:sp>
      <p:sp>
        <p:nvSpPr>
          <p:cNvPr id="3" name="Rectángulo 2"/>
          <p:cNvSpPr/>
          <p:nvPr/>
        </p:nvSpPr>
        <p:spPr>
          <a:xfrm>
            <a:off x="3627762" y="3385120"/>
            <a:ext cx="6327173" cy="1323439"/>
          </a:xfrm>
          <a:prstGeom prst="rect">
            <a:avLst/>
          </a:prstGeom>
        </p:spPr>
        <p:txBody>
          <a:bodyPr wrap="square">
            <a:spAutoFit/>
          </a:bodyPr>
          <a:lstStyle/>
          <a:p>
            <a:pPr marL="0" lvl="1" defTabSz="411163" eaLnBrk="0" hangingPunct="0">
              <a:tabLst>
                <a:tab pos="2239963" algn="l"/>
              </a:tabLst>
              <a:defRPr/>
            </a:pPr>
            <a:r>
              <a:rPr lang="es-ES" altLang="es-CO" sz="2000" dirty="0"/>
              <a:t>Ahora, diseñe un algoritmo que llene 2 arreglos, cada uno con 500 valores. El algoritmo debe restar los arreglos y mostrar los valores que son menores a cero, resultado de esta resta.</a:t>
            </a:r>
          </a:p>
        </p:txBody>
      </p:sp>
      <p:pic>
        <p:nvPicPr>
          <p:cNvPr id="2" name="Imagen 1">
            <a:extLst>
              <a:ext uri="{FF2B5EF4-FFF2-40B4-BE49-F238E27FC236}">
                <a16:creationId xmlns:a16="http://schemas.microsoft.com/office/drawing/2014/main" id="{3915A5C0-D8B1-0698-5A37-26993074331F}"/>
              </a:ext>
            </a:extLst>
          </p:cNvPr>
          <p:cNvPicPr>
            <a:picLocks noChangeAspect="1"/>
          </p:cNvPicPr>
          <p:nvPr/>
        </p:nvPicPr>
        <p:blipFill>
          <a:blip r:embed="rId3"/>
          <a:stretch>
            <a:fillRect/>
          </a:stretch>
        </p:blipFill>
        <p:spPr>
          <a:xfrm>
            <a:off x="1317310" y="4056454"/>
            <a:ext cx="1600565" cy="2718419"/>
          </a:xfrm>
          <a:prstGeom prst="rect">
            <a:avLst/>
          </a:prstGeom>
        </p:spPr>
      </p:pic>
      <p:cxnSp>
        <p:nvCxnSpPr>
          <p:cNvPr id="4" name="Conector angular 7">
            <a:extLst>
              <a:ext uri="{FF2B5EF4-FFF2-40B4-BE49-F238E27FC236}">
                <a16:creationId xmlns:a16="http://schemas.microsoft.com/office/drawing/2014/main" id="{691FBE77-6FEF-4AEB-74C8-51740EB62CB7}"/>
              </a:ext>
            </a:extLst>
          </p:cNvPr>
          <p:cNvCxnSpPr>
            <a:cxnSpLocks/>
          </p:cNvCxnSpPr>
          <p:nvPr/>
        </p:nvCxnSpPr>
        <p:spPr>
          <a:xfrm>
            <a:off x="4193485" y="2893059"/>
            <a:ext cx="6681205" cy="2085341"/>
          </a:xfrm>
          <a:prstGeom prst="bentConnector3">
            <a:avLst>
              <a:gd name="adj1" fmla="val -16910"/>
            </a:avLst>
          </a:prstGeom>
          <a:ln w="28575">
            <a:solidFill>
              <a:srgbClr val="0070C0"/>
            </a:solidFill>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pic>
        <p:nvPicPr>
          <p:cNvPr id="8" name="Imagen 7">
            <a:extLst>
              <a:ext uri="{FF2B5EF4-FFF2-40B4-BE49-F238E27FC236}">
                <a16:creationId xmlns:a16="http://schemas.microsoft.com/office/drawing/2014/main" id="{63C97E9F-4BDD-AA1A-C007-095B1F2C6277}"/>
              </a:ext>
            </a:extLst>
          </p:cNvPr>
          <p:cNvPicPr>
            <a:picLocks noChangeAspect="1"/>
          </p:cNvPicPr>
          <p:nvPr/>
        </p:nvPicPr>
        <p:blipFill rotWithShape="1">
          <a:blip r:embed="rId4">
            <a:clrChange>
              <a:clrFrom>
                <a:srgbClr val="F8FAFB"/>
              </a:clrFrom>
              <a:clrTo>
                <a:srgbClr val="F8FAFB">
                  <a:alpha val="0"/>
                </a:srgbClr>
              </a:clrTo>
            </a:clrChange>
          </a:blip>
          <a:srcRect l="6779" t="10468" b="5833"/>
          <a:stretch/>
        </p:blipFill>
        <p:spPr>
          <a:xfrm>
            <a:off x="3483598" y="2137236"/>
            <a:ext cx="1142681" cy="1153781"/>
          </a:xfrm>
          <a:prstGeom prst="rect">
            <a:avLst/>
          </a:prstGeom>
        </p:spPr>
      </p:pic>
    </p:spTree>
    <p:extLst>
      <p:ext uri="{BB962C8B-B14F-4D97-AF65-F5344CB8AC3E}">
        <p14:creationId xmlns:p14="http://schemas.microsoft.com/office/powerpoint/2010/main" val="2602083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a:bodyPr>
          <a:lstStyle/>
          <a:p>
            <a:pPr eaLnBrk="1" hangingPunct="1">
              <a:defRPr/>
            </a:pPr>
            <a:r>
              <a:rPr lang="es-CO" sz="3600" dirty="0"/>
              <a:t>Arreglos Unidimensionales</a:t>
            </a:r>
            <a:endParaRPr lang="es-ES" sz="3600" dirty="0"/>
          </a:p>
        </p:txBody>
      </p:sp>
      <p:sp>
        <p:nvSpPr>
          <p:cNvPr id="5" name="Rectángulo 4"/>
          <p:cNvSpPr/>
          <p:nvPr/>
        </p:nvSpPr>
        <p:spPr>
          <a:xfrm>
            <a:off x="1989572" y="1341685"/>
            <a:ext cx="8212855" cy="5625514"/>
          </a:xfrm>
          <a:prstGeom prst="rect">
            <a:avLst/>
          </a:prstGeom>
        </p:spPr>
        <p:txBody>
          <a:bodyPr wrap="square">
            <a:spAutoFit/>
          </a:bodyPr>
          <a:lstStyle/>
          <a:p>
            <a:pPr marL="0" lvl="2" algn="ctr" defTabSz="411163" eaLnBrk="0" hangingPunct="0">
              <a:tabLst>
                <a:tab pos="2239963" algn="l"/>
              </a:tabLst>
              <a:defRPr/>
            </a:pPr>
            <a:r>
              <a:rPr lang="es-CO" sz="1400" b="1" u="sng" dirty="0">
                <a:solidFill>
                  <a:schemeClr val="accent2"/>
                </a:solidFill>
                <a:latin typeface="Consolas" panose="020B0609020204030204" pitchFamily="49" charset="0"/>
                <a:cs typeface="Consolas" panose="020B0609020204030204" pitchFamily="49" charset="0"/>
              </a:rPr>
              <a:t>PSEUDOCÓDIGO</a:t>
            </a:r>
          </a:p>
          <a:p>
            <a:pPr marL="0" lvl="2" defTabSz="411163" eaLnBrk="0" hangingPunct="0">
              <a:lnSpc>
                <a:spcPct val="130000"/>
              </a:lnSpc>
              <a:tabLst>
                <a:tab pos="2239963" algn="l"/>
              </a:tabLst>
              <a:defRPr/>
            </a:pPr>
            <a:r>
              <a:rPr lang="es-CO" sz="1100" dirty="0">
                <a:solidFill>
                  <a:schemeClr val="accent1"/>
                </a:solidFill>
                <a:latin typeface="Consolas" panose="020B0609020204030204" pitchFamily="49" charset="0"/>
                <a:cs typeface="Consolas" panose="020B0609020204030204" pitchFamily="49" charset="0"/>
              </a:rPr>
              <a:t>publico</a:t>
            </a:r>
            <a:r>
              <a:rPr lang="es-CO" sz="1100" dirty="0">
                <a:latin typeface="Consolas" panose="020B0609020204030204" pitchFamily="49" charset="0"/>
                <a:cs typeface="Consolas" panose="020B0609020204030204" pitchFamily="49" charset="0"/>
              </a:rPr>
              <a:t> </a:t>
            </a:r>
            <a:r>
              <a:rPr lang="es-CO" sz="1100" dirty="0" err="1">
                <a:solidFill>
                  <a:srgbClr val="7CAA14"/>
                </a:solidFill>
                <a:latin typeface="Consolas" panose="020B0609020204030204" pitchFamily="49" charset="0"/>
                <a:cs typeface="Consolas" panose="020B0609020204030204" pitchFamily="49" charset="0"/>
              </a:rPr>
              <a:t>vacio</a:t>
            </a:r>
            <a:r>
              <a:rPr lang="es-CO" sz="1100" dirty="0">
                <a:latin typeface="Consolas" panose="020B0609020204030204" pitchFamily="49" charset="0"/>
                <a:cs typeface="Consolas" panose="020B0609020204030204" pitchFamily="49" charset="0"/>
              </a:rPr>
              <a:t> </a:t>
            </a:r>
            <a:r>
              <a:rPr lang="es-CO" sz="1100" dirty="0" err="1">
                <a:latin typeface="Consolas" panose="020B0609020204030204" pitchFamily="49" charset="0"/>
                <a:cs typeface="Consolas" panose="020B0609020204030204" pitchFamily="49" charset="0"/>
              </a:rPr>
              <a:t>restar_arreglos</a:t>
            </a:r>
            <a:r>
              <a:rPr lang="es-CO" sz="1100" dirty="0">
                <a:latin typeface="Consolas" panose="020B0609020204030204" pitchFamily="49" charset="0"/>
                <a:cs typeface="Consolas" panose="020B0609020204030204" pitchFamily="49" charset="0"/>
              </a:rPr>
              <a:t>()</a:t>
            </a:r>
          </a:p>
          <a:p>
            <a:pPr marL="0" lvl="2" defTabSz="411163" eaLnBrk="0" hangingPunct="0">
              <a:lnSpc>
                <a:spcPct val="130000"/>
              </a:lnSpc>
              <a:tabLst>
                <a:tab pos="2239963" algn="l"/>
              </a:tabLst>
              <a:defRPr/>
            </a:pPr>
            <a:r>
              <a:rPr lang="es-CO" sz="1100" dirty="0">
                <a:latin typeface="Consolas" panose="020B0609020204030204" pitchFamily="49" charset="0"/>
                <a:cs typeface="Consolas" panose="020B0609020204030204" pitchFamily="49" charset="0"/>
              </a:rPr>
              <a:t>   </a:t>
            </a:r>
            <a:r>
              <a:rPr lang="es-CO" sz="1100" b="1" dirty="0">
                <a:latin typeface="Consolas" panose="020B0609020204030204" pitchFamily="49" charset="0"/>
                <a:cs typeface="Consolas" panose="020B0609020204030204" pitchFamily="49" charset="0"/>
              </a:rPr>
              <a:t>Entero</a:t>
            </a:r>
            <a:r>
              <a:rPr lang="es-CO" sz="1100" dirty="0">
                <a:latin typeface="Consolas" panose="020B0609020204030204" pitchFamily="49" charset="0"/>
                <a:cs typeface="Consolas" panose="020B0609020204030204" pitchFamily="49" charset="0"/>
              </a:rPr>
              <a:t>: i, </a:t>
            </a:r>
            <a:r>
              <a:rPr lang="es-CO" sz="1100" dirty="0" err="1">
                <a:latin typeface="Consolas" panose="020B0609020204030204" pitchFamily="49" charset="0"/>
                <a:cs typeface="Consolas" panose="020B0609020204030204" pitchFamily="49" charset="0"/>
              </a:rPr>
              <a:t>cont</a:t>
            </a:r>
            <a:r>
              <a:rPr lang="es-CO" sz="1100" dirty="0">
                <a:latin typeface="Consolas" panose="020B0609020204030204" pitchFamily="49" charset="0"/>
                <a:cs typeface="Consolas" panose="020B0609020204030204" pitchFamily="49" charset="0"/>
              </a:rPr>
              <a:t>=0, A(500), B(500), C(500)</a:t>
            </a:r>
          </a:p>
          <a:p>
            <a:pPr marL="0" lvl="2" defTabSz="411163" eaLnBrk="0" hangingPunct="0">
              <a:lnSpc>
                <a:spcPct val="130000"/>
              </a:lnSpc>
              <a:tabLst>
                <a:tab pos="2239963" algn="l"/>
              </a:tabLst>
              <a:defRPr/>
            </a:pPr>
            <a:endParaRPr lang="es-CO" sz="1100" dirty="0">
              <a:latin typeface="Consolas" panose="020B0609020204030204" pitchFamily="49" charset="0"/>
              <a:cs typeface="Consolas" panose="020B0609020204030204" pitchFamily="49" charset="0"/>
            </a:endParaRPr>
          </a:p>
          <a:p>
            <a:pPr marL="0" lvl="2" defTabSz="411163" eaLnBrk="0" hangingPunct="0">
              <a:lnSpc>
                <a:spcPct val="120000"/>
              </a:lnSpc>
              <a:tabLst>
                <a:tab pos="2239963" algn="l"/>
              </a:tabLst>
              <a:defRPr/>
            </a:pPr>
            <a:r>
              <a:rPr lang="es-CO" sz="1100" dirty="0">
                <a:solidFill>
                  <a:schemeClr val="accent1"/>
                </a:solidFill>
                <a:latin typeface="Consolas" panose="020B0609020204030204" pitchFamily="49" charset="0"/>
                <a:cs typeface="Consolas" panose="020B0609020204030204" pitchFamily="49" charset="0"/>
              </a:rPr>
              <a:t>   Para</a:t>
            </a:r>
            <a:r>
              <a:rPr lang="es-CO" sz="1100" dirty="0">
                <a:latin typeface="Consolas" panose="020B0609020204030204" pitchFamily="49" charset="0"/>
                <a:cs typeface="Consolas" panose="020B0609020204030204" pitchFamily="49" charset="0"/>
              </a:rPr>
              <a:t> i=0 </a:t>
            </a:r>
            <a:r>
              <a:rPr lang="es-CO" sz="1100" dirty="0">
                <a:solidFill>
                  <a:schemeClr val="accent1"/>
                </a:solidFill>
                <a:latin typeface="Consolas" panose="020B0609020204030204" pitchFamily="49" charset="0"/>
              </a:rPr>
              <a:t>hasta</a:t>
            </a:r>
            <a:r>
              <a:rPr lang="es-CO" sz="1100" dirty="0">
                <a:latin typeface="Consolas" panose="020B0609020204030204" pitchFamily="49" charset="0"/>
                <a:cs typeface="Consolas" panose="020B0609020204030204" pitchFamily="49" charset="0"/>
              </a:rPr>
              <a:t> 500 </a:t>
            </a:r>
            <a:r>
              <a:rPr lang="es-CO" sz="1100" dirty="0">
                <a:solidFill>
                  <a:schemeClr val="accent1"/>
                </a:solidFill>
                <a:latin typeface="Consolas" panose="020B0609020204030204" pitchFamily="49" charset="0"/>
              </a:rPr>
              <a:t>incremento</a:t>
            </a:r>
            <a:r>
              <a:rPr lang="es-CO" sz="1100" dirty="0">
                <a:latin typeface="Consolas" panose="020B0609020204030204" pitchFamily="49" charset="0"/>
                <a:cs typeface="Consolas" panose="020B0609020204030204" pitchFamily="49" charset="0"/>
              </a:rPr>
              <a:t> 1 </a:t>
            </a:r>
            <a:r>
              <a:rPr lang="es-CO" sz="1100" dirty="0">
                <a:solidFill>
                  <a:schemeClr val="accent1"/>
                </a:solidFill>
                <a:latin typeface="Consolas" panose="020B0609020204030204" pitchFamily="49" charset="0"/>
                <a:cs typeface="Consolas" panose="020B0609020204030204" pitchFamily="49" charset="0"/>
              </a:rPr>
              <a:t>haga</a:t>
            </a:r>
          </a:p>
          <a:p>
            <a:pPr marL="0" lvl="2" defTabSz="411163" eaLnBrk="0" hangingPunct="0">
              <a:lnSpc>
                <a:spcPct val="120000"/>
              </a:lnSpc>
              <a:tabLst>
                <a:tab pos="2239963" algn="l"/>
              </a:tabLst>
              <a:defRPr/>
            </a:pPr>
            <a:r>
              <a:rPr lang="es-CO" sz="1100" b="1" dirty="0">
                <a:latin typeface="Consolas" panose="020B0609020204030204" pitchFamily="49" charset="0"/>
                <a:cs typeface="Consolas" panose="020B0609020204030204" pitchFamily="49" charset="0"/>
              </a:rPr>
              <a:t>     Escribir</a:t>
            </a:r>
            <a:r>
              <a:rPr lang="es-CO" sz="1100" dirty="0">
                <a:latin typeface="Consolas" panose="020B0609020204030204" pitchFamily="49" charset="0"/>
                <a:cs typeface="Consolas" panose="020B0609020204030204" pitchFamily="49" charset="0"/>
              </a:rPr>
              <a:t>(</a:t>
            </a:r>
            <a:r>
              <a:rPr lang="es-CO" sz="1100" dirty="0">
                <a:solidFill>
                  <a:schemeClr val="accent2"/>
                </a:solidFill>
                <a:latin typeface="Consolas" panose="020B0609020204030204" pitchFamily="49" charset="0"/>
                <a:cs typeface="Consolas" panose="020B0609020204030204" pitchFamily="49" charset="0"/>
              </a:rPr>
              <a:t>“Ingrese el valor en la posición”</a:t>
            </a:r>
            <a:r>
              <a:rPr lang="es-CO" sz="1100" dirty="0">
                <a:latin typeface="Consolas" panose="020B0609020204030204" pitchFamily="49" charset="0"/>
                <a:cs typeface="Consolas" panose="020B0609020204030204" pitchFamily="49" charset="0"/>
              </a:rPr>
              <a:t>, i+1, </a:t>
            </a:r>
            <a:r>
              <a:rPr lang="es-CO" sz="1100" dirty="0">
                <a:solidFill>
                  <a:schemeClr val="accent2"/>
                </a:solidFill>
                <a:latin typeface="Consolas" panose="020B0609020204030204" pitchFamily="49" charset="0"/>
                <a:cs typeface="Consolas" panose="020B0609020204030204" pitchFamily="49" charset="0"/>
              </a:rPr>
              <a:t>“del arreglo A:”</a:t>
            </a:r>
            <a:r>
              <a:rPr lang="es-CO" sz="1100" dirty="0">
                <a:latin typeface="Consolas" panose="020B0609020204030204" pitchFamily="49" charset="0"/>
                <a:cs typeface="Consolas" panose="020B0609020204030204" pitchFamily="49" charset="0"/>
              </a:rPr>
              <a:t>)</a:t>
            </a:r>
          </a:p>
          <a:p>
            <a:pPr marL="0" lvl="2" defTabSz="411163" eaLnBrk="0" hangingPunct="0">
              <a:lnSpc>
                <a:spcPct val="120000"/>
              </a:lnSpc>
              <a:tabLst>
                <a:tab pos="2239963" algn="l"/>
              </a:tabLst>
              <a:defRPr/>
            </a:pPr>
            <a:r>
              <a:rPr lang="es-CO" sz="1100" dirty="0">
                <a:latin typeface="Consolas" panose="020B0609020204030204" pitchFamily="49" charset="0"/>
                <a:cs typeface="Consolas" panose="020B0609020204030204" pitchFamily="49" charset="0"/>
              </a:rPr>
              <a:t>     </a:t>
            </a:r>
            <a:r>
              <a:rPr lang="es-CO" sz="1100" b="1" dirty="0">
                <a:latin typeface="Consolas" panose="020B0609020204030204" pitchFamily="49" charset="0"/>
                <a:cs typeface="Consolas" panose="020B0609020204030204" pitchFamily="49" charset="0"/>
              </a:rPr>
              <a:t>Leer</a:t>
            </a:r>
            <a:r>
              <a:rPr lang="es-CO" sz="1100" dirty="0">
                <a:latin typeface="Consolas" panose="020B0609020204030204" pitchFamily="49" charset="0"/>
                <a:cs typeface="Consolas" panose="020B0609020204030204" pitchFamily="49" charset="0"/>
              </a:rPr>
              <a:t>(A[i])</a:t>
            </a:r>
          </a:p>
          <a:p>
            <a:pPr marL="0" lvl="2" defTabSz="411163" eaLnBrk="0" hangingPunct="0">
              <a:lnSpc>
                <a:spcPct val="120000"/>
              </a:lnSpc>
              <a:tabLst>
                <a:tab pos="2239963" algn="l"/>
              </a:tabLst>
              <a:defRPr/>
            </a:pPr>
            <a:r>
              <a:rPr lang="es-CO" sz="1100" dirty="0">
                <a:latin typeface="Consolas" panose="020B0609020204030204" pitchFamily="49" charset="0"/>
                <a:cs typeface="Consolas" panose="020B0609020204030204" pitchFamily="49" charset="0"/>
              </a:rPr>
              <a:t>     </a:t>
            </a:r>
            <a:r>
              <a:rPr lang="es-CO" sz="1100" b="1" dirty="0">
                <a:latin typeface="Consolas" panose="020B0609020204030204" pitchFamily="49" charset="0"/>
                <a:cs typeface="Consolas" panose="020B0609020204030204" pitchFamily="49" charset="0"/>
              </a:rPr>
              <a:t>Escribir</a:t>
            </a:r>
            <a:r>
              <a:rPr lang="es-CO" sz="1100" dirty="0">
                <a:latin typeface="Consolas" panose="020B0609020204030204" pitchFamily="49" charset="0"/>
                <a:cs typeface="Consolas" panose="020B0609020204030204" pitchFamily="49" charset="0"/>
              </a:rPr>
              <a:t>(</a:t>
            </a:r>
            <a:r>
              <a:rPr lang="es-CO" sz="1100" dirty="0">
                <a:solidFill>
                  <a:schemeClr val="accent2"/>
                </a:solidFill>
                <a:latin typeface="Consolas" panose="020B0609020204030204" pitchFamily="49" charset="0"/>
                <a:cs typeface="Consolas" panose="020B0609020204030204" pitchFamily="49" charset="0"/>
              </a:rPr>
              <a:t>“Ingrese el valor en la posición”</a:t>
            </a:r>
            <a:r>
              <a:rPr lang="es-CO" sz="1100" dirty="0">
                <a:latin typeface="Consolas" panose="020B0609020204030204" pitchFamily="49" charset="0"/>
                <a:cs typeface="Consolas" panose="020B0609020204030204" pitchFamily="49" charset="0"/>
              </a:rPr>
              <a:t>, i+1, </a:t>
            </a:r>
            <a:r>
              <a:rPr lang="es-CO" sz="1100" dirty="0">
                <a:solidFill>
                  <a:schemeClr val="accent2"/>
                </a:solidFill>
                <a:latin typeface="Consolas" panose="020B0609020204030204" pitchFamily="49" charset="0"/>
                <a:cs typeface="Consolas" panose="020B0609020204030204" pitchFamily="49" charset="0"/>
              </a:rPr>
              <a:t>“del arreglo B:”</a:t>
            </a:r>
            <a:r>
              <a:rPr lang="es-CO" sz="1100" dirty="0">
                <a:latin typeface="Consolas" panose="020B0609020204030204" pitchFamily="49" charset="0"/>
                <a:cs typeface="Consolas" panose="020B0609020204030204" pitchFamily="49" charset="0"/>
              </a:rPr>
              <a:t>)</a:t>
            </a:r>
          </a:p>
          <a:p>
            <a:pPr marL="0" lvl="2" defTabSz="411163" eaLnBrk="0" hangingPunct="0">
              <a:lnSpc>
                <a:spcPct val="120000"/>
              </a:lnSpc>
              <a:tabLst>
                <a:tab pos="2239963" algn="l"/>
              </a:tabLst>
              <a:defRPr/>
            </a:pPr>
            <a:r>
              <a:rPr lang="es-CO" sz="1100" dirty="0">
                <a:latin typeface="Consolas" panose="020B0609020204030204" pitchFamily="49" charset="0"/>
                <a:cs typeface="Consolas" panose="020B0609020204030204" pitchFamily="49" charset="0"/>
              </a:rPr>
              <a:t>     </a:t>
            </a:r>
            <a:r>
              <a:rPr lang="es-CO" sz="1100" b="1" dirty="0">
                <a:latin typeface="Consolas" panose="020B0609020204030204" pitchFamily="49" charset="0"/>
                <a:cs typeface="Consolas" panose="020B0609020204030204" pitchFamily="49" charset="0"/>
              </a:rPr>
              <a:t>Leer</a:t>
            </a:r>
            <a:r>
              <a:rPr lang="es-CO" sz="1100" dirty="0">
                <a:latin typeface="Consolas" panose="020B0609020204030204" pitchFamily="49" charset="0"/>
                <a:cs typeface="Consolas" panose="020B0609020204030204" pitchFamily="49" charset="0"/>
              </a:rPr>
              <a:t>(B[i])</a:t>
            </a:r>
          </a:p>
          <a:p>
            <a:pPr marL="0" lvl="2" defTabSz="411163" eaLnBrk="0" hangingPunct="0">
              <a:lnSpc>
                <a:spcPct val="120000"/>
              </a:lnSpc>
              <a:tabLst>
                <a:tab pos="2239963" algn="l"/>
              </a:tabLst>
              <a:defRPr/>
            </a:pPr>
            <a:r>
              <a:rPr lang="es-CO" sz="1100" dirty="0">
                <a:latin typeface="Consolas" panose="020B0609020204030204" pitchFamily="49" charset="0"/>
                <a:cs typeface="Consolas" panose="020B0609020204030204" pitchFamily="49" charset="0"/>
              </a:rPr>
              <a:t>     C[i] = A[i] - B[i]</a:t>
            </a:r>
          </a:p>
          <a:p>
            <a:pPr marL="0" lvl="2" defTabSz="411163" eaLnBrk="0" hangingPunct="0">
              <a:lnSpc>
                <a:spcPct val="120000"/>
              </a:lnSpc>
              <a:tabLst>
                <a:tab pos="2239963" algn="l"/>
              </a:tabLst>
              <a:defRPr/>
            </a:pPr>
            <a:r>
              <a:rPr lang="es-CO" sz="1100" dirty="0">
                <a:latin typeface="Consolas" panose="020B0609020204030204" pitchFamily="49" charset="0"/>
                <a:cs typeface="Consolas" panose="020B0609020204030204" pitchFamily="49" charset="0"/>
              </a:rPr>
              <a:t>     </a:t>
            </a:r>
            <a:r>
              <a:rPr lang="es-CO" sz="1100" dirty="0">
                <a:solidFill>
                  <a:schemeClr val="accent1"/>
                </a:solidFill>
                <a:latin typeface="Consolas" panose="020B0609020204030204" pitchFamily="49" charset="0"/>
                <a:cs typeface="Consolas" panose="020B0609020204030204" pitchFamily="49" charset="0"/>
              </a:rPr>
              <a:t>Si</a:t>
            </a:r>
            <a:r>
              <a:rPr lang="es-CO" sz="1100" dirty="0">
                <a:latin typeface="Consolas" panose="020B0609020204030204" pitchFamily="49" charset="0"/>
                <a:cs typeface="Consolas" panose="020B0609020204030204" pitchFamily="49" charset="0"/>
              </a:rPr>
              <a:t> (C[i]  &lt; 0) </a:t>
            </a:r>
            <a:r>
              <a:rPr lang="es-CO" sz="1100" dirty="0">
                <a:solidFill>
                  <a:schemeClr val="accent1"/>
                </a:solidFill>
                <a:latin typeface="Consolas" panose="020B0609020204030204" pitchFamily="49" charset="0"/>
                <a:cs typeface="Consolas" panose="020B0609020204030204" pitchFamily="49" charset="0"/>
              </a:rPr>
              <a:t>entonces</a:t>
            </a:r>
          </a:p>
          <a:p>
            <a:pPr marL="0" lvl="2" defTabSz="411163" eaLnBrk="0" hangingPunct="0">
              <a:lnSpc>
                <a:spcPct val="120000"/>
              </a:lnSpc>
              <a:tabLst>
                <a:tab pos="2239963" algn="l"/>
              </a:tabLst>
              <a:defRPr/>
            </a:pPr>
            <a:r>
              <a:rPr lang="es-CO" sz="1100" dirty="0">
                <a:latin typeface="Consolas" panose="020B0609020204030204" pitchFamily="49" charset="0"/>
                <a:cs typeface="Consolas" panose="020B0609020204030204" pitchFamily="49" charset="0"/>
              </a:rPr>
              <a:t>       </a:t>
            </a:r>
            <a:r>
              <a:rPr lang="es-CO" sz="1100" dirty="0" err="1">
                <a:latin typeface="Consolas" panose="020B0609020204030204" pitchFamily="49" charset="0"/>
                <a:cs typeface="Consolas" panose="020B0609020204030204" pitchFamily="49" charset="0"/>
              </a:rPr>
              <a:t>cont</a:t>
            </a:r>
            <a:r>
              <a:rPr lang="es-CO" sz="1100" dirty="0">
                <a:latin typeface="Consolas" panose="020B0609020204030204" pitchFamily="49" charset="0"/>
                <a:cs typeface="Consolas" panose="020B0609020204030204" pitchFamily="49" charset="0"/>
              </a:rPr>
              <a:t> = </a:t>
            </a:r>
            <a:r>
              <a:rPr lang="es-CO" sz="1100" dirty="0" err="1">
                <a:latin typeface="Consolas" panose="020B0609020204030204" pitchFamily="49" charset="0"/>
                <a:cs typeface="Consolas" panose="020B0609020204030204" pitchFamily="49" charset="0"/>
              </a:rPr>
              <a:t>cont</a:t>
            </a:r>
            <a:r>
              <a:rPr lang="es-CO" sz="1100" dirty="0">
                <a:latin typeface="Consolas" panose="020B0609020204030204" pitchFamily="49" charset="0"/>
                <a:cs typeface="Consolas" panose="020B0609020204030204" pitchFamily="49" charset="0"/>
              </a:rPr>
              <a:t> + 1</a:t>
            </a:r>
          </a:p>
          <a:p>
            <a:pPr marL="0" lvl="2" defTabSz="411163" eaLnBrk="0" hangingPunct="0">
              <a:lnSpc>
                <a:spcPct val="120000"/>
              </a:lnSpc>
              <a:tabLst>
                <a:tab pos="2239963" algn="l"/>
              </a:tabLst>
              <a:defRPr/>
            </a:pPr>
            <a:r>
              <a:rPr lang="es-CO" sz="1100" dirty="0">
                <a:latin typeface="Consolas" panose="020B0609020204030204" pitchFamily="49" charset="0"/>
                <a:cs typeface="Consolas" panose="020B0609020204030204" pitchFamily="49" charset="0"/>
              </a:rPr>
              <a:t>     </a:t>
            </a:r>
            <a:r>
              <a:rPr lang="es-CO" sz="1100" dirty="0" err="1">
                <a:solidFill>
                  <a:schemeClr val="accent1"/>
                </a:solidFill>
                <a:latin typeface="Consolas" panose="020B0609020204030204" pitchFamily="49" charset="0"/>
                <a:cs typeface="Consolas" panose="020B0609020204030204" pitchFamily="49" charset="0"/>
              </a:rPr>
              <a:t>Fin_si</a:t>
            </a:r>
            <a:endParaRPr lang="es-CO" sz="1100" dirty="0">
              <a:solidFill>
                <a:schemeClr val="accent1"/>
              </a:solidFill>
              <a:latin typeface="Consolas" panose="020B0609020204030204" pitchFamily="49" charset="0"/>
              <a:cs typeface="Consolas" panose="020B0609020204030204" pitchFamily="49" charset="0"/>
            </a:endParaRPr>
          </a:p>
          <a:p>
            <a:pPr marL="0" lvl="2" defTabSz="411163" eaLnBrk="0" hangingPunct="0">
              <a:lnSpc>
                <a:spcPct val="120000"/>
              </a:lnSpc>
              <a:tabLst>
                <a:tab pos="2239963" algn="l"/>
              </a:tabLst>
              <a:defRPr/>
            </a:pPr>
            <a:r>
              <a:rPr lang="es-CO" sz="1100" dirty="0">
                <a:solidFill>
                  <a:schemeClr val="accent1"/>
                </a:solidFill>
                <a:latin typeface="Consolas" panose="020B0609020204030204" pitchFamily="49" charset="0"/>
                <a:cs typeface="Consolas" panose="020B0609020204030204" pitchFamily="49" charset="0"/>
              </a:rPr>
              <a:t>   </a:t>
            </a:r>
            <a:r>
              <a:rPr lang="es-CO" sz="1100" dirty="0" err="1">
                <a:solidFill>
                  <a:schemeClr val="accent1"/>
                </a:solidFill>
                <a:latin typeface="Consolas" panose="020B0609020204030204" pitchFamily="49" charset="0"/>
                <a:cs typeface="Consolas" panose="020B0609020204030204" pitchFamily="49" charset="0"/>
              </a:rPr>
              <a:t>Fin_Para</a:t>
            </a:r>
            <a:endParaRPr lang="es-CO" sz="1100" dirty="0">
              <a:solidFill>
                <a:schemeClr val="accent1"/>
              </a:solidFill>
              <a:latin typeface="Consolas" panose="020B0609020204030204" pitchFamily="49" charset="0"/>
              <a:cs typeface="Consolas" panose="020B0609020204030204" pitchFamily="49" charset="0"/>
            </a:endParaRPr>
          </a:p>
          <a:p>
            <a:pPr marL="0" lvl="2" defTabSz="411163" eaLnBrk="0" hangingPunct="0">
              <a:lnSpc>
                <a:spcPct val="120000"/>
              </a:lnSpc>
              <a:tabLst>
                <a:tab pos="2239963" algn="l"/>
              </a:tabLst>
              <a:defRPr/>
            </a:pPr>
            <a:r>
              <a:rPr lang="es-CO" sz="1100" dirty="0">
                <a:latin typeface="Consolas" panose="020B0609020204030204" pitchFamily="49" charset="0"/>
                <a:cs typeface="Consolas" panose="020B0609020204030204" pitchFamily="49" charset="0"/>
              </a:rPr>
              <a:t>  </a:t>
            </a:r>
          </a:p>
          <a:p>
            <a:pPr marL="0" lvl="2" defTabSz="411163" eaLnBrk="0" hangingPunct="0">
              <a:lnSpc>
                <a:spcPct val="120000"/>
              </a:lnSpc>
              <a:tabLst>
                <a:tab pos="2239963" algn="l"/>
              </a:tabLst>
              <a:defRPr/>
            </a:pPr>
            <a:r>
              <a:rPr lang="es-CO" sz="1100" dirty="0">
                <a:latin typeface="Consolas" panose="020B0609020204030204" pitchFamily="49" charset="0"/>
                <a:cs typeface="Consolas" panose="020B0609020204030204" pitchFamily="49" charset="0"/>
              </a:rPr>
              <a:t>   </a:t>
            </a:r>
            <a:r>
              <a:rPr lang="es-CO" sz="1100" dirty="0">
                <a:solidFill>
                  <a:schemeClr val="accent1"/>
                </a:solidFill>
                <a:latin typeface="Consolas" panose="020B0609020204030204" pitchFamily="49" charset="0"/>
                <a:cs typeface="Consolas" panose="020B0609020204030204" pitchFamily="49" charset="0"/>
              </a:rPr>
              <a:t>Si</a:t>
            </a:r>
            <a:r>
              <a:rPr lang="es-CO" sz="1100" dirty="0">
                <a:latin typeface="Consolas" panose="020B0609020204030204" pitchFamily="49" charset="0"/>
                <a:cs typeface="Consolas" panose="020B0609020204030204" pitchFamily="49" charset="0"/>
              </a:rPr>
              <a:t> (</a:t>
            </a:r>
            <a:r>
              <a:rPr lang="es-CO" sz="1100" dirty="0" err="1">
                <a:latin typeface="Consolas" panose="020B0609020204030204" pitchFamily="49" charset="0"/>
                <a:cs typeface="Consolas" panose="020B0609020204030204" pitchFamily="49" charset="0"/>
              </a:rPr>
              <a:t>cont</a:t>
            </a:r>
            <a:r>
              <a:rPr lang="es-CO" sz="1100" dirty="0">
                <a:latin typeface="Consolas" panose="020B0609020204030204" pitchFamily="49" charset="0"/>
                <a:cs typeface="Consolas" panose="020B0609020204030204" pitchFamily="49" charset="0"/>
              </a:rPr>
              <a:t> == 0) </a:t>
            </a:r>
            <a:r>
              <a:rPr lang="es-CO" sz="1100" dirty="0">
                <a:solidFill>
                  <a:schemeClr val="accent1"/>
                </a:solidFill>
                <a:latin typeface="Consolas" panose="020B0609020204030204" pitchFamily="49" charset="0"/>
                <a:cs typeface="Consolas" panose="020B0609020204030204" pitchFamily="49" charset="0"/>
              </a:rPr>
              <a:t>entonces</a:t>
            </a:r>
          </a:p>
          <a:p>
            <a:pPr marL="0" lvl="2" defTabSz="411163" eaLnBrk="0" hangingPunct="0">
              <a:lnSpc>
                <a:spcPct val="120000"/>
              </a:lnSpc>
              <a:tabLst>
                <a:tab pos="2239963" algn="l"/>
              </a:tabLst>
              <a:defRPr/>
            </a:pPr>
            <a:r>
              <a:rPr lang="es-CO" sz="1100" dirty="0">
                <a:latin typeface="Consolas" panose="020B0609020204030204" pitchFamily="49" charset="0"/>
                <a:cs typeface="Consolas" panose="020B0609020204030204" pitchFamily="49" charset="0"/>
              </a:rPr>
              <a:t>    </a:t>
            </a:r>
            <a:r>
              <a:rPr lang="es-CO" sz="1100" b="1" dirty="0">
                <a:latin typeface="Consolas" panose="020B0609020204030204" pitchFamily="49" charset="0"/>
                <a:cs typeface="Consolas" panose="020B0609020204030204" pitchFamily="49" charset="0"/>
              </a:rPr>
              <a:t>Escribir</a:t>
            </a:r>
            <a:r>
              <a:rPr lang="es-CO" sz="1100" dirty="0">
                <a:latin typeface="Consolas" panose="020B0609020204030204" pitchFamily="49" charset="0"/>
                <a:cs typeface="Consolas" panose="020B0609020204030204" pitchFamily="49" charset="0"/>
              </a:rPr>
              <a:t>(</a:t>
            </a:r>
            <a:r>
              <a:rPr lang="es-CO" sz="1100" dirty="0">
                <a:solidFill>
                  <a:schemeClr val="accent2"/>
                </a:solidFill>
                <a:latin typeface="Consolas" panose="020B0609020204030204" pitchFamily="49" charset="0"/>
                <a:cs typeface="Consolas" panose="020B0609020204030204" pitchFamily="49" charset="0"/>
              </a:rPr>
              <a:t>“No se generaron valores negativos en la resta”</a:t>
            </a:r>
            <a:r>
              <a:rPr lang="es-CO" sz="1100" dirty="0">
                <a:latin typeface="Consolas" panose="020B0609020204030204" pitchFamily="49" charset="0"/>
                <a:cs typeface="Consolas" panose="020B0609020204030204" pitchFamily="49" charset="0"/>
              </a:rPr>
              <a:t>)</a:t>
            </a:r>
          </a:p>
          <a:p>
            <a:pPr marL="0" lvl="2" defTabSz="411163" eaLnBrk="0" hangingPunct="0">
              <a:lnSpc>
                <a:spcPct val="120000"/>
              </a:lnSpc>
              <a:tabLst>
                <a:tab pos="2239963" algn="l"/>
              </a:tabLst>
              <a:defRPr/>
            </a:pPr>
            <a:r>
              <a:rPr lang="es-CO" sz="1100" dirty="0">
                <a:latin typeface="Consolas" panose="020B0609020204030204" pitchFamily="49" charset="0"/>
                <a:cs typeface="Consolas" panose="020B0609020204030204" pitchFamily="49" charset="0"/>
              </a:rPr>
              <a:t>   </a:t>
            </a:r>
            <a:r>
              <a:rPr lang="es-CO" sz="1100" dirty="0">
                <a:solidFill>
                  <a:schemeClr val="accent1"/>
                </a:solidFill>
                <a:latin typeface="Consolas" panose="020B0609020204030204" pitchFamily="49" charset="0"/>
                <a:cs typeface="Consolas" panose="020B0609020204030204" pitchFamily="49" charset="0"/>
              </a:rPr>
              <a:t>Sino</a:t>
            </a:r>
          </a:p>
          <a:p>
            <a:pPr marL="0" lvl="2" defTabSz="411163" eaLnBrk="0" hangingPunct="0">
              <a:lnSpc>
                <a:spcPct val="120000"/>
              </a:lnSpc>
              <a:tabLst>
                <a:tab pos="2239963" algn="l"/>
              </a:tabLst>
              <a:defRPr/>
            </a:pPr>
            <a:r>
              <a:rPr lang="es-CO" sz="1100" dirty="0">
                <a:latin typeface="Consolas" panose="020B0609020204030204" pitchFamily="49" charset="0"/>
                <a:cs typeface="Consolas" panose="020B0609020204030204" pitchFamily="49" charset="0"/>
              </a:rPr>
              <a:t>    </a:t>
            </a:r>
            <a:r>
              <a:rPr lang="es-CO" sz="1100" b="1" dirty="0">
                <a:latin typeface="Consolas" panose="020B0609020204030204" pitchFamily="49" charset="0"/>
                <a:cs typeface="Consolas" panose="020B0609020204030204" pitchFamily="49" charset="0"/>
              </a:rPr>
              <a:t>Escribir</a:t>
            </a:r>
            <a:r>
              <a:rPr lang="es-CO" sz="1100" dirty="0">
                <a:latin typeface="Consolas" panose="020B0609020204030204" pitchFamily="49" charset="0"/>
                <a:cs typeface="Consolas" panose="020B0609020204030204" pitchFamily="49" charset="0"/>
              </a:rPr>
              <a:t>(</a:t>
            </a:r>
            <a:r>
              <a:rPr lang="es-CO" sz="1100" dirty="0">
                <a:solidFill>
                  <a:schemeClr val="accent2"/>
                </a:solidFill>
                <a:latin typeface="Consolas" panose="020B0609020204030204" pitchFamily="49" charset="0"/>
                <a:cs typeface="Consolas" panose="020B0609020204030204" pitchFamily="49" charset="0"/>
              </a:rPr>
              <a:t>“Los resultados negativos obtenidos de la resta son: ”</a:t>
            </a:r>
            <a:r>
              <a:rPr lang="es-CO" sz="1100" dirty="0">
                <a:latin typeface="Consolas" panose="020B0609020204030204" pitchFamily="49" charset="0"/>
                <a:cs typeface="Consolas" panose="020B0609020204030204" pitchFamily="49" charset="0"/>
              </a:rPr>
              <a:t>)</a:t>
            </a:r>
          </a:p>
          <a:p>
            <a:pPr marL="0" lvl="2" defTabSz="411163" eaLnBrk="0" hangingPunct="0">
              <a:lnSpc>
                <a:spcPct val="120000"/>
              </a:lnSpc>
              <a:tabLst>
                <a:tab pos="2239963" algn="l"/>
              </a:tabLst>
              <a:defRPr/>
            </a:pPr>
            <a:r>
              <a:rPr lang="es-CO" sz="1100" dirty="0">
                <a:latin typeface="Consolas" panose="020B0609020204030204" pitchFamily="49" charset="0"/>
                <a:cs typeface="Consolas" panose="020B0609020204030204" pitchFamily="49" charset="0"/>
              </a:rPr>
              <a:t>    </a:t>
            </a:r>
            <a:r>
              <a:rPr lang="es-CO" sz="1100" dirty="0">
                <a:solidFill>
                  <a:schemeClr val="accent1"/>
                </a:solidFill>
                <a:latin typeface="Consolas" panose="020B0609020204030204" pitchFamily="49" charset="0"/>
                <a:cs typeface="Consolas" panose="020B0609020204030204" pitchFamily="49" charset="0"/>
              </a:rPr>
              <a:t>Para</a:t>
            </a:r>
            <a:r>
              <a:rPr lang="es-CO" sz="1100" dirty="0">
                <a:latin typeface="Consolas" panose="020B0609020204030204" pitchFamily="49" charset="0"/>
                <a:cs typeface="Consolas" panose="020B0609020204030204" pitchFamily="49" charset="0"/>
              </a:rPr>
              <a:t> i=0 </a:t>
            </a:r>
            <a:r>
              <a:rPr lang="es-CO" sz="1100" dirty="0">
                <a:solidFill>
                  <a:schemeClr val="accent1"/>
                </a:solidFill>
                <a:latin typeface="Consolas" panose="020B0609020204030204" pitchFamily="49" charset="0"/>
              </a:rPr>
              <a:t>hasta</a:t>
            </a:r>
            <a:r>
              <a:rPr lang="es-CO" sz="1100" dirty="0">
                <a:latin typeface="Consolas" panose="020B0609020204030204" pitchFamily="49" charset="0"/>
                <a:cs typeface="Consolas" panose="020B0609020204030204" pitchFamily="49" charset="0"/>
              </a:rPr>
              <a:t> 500 </a:t>
            </a:r>
            <a:r>
              <a:rPr lang="es-CO" sz="1100" dirty="0">
                <a:solidFill>
                  <a:schemeClr val="accent1"/>
                </a:solidFill>
                <a:latin typeface="Consolas" panose="020B0609020204030204" pitchFamily="49" charset="0"/>
              </a:rPr>
              <a:t>incremento</a:t>
            </a:r>
            <a:r>
              <a:rPr lang="es-CO" sz="1100" dirty="0">
                <a:latin typeface="Consolas" panose="020B0609020204030204" pitchFamily="49" charset="0"/>
                <a:cs typeface="Consolas" panose="020B0609020204030204" pitchFamily="49" charset="0"/>
              </a:rPr>
              <a:t> 1 </a:t>
            </a:r>
            <a:r>
              <a:rPr lang="es-CO" sz="1100" dirty="0">
                <a:solidFill>
                  <a:schemeClr val="accent1"/>
                </a:solidFill>
                <a:latin typeface="Consolas" panose="020B0609020204030204" pitchFamily="49" charset="0"/>
                <a:cs typeface="Consolas" panose="020B0609020204030204" pitchFamily="49" charset="0"/>
              </a:rPr>
              <a:t>haga</a:t>
            </a:r>
          </a:p>
          <a:p>
            <a:pPr marL="0" lvl="2" defTabSz="411163" eaLnBrk="0" hangingPunct="0">
              <a:lnSpc>
                <a:spcPct val="120000"/>
              </a:lnSpc>
              <a:tabLst>
                <a:tab pos="2239963" algn="l"/>
              </a:tabLst>
              <a:defRPr/>
            </a:pPr>
            <a:r>
              <a:rPr lang="es-CO" sz="1100" dirty="0">
                <a:latin typeface="Consolas" panose="020B0609020204030204" pitchFamily="49" charset="0"/>
                <a:cs typeface="Consolas" panose="020B0609020204030204" pitchFamily="49" charset="0"/>
              </a:rPr>
              <a:t>       </a:t>
            </a:r>
            <a:r>
              <a:rPr lang="es-CO" sz="1100" dirty="0">
                <a:solidFill>
                  <a:schemeClr val="accent1"/>
                </a:solidFill>
                <a:latin typeface="Consolas" panose="020B0609020204030204" pitchFamily="49" charset="0"/>
                <a:cs typeface="Consolas" panose="020B0609020204030204" pitchFamily="49" charset="0"/>
              </a:rPr>
              <a:t>Si</a:t>
            </a:r>
            <a:r>
              <a:rPr lang="es-CO" sz="1100" dirty="0">
                <a:latin typeface="Consolas" panose="020B0609020204030204" pitchFamily="49" charset="0"/>
                <a:cs typeface="Consolas" panose="020B0609020204030204" pitchFamily="49" charset="0"/>
              </a:rPr>
              <a:t> (C[i] &lt; 0) </a:t>
            </a:r>
            <a:r>
              <a:rPr lang="es-CO" sz="1100" dirty="0">
                <a:solidFill>
                  <a:schemeClr val="accent1"/>
                </a:solidFill>
                <a:latin typeface="Consolas" panose="020B0609020204030204" pitchFamily="49" charset="0"/>
                <a:cs typeface="Consolas" panose="020B0609020204030204" pitchFamily="49" charset="0"/>
              </a:rPr>
              <a:t>entonces</a:t>
            </a:r>
          </a:p>
          <a:p>
            <a:pPr marL="0" lvl="2" defTabSz="411163" eaLnBrk="0" hangingPunct="0">
              <a:lnSpc>
                <a:spcPct val="120000"/>
              </a:lnSpc>
              <a:tabLst>
                <a:tab pos="2239963" algn="l"/>
              </a:tabLst>
              <a:defRPr/>
            </a:pPr>
            <a:r>
              <a:rPr lang="es-CO" sz="1100" dirty="0">
                <a:latin typeface="Consolas" panose="020B0609020204030204" pitchFamily="49" charset="0"/>
                <a:cs typeface="Consolas" panose="020B0609020204030204" pitchFamily="49" charset="0"/>
              </a:rPr>
              <a:t>          Escribir(C[i])</a:t>
            </a:r>
          </a:p>
          <a:p>
            <a:pPr marL="0" lvl="2" defTabSz="411163" eaLnBrk="0" hangingPunct="0">
              <a:lnSpc>
                <a:spcPct val="120000"/>
              </a:lnSpc>
              <a:tabLst>
                <a:tab pos="2239963" algn="l"/>
              </a:tabLst>
              <a:defRPr/>
            </a:pPr>
            <a:r>
              <a:rPr lang="es-CO" sz="1100" dirty="0">
                <a:latin typeface="Consolas" panose="020B0609020204030204" pitchFamily="49" charset="0"/>
                <a:cs typeface="Consolas" panose="020B0609020204030204" pitchFamily="49" charset="0"/>
              </a:rPr>
              <a:t>       </a:t>
            </a:r>
            <a:r>
              <a:rPr lang="es-CO" sz="1100" dirty="0" err="1">
                <a:solidFill>
                  <a:schemeClr val="accent1"/>
                </a:solidFill>
                <a:latin typeface="Consolas" panose="020B0609020204030204" pitchFamily="49" charset="0"/>
                <a:cs typeface="Consolas" panose="020B0609020204030204" pitchFamily="49" charset="0"/>
              </a:rPr>
              <a:t>Fin_si</a:t>
            </a:r>
            <a:endParaRPr lang="es-CO" sz="1100" dirty="0">
              <a:solidFill>
                <a:schemeClr val="accent1"/>
              </a:solidFill>
              <a:latin typeface="Consolas" panose="020B0609020204030204" pitchFamily="49" charset="0"/>
              <a:cs typeface="Consolas" panose="020B0609020204030204" pitchFamily="49" charset="0"/>
            </a:endParaRPr>
          </a:p>
          <a:p>
            <a:pPr marL="0" lvl="2" defTabSz="411163" eaLnBrk="0" hangingPunct="0">
              <a:lnSpc>
                <a:spcPct val="120000"/>
              </a:lnSpc>
              <a:tabLst>
                <a:tab pos="2239963" algn="l"/>
              </a:tabLst>
              <a:defRPr/>
            </a:pPr>
            <a:r>
              <a:rPr lang="es-CO" sz="1100" dirty="0">
                <a:solidFill>
                  <a:schemeClr val="accent1"/>
                </a:solidFill>
                <a:latin typeface="Consolas" panose="020B0609020204030204" pitchFamily="49" charset="0"/>
                <a:cs typeface="Consolas" panose="020B0609020204030204" pitchFamily="49" charset="0"/>
              </a:rPr>
              <a:t>     </a:t>
            </a:r>
            <a:r>
              <a:rPr lang="es-CO" sz="1100" dirty="0" err="1">
                <a:solidFill>
                  <a:schemeClr val="accent1"/>
                </a:solidFill>
                <a:latin typeface="Consolas" panose="020B0609020204030204" pitchFamily="49" charset="0"/>
                <a:cs typeface="Consolas" panose="020B0609020204030204" pitchFamily="49" charset="0"/>
              </a:rPr>
              <a:t>Fin_Para</a:t>
            </a:r>
            <a:endParaRPr lang="es-CO" sz="1100" dirty="0">
              <a:solidFill>
                <a:schemeClr val="accent1"/>
              </a:solidFill>
              <a:latin typeface="Consolas" panose="020B0609020204030204" pitchFamily="49" charset="0"/>
              <a:cs typeface="Consolas" panose="020B0609020204030204" pitchFamily="49" charset="0"/>
            </a:endParaRPr>
          </a:p>
          <a:p>
            <a:pPr marL="0" lvl="2" defTabSz="411163" eaLnBrk="0" hangingPunct="0">
              <a:lnSpc>
                <a:spcPct val="120000"/>
              </a:lnSpc>
              <a:tabLst>
                <a:tab pos="2239963" algn="l"/>
              </a:tabLst>
              <a:defRPr/>
            </a:pPr>
            <a:r>
              <a:rPr lang="es-CO" sz="1100" dirty="0">
                <a:latin typeface="Consolas" panose="020B0609020204030204" pitchFamily="49" charset="0"/>
                <a:cs typeface="Consolas" panose="020B0609020204030204" pitchFamily="49" charset="0"/>
              </a:rPr>
              <a:t>   </a:t>
            </a:r>
            <a:r>
              <a:rPr lang="es-CO" sz="1100" dirty="0" err="1">
                <a:solidFill>
                  <a:schemeClr val="accent1"/>
                </a:solidFill>
                <a:latin typeface="Consolas" panose="020B0609020204030204" pitchFamily="49" charset="0"/>
                <a:cs typeface="Consolas" panose="020B0609020204030204" pitchFamily="49" charset="0"/>
              </a:rPr>
              <a:t>Fin_si</a:t>
            </a:r>
            <a:endParaRPr lang="es-CO" sz="1100" dirty="0">
              <a:solidFill>
                <a:schemeClr val="accent1"/>
              </a:solidFill>
              <a:latin typeface="Consolas" panose="020B0609020204030204" pitchFamily="49" charset="0"/>
              <a:cs typeface="Consolas" panose="020B0609020204030204" pitchFamily="49" charset="0"/>
            </a:endParaRPr>
          </a:p>
          <a:p>
            <a:pPr marL="0" lvl="2" defTabSz="411163" eaLnBrk="0" hangingPunct="0">
              <a:lnSpc>
                <a:spcPct val="120000"/>
              </a:lnSpc>
              <a:tabLst>
                <a:tab pos="2239963" algn="l"/>
              </a:tabLst>
              <a:defRPr/>
            </a:pPr>
            <a:r>
              <a:rPr lang="es-CO" sz="1100" dirty="0">
                <a:solidFill>
                  <a:schemeClr val="accent1"/>
                </a:solidFill>
                <a:latin typeface="Consolas" panose="020B0609020204030204" pitchFamily="49" charset="0"/>
                <a:cs typeface="Consolas" panose="020B0609020204030204" pitchFamily="49" charset="0"/>
              </a:rPr>
              <a:t> </a:t>
            </a:r>
            <a:r>
              <a:rPr lang="es-CO" sz="1100" dirty="0" err="1">
                <a:solidFill>
                  <a:schemeClr val="accent1"/>
                </a:solidFill>
                <a:latin typeface="Consolas" panose="020B0609020204030204" pitchFamily="49" charset="0"/>
                <a:cs typeface="Consolas" panose="020B0609020204030204" pitchFamily="49" charset="0"/>
              </a:rPr>
              <a:t>Fin_Metodo</a:t>
            </a:r>
            <a:endParaRPr lang="es-CO"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51064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a:bodyPr>
          <a:lstStyle/>
          <a:p>
            <a:pPr eaLnBrk="1" hangingPunct="1">
              <a:defRPr/>
            </a:pPr>
            <a:r>
              <a:rPr lang="es-CO" sz="3600" dirty="0"/>
              <a:t>Arreglos Unidimensionales</a:t>
            </a:r>
            <a:endParaRPr lang="es-ES" sz="3600" dirty="0"/>
          </a:p>
        </p:txBody>
      </p:sp>
      <p:sp>
        <p:nvSpPr>
          <p:cNvPr id="8195" name="Rectangle 9"/>
          <p:cNvSpPr>
            <a:spLocks noChangeArrowheads="1"/>
          </p:cNvSpPr>
          <p:nvPr/>
        </p:nvSpPr>
        <p:spPr bwMode="auto">
          <a:xfrm>
            <a:off x="245764" y="1524000"/>
            <a:ext cx="7067550" cy="4713289"/>
          </a:xfrm>
          <a:prstGeom prst="rect">
            <a:avLst/>
          </a:prstGeom>
          <a:noFill/>
          <a:ln w="9525">
            <a:noFill/>
            <a:miter lim="800000"/>
            <a:headEnd/>
            <a:tailEnd/>
          </a:ln>
        </p:spPr>
        <p:txBody>
          <a:bodyPr lIns="90000" tIns="46800" rIns="90000" bIns="46800"/>
          <a:lstStyle/>
          <a:p>
            <a:pPr marL="273050" lvl="1" indent="-273050" defTabSz="411163" eaLnBrk="0" hangingPunct="0">
              <a:buBlip>
                <a:blip r:embed="rId3"/>
              </a:buBlip>
              <a:tabLst>
                <a:tab pos="2239963" algn="l"/>
              </a:tabLst>
              <a:defRPr/>
            </a:pPr>
            <a:r>
              <a:rPr lang="es-ES" altLang="es-CO" sz="1600" b="1" dirty="0"/>
              <a:t>Ejemplo:</a:t>
            </a:r>
            <a:r>
              <a:rPr lang="es-ES" altLang="es-CO" sz="1600" dirty="0"/>
              <a:t> Haga un algoritmo que pida la información de los 1250 empleados de una empresa. El algoritmo debe almacenar el nombre, edad y el peso de cada empleado. El algoritmo debe mostrar la edad promedio entre todos los empleados y debe generar un listado con los empleados que pesen más de 100 kg y que sean menores a 25 años o mayores a 40 años.</a:t>
            </a:r>
          </a:p>
          <a:p>
            <a:pPr marL="0" lvl="1" defTabSz="411163" eaLnBrk="0" hangingPunct="0">
              <a:tabLst>
                <a:tab pos="2239963" algn="l"/>
              </a:tabLst>
              <a:defRPr/>
            </a:pPr>
            <a:endParaRPr lang="es-ES" altLang="es-CO" sz="1600" dirty="0"/>
          </a:p>
          <a:p>
            <a:pPr marL="485775" lvl="1" indent="-304800"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endParaRPr lang="es-CO" altLang="es-CO" sz="1600" dirty="0"/>
          </a:p>
          <a:p>
            <a:pPr marL="485775" lvl="1" indent="-304800" defTabSz="449263">
              <a:buSzPct val="112000"/>
              <a:tabLst>
                <a:tab pos="85725" algn="l"/>
                <a:tab pos="180975" algn="l"/>
                <a:tab pos="361950" algn="l"/>
                <a:tab pos="542925" algn="l"/>
                <a:tab pos="714375" algn="l"/>
                <a:tab pos="990600" algn="l"/>
                <a:tab pos="5483225" algn="l"/>
                <a:tab pos="6397625" algn="l"/>
                <a:tab pos="7312025" algn="l"/>
                <a:tab pos="8226425" algn="l"/>
                <a:tab pos="9140825" algn="l"/>
                <a:tab pos="10055225" algn="l"/>
              </a:tabLst>
            </a:pPr>
            <a:r>
              <a:rPr lang="es-CO" altLang="es-CO" sz="1600" dirty="0"/>
              <a:t>	</a:t>
            </a:r>
            <a:endParaRPr lang="es-ES" altLang="es-CO" dirty="0"/>
          </a:p>
        </p:txBody>
      </p:sp>
      <p:pic>
        <p:nvPicPr>
          <p:cNvPr id="2" name="Imagen 1"/>
          <p:cNvPicPr>
            <a:picLocks noChangeAspect="1"/>
          </p:cNvPicPr>
          <p:nvPr/>
        </p:nvPicPr>
        <p:blipFill>
          <a:blip r:embed="rId4"/>
          <a:stretch>
            <a:fillRect/>
          </a:stretch>
        </p:blipFill>
        <p:spPr>
          <a:xfrm>
            <a:off x="7313314" y="3246848"/>
            <a:ext cx="3778114" cy="3535386"/>
          </a:xfrm>
          <a:prstGeom prst="rect">
            <a:avLst/>
          </a:prstGeom>
        </p:spPr>
      </p:pic>
    </p:spTree>
    <p:extLst>
      <p:ext uri="{BB962C8B-B14F-4D97-AF65-F5344CB8AC3E}">
        <p14:creationId xmlns:p14="http://schemas.microsoft.com/office/powerpoint/2010/main" val="2785818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657269" y="974294"/>
            <a:ext cx="8212855" cy="6069867"/>
          </a:xfrm>
          <a:prstGeom prst="rect">
            <a:avLst/>
          </a:prstGeom>
        </p:spPr>
        <p:txBody>
          <a:bodyPr wrap="square">
            <a:spAutoFit/>
          </a:bodyPr>
          <a:lstStyle/>
          <a:p>
            <a:pPr marL="0" lvl="2" algn="ctr" defTabSz="411163" eaLnBrk="0" hangingPunct="0">
              <a:tabLst>
                <a:tab pos="2239963" algn="l"/>
              </a:tabLst>
              <a:defRPr/>
            </a:pPr>
            <a:r>
              <a:rPr lang="es-CO" sz="1400" b="1" u="sng" dirty="0">
                <a:solidFill>
                  <a:schemeClr val="accent2"/>
                </a:solidFill>
                <a:latin typeface="Consolas" panose="020B0609020204030204" pitchFamily="49" charset="0"/>
                <a:cs typeface="Consolas" panose="020B0609020204030204" pitchFamily="49" charset="0"/>
              </a:rPr>
              <a:t>PSEUDOCÓDIGO CON ARREGLOS PARALELOS</a:t>
            </a:r>
          </a:p>
          <a:p>
            <a:pPr marL="0" lvl="2" defTabSz="411163" eaLnBrk="0" hangingPunct="0">
              <a:lnSpc>
                <a:spcPct val="110000"/>
              </a:lnSpc>
              <a:tabLst>
                <a:tab pos="2239963" algn="l"/>
              </a:tabLst>
              <a:defRPr/>
            </a:pPr>
            <a:r>
              <a:rPr lang="es-CO" sz="1100" b="1" dirty="0">
                <a:solidFill>
                  <a:schemeClr val="accent2"/>
                </a:solidFill>
                <a:latin typeface="Consolas" panose="020B0609020204030204" pitchFamily="49" charset="0"/>
                <a:cs typeface="Consolas" panose="020B0609020204030204" pitchFamily="49" charset="0"/>
              </a:rPr>
              <a:t>Clase</a:t>
            </a:r>
            <a:r>
              <a:rPr lang="es-CO" sz="1100" dirty="0">
                <a:solidFill>
                  <a:schemeClr val="accent2"/>
                </a:solidFill>
                <a:latin typeface="Consolas" panose="020B0609020204030204" pitchFamily="49" charset="0"/>
                <a:cs typeface="Consolas" panose="020B0609020204030204" pitchFamily="49" charset="0"/>
              </a:rPr>
              <a:t> </a:t>
            </a:r>
            <a:r>
              <a:rPr lang="es-CO" sz="1100" dirty="0" err="1">
                <a:latin typeface="Consolas" panose="020B0609020204030204" pitchFamily="49" charset="0"/>
                <a:cs typeface="Consolas" panose="020B0609020204030204" pitchFamily="49" charset="0"/>
              </a:rPr>
              <a:t>EmpleadosEmpresa</a:t>
            </a:r>
            <a:endParaRPr lang="es-CO" sz="1100" dirty="0">
              <a:latin typeface="Consolas" panose="020B0609020204030204" pitchFamily="49" charset="0"/>
              <a:cs typeface="Consolas" panose="020B0609020204030204" pitchFamily="49" charset="0"/>
            </a:endParaRPr>
          </a:p>
          <a:p>
            <a:pPr marL="0" lvl="2" defTabSz="411163" eaLnBrk="0" hangingPunct="0">
              <a:lnSpc>
                <a:spcPct val="110000"/>
              </a:lnSpc>
              <a:tabLst>
                <a:tab pos="2239963" algn="l"/>
              </a:tabLst>
              <a:defRPr/>
            </a:pPr>
            <a:r>
              <a:rPr lang="es-CO" sz="1100" dirty="0">
                <a:solidFill>
                  <a:schemeClr val="accent1"/>
                </a:solidFill>
                <a:latin typeface="Consolas" panose="020B0609020204030204" pitchFamily="49" charset="0"/>
                <a:cs typeface="Consolas" panose="020B0609020204030204" pitchFamily="49" charset="0"/>
              </a:rPr>
              <a:t> publico</a:t>
            </a:r>
            <a:r>
              <a:rPr lang="es-CO" sz="1100" b="1" dirty="0">
                <a:solidFill>
                  <a:schemeClr val="accent1"/>
                </a:solidFill>
                <a:latin typeface="Consolas" panose="020B0609020204030204" pitchFamily="49" charset="0"/>
                <a:cs typeface="Consolas" panose="020B0609020204030204" pitchFamily="49" charset="0"/>
              </a:rPr>
              <a:t> </a:t>
            </a:r>
            <a:r>
              <a:rPr lang="es-CO" sz="1100" dirty="0" err="1">
                <a:solidFill>
                  <a:srgbClr val="7CAA14"/>
                </a:solidFill>
                <a:latin typeface="Consolas" panose="020B0609020204030204" pitchFamily="49" charset="0"/>
                <a:cs typeface="Consolas" panose="020B0609020204030204" pitchFamily="49" charset="0"/>
              </a:rPr>
              <a:t>vacio</a:t>
            </a:r>
            <a:r>
              <a:rPr lang="es-CO" sz="1100" dirty="0">
                <a:latin typeface="Consolas" panose="020B0609020204030204" pitchFamily="49" charset="0"/>
                <a:cs typeface="Consolas" panose="020B0609020204030204" pitchFamily="49" charset="0"/>
              </a:rPr>
              <a:t> </a:t>
            </a:r>
            <a:r>
              <a:rPr lang="es-CO" sz="1100" dirty="0" err="1">
                <a:latin typeface="Consolas" panose="020B0609020204030204" pitchFamily="49" charset="0"/>
                <a:cs typeface="Consolas" panose="020B0609020204030204" pitchFamily="49" charset="0"/>
              </a:rPr>
              <a:t>registrar_empleados</a:t>
            </a:r>
            <a:r>
              <a:rPr lang="es-CO" sz="1100" dirty="0">
                <a:latin typeface="Consolas" panose="020B0609020204030204" pitchFamily="49" charset="0"/>
                <a:cs typeface="Consolas" panose="020B0609020204030204" pitchFamily="49" charset="0"/>
              </a:rPr>
              <a:t>()</a:t>
            </a:r>
          </a:p>
          <a:p>
            <a:pPr marL="0" lvl="2" defTabSz="411163" eaLnBrk="0" hangingPunct="0">
              <a:lnSpc>
                <a:spcPct val="110000"/>
              </a:lnSpc>
              <a:tabLst>
                <a:tab pos="2239963" algn="l"/>
              </a:tabLst>
              <a:defRPr/>
            </a:pPr>
            <a:r>
              <a:rPr lang="es-CO" sz="1100" dirty="0">
                <a:latin typeface="Consolas" panose="020B0609020204030204" pitchFamily="49" charset="0"/>
                <a:cs typeface="Consolas" panose="020B0609020204030204" pitchFamily="49" charset="0"/>
              </a:rPr>
              <a:t>  </a:t>
            </a:r>
            <a:r>
              <a:rPr lang="es-CO" sz="1100" b="1" dirty="0">
                <a:latin typeface="Consolas" panose="020B0609020204030204" pitchFamily="49" charset="0"/>
                <a:cs typeface="Consolas" panose="020B0609020204030204" pitchFamily="49" charset="0"/>
              </a:rPr>
              <a:t>Entero</a:t>
            </a:r>
            <a:r>
              <a:rPr lang="es-CO" sz="1100" dirty="0">
                <a:latin typeface="Consolas" panose="020B0609020204030204" pitchFamily="49" charset="0"/>
                <a:cs typeface="Consolas" panose="020B0609020204030204" pitchFamily="49" charset="0"/>
              </a:rPr>
              <a:t>: i, edad(1250), </a:t>
            </a:r>
            <a:r>
              <a:rPr lang="es-CO" sz="1100" dirty="0" err="1">
                <a:latin typeface="Consolas" panose="020B0609020204030204" pitchFamily="49" charset="0"/>
                <a:cs typeface="Consolas" panose="020B0609020204030204" pitchFamily="49" charset="0"/>
              </a:rPr>
              <a:t>sumaEdad</a:t>
            </a:r>
            <a:r>
              <a:rPr lang="es-CO" sz="1100" dirty="0">
                <a:latin typeface="Consolas" panose="020B0609020204030204" pitchFamily="49" charset="0"/>
                <a:cs typeface="Consolas" panose="020B0609020204030204" pitchFamily="49" charset="0"/>
              </a:rPr>
              <a:t>=0, </a:t>
            </a:r>
            <a:r>
              <a:rPr lang="es-CO" sz="1100" dirty="0" err="1">
                <a:latin typeface="Consolas" panose="020B0609020204030204" pitchFamily="49" charset="0"/>
                <a:cs typeface="Consolas" panose="020B0609020204030204" pitchFamily="49" charset="0"/>
              </a:rPr>
              <a:t>cont</a:t>
            </a:r>
            <a:r>
              <a:rPr lang="es-CO" sz="1100" dirty="0">
                <a:latin typeface="Consolas" panose="020B0609020204030204" pitchFamily="49" charset="0"/>
                <a:cs typeface="Consolas" panose="020B0609020204030204" pitchFamily="49" charset="0"/>
              </a:rPr>
              <a:t> = 0</a:t>
            </a:r>
          </a:p>
          <a:p>
            <a:pPr marL="0" lvl="2" defTabSz="411163" eaLnBrk="0" hangingPunct="0">
              <a:lnSpc>
                <a:spcPct val="110000"/>
              </a:lnSpc>
              <a:tabLst>
                <a:tab pos="2239963" algn="l"/>
              </a:tabLst>
              <a:defRPr/>
            </a:pPr>
            <a:r>
              <a:rPr lang="es-CO" sz="1100" dirty="0">
                <a:latin typeface="Consolas" panose="020B0609020204030204" pitchFamily="49" charset="0"/>
                <a:cs typeface="Consolas" panose="020B0609020204030204" pitchFamily="49" charset="0"/>
              </a:rPr>
              <a:t>  </a:t>
            </a:r>
            <a:r>
              <a:rPr lang="es-CO" sz="1100" b="1" dirty="0">
                <a:latin typeface="Consolas" panose="020B0609020204030204" pitchFamily="49" charset="0"/>
                <a:cs typeface="Consolas" panose="020B0609020204030204" pitchFamily="49" charset="0"/>
              </a:rPr>
              <a:t>Real</a:t>
            </a:r>
            <a:r>
              <a:rPr lang="es-CO" sz="1100" dirty="0">
                <a:latin typeface="Consolas" panose="020B0609020204030204" pitchFamily="49" charset="0"/>
                <a:cs typeface="Consolas" panose="020B0609020204030204" pitchFamily="49" charset="0"/>
              </a:rPr>
              <a:t>: peso(1250)</a:t>
            </a:r>
          </a:p>
          <a:p>
            <a:pPr marL="0" lvl="2" defTabSz="411163" eaLnBrk="0" hangingPunct="0">
              <a:lnSpc>
                <a:spcPct val="110000"/>
              </a:lnSpc>
              <a:tabLst>
                <a:tab pos="2239963" algn="l"/>
              </a:tabLst>
              <a:defRPr/>
            </a:pPr>
            <a:r>
              <a:rPr lang="es-CO" sz="1100" dirty="0">
                <a:latin typeface="Consolas" panose="020B0609020204030204" pitchFamily="49" charset="0"/>
                <a:cs typeface="Consolas" panose="020B0609020204030204" pitchFamily="49" charset="0"/>
              </a:rPr>
              <a:t>  </a:t>
            </a:r>
            <a:r>
              <a:rPr lang="es-CO" sz="1100" b="1" dirty="0">
                <a:latin typeface="Consolas" panose="020B0609020204030204" pitchFamily="49" charset="0"/>
                <a:cs typeface="Consolas" panose="020B0609020204030204" pitchFamily="49" charset="0"/>
              </a:rPr>
              <a:t>Cadena</a:t>
            </a:r>
            <a:r>
              <a:rPr lang="es-CO" sz="1100" dirty="0">
                <a:latin typeface="Consolas" panose="020B0609020204030204" pitchFamily="49" charset="0"/>
                <a:cs typeface="Consolas" panose="020B0609020204030204" pitchFamily="49" charset="0"/>
              </a:rPr>
              <a:t>: nombre(1250)</a:t>
            </a:r>
          </a:p>
          <a:p>
            <a:pPr marL="0" lvl="2" defTabSz="411163" eaLnBrk="0" hangingPunct="0">
              <a:lnSpc>
                <a:spcPct val="110000"/>
              </a:lnSpc>
              <a:tabLst>
                <a:tab pos="2239963" algn="l"/>
              </a:tabLst>
              <a:defRPr/>
            </a:pPr>
            <a:endParaRPr lang="es-CO" sz="1100" dirty="0">
              <a:latin typeface="Consolas" panose="020B0609020204030204" pitchFamily="49" charset="0"/>
              <a:cs typeface="Consolas" panose="020B0609020204030204" pitchFamily="49" charset="0"/>
            </a:endParaRPr>
          </a:p>
          <a:p>
            <a:pPr marL="0" lvl="2" defTabSz="411163" eaLnBrk="0" hangingPunct="0">
              <a:lnSpc>
                <a:spcPct val="110000"/>
              </a:lnSpc>
              <a:tabLst>
                <a:tab pos="2239963" algn="l"/>
              </a:tabLst>
              <a:defRPr/>
            </a:pPr>
            <a:r>
              <a:rPr lang="es-CO" sz="1100" dirty="0">
                <a:solidFill>
                  <a:schemeClr val="accent1"/>
                </a:solidFill>
                <a:latin typeface="Consolas" panose="020B0609020204030204" pitchFamily="49" charset="0"/>
                <a:cs typeface="Consolas" panose="020B0609020204030204" pitchFamily="49" charset="0"/>
              </a:rPr>
              <a:t>   Para</a:t>
            </a:r>
            <a:r>
              <a:rPr lang="es-CO" sz="1100" dirty="0">
                <a:latin typeface="Consolas" panose="020B0609020204030204" pitchFamily="49" charset="0"/>
                <a:cs typeface="Consolas" panose="020B0609020204030204" pitchFamily="49" charset="0"/>
              </a:rPr>
              <a:t> i=0 </a:t>
            </a:r>
            <a:r>
              <a:rPr lang="es-CO" sz="1100" dirty="0">
                <a:solidFill>
                  <a:schemeClr val="accent1"/>
                </a:solidFill>
                <a:latin typeface="Consolas" panose="020B0609020204030204" pitchFamily="49" charset="0"/>
              </a:rPr>
              <a:t>hasta</a:t>
            </a:r>
            <a:r>
              <a:rPr lang="es-CO" sz="1100" dirty="0">
                <a:latin typeface="Consolas" panose="020B0609020204030204" pitchFamily="49" charset="0"/>
                <a:cs typeface="Consolas" panose="020B0609020204030204" pitchFamily="49" charset="0"/>
              </a:rPr>
              <a:t> 1250 </a:t>
            </a:r>
            <a:r>
              <a:rPr lang="es-CO" sz="1100" dirty="0">
                <a:solidFill>
                  <a:schemeClr val="accent1"/>
                </a:solidFill>
                <a:latin typeface="Consolas" panose="020B0609020204030204" pitchFamily="49" charset="0"/>
              </a:rPr>
              <a:t>incremento</a:t>
            </a:r>
            <a:r>
              <a:rPr lang="es-CO" sz="1100" dirty="0">
                <a:latin typeface="Consolas" panose="020B0609020204030204" pitchFamily="49" charset="0"/>
                <a:cs typeface="Consolas" panose="020B0609020204030204" pitchFamily="49" charset="0"/>
              </a:rPr>
              <a:t> 1 </a:t>
            </a:r>
            <a:r>
              <a:rPr lang="es-CO" sz="1100" dirty="0">
                <a:solidFill>
                  <a:schemeClr val="accent1"/>
                </a:solidFill>
                <a:latin typeface="Consolas" panose="020B0609020204030204" pitchFamily="49" charset="0"/>
                <a:cs typeface="Consolas" panose="020B0609020204030204" pitchFamily="49" charset="0"/>
              </a:rPr>
              <a:t>haga</a:t>
            </a:r>
            <a:endParaRPr lang="es-CO" sz="1100" dirty="0">
              <a:latin typeface="Consolas" panose="020B0609020204030204" pitchFamily="49" charset="0"/>
              <a:cs typeface="Consolas" panose="020B0609020204030204" pitchFamily="49" charset="0"/>
            </a:endParaRPr>
          </a:p>
          <a:p>
            <a:pPr marL="0" lvl="2" defTabSz="411163" eaLnBrk="0" hangingPunct="0">
              <a:lnSpc>
                <a:spcPct val="110000"/>
              </a:lnSpc>
              <a:tabLst>
                <a:tab pos="2239963" algn="l"/>
              </a:tabLst>
              <a:defRPr/>
            </a:pPr>
            <a:r>
              <a:rPr lang="es-CO" sz="1100" b="1" dirty="0">
                <a:latin typeface="Consolas" panose="020B0609020204030204" pitchFamily="49" charset="0"/>
                <a:cs typeface="Consolas" panose="020B0609020204030204" pitchFamily="49" charset="0"/>
              </a:rPr>
              <a:t>    Escribir</a:t>
            </a:r>
            <a:r>
              <a:rPr lang="es-CO" sz="1100" dirty="0">
                <a:latin typeface="Consolas" panose="020B0609020204030204" pitchFamily="49" charset="0"/>
                <a:cs typeface="Consolas" panose="020B0609020204030204" pitchFamily="49" charset="0"/>
              </a:rPr>
              <a:t>(</a:t>
            </a:r>
            <a:r>
              <a:rPr lang="es-CO" sz="1100" dirty="0">
                <a:solidFill>
                  <a:schemeClr val="accent2"/>
                </a:solidFill>
                <a:latin typeface="Consolas" panose="020B0609020204030204" pitchFamily="49" charset="0"/>
                <a:cs typeface="Consolas" panose="020B0609020204030204" pitchFamily="49" charset="0"/>
              </a:rPr>
              <a:t>“Ingrese el nombre del empleado # ”</a:t>
            </a:r>
            <a:r>
              <a:rPr lang="es-CO" sz="1100" dirty="0">
                <a:latin typeface="Consolas" panose="020B0609020204030204" pitchFamily="49" charset="0"/>
                <a:cs typeface="Consolas" panose="020B0609020204030204" pitchFamily="49" charset="0"/>
              </a:rPr>
              <a:t>, i+1, </a:t>
            </a:r>
            <a:r>
              <a:rPr lang="es-CO" sz="1100" dirty="0">
                <a:solidFill>
                  <a:schemeClr val="accent2"/>
                </a:solidFill>
                <a:latin typeface="Consolas" panose="020B0609020204030204" pitchFamily="49" charset="0"/>
                <a:cs typeface="Consolas" panose="020B0609020204030204" pitchFamily="49" charset="0"/>
              </a:rPr>
              <a:t>“ : ”</a:t>
            </a:r>
            <a:r>
              <a:rPr lang="es-CO" sz="1100" dirty="0">
                <a:latin typeface="Consolas" panose="020B0609020204030204" pitchFamily="49" charset="0"/>
                <a:cs typeface="Consolas" panose="020B0609020204030204" pitchFamily="49" charset="0"/>
              </a:rPr>
              <a:t>)</a:t>
            </a:r>
          </a:p>
          <a:p>
            <a:pPr marL="0" lvl="2" defTabSz="411163" eaLnBrk="0" hangingPunct="0">
              <a:lnSpc>
                <a:spcPct val="110000"/>
              </a:lnSpc>
              <a:tabLst>
                <a:tab pos="2239963" algn="l"/>
              </a:tabLst>
              <a:defRPr/>
            </a:pPr>
            <a:r>
              <a:rPr lang="es-CO" sz="1100" dirty="0">
                <a:latin typeface="Consolas" panose="020B0609020204030204" pitchFamily="49" charset="0"/>
                <a:cs typeface="Consolas" panose="020B0609020204030204" pitchFamily="49" charset="0"/>
              </a:rPr>
              <a:t>    </a:t>
            </a:r>
            <a:r>
              <a:rPr lang="es-CO" sz="1100" b="1" dirty="0">
                <a:latin typeface="Consolas" panose="020B0609020204030204" pitchFamily="49" charset="0"/>
                <a:cs typeface="Consolas" panose="020B0609020204030204" pitchFamily="49" charset="0"/>
              </a:rPr>
              <a:t>Leer</a:t>
            </a:r>
            <a:r>
              <a:rPr lang="es-CO" sz="1100" dirty="0">
                <a:latin typeface="Consolas" panose="020B0609020204030204" pitchFamily="49" charset="0"/>
                <a:cs typeface="Consolas" panose="020B0609020204030204" pitchFamily="49" charset="0"/>
              </a:rPr>
              <a:t>(nombre[i])</a:t>
            </a:r>
          </a:p>
          <a:p>
            <a:pPr marL="0" lvl="2" defTabSz="411163" eaLnBrk="0" hangingPunct="0">
              <a:lnSpc>
                <a:spcPct val="110000"/>
              </a:lnSpc>
              <a:tabLst>
                <a:tab pos="2239963" algn="l"/>
              </a:tabLst>
              <a:defRPr/>
            </a:pPr>
            <a:r>
              <a:rPr lang="es-CO" sz="1100" dirty="0">
                <a:latin typeface="Consolas" panose="020B0609020204030204" pitchFamily="49" charset="0"/>
                <a:cs typeface="Consolas" panose="020B0609020204030204" pitchFamily="49" charset="0"/>
              </a:rPr>
              <a:t>    </a:t>
            </a:r>
            <a:r>
              <a:rPr lang="es-CO" sz="1100" b="1" dirty="0">
                <a:latin typeface="Consolas" panose="020B0609020204030204" pitchFamily="49" charset="0"/>
                <a:cs typeface="Consolas" panose="020B0609020204030204" pitchFamily="49" charset="0"/>
              </a:rPr>
              <a:t>Escribir</a:t>
            </a:r>
            <a:r>
              <a:rPr lang="es-CO" sz="1100" dirty="0">
                <a:latin typeface="Consolas" panose="020B0609020204030204" pitchFamily="49" charset="0"/>
                <a:cs typeface="Consolas" panose="020B0609020204030204" pitchFamily="49" charset="0"/>
              </a:rPr>
              <a:t>(</a:t>
            </a:r>
            <a:r>
              <a:rPr lang="es-CO" sz="1100" dirty="0">
                <a:solidFill>
                  <a:schemeClr val="accent2"/>
                </a:solidFill>
                <a:latin typeface="Consolas" panose="020B0609020204030204" pitchFamily="49" charset="0"/>
                <a:cs typeface="Consolas" panose="020B0609020204030204" pitchFamily="49" charset="0"/>
              </a:rPr>
              <a:t>“Ingrese el peso y la edad del empleado ”, nombre[i], “ : ”</a:t>
            </a:r>
            <a:r>
              <a:rPr lang="es-CO" sz="1100" dirty="0">
                <a:latin typeface="Consolas" panose="020B0609020204030204" pitchFamily="49" charset="0"/>
                <a:cs typeface="Consolas" panose="020B0609020204030204" pitchFamily="49" charset="0"/>
              </a:rPr>
              <a:t>)</a:t>
            </a:r>
          </a:p>
          <a:p>
            <a:pPr marL="0" lvl="2" defTabSz="411163" eaLnBrk="0" hangingPunct="0">
              <a:lnSpc>
                <a:spcPct val="110000"/>
              </a:lnSpc>
              <a:tabLst>
                <a:tab pos="2239963" algn="l"/>
              </a:tabLst>
              <a:defRPr/>
            </a:pPr>
            <a:r>
              <a:rPr lang="es-CO" sz="1100" dirty="0">
                <a:latin typeface="Consolas" panose="020B0609020204030204" pitchFamily="49" charset="0"/>
                <a:cs typeface="Consolas" panose="020B0609020204030204" pitchFamily="49" charset="0"/>
              </a:rPr>
              <a:t>    </a:t>
            </a:r>
            <a:r>
              <a:rPr lang="es-CO" sz="1100" b="1" dirty="0">
                <a:latin typeface="Consolas" panose="020B0609020204030204" pitchFamily="49" charset="0"/>
                <a:cs typeface="Consolas" panose="020B0609020204030204" pitchFamily="49" charset="0"/>
              </a:rPr>
              <a:t>Leer</a:t>
            </a:r>
            <a:r>
              <a:rPr lang="es-CO" sz="1100" dirty="0">
                <a:latin typeface="Consolas" panose="020B0609020204030204" pitchFamily="49" charset="0"/>
                <a:cs typeface="Consolas" panose="020B0609020204030204" pitchFamily="49" charset="0"/>
              </a:rPr>
              <a:t>(peso[i], edad[i])</a:t>
            </a:r>
          </a:p>
          <a:p>
            <a:pPr marL="0" lvl="2" defTabSz="411163" eaLnBrk="0" hangingPunct="0">
              <a:lnSpc>
                <a:spcPct val="110000"/>
              </a:lnSpc>
              <a:tabLst>
                <a:tab pos="2239963" algn="l"/>
              </a:tabLst>
              <a:defRPr/>
            </a:pPr>
            <a:r>
              <a:rPr lang="es-CO" sz="1100" dirty="0">
                <a:latin typeface="Consolas" panose="020B0609020204030204" pitchFamily="49" charset="0"/>
                <a:cs typeface="Consolas" panose="020B0609020204030204" pitchFamily="49" charset="0"/>
              </a:rPr>
              <a:t>    </a:t>
            </a:r>
            <a:r>
              <a:rPr lang="es-CO" sz="1100" dirty="0" err="1">
                <a:latin typeface="Consolas" panose="020B0609020204030204" pitchFamily="49" charset="0"/>
                <a:cs typeface="Consolas" panose="020B0609020204030204" pitchFamily="49" charset="0"/>
              </a:rPr>
              <a:t>sumaEdad</a:t>
            </a:r>
            <a:r>
              <a:rPr lang="es-CO" sz="1100" dirty="0">
                <a:latin typeface="Consolas" panose="020B0609020204030204" pitchFamily="49" charset="0"/>
                <a:cs typeface="Consolas" panose="020B0609020204030204" pitchFamily="49" charset="0"/>
              </a:rPr>
              <a:t> = </a:t>
            </a:r>
            <a:r>
              <a:rPr lang="es-CO" sz="1100" dirty="0" err="1">
                <a:latin typeface="Consolas" panose="020B0609020204030204" pitchFamily="49" charset="0"/>
                <a:cs typeface="Consolas" panose="020B0609020204030204" pitchFamily="49" charset="0"/>
              </a:rPr>
              <a:t>sumaEdad</a:t>
            </a:r>
            <a:r>
              <a:rPr lang="es-CO" sz="1100" dirty="0">
                <a:latin typeface="Consolas" panose="020B0609020204030204" pitchFamily="49" charset="0"/>
                <a:cs typeface="Consolas" panose="020B0609020204030204" pitchFamily="49" charset="0"/>
              </a:rPr>
              <a:t> + edad</a:t>
            </a:r>
          </a:p>
          <a:p>
            <a:pPr marL="0" lvl="2" defTabSz="411163" eaLnBrk="0" hangingPunct="0">
              <a:lnSpc>
                <a:spcPct val="110000"/>
              </a:lnSpc>
              <a:tabLst>
                <a:tab pos="2239963" algn="l"/>
              </a:tabLst>
              <a:defRPr/>
            </a:pPr>
            <a:r>
              <a:rPr lang="es-CO" sz="1100" dirty="0">
                <a:latin typeface="Consolas" panose="020B0609020204030204" pitchFamily="49" charset="0"/>
                <a:cs typeface="Consolas" panose="020B0609020204030204" pitchFamily="49" charset="0"/>
              </a:rPr>
              <a:t>    </a:t>
            </a:r>
            <a:r>
              <a:rPr lang="es-CO" sz="1100" dirty="0">
                <a:solidFill>
                  <a:schemeClr val="accent1"/>
                </a:solidFill>
                <a:latin typeface="Consolas" panose="020B0609020204030204" pitchFamily="49" charset="0"/>
                <a:cs typeface="Consolas" panose="020B0609020204030204" pitchFamily="49" charset="0"/>
              </a:rPr>
              <a:t>Si</a:t>
            </a:r>
            <a:r>
              <a:rPr lang="es-CO" sz="1100" dirty="0">
                <a:latin typeface="Consolas" panose="020B0609020204030204" pitchFamily="49" charset="0"/>
                <a:cs typeface="Consolas" panose="020B0609020204030204" pitchFamily="49" charset="0"/>
              </a:rPr>
              <a:t> (peso[i] &gt; 100 and (edad[i] &lt; 25 </a:t>
            </a:r>
            <a:r>
              <a:rPr lang="es-CO" sz="1100" dirty="0" err="1">
                <a:latin typeface="Consolas" panose="020B0609020204030204" pitchFamily="49" charset="0"/>
                <a:cs typeface="Consolas" panose="020B0609020204030204" pitchFamily="49" charset="0"/>
              </a:rPr>
              <a:t>or</a:t>
            </a:r>
            <a:r>
              <a:rPr lang="es-CO" sz="1100" dirty="0">
                <a:latin typeface="Consolas" panose="020B0609020204030204" pitchFamily="49" charset="0"/>
                <a:cs typeface="Consolas" panose="020B0609020204030204" pitchFamily="49" charset="0"/>
              </a:rPr>
              <a:t> edad[i] &gt; 45)) </a:t>
            </a:r>
            <a:r>
              <a:rPr lang="es-CO" sz="1100" dirty="0">
                <a:solidFill>
                  <a:schemeClr val="accent1"/>
                </a:solidFill>
                <a:latin typeface="Consolas" panose="020B0609020204030204" pitchFamily="49" charset="0"/>
                <a:cs typeface="Consolas" panose="020B0609020204030204" pitchFamily="49" charset="0"/>
              </a:rPr>
              <a:t>entonces</a:t>
            </a:r>
          </a:p>
          <a:p>
            <a:pPr marL="0" lvl="2" defTabSz="411163" eaLnBrk="0" hangingPunct="0">
              <a:lnSpc>
                <a:spcPct val="110000"/>
              </a:lnSpc>
              <a:tabLst>
                <a:tab pos="2239963" algn="l"/>
              </a:tabLst>
              <a:defRPr/>
            </a:pPr>
            <a:r>
              <a:rPr lang="es-CO" sz="1100" dirty="0">
                <a:latin typeface="Consolas" panose="020B0609020204030204" pitchFamily="49" charset="0"/>
                <a:cs typeface="Consolas" panose="020B0609020204030204" pitchFamily="49" charset="0"/>
              </a:rPr>
              <a:t>      </a:t>
            </a:r>
            <a:r>
              <a:rPr lang="es-CO" sz="1100" dirty="0" err="1">
                <a:latin typeface="Consolas" panose="020B0609020204030204" pitchFamily="49" charset="0"/>
                <a:cs typeface="Consolas" panose="020B0609020204030204" pitchFamily="49" charset="0"/>
              </a:rPr>
              <a:t>cont</a:t>
            </a:r>
            <a:r>
              <a:rPr lang="es-CO" sz="1100" dirty="0">
                <a:latin typeface="Consolas" panose="020B0609020204030204" pitchFamily="49" charset="0"/>
                <a:cs typeface="Consolas" panose="020B0609020204030204" pitchFamily="49" charset="0"/>
              </a:rPr>
              <a:t> = cont+1</a:t>
            </a:r>
          </a:p>
          <a:p>
            <a:pPr marL="0" lvl="2" defTabSz="411163" eaLnBrk="0" hangingPunct="0">
              <a:lnSpc>
                <a:spcPct val="110000"/>
              </a:lnSpc>
              <a:tabLst>
                <a:tab pos="2239963" algn="l"/>
              </a:tabLst>
              <a:defRPr/>
            </a:pPr>
            <a:r>
              <a:rPr lang="es-CO" sz="1100" dirty="0">
                <a:latin typeface="Consolas" panose="020B0609020204030204" pitchFamily="49" charset="0"/>
                <a:cs typeface="Consolas" panose="020B0609020204030204" pitchFamily="49" charset="0"/>
              </a:rPr>
              <a:t>    </a:t>
            </a:r>
            <a:r>
              <a:rPr lang="es-CO" sz="1100" dirty="0" err="1">
                <a:solidFill>
                  <a:schemeClr val="accent1"/>
                </a:solidFill>
                <a:latin typeface="Consolas" panose="020B0609020204030204" pitchFamily="49" charset="0"/>
                <a:cs typeface="Consolas" panose="020B0609020204030204" pitchFamily="49" charset="0"/>
              </a:rPr>
              <a:t>Fin_si</a:t>
            </a:r>
            <a:endParaRPr lang="es-CO" sz="1100" dirty="0">
              <a:latin typeface="Consolas" panose="020B0609020204030204" pitchFamily="49" charset="0"/>
              <a:cs typeface="Consolas" panose="020B0609020204030204" pitchFamily="49" charset="0"/>
            </a:endParaRPr>
          </a:p>
          <a:p>
            <a:pPr marL="0" lvl="2" defTabSz="411163" eaLnBrk="0" hangingPunct="0">
              <a:lnSpc>
                <a:spcPct val="110000"/>
              </a:lnSpc>
              <a:tabLst>
                <a:tab pos="2239963" algn="l"/>
              </a:tabLst>
              <a:defRPr/>
            </a:pPr>
            <a:r>
              <a:rPr lang="es-CO" sz="1100" dirty="0">
                <a:solidFill>
                  <a:schemeClr val="accent1"/>
                </a:solidFill>
                <a:latin typeface="Consolas" panose="020B0609020204030204" pitchFamily="49" charset="0"/>
                <a:cs typeface="Consolas" panose="020B0609020204030204" pitchFamily="49" charset="0"/>
              </a:rPr>
              <a:t>   </a:t>
            </a:r>
            <a:r>
              <a:rPr lang="es-CO" sz="1100" dirty="0" err="1">
                <a:solidFill>
                  <a:schemeClr val="accent1"/>
                </a:solidFill>
                <a:latin typeface="Consolas" panose="020B0609020204030204" pitchFamily="49" charset="0"/>
                <a:cs typeface="Consolas" panose="020B0609020204030204" pitchFamily="49" charset="0"/>
              </a:rPr>
              <a:t>Fin_Para</a:t>
            </a:r>
            <a:endParaRPr lang="es-CO" sz="1100" dirty="0">
              <a:solidFill>
                <a:schemeClr val="accent1"/>
              </a:solidFill>
              <a:latin typeface="Consolas" panose="020B0609020204030204" pitchFamily="49" charset="0"/>
              <a:cs typeface="Consolas" panose="020B0609020204030204" pitchFamily="49" charset="0"/>
            </a:endParaRPr>
          </a:p>
          <a:p>
            <a:pPr marL="0" lvl="2" defTabSz="411163" eaLnBrk="0" hangingPunct="0">
              <a:lnSpc>
                <a:spcPct val="110000"/>
              </a:lnSpc>
              <a:tabLst>
                <a:tab pos="2239963" algn="l"/>
              </a:tabLst>
              <a:defRPr/>
            </a:pPr>
            <a:r>
              <a:rPr lang="es-CO" sz="1100" b="1" dirty="0">
                <a:latin typeface="Consolas" panose="020B0609020204030204" pitchFamily="49" charset="0"/>
                <a:cs typeface="Consolas" panose="020B0609020204030204" pitchFamily="49" charset="0"/>
              </a:rPr>
              <a:t>   Escribir</a:t>
            </a:r>
            <a:r>
              <a:rPr lang="es-CO" sz="1100" dirty="0">
                <a:latin typeface="Consolas" panose="020B0609020204030204" pitchFamily="49" charset="0"/>
                <a:cs typeface="Consolas" panose="020B0609020204030204" pitchFamily="49" charset="0"/>
              </a:rPr>
              <a:t>(</a:t>
            </a:r>
            <a:r>
              <a:rPr lang="es-CO" sz="1100" dirty="0">
                <a:solidFill>
                  <a:schemeClr val="accent2"/>
                </a:solidFill>
                <a:latin typeface="Consolas" panose="020B0609020204030204" pitchFamily="49" charset="0"/>
                <a:cs typeface="Consolas" panose="020B0609020204030204" pitchFamily="49" charset="0"/>
              </a:rPr>
              <a:t>“La edad promedio de los empleados es: ”</a:t>
            </a:r>
            <a:r>
              <a:rPr lang="es-CO" sz="1100" dirty="0">
                <a:latin typeface="Consolas" panose="020B0609020204030204" pitchFamily="49" charset="0"/>
                <a:cs typeface="Consolas" panose="020B0609020204030204" pitchFamily="49" charset="0"/>
              </a:rPr>
              <a:t>, </a:t>
            </a:r>
            <a:r>
              <a:rPr lang="es-CO" sz="1100" dirty="0" err="1">
                <a:latin typeface="Consolas" panose="020B0609020204030204" pitchFamily="49" charset="0"/>
                <a:cs typeface="Consolas" panose="020B0609020204030204" pitchFamily="49" charset="0"/>
              </a:rPr>
              <a:t>sumaEdad</a:t>
            </a:r>
            <a:r>
              <a:rPr lang="es-CO" sz="1100" dirty="0">
                <a:latin typeface="Consolas" panose="020B0609020204030204" pitchFamily="49" charset="0"/>
                <a:cs typeface="Consolas" panose="020B0609020204030204" pitchFamily="49" charset="0"/>
              </a:rPr>
              <a:t>/1250)</a:t>
            </a:r>
          </a:p>
          <a:p>
            <a:pPr marL="0" lvl="2" defTabSz="411163" eaLnBrk="0" hangingPunct="0">
              <a:lnSpc>
                <a:spcPct val="110000"/>
              </a:lnSpc>
              <a:tabLst>
                <a:tab pos="2239963" algn="l"/>
              </a:tabLst>
              <a:defRPr/>
            </a:pPr>
            <a:endParaRPr lang="es-CO" sz="1100" dirty="0">
              <a:latin typeface="Consolas" panose="020B0609020204030204" pitchFamily="49" charset="0"/>
              <a:cs typeface="Consolas" panose="020B0609020204030204" pitchFamily="49" charset="0"/>
            </a:endParaRPr>
          </a:p>
          <a:p>
            <a:pPr marL="0" lvl="2" defTabSz="411163" eaLnBrk="0" hangingPunct="0">
              <a:lnSpc>
                <a:spcPct val="110000"/>
              </a:lnSpc>
              <a:tabLst>
                <a:tab pos="2239963" algn="l"/>
              </a:tabLst>
              <a:defRPr/>
            </a:pPr>
            <a:r>
              <a:rPr lang="es-CO" sz="1100" dirty="0">
                <a:solidFill>
                  <a:schemeClr val="accent1"/>
                </a:solidFill>
                <a:latin typeface="Consolas" panose="020B0609020204030204" pitchFamily="49" charset="0"/>
                <a:cs typeface="Consolas" panose="020B0609020204030204" pitchFamily="49" charset="0"/>
              </a:rPr>
              <a:t>   Si</a:t>
            </a:r>
            <a:r>
              <a:rPr lang="es-CO" sz="1100" dirty="0">
                <a:latin typeface="Consolas" panose="020B0609020204030204" pitchFamily="49" charset="0"/>
                <a:cs typeface="Consolas" panose="020B0609020204030204" pitchFamily="49" charset="0"/>
              </a:rPr>
              <a:t> (</a:t>
            </a:r>
            <a:r>
              <a:rPr lang="es-CO" sz="1100" dirty="0" err="1">
                <a:latin typeface="Consolas" panose="020B0609020204030204" pitchFamily="49" charset="0"/>
                <a:cs typeface="Consolas" panose="020B0609020204030204" pitchFamily="49" charset="0"/>
              </a:rPr>
              <a:t>cont</a:t>
            </a:r>
            <a:r>
              <a:rPr lang="es-CO" sz="1100" dirty="0">
                <a:latin typeface="Consolas" panose="020B0609020204030204" pitchFamily="49" charset="0"/>
                <a:cs typeface="Consolas" panose="020B0609020204030204" pitchFamily="49" charset="0"/>
              </a:rPr>
              <a:t> == 0) </a:t>
            </a:r>
            <a:r>
              <a:rPr lang="es-CO" sz="1100" dirty="0">
                <a:solidFill>
                  <a:schemeClr val="accent1"/>
                </a:solidFill>
                <a:latin typeface="Consolas" panose="020B0609020204030204" pitchFamily="49" charset="0"/>
                <a:cs typeface="Consolas" panose="020B0609020204030204" pitchFamily="49" charset="0"/>
              </a:rPr>
              <a:t>entonces</a:t>
            </a:r>
          </a:p>
          <a:p>
            <a:pPr marL="0" lvl="2" defTabSz="411163" eaLnBrk="0" hangingPunct="0">
              <a:lnSpc>
                <a:spcPct val="110000"/>
              </a:lnSpc>
              <a:tabLst>
                <a:tab pos="2239963" algn="l"/>
              </a:tabLst>
              <a:defRPr/>
            </a:pPr>
            <a:r>
              <a:rPr lang="es-CO" sz="1100" dirty="0">
                <a:solidFill>
                  <a:schemeClr val="accent1"/>
                </a:solidFill>
                <a:latin typeface="Consolas" panose="020B0609020204030204" pitchFamily="49" charset="0"/>
                <a:cs typeface="Consolas" panose="020B0609020204030204" pitchFamily="49" charset="0"/>
              </a:rPr>
              <a:t>    </a:t>
            </a:r>
            <a:r>
              <a:rPr lang="es-CO" sz="1100" b="1" dirty="0">
                <a:latin typeface="Consolas" panose="020B0609020204030204" pitchFamily="49" charset="0"/>
                <a:cs typeface="Consolas" panose="020B0609020204030204" pitchFamily="49" charset="0"/>
              </a:rPr>
              <a:t>Escribir</a:t>
            </a:r>
            <a:r>
              <a:rPr lang="es-CO" sz="1100" dirty="0">
                <a:latin typeface="Consolas" panose="020B0609020204030204" pitchFamily="49" charset="0"/>
                <a:cs typeface="Consolas" panose="020B0609020204030204" pitchFamily="49" charset="0"/>
              </a:rPr>
              <a:t>(</a:t>
            </a:r>
            <a:r>
              <a:rPr lang="es-CO" sz="1100" dirty="0">
                <a:solidFill>
                  <a:schemeClr val="accent2"/>
                </a:solidFill>
                <a:latin typeface="Consolas" panose="020B0609020204030204" pitchFamily="49" charset="0"/>
                <a:cs typeface="Consolas" panose="020B0609020204030204" pitchFamily="49" charset="0"/>
              </a:rPr>
              <a:t>“No hay empleados que pesen más de 100 Kg y sean &lt; de 25 o &gt; de 45”</a:t>
            </a:r>
            <a:r>
              <a:rPr lang="es-CO" sz="1100" dirty="0">
                <a:latin typeface="Consolas" panose="020B0609020204030204" pitchFamily="49" charset="0"/>
                <a:cs typeface="Consolas" panose="020B0609020204030204" pitchFamily="49" charset="0"/>
              </a:rPr>
              <a:t>)</a:t>
            </a:r>
            <a:endParaRPr lang="es-CO" sz="1100" dirty="0">
              <a:solidFill>
                <a:schemeClr val="accent1"/>
              </a:solidFill>
              <a:latin typeface="Consolas" panose="020B0609020204030204" pitchFamily="49" charset="0"/>
              <a:cs typeface="Consolas" panose="020B0609020204030204" pitchFamily="49" charset="0"/>
            </a:endParaRPr>
          </a:p>
          <a:p>
            <a:pPr marL="0" lvl="2" defTabSz="411163" eaLnBrk="0" hangingPunct="0">
              <a:lnSpc>
                <a:spcPct val="110000"/>
              </a:lnSpc>
              <a:tabLst>
                <a:tab pos="2239963" algn="l"/>
              </a:tabLst>
              <a:defRPr/>
            </a:pPr>
            <a:r>
              <a:rPr lang="es-CO" sz="1100" dirty="0">
                <a:solidFill>
                  <a:schemeClr val="accent1"/>
                </a:solidFill>
                <a:latin typeface="Consolas" panose="020B0609020204030204" pitchFamily="49" charset="0"/>
                <a:cs typeface="Consolas" panose="020B0609020204030204" pitchFamily="49" charset="0"/>
              </a:rPr>
              <a:t>   Sino</a:t>
            </a:r>
          </a:p>
          <a:p>
            <a:pPr marL="0" lvl="2" defTabSz="411163" eaLnBrk="0" hangingPunct="0">
              <a:lnSpc>
                <a:spcPct val="110000"/>
              </a:lnSpc>
              <a:tabLst>
                <a:tab pos="2239963" algn="l"/>
              </a:tabLst>
              <a:defRPr/>
            </a:pPr>
            <a:r>
              <a:rPr lang="es-CO" sz="1100" dirty="0">
                <a:latin typeface="Consolas" panose="020B0609020204030204" pitchFamily="49" charset="0"/>
                <a:cs typeface="Consolas" panose="020B0609020204030204" pitchFamily="49" charset="0"/>
              </a:rPr>
              <a:t>    </a:t>
            </a:r>
            <a:r>
              <a:rPr lang="es-CO" sz="1100" b="1" dirty="0">
                <a:latin typeface="Consolas" panose="020B0609020204030204" pitchFamily="49" charset="0"/>
                <a:cs typeface="Consolas" panose="020B0609020204030204" pitchFamily="49" charset="0"/>
              </a:rPr>
              <a:t>Escribir</a:t>
            </a:r>
            <a:r>
              <a:rPr lang="es-CO" sz="1100" dirty="0">
                <a:latin typeface="Consolas" panose="020B0609020204030204" pitchFamily="49" charset="0"/>
                <a:cs typeface="Consolas" panose="020B0609020204030204" pitchFamily="49" charset="0"/>
              </a:rPr>
              <a:t>(</a:t>
            </a:r>
            <a:r>
              <a:rPr lang="es-CO" sz="1100" dirty="0">
                <a:solidFill>
                  <a:schemeClr val="accent2"/>
                </a:solidFill>
                <a:latin typeface="Consolas" panose="020B0609020204030204" pitchFamily="49" charset="0"/>
                <a:cs typeface="Consolas" panose="020B0609020204030204" pitchFamily="49" charset="0"/>
              </a:rPr>
              <a:t>“Los empleados que pesan más de 100 Kg y que son &lt; de 25 o &gt; de 45 son: ”</a:t>
            </a:r>
            <a:r>
              <a:rPr lang="es-CO" sz="1100" dirty="0">
                <a:latin typeface="Consolas" panose="020B0609020204030204" pitchFamily="49" charset="0"/>
                <a:cs typeface="Consolas" panose="020B0609020204030204" pitchFamily="49" charset="0"/>
              </a:rPr>
              <a:t>)</a:t>
            </a:r>
          </a:p>
          <a:p>
            <a:pPr marL="0" lvl="2" defTabSz="411163" eaLnBrk="0" hangingPunct="0">
              <a:lnSpc>
                <a:spcPct val="110000"/>
              </a:lnSpc>
              <a:tabLst>
                <a:tab pos="2239963" algn="l"/>
              </a:tabLst>
              <a:defRPr/>
            </a:pPr>
            <a:r>
              <a:rPr lang="es-CO" sz="1100" dirty="0">
                <a:latin typeface="Consolas" panose="020B0609020204030204" pitchFamily="49" charset="0"/>
                <a:cs typeface="Consolas" panose="020B0609020204030204" pitchFamily="49" charset="0"/>
              </a:rPr>
              <a:t>    </a:t>
            </a:r>
            <a:r>
              <a:rPr lang="es-CO" sz="1100" dirty="0">
                <a:solidFill>
                  <a:schemeClr val="accent1"/>
                </a:solidFill>
                <a:latin typeface="Consolas" panose="020B0609020204030204" pitchFamily="49" charset="0"/>
                <a:cs typeface="Consolas" panose="020B0609020204030204" pitchFamily="49" charset="0"/>
              </a:rPr>
              <a:t>Para</a:t>
            </a:r>
            <a:r>
              <a:rPr lang="es-CO" sz="1100" dirty="0">
                <a:latin typeface="Consolas" panose="020B0609020204030204" pitchFamily="49" charset="0"/>
                <a:cs typeface="Consolas" panose="020B0609020204030204" pitchFamily="49" charset="0"/>
              </a:rPr>
              <a:t> i=0 </a:t>
            </a:r>
            <a:r>
              <a:rPr lang="es-CO" sz="1100" dirty="0">
                <a:solidFill>
                  <a:schemeClr val="accent1"/>
                </a:solidFill>
                <a:latin typeface="Consolas" panose="020B0609020204030204" pitchFamily="49" charset="0"/>
              </a:rPr>
              <a:t>hasta</a:t>
            </a:r>
            <a:r>
              <a:rPr lang="es-CO" sz="1100" dirty="0">
                <a:latin typeface="Consolas" panose="020B0609020204030204" pitchFamily="49" charset="0"/>
                <a:cs typeface="Consolas" panose="020B0609020204030204" pitchFamily="49" charset="0"/>
              </a:rPr>
              <a:t> 1250 </a:t>
            </a:r>
            <a:r>
              <a:rPr lang="es-CO" sz="1100" dirty="0">
                <a:solidFill>
                  <a:schemeClr val="accent1"/>
                </a:solidFill>
                <a:latin typeface="Consolas" panose="020B0609020204030204" pitchFamily="49" charset="0"/>
              </a:rPr>
              <a:t>incremento</a:t>
            </a:r>
            <a:r>
              <a:rPr lang="es-CO" sz="1100" dirty="0">
                <a:latin typeface="Consolas" panose="020B0609020204030204" pitchFamily="49" charset="0"/>
                <a:cs typeface="Consolas" panose="020B0609020204030204" pitchFamily="49" charset="0"/>
              </a:rPr>
              <a:t> 1 </a:t>
            </a:r>
            <a:r>
              <a:rPr lang="es-CO" sz="1100" dirty="0">
                <a:solidFill>
                  <a:schemeClr val="accent1"/>
                </a:solidFill>
                <a:latin typeface="Consolas" panose="020B0609020204030204" pitchFamily="49" charset="0"/>
                <a:cs typeface="Consolas" panose="020B0609020204030204" pitchFamily="49" charset="0"/>
              </a:rPr>
              <a:t>haga</a:t>
            </a:r>
          </a:p>
          <a:p>
            <a:pPr marL="0" lvl="2" defTabSz="411163" eaLnBrk="0" hangingPunct="0">
              <a:lnSpc>
                <a:spcPct val="110000"/>
              </a:lnSpc>
              <a:tabLst>
                <a:tab pos="2239963" algn="l"/>
              </a:tabLst>
              <a:defRPr/>
            </a:pPr>
            <a:r>
              <a:rPr lang="es-CO" sz="1100" dirty="0">
                <a:latin typeface="Consolas" panose="020B0609020204030204" pitchFamily="49" charset="0"/>
                <a:cs typeface="Consolas" panose="020B0609020204030204" pitchFamily="49" charset="0"/>
              </a:rPr>
              <a:t>       </a:t>
            </a:r>
            <a:r>
              <a:rPr lang="es-CO" sz="1100" dirty="0">
                <a:solidFill>
                  <a:schemeClr val="accent1"/>
                </a:solidFill>
                <a:latin typeface="Consolas" panose="020B0609020204030204" pitchFamily="49" charset="0"/>
                <a:cs typeface="Consolas" panose="020B0609020204030204" pitchFamily="49" charset="0"/>
              </a:rPr>
              <a:t>Si</a:t>
            </a:r>
            <a:r>
              <a:rPr lang="es-CO" sz="1100" dirty="0">
                <a:latin typeface="Consolas" panose="020B0609020204030204" pitchFamily="49" charset="0"/>
                <a:cs typeface="Consolas" panose="020B0609020204030204" pitchFamily="49" charset="0"/>
              </a:rPr>
              <a:t> (peso[i] &gt; 100 and (edad[i] &lt; 25 </a:t>
            </a:r>
            <a:r>
              <a:rPr lang="es-CO" sz="1100" dirty="0" err="1">
                <a:latin typeface="Consolas" panose="020B0609020204030204" pitchFamily="49" charset="0"/>
                <a:cs typeface="Consolas" panose="020B0609020204030204" pitchFamily="49" charset="0"/>
              </a:rPr>
              <a:t>or</a:t>
            </a:r>
            <a:r>
              <a:rPr lang="es-CO" sz="1100" dirty="0">
                <a:latin typeface="Consolas" panose="020B0609020204030204" pitchFamily="49" charset="0"/>
                <a:cs typeface="Consolas" panose="020B0609020204030204" pitchFamily="49" charset="0"/>
              </a:rPr>
              <a:t> edad[i] &gt; 45)) </a:t>
            </a:r>
            <a:r>
              <a:rPr lang="es-CO" sz="1100" dirty="0">
                <a:solidFill>
                  <a:schemeClr val="accent1"/>
                </a:solidFill>
                <a:latin typeface="Consolas" panose="020B0609020204030204" pitchFamily="49" charset="0"/>
                <a:cs typeface="Consolas" panose="020B0609020204030204" pitchFamily="49" charset="0"/>
              </a:rPr>
              <a:t>entonces</a:t>
            </a:r>
          </a:p>
          <a:p>
            <a:pPr marL="0" lvl="2" defTabSz="411163" eaLnBrk="0" hangingPunct="0">
              <a:lnSpc>
                <a:spcPct val="110000"/>
              </a:lnSpc>
              <a:tabLst>
                <a:tab pos="2239963" algn="l"/>
              </a:tabLst>
              <a:defRPr/>
            </a:pPr>
            <a:r>
              <a:rPr lang="es-CO" sz="1100" dirty="0">
                <a:latin typeface="Consolas" panose="020B0609020204030204" pitchFamily="49" charset="0"/>
                <a:cs typeface="Consolas" panose="020B0609020204030204" pitchFamily="49" charset="0"/>
              </a:rPr>
              <a:t>          </a:t>
            </a:r>
            <a:r>
              <a:rPr lang="es-CO" sz="1100" b="1" dirty="0">
                <a:latin typeface="Consolas" panose="020B0609020204030204" pitchFamily="49" charset="0"/>
                <a:cs typeface="Consolas" panose="020B0609020204030204" pitchFamily="49" charset="0"/>
              </a:rPr>
              <a:t>Escribir</a:t>
            </a:r>
            <a:r>
              <a:rPr lang="es-CO" sz="1100" dirty="0">
                <a:latin typeface="Consolas" panose="020B0609020204030204" pitchFamily="49" charset="0"/>
                <a:cs typeface="Consolas" panose="020B0609020204030204" pitchFamily="49" charset="0"/>
              </a:rPr>
              <a:t>(nombre[i])</a:t>
            </a:r>
          </a:p>
          <a:p>
            <a:pPr marL="0" lvl="2" defTabSz="411163" eaLnBrk="0" hangingPunct="0">
              <a:lnSpc>
                <a:spcPct val="110000"/>
              </a:lnSpc>
              <a:tabLst>
                <a:tab pos="2239963" algn="l"/>
              </a:tabLst>
              <a:defRPr/>
            </a:pPr>
            <a:r>
              <a:rPr lang="es-CO" sz="1100" dirty="0">
                <a:latin typeface="Consolas" panose="020B0609020204030204" pitchFamily="49" charset="0"/>
                <a:cs typeface="Consolas" panose="020B0609020204030204" pitchFamily="49" charset="0"/>
              </a:rPr>
              <a:t>       </a:t>
            </a:r>
            <a:r>
              <a:rPr lang="es-CO" sz="1100" dirty="0" err="1">
                <a:solidFill>
                  <a:schemeClr val="accent1"/>
                </a:solidFill>
                <a:latin typeface="Consolas" panose="020B0609020204030204" pitchFamily="49" charset="0"/>
                <a:cs typeface="Consolas" panose="020B0609020204030204" pitchFamily="49" charset="0"/>
              </a:rPr>
              <a:t>Fin_si</a:t>
            </a:r>
            <a:endParaRPr lang="es-CO" sz="1100" dirty="0">
              <a:solidFill>
                <a:schemeClr val="accent1"/>
              </a:solidFill>
              <a:latin typeface="Consolas" panose="020B0609020204030204" pitchFamily="49" charset="0"/>
              <a:cs typeface="Consolas" panose="020B0609020204030204" pitchFamily="49" charset="0"/>
            </a:endParaRPr>
          </a:p>
          <a:p>
            <a:pPr marL="0" lvl="2" defTabSz="411163" eaLnBrk="0" hangingPunct="0">
              <a:lnSpc>
                <a:spcPct val="110000"/>
              </a:lnSpc>
              <a:tabLst>
                <a:tab pos="2239963" algn="l"/>
              </a:tabLst>
              <a:defRPr/>
            </a:pPr>
            <a:r>
              <a:rPr lang="es-CO" sz="1100" dirty="0">
                <a:solidFill>
                  <a:schemeClr val="accent1"/>
                </a:solidFill>
                <a:latin typeface="Consolas" panose="020B0609020204030204" pitchFamily="49" charset="0"/>
                <a:cs typeface="Consolas" panose="020B0609020204030204" pitchFamily="49" charset="0"/>
              </a:rPr>
              <a:t>     </a:t>
            </a:r>
            <a:r>
              <a:rPr lang="es-CO" sz="1100" dirty="0" err="1">
                <a:solidFill>
                  <a:schemeClr val="accent1"/>
                </a:solidFill>
                <a:latin typeface="Consolas" panose="020B0609020204030204" pitchFamily="49" charset="0"/>
                <a:cs typeface="Consolas" panose="020B0609020204030204" pitchFamily="49" charset="0"/>
              </a:rPr>
              <a:t>Fin_Para</a:t>
            </a:r>
            <a:endParaRPr lang="es-CO" sz="1100" dirty="0">
              <a:solidFill>
                <a:schemeClr val="accent1"/>
              </a:solidFill>
              <a:latin typeface="Consolas" panose="020B0609020204030204" pitchFamily="49" charset="0"/>
              <a:cs typeface="Consolas" panose="020B0609020204030204" pitchFamily="49" charset="0"/>
            </a:endParaRPr>
          </a:p>
          <a:p>
            <a:pPr marL="0" lvl="2" defTabSz="411163" eaLnBrk="0" hangingPunct="0">
              <a:lnSpc>
                <a:spcPct val="110000"/>
              </a:lnSpc>
              <a:tabLst>
                <a:tab pos="2239963" algn="l"/>
              </a:tabLst>
              <a:defRPr/>
            </a:pPr>
            <a:r>
              <a:rPr lang="es-CO" sz="1100" dirty="0">
                <a:latin typeface="Consolas" panose="020B0609020204030204" pitchFamily="49" charset="0"/>
                <a:cs typeface="Consolas" panose="020B0609020204030204" pitchFamily="49" charset="0"/>
              </a:rPr>
              <a:t>   </a:t>
            </a:r>
            <a:r>
              <a:rPr lang="es-CO" sz="1100" dirty="0" err="1">
                <a:solidFill>
                  <a:schemeClr val="accent1"/>
                </a:solidFill>
                <a:latin typeface="Consolas" panose="020B0609020204030204" pitchFamily="49" charset="0"/>
                <a:cs typeface="Consolas" panose="020B0609020204030204" pitchFamily="49" charset="0"/>
              </a:rPr>
              <a:t>Fin_si</a:t>
            </a:r>
            <a:endParaRPr lang="es-CO" sz="1100" dirty="0">
              <a:solidFill>
                <a:schemeClr val="accent1"/>
              </a:solidFill>
              <a:latin typeface="Consolas" panose="020B0609020204030204" pitchFamily="49" charset="0"/>
              <a:cs typeface="Consolas" panose="020B0609020204030204" pitchFamily="49" charset="0"/>
            </a:endParaRPr>
          </a:p>
          <a:p>
            <a:pPr marL="0" lvl="2" defTabSz="411163" eaLnBrk="0" hangingPunct="0">
              <a:lnSpc>
                <a:spcPct val="110000"/>
              </a:lnSpc>
              <a:tabLst>
                <a:tab pos="2239963" algn="l"/>
              </a:tabLst>
              <a:defRPr/>
            </a:pPr>
            <a:r>
              <a:rPr lang="es-CO" sz="1100" dirty="0">
                <a:solidFill>
                  <a:schemeClr val="accent1"/>
                </a:solidFill>
                <a:latin typeface="Consolas" panose="020B0609020204030204" pitchFamily="49" charset="0"/>
                <a:cs typeface="Consolas" panose="020B0609020204030204" pitchFamily="49" charset="0"/>
              </a:rPr>
              <a:t>  </a:t>
            </a:r>
            <a:r>
              <a:rPr lang="es-CO" sz="1100" dirty="0" err="1">
                <a:solidFill>
                  <a:schemeClr val="accent1"/>
                </a:solidFill>
                <a:latin typeface="Consolas" panose="020B0609020204030204" pitchFamily="49" charset="0"/>
                <a:cs typeface="Consolas" panose="020B0609020204030204" pitchFamily="49" charset="0"/>
              </a:rPr>
              <a:t>Fin_metodo</a:t>
            </a:r>
            <a:endParaRPr lang="es-CO" sz="1100" dirty="0">
              <a:latin typeface="Consolas" panose="020B0609020204030204" pitchFamily="49" charset="0"/>
              <a:cs typeface="Consolas" panose="020B0609020204030204" pitchFamily="49" charset="0"/>
            </a:endParaRPr>
          </a:p>
          <a:p>
            <a:pPr marL="0" lvl="2" defTabSz="411163" eaLnBrk="0" hangingPunct="0">
              <a:lnSpc>
                <a:spcPct val="110000"/>
              </a:lnSpc>
              <a:tabLst>
                <a:tab pos="2239963" algn="l"/>
              </a:tabLst>
              <a:defRPr/>
            </a:pPr>
            <a:r>
              <a:rPr lang="es-CO" sz="1100" b="1" dirty="0" err="1">
                <a:solidFill>
                  <a:schemeClr val="accent2"/>
                </a:solidFill>
                <a:latin typeface="Consolas" panose="020B0609020204030204" pitchFamily="49" charset="0"/>
                <a:cs typeface="Consolas" panose="020B0609020204030204" pitchFamily="49" charset="0"/>
              </a:rPr>
              <a:t>Fin_Clase</a:t>
            </a:r>
            <a:endParaRPr lang="es-ES" sz="1100" dirty="0">
              <a:solidFill>
                <a:schemeClr val="accent2"/>
              </a:solidFill>
              <a:latin typeface="Consolas" panose="020B0609020204030204" pitchFamily="49" charset="0"/>
              <a:cs typeface="Consolas" panose="020B0609020204030204" pitchFamily="49" charset="0"/>
            </a:endParaRPr>
          </a:p>
        </p:txBody>
      </p:sp>
      <p:sp>
        <p:nvSpPr>
          <p:cNvPr id="3" name="Título 2">
            <a:extLst>
              <a:ext uri="{FF2B5EF4-FFF2-40B4-BE49-F238E27FC236}">
                <a16:creationId xmlns:a16="http://schemas.microsoft.com/office/drawing/2014/main" id="{8850147F-D69D-E28B-5123-70744DB0F5A0}"/>
              </a:ext>
            </a:extLst>
          </p:cNvPr>
          <p:cNvSpPr>
            <a:spLocks noGrp="1"/>
          </p:cNvSpPr>
          <p:nvPr>
            <p:ph type="title"/>
          </p:nvPr>
        </p:nvSpPr>
        <p:spPr/>
        <p:txBody>
          <a:bodyPr/>
          <a:lstStyle/>
          <a:p>
            <a:r>
              <a:rPr lang="es-MX" dirty="0"/>
              <a:t>Arreglos Unidimensionales</a:t>
            </a:r>
            <a:endParaRPr lang="es-CO" dirty="0"/>
          </a:p>
        </p:txBody>
      </p:sp>
    </p:spTree>
    <p:extLst>
      <p:ext uri="{BB962C8B-B14F-4D97-AF65-F5344CB8AC3E}">
        <p14:creationId xmlns:p14="http://schemas.microsoft.com/office/powerpoint/2010/main" val="1856530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9"/>
          <p:cNvSpPr>
            <a:spLocks noChangeArrowheads="1"/>
          </p:cNvSpPr>
          <p:nvPr/>
        </p:nvSpPr>
        <p:spPr bwMode="auto">
          <a:xfrm>
            <a:off x="1919288" y="1173707"/>
            <a:ext cx="8291513" cy="5063581"/>
          </a:xfrm>
          <a:prstGeom prst="rect">
            <a:avLst/>
          </a:prstGeom>
          <a:noFill/>
          <a:ln w="9525">
            <a:noFill/>
            <a:miter lim="800000"/>
            <a:headEnd/>
            <a:tailEnd/>
          </a:ln>
        </p:spPr>
        <p:txBody>
          <a:bodyPr lIns="90000" tIns="46800" rIns="90000" bIns="46800"/>
          <a:lstStyle/>
          <a:p>
            <a:pPr marL="627063" lvl="2" indent="-271463" defTabSz="411163" eaLnBrk="0" hangingPunct="0">
              <a:tabLst>
                <a:tab pos="2239963" algn="l"/>
              </a:tabLst>
              <a:defRPr/>
            </a:pPr>
            <a:endParaRPr lang="es-CO" sz="1600" dirty="0">
              <a:solidFill>
                <a:srgbClr val="080808"/>
              </a:solidFill>
              <a:cs typeface="Times New Roman" pitchFamily="18" charset="0"/>
            </a:endParaRPr>
          </a:p>
        </p:txBody>
      </p:sp>
      <p:sp>
        <p:nvSpPr>
          <p:cNvPr id="7" name="1 Rectángulo redondeado"/>
          <p:cNvSpPr/>
          <p:nvPr/>
        </p:nvSpPr>
        <p:spPr>
          <a:xfrm>
            <a:off x="3345948" y="2912897"/>
            <a:ext cx="7051336" cy="1811966"/>
          </a:xfrm>
          <a:prstGeom prst="roundRect">
            <a:avLst/>
          </a:prstGeom>
          <a:solidFill>
            <a:schemeClr val="bg1">
              <a:lumMod val="85000"/>
            </a:schemeClr>
          </a:solidFill>
          <a:ln w="28575"/>
        </p:spPr>
        <p:style>
          <a:lnRef idx="1">
            <a:schemeClr val="dk1"/>
          </a:lnRef>
          <a:fillRef idx="2">
            <a:schemeClr val="dk1"/>
          </a:fillRef>
          <a:effectRef idx="1">
            <a:schemeClr val="dk1"/>
          </a:effectRef>
          <a:fontRef idx="minor">
            <a:schemeClr val="dk1"/>
          </a:fontRef>
        </p:style>
        <p:txBody>
          <a:bodyPr rtlCol="0" anchor="ctr"/>
          <a:lstStyle/>
          <a:p>
            <a:pPr algn="ctr">
              <a:lnSpc>
                <a:spcPct val="100000"/>
              </a:lnSpc>
              <a:buNone/>
            </a:pPr>
            <a:r>
              <a:rPr lang="es-CO" sz="3200" cap="small" dirty="0"/>
              <a:t>Inserción de Elementos en un Arreglo</a:t>
            </a:r>
            <a:endParaRPr lang="es-CO" sz="3200" i="1" cap="small" dirty="0">
              <a:solidFill>
                <a:schemeClr val="accent1"/>
              </a:solidFill>
            </a:endParaRPr>
          </a:p>
        </p:txBody>
      </p:sp>
      <p:pic>
        <p:nvPicPr>
          <p:cNvPr id="2" name="Imagen 1">
            <a:extLst>
              <a:ext uri="{FF2B5EF4-FFF2-40B4-BE49-F238E27FC236}">
                <a16:creationId xmlns:a16="http://schemas.microsoft.com/office/drawing/2014/main" id="{F8A7EFF2-830C-2BA4-BD26-23AEF5580994}"/>
              </a:ext>
            </a:extLst>
          </p:cNvPr>
          <p:cNvPicPr>
            <a:picLocks noChangeAspect="1"/>
          </p:cNvPicPr>
          <p:nvPr/>
        </p:nvPicPr>
        <p:blipFill>
          <a:blip r:embed="rId3"/>
          <a:stretch>
            <a:fillRect/>
          </a:stretch>
        </p:blipFill>
        <p:spPr>
          <a:xfrm>
            <a:off x="1254404" y="3530598"/>
            <a:ext cx="3023289" cy="3251941"/>
          </a:xfrm>
          <a:prstGeom prst="rect">
            <a:avLst/>
          </a:prstGeom>
        </p:spPr>
      </p:pic>
    </p:spTree>
    <p:extLst>
      <p:ext uri="{BB962C8B-B14F-4D97-AF65-F5344CB8AC3E}">
        <p14:creationId xmlns:p14="http://schemas.microsoft.com/office/powerpoint/2010/main" val="1629161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197EC-4955-D46A-3438-4FE9E27C7405}"/>
            </a:ext>
          </a:extLst>
        </p:cNvPr>
        <p:cNvGrpSpPr/>
        <p:nvPr/>
      </p:nvGrpSpPr>
      <p:grpSpPr>
        <a:xfrm>
          <a:off x="0" y="0"/>
          <a:ext cx="0" cy="0"/>
          <a:chOff x="0" y="0"/>
          <a:chExt cx="0" cy="0"/>
        </a:xfrm>
      </p:grpSpPr>
      <p:sp>
        <p:nvSpPr>
          <p:cNvPr id="30" name="Rectangle 9">
            <a:extLst>
              <a:ext uri="{FF2B5EF4-FFF2-40B4-BE49-F238E27FC236}">
                <a16:creationId xmlns:a16="http://schemas.microsoft.com/office/drawing/2014/main" id="{B7FCFECB-A205-F0FA-7F98-6376F34B5068}"/>
              </a:ext>
            </a:extLst>
          </p:cNvPr>
          <p:cNvSpPr>
            <a:spLocks noChangeArrowheads="1"/>
          </p:cNvSpPr>
          <p:nvPr/>
        </p:nvSpPr>
        <p:spPr bwMode="auto">
          <a:xfrm>
            <a:off x="5824932" y="1234185"/>
            <a:ext cx="5603224" cy="5279714"/>
          </a:xfrm>
          <a:prstGeom prst="rect">
            <a:avLst/>
          </a:prstGeom>
          <a:noFill/>
          <a:ln w="9525">
            <a:noFill/>
            <a:miter lim="800000"/>
            <a:headEnd/>
            <a:tailEnd/>
          </a:ln>
        </p:spPr>
        <p:txBody>
          <a:bodyPr lIns="90000" tIns="46800" rIns="90000" bIns="46800"/>
          <a:lstStyle/>
          <a:p>
            <a:pPr marL="273050" lvl="1" defTabSz="411163" eaLnBrk="0" hangingPunct="0">
              <a:tabLst>
                <a:tab pos="2239963" algn="l"/>
              </a:tabLst>
              <a:defRPr/>
            </a:pPr>
            <a:endParaRPr lang="es-CO" altLang="es-CO" sz="1600" dirty="0"/>
          </a:p>
          <a:p>
            <a:pPr marL="273050" lvl="1" defTabSz="411163" eaLnBrk="0" hangingPunct="0">
              <a:tabLst>
                <a:tab pos="2239963" algn="l"/>
              </a:tabLst>
              <a:defRPr/>
            </a:pPr>
            <a:r>
              <a:rPr lang="es-MX" altLang="es-CO" sz="1600" b="1" u="sng" dirty="0">
                <a:solidFill>
                  <a:srgbClr val="0070C0"/>
                </a:solidFill>
              </a:rPr>
              <a:t>Alternativa 1: Inserción después del último ingresado</a:t>
            </a:r>
            <a:r>
              <a:rPr lang="es-MX" altLang="es-CO" sz="1600" dirty="0"/>
              <a:t>. </a:t>
            </a:r>
            <a:r>
              <a:rPr lang="es-MX" altLang="es-CO" sz="1500" dirty="0"/>
              <a:t>En esta aproximación cada nuevo elemento se agrega después del último dato que se haya ingresado. Por ejemplo, en el siguiente arreglo el nuevo dato se almacenará en la casilla 3.</a:t>
            </a:r>
            <a:endParaRPr lang="es-ES" altLang="es-CO" sz="1500" dirty="0">
              <a:solidFill>
                <a:schemeClr val="accent2"/>
              </a:solidFill>
            </a:endParaRPr>
          </a:p>
          <a:p>
            <a:pPr marL="273050" lvl="1" defTabSz="411163" eaLnBrk="0" hangingPunct="0">
              <a:tabLst>
                <a:tab pos="2239963" algn="l"/>
              </a:tabLst>
              <a:defRPr/>
            </a:pPr>
            <a:endParaRPr lang="es-MX" altLang="es-CO" sz="1600" dirty="0"/>
          </a:p>
          <a:p>
            <a:pPr marL="273050" lvl="1" defTabSz="411163" eaLnBrk="0" hangingPunct="0">
              <a:tabLst>
                <a:tab pos="2239963" algn="l"/>
              </a:tabLst>
              <a:defRPr/>
            </a:pPr>
            <a:endParaRPr lang="es-MX" altLang="es-CO" sz="1600" dirty="0"/>
          </a:p>
          <a:p>
            <a:pPr marL="273050" lvl="1" defTabSz="411163" eaLnBrk="0" hangingPunct="0">
              <a:tabLst>
                <a:tab pos="2239963" algn="l"/>
              </a:tabLst>
              <a:defRPr/>
            </a:pPr>
            <a:endParaRPr lang="es-MX" altLang="es-CO" sz="1600" dirty="0"/>
          </a:p>
          <a:p>
            <a:pPr marL="273050" lvl="1" defTabSz="411163" eaLnBrk="0" hangingPunct="0">
              <a:tabLst>
                <a:tab pos="2239963" algn="l"/>
              </a:tabLst>
              <a:defRPr/>
            </a:pPr>
            <a:endParaRPr lang="es-MX" altLang="es-CO" sz="1600" dirty="0"/>
          </a:p>
          <a:p>
            <a:pPr marL="273050" lvl="1" defTabSz="411163" eaLnBrk="0" hangingPunct="0">
              <a:tabLst>
                <a:tab pos="2239963" algn="l"/>
              </a:tabLst>
              <a:defRPr/>
            </a:pPr>
            <a:endParaRPr lang="es-MX" altLang="es-CO" sz="1600" dirty="0"/>
          </a:p>
          <a:p>
            <a:pPr marL="273050" lvl="1" defTabSz="411163" eaLnBrk="0" hangingPunct="0">
              <a:tabLst>
                <a:tab pos="2239963" algn="l"/>
              </a:tabLst>
              <a:defRPr/>
            </a:pPr>
            <a:endParaRPr lang="es-MX" altLang="es-CO" sz="1600" b="1" u="sng" dirty="0">
              <a:solidFill>
                <a:srgbClr val="D6A918"/>
              </a:solidFill>
            </a:endParaRPr>
          </a:p>
          <a:p>
            <a:pPr marL="273050" lvl="1" defTabSz="411163" eaLnBrk="0" hangingPunct="0">
              <a:tabLst>
                <a:tab pos="2239963" algn="l"/>
              </a:tabLst>
              <a:defRPr/>
            </a:pPr>
            <a:r>
              <a:rPr lang="es-MX" altLang="es-CO" sz="1600" b="1" u="sng" dirty="0">
                <a:solidFill>
                  <a:srgbClr val="D6A918"/>
                </a:solidFill>
              </a:rPr>
              <a:t>Alternativa 2: Se inserta el elemento en la primera casilla disponible</a:t>
            </a:r>
            <a:r>
              <a:rPr lang="es-MX" altLang="es-CO" sz="1600" dirty="0"/>
              <a:t>. </a:t>
            </a:r>
            <a:r>
              <a:rPr lang="es-MX" altLang="es-CO" sz="1500" dirty="0"/>
              <a:t>En esta aproximación el elemento se ingresa en la primera casilla que se encuentre que está disponible. Por ejemplo, en el siguiente arreglo el nuevo dato se almacenará en la casilla 1, que es la primera disponible.</a:t>
            </a:r>
          </a:p>
          <a:p>
            <a:pPr marL="558800" lvl="1" indent="-285750" defTabSz="411163" eaLnBrk="0" hangingPunct="0">
              <a:buBlip>
                <a:blip r:embed="rId3"/>
              </a:buBlip>
              <a:tabLst>
                <a:tab pos="2239963" algn="l"/>
              </a:tabLst>
              <a:defRPr/>
            </a:pPr>
            <a:endParaRPr lang="es-ES" altLang="es-CO" sz="1600" dirty="0"/>
          </a:p>
          <a:p>
            <a:pPr marL="273050" lvl="1" defTabSz="411163" eaLnBrk="0" hangingPunct="0">
              <a:tabLst>
                <a:tab pos="2239963" algn="l"/>
              </a:tabLst>
              <a:defRPr/>
            </a:pPr>
            <a:endParaRPr lang="es-ES" altLang="es-CO" sz="1600" dirty="0"/>
          </a:p>
        </p:txBody>
      </p:sp>
      <p:sp>
        <p:nvSpPr>
          <p:cNvPr id="154626" name="Rectangle 2">
            <a:extLst>
              <a:ext uri="{FF2B5EF4-FFF2-40B4-BE49-F238E27FC236}">
                <a16:creationId xmlns:a16="http://schemas.microsoft.com/office/drawing/2014/main" id="{4BD029FC-9319-630F-3BC4-1B86BF9F0C8A}"/>
              </a:ext>
            </a:extLst>
          </p:cNvPr>
          <p:cNvSpPr>
            <a:spLocks noGrp="1" noChangeArrowheads="1"/>
          </p:cNvSpPr>
          <p:nvPr>
            <p:ph type="title"/>
          </p:nvPr>
        </p:nvSpPr>
        <p:spPr/>
        <p:txBody>
          <a:bodyPr>
            <a:normAutofit/>
          </a:bodyPr>
          <a:lstStyle/>
          <a:p>
            <a:pPr eaLnBrk="1" hangingPunct="1">
              <a:defRPr/>
            </a:pPr>
            <a:r>
              <a:rPr lang="es-CO" sz="3600" dirty="0"/>
              <a:t>Arreglos Unidimensionales</a:t>
            </a:r>
            <a:endParaRPr lang="es-ES" sz="3600" dirty="0"/>
          </a:p>
        </p:txBody>
      </p:sp>
      <p:sp>
        <p:nvSpPr>
          <p:cNvPr id="2" name="Rectángulo: esquinas redondeadas 1">
            <a:extLst>
              <a:ext uri="{FF2B5EF4-FFF2-40B4-BE49-F238E27FC236}">
                <a16:creationId xmlns:a16="http://schemas.microsoft.com/office/drawing/2014/main" id="{33E8F4C7-C4FA-1C06-170D-D7073FA44342}"/>
              </a:ext>
            </a:extLst>
          </p:cNvPr>
          <p:cNvSpPr/>
          <p:nvPr/>
        </p:nvSpPr>
        <p:spPr>
          <a:xfrm>
            <a:off x="437152" y="3030951"/>
            <a:ext cx="4312419" cy="2087803"/>
          </a:xfrm>
          <a:prstGeom prst="roundRect">
            <a:avLst>
              <a:gd name="adj" fmla="val 3489"/>
            </a:avLst>
          </a:prstGeom>
          <a:solidFill>
            <a:srgbClr val="2B3B4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esquinas superiores redondeadas 2">
            <a:extLst>
              <a:ext uri="{FF2B5EF4-FFF2-40B4-BE49-F238E27FC236}">
                <a16:creationId xmlns:a16="http://schemas.microsoft.com/office/drawing/2014/main" id="{30564329-8082-734D-4410-6BF216A02A26}"/>
              </a:ext>
            </a:extLst>
          </p:cNvPr>
          <p:cNvSpPr/>
          <p:nvPr/>
        </p:nvSpPr>
        <p:spPr>
          <a:xfrm>
            <a:off x="437152" y="3030951"/>
            <a:ext cx="4312419" cy="372430"/>
          </a:xfrm>
          <a:prstGeom prst="round2SameRect">
            <a:avLst/>
          </a:prstGeom>
          <a:solidFill>
            <a:srgbClr val="1C2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4" name="Grupo 3">
            <a:extLst>
              <a:ext uri="{FF2B5EF4-FFF2-40B4-BE49-F238E27FC236}">
                <a16:creationId xmlns:a16="http://schemas.microsoft.com/office/drawing/2014/main" id="{A6BBB9A7-958C-9DF2-5288-C73805FDA6C6}"/>
              </a:ext>
            </a:extLst>
          </p:cNvPr>
          <p:cNvGrpSpPr/>
          <p:nvPr/>
        </p:nvGrpSpPr>
        <p:grpSpPr>
          <a:xfrm>
            <a:off x="4224375" y="3172166"/>
            <a:ext cx="394800" cy="90000"/>
            <a:chOff x="5637228" y="2356700"/>
            <a:chExt cx="394800" cy="90000"/>
          </a:xfrm>
        </p:grpSpPr>
        <p:sp>
          <p:nvSpPr>
            <p:cNvPr id="5" name="Elipse 4">
              <a:extLst>
                <a:ext uri="{FF2B5EF4-FFF2-40B4-BE49-F238E27FC236}">
                  <a16:creationId xmlns:a16="http://schemas.microsoft.com/office/drawing/2014/main" id="{F1FE0066-D2F0-D8D4-C92E-8AF4A887BD11}"/>
                </a:ext>
              </a:extLst>
            </p:cNvPr>
            <p:cNvSpPr/>
            <p:nvPr/>
          </p:nvSpPr>
          <p:spPr>
            <a:xfrm>
              <a:off x="5637228" y="2356700"/>
              <a:ext cx="90000" cy="90000"/>
            </a:xfrm>
            <a:prstGeom prst="ellipse">
              <a:avLst/>
            </a:prstGeom>
            <a:solidFill>
              <a:srgbClr val="F0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Elipse 5">
              <a:extLst>
                <a:ext uri="{FF2B5EF4-FFF2-40B4-BE49-F238E27FC236}">
                  <a16:creationId xmlns:a16="http://schemas.microsoft.com/office/drawing/2014/main" id="{F74AADEC-F1D1-F41C-A3F3-546823426022}"/>
                </a:ext>
              </a:extLst>
            </p:cNvPr>
            <p:cNvSpPr/>
            <p:nvPr/>
          </p:nvSpPr>
          <p:spPr>
            <a:xfrm>
              <a:off x="5789628" y="2356700"/>
              <a:ext cx="90000" cy="9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Elipse 6">
              <a:extLst>
                <a:ext uri="{FF2B5EF4-FFF2-40B4-BE49-F238E27FC236}">
                  <a16:creationId xmlns:a16="http://schemas.microsoft.com/office/drawing/2014/main" id="{51C8083E-76E2-9084-0C74-D4EE89FDE11C}"/>
                </a:ext>
              </a:extLst>
            </p:cNvPr>
            <p:cNvSpPr/>
            <p:nvPr/>
          </p:nvSpPr>
          <p:spPr>
            <a:xfrm>
              <a:off x="5942028" y="2356700"/>
              <a:ext cx="90000" cy="9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8" name="CuadroTexto 7">
            <a:extLst>
              <a:ext uri="{FF2B5EF4-FFF2-40B4-BE49-F238E27FC236}">
                <a16:creationId xmlns:a16="http://schemas.microsoft.com/office/drawing/2014/main" id="{EC68AF1D-CD61-78A3-DEBC-8FF582BAE753}"/>
              </a:ext>
            </a:extLst>
          </p:cNvPr>
          <p:cNvSpPr txBox="1"/>
          <p:nvPr/>
        </p:nvSpPr>
        <p:spPr>
          <a:xfrm>
            <a:off x="507909" y="3458590"/>
            <a:ext cx="3535717" cy="1323439"/>
          </a:xfrm>
          <a:prstGeom prst="rect">
            <a:avLst/>
          </a:prstGeom>
          <a:noFill/>
        </p:spPr>
        <p:txBody>
          <a:bodyPr wrap="square">
            <a:spAutoFit/>
          </a:bodyPr>
          <a:lstStyle/>
          <a:p>
            <a:pPr defTabSz="411163" eaLnBrk="0" hangingPunct="0">
              <a:tabLst>
                <a:tab pos="2239963" algn="l"/>
              </a:tabLst>
              <a:defRPr/>
            </a:pPr>
            <a:r>
              <a:rPr lang="es-MX" sz="1600" dirty="0">
                <a:solidFill>
                  <a:schemeClr val="bg1"/>
                </a:solidFill>
                <a:cs typeface="Courier New" panose="02070309020205020404" pitchFamily="49" charset="0"/>
              </a:rPr>
              <a:t>La operación de inserción consiste en almacenar un dato en alguna casilla vacía del arreglo. Existen diferentes maneras de hacerlo, dos de ellas se explican a continuación.</a:t>
            </a:r>
            <a:endParaRPr lang="es-ES" sz="1600" dirty="0">
              <a:solidFill>
                <a:schemeClr val="bg1"/>
              </a:solidFill>
              <a:cs typeface="Courier New" panose="02070309020205020404" pitchFamily="49" charset="0"/>
            </a:endParaRPr>
          </a:p>
        </p:txBody>
      </p:sp>
      <p:sp>
        <p:nvSpPr>
          <p:cNvPr id="9" name="CuadroTexto 8">
            <a:extLst>
              <a:ext uri="{FF2B5EF4-FFF2-40B4-BE49-F238E27FC236}">
                <a16:creationId xmlns:a16="http://schemas.microsoft.com/office/drawing/2014/main" id="{19B09517-A383-5201-FE1F-705B091CC409}"/>
              </a:ext>
            </a:extLst>
          </p:cNvPr>
          <p:cNvSpPr txBox="1"/>
          <p:nvPr/>
        </p:nvSpPr>
        <p:spPr>
          <a:xfrm>
            <a:off x="507908" y="3043549"/>
            <a:ext cx="3410743" cy="369332"/>
          </a:xfrm>
          <a:prstGeom prst="rect">
            <a:avLst/>
          </a:prstGeom>
          <a:noFill/>
        </p:spPr>
        <p:txBody>
          <a:bodyPr wrap="square">
            <a:spAutoFit/>
          </a:bodyPr>
          <a:lstStyle/>
          <a:p>
            <a:pPr defTabSz="411163" eaLnBrk="0" hangingPunct="0">
              <a:tabLst>
                <a:tab pos="2239963" algn="l"/>
              </a:tabLst>
              <a:defRPr/>
            </a:pPr>
            <a:r>
              <a:rPr lang="es-ES" sz="1800" b="1" cap="small" dirty="0">
                <a:solidFill>
                  <a:srgbClr val="92D050"/>
                </a:solidFill>
                <a:cs typeface="Courier New" panose="02070309020205020404" pitchFamily="49" charset="0"/>
              </a:rPr>
              <a:t>Inserción de Elementos</a:t>
            </a:r>
          </a:p>
        </p:txBody>
      </p:sp>
      <p:cxnSp>
        <p:nvCxnSpPr>
          <p:cNvPr id="42" name="Conector: angular 41">
            <a:extLst>
              <a:ext uri="{FF2B5EF4-FFF2-40B4-BE49-F238E27FC236}">
                <a16:creationId xmlns:a16="http://schemas.microsoft.com/office/drawing/2014/main" id="{D5E26A1E-DE2E-8592-0A09-F1740D2D8046}"/>
              </a:ext>
            </a:extLst>
          </p:cNvPr>
          <p:cNvCxnSpPr>
            <a:cxnSpLocks/>
          </p:cNvCxnSpPr>
          <p:nvPr/>
        </p:nvCxnSpPr>
        <p:spPr>
          <a:xfrm flipV="1">
            <a:off x="3440784" y="1911595"/>
            <a:ext cx="2459347" cy="1131954"/>
          </a:xfrm>
          <a:prstGeom prst="bentConnector3">
            <a:avLst>
              <a:gd name="adj1" fmla="val -7496"/>
            </a:avLst>
          </a:prstGeom>
          <a:ln w="28575">
            <a:solidFill>
              <a:srgbClr val="2B3B48"/>
            </a:solidFill>
            <a:headEnd w="lg" len="med"/>
            <a:tailEnd type="oval" w="lg" len="lg"/>
          </a:ln>
        </p:spPr>
        <p:style>
          <a:lnRef idx="1">
            <a:schemeClr val="accent1"/>
          </a:lnRef>
          <a:fillRef idx="0">
            <a:schemeClr val="accent1"/>
          </a:fillRef>
          <a:effectRef idx="0">
            <a:schemeClr val="accent1"/>
          </a:effectRef>
          <a:fontRef idx="minor">
            <a:schemeClr val="tx1"/>
          </a:fontRef>
        </p:style>
      </p:cxnSp>
      <p:cxnSp>
        <p:nvCxnSpPr>
          <p:cNvPr id="44" name="Conector: angular 43">
            <a:extLst>
              <a:ext uri="{FF2B5EF4-FFF2-40B4-BE49-F238E27FC236}">
                <a16:creationId xmlns:a16="http://schemas.microsoft.com/office/drawing/2014/main" id="{00F7A28E-2B70-CCAB-17DE-A8A5AEFE11F0}"/>
              </a:ext>
            </a:extLst>
          </p:cNvPr>
          <p:cNvCxnSpPr>
            <a:cxnSpLocks/>
          </p:cNvCxnSpPr>
          <p:nvPr/>
        </p:nvCxnSpPr>
        <p:spPr>
          <a:xfrm flipV="1">
            <a:off x="4637556" y="4321785"/>
            <a:ext cx="1254611" cy="460244"/>
          </a:xfrm>
          <a:prstGeom prst="bentConnector3">
            <a:avLst/>
          </a:prstGeom>
          <a:ln w="28575">
            <a:solidFill>
              <a:srgbClr val="2B3B48"/>
            </a:solidFill>
            <a:headEnd w="lg" len="med"/>
            <a:tailEnd type="oval" w="lg" len="lg"/>
          </a:ln>
        </p:spPr>
        <p:style>
          <a:lnRef idx="1">
            <a:schemeClr val="accent1"/>
          </a:lnRef>
          <a:fillRef idx="0">
            <a:schemeClr val="accent1"/>
          </a:fillRef>
          <a:effectRef idx="0">
            <a:schemeClr val="accent1"/>
          </a:effectRef>
          <a:fontRef idx="minor">
            <a:schemeClr val="tx1"/>
          </a:fontRef>
        </p:style>
      </p:cxnSp>
      <p:pic>
        <p:nvPicPr>
          <p:cNvPr id="11" name="Imagen 10">
            <a:extLst>
              <a:ext uri="{FF2B5EF4-FFF2-40B4-BE49-F238E27FC236}">
                <a16:creationId xmlns:a16="http://schemas.microsoft.com/office/drawing/2014/main" id="{02E38E29-628C-B397-7E4F-46D2B9CCA43F}"/>
              </a:ext>
            </a:extLst>
          </p:cNvPr>
          <p:cNvPicPr>
            <a:picLocks noChangeAspect="1"/>
          </p:cNvPicPr>
          <p:nvPr/>
        </p:nvPicPr>
        <p:blipFill>
          <a:blip r:embed="rId4"/>
          <a:stretch>
            <a:fillRect/>
          </a:stretch>
        </p:blipFill>
        <p:spPr>
          <a:xfrm>
            <a:off x="3770367" y="4149626"/>
            <a:ext cx="867189" cy="867189"/>
          </a:xfrm>
          <a:prstGeom prst="rect">
            <a:avLst/>
          </a:prstGeom>
        </p:spPr>
      </p:pic>
      <p:grpSp>
        <p:nvGrpSpPr>
          <p:cNvPr id="27" name="Grupo 26">
            <a:extLst>
              <a:ext uri="{FF2B5EF4-FFF2-40B4-BE49-F238E27FC236}">
                <a16:creationId xmlns:a16="http://schemas.microsoft.com/office/drawing/2014/main" id="{A71B4AF7-D55B-E7CC-F7AE-CDF3849F4081}"/>
              </a:ext>
            </a:extLst>
          </p:cNvPr>
          <p:cNvGrpSpPr/>
          <p:nvPr/>
        </p:nvGrpSpPr>
        <p:grpSpPr>
          <a:xfrm rot="5400000">
            <a:off x="5836522" y="1808045"/>
            <a:ext cx="219288" cy="228721"/>
            <a:chOff x="6295942" y="2306965"/>
            <a:chExt cx="219288" cy="228721"/>
          </a:xfrm>
        </p:grpSpPr>
        <p:sp>
          <p:nvSpPr>
            <p:cNvPr id="18" name="Lágrima 17">
              <a:extLst>
                <a:ext uri="{FF2B5EF4-FFF2-40B4-BE49-F238E27FC236}">
                  <a16:creationId xmlns:a16="http://schemas.microsoft.com/office/drawing/2014/main" id="{B1F9B95C-204C-B60F-7998-BB2D3091133A}"/>
                </a:ext>
              </a:extLst>
            </p:cNvPr>
            <p:cNvSpPr/>
            <p:nvPr/>
          </p:nvSpPr>
          <p:spPr>
            <a:xfrm rot="8337030">
              <a:off x="6295942" y="2306965"/>
              <a:ext cx="219288" cy="228721"/>
            </a:xfrm>
            <a:prstGeom prst="teardrop">
              <a:avLst>
                <a:gd name="adj" fmla="val 134200"/>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9" name="Elipse 18">
              <a:extLst>
                <a:ext uri="{FF2B5EF4-FFF2-40B4-BE49-F238E27FC236}">
                  <a16:creationId xmlns:a16="http://schemas.microsoft.com/office/drawing/2014/main" id="{495FA96E-67EB-488F-9803-17677D3259C8}"/>
                </a:ext>
              </a:extLst>
            </p:cNvPr>
            <p:cNvSpPr/>
            <p:nvPr/>
          </p:nvSpPr>
          <p:spPr>
            <a:xfrm>
              <a:off x="6351586" y="2367325"/>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28" name="Grupo 27">
            <a:extLst>
              <a:ext uri="{FF2B5EF4-FFF2-40B4-BE49-F238E27FC236}">
                <a16:creationId xmlns:a16="http://schemas.microsoft.com/office/drawing/2014/main" id="{45DCA1ED-CA18-7C03-8710-31155D8B3531}"/>
              </a:ext>
            </a:extLst>
          </p:cNvPr>
          <p:cNvGrpSpPr/>
          <p:nvPr/>
        </p:nvGrpSpPr>
        <p:grpSpPr>
          <a:xfrm rot="5400000">
            <a:off x="5836521" y="4218440"/>
            <a:ext cx="219288" cy="228721"/>
            <a:chOff x="6295942" y="3770928"/>
            <a:chExt cx="219288" cy="228721"/>
          </a:xfrm>
        </p:grpSpPr>
        <p:sp>
          <p:nvSpPr>
            <p:cNvPr id="20" name="Lágrima 19">
              <a:extLst>
                <a:ext uri="{FF2B5EF4-FFF2-40B4-BE49-F238E27FC236}">
                  <a16:creationId xmlns:a16="http://schemas.microsoft.com/office/drawing/2014/main" id="{32C47850-F842-34A3-1C2C-5B301247B199}"/>
                </a:ext>
              </a:extLst>
            </p:cNvPr>
            <p:cNvSpPr/>
            <p:nvPr/>
          </p:nvSpPr>
          <p:spPr>
            <a:xfrm rot="8337030">
              <a:off x="6295942" y="3770928"/>
              <a:ext cx="219288" cy="228721"/>
            </a:xfrm>
            <a:prstGeom prst="teardrop">
              <a:avLst>
                <a:gd name="adj" fmla="val 134200"/>
              </a:avLst>
            </a:prstGeom>
            <a:solidFill>
              <a:srgbClr val="D6A91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Elipse 20">
              <a:extLst>
                <a:ext uri="{FF2B5EF4-FFF2-40B4-BE49-F238E27FC236}">
                  <a16:creationId xmlns:a16="http://schemas.microsoft.com/office/drawing/2014/main" id="{40E3DB58-E55E-74D6-0880-08FB1A471783}"/>
                </a:ext>
              </a:extLst>
            </p:cNvPr>
            <p:cNvSpPr/>
            <p:nvPr/>
          </p:nvSpPr>
          <p:spPr>
            <a:xfrm>
              <a:off x="6351586" y="3831288"/>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grpSp>
      <p:graphicFrame>
        <p:nvGraphicFramePr>
          <p:cNvPr id="32" name="Tabla 31">
            <a:extLst>
              <a:ext uri="{FF2B5EF4-FFF2-40B4-BE49-F238E27FC236}">
                <a16:creationId xmlns:a16="http://schemas.microsoft.com/office/drawing/2014/main" id="{93EF850A-0042-B411-34B5-E3414ABEFE9D}"/>
              </a:ext>
            </a:extLst>
          </p:cNvPr>
          <p:cNvGraphicFramePr>
            <a:graphicFrameLocks noGrp="1"/>
          </p:cNvGraphicFramePr>
          <p:nvPr>
            <p:extLst>
              <p:ext uri="{D42A27DB-BD31-4B8C-83A1-F6EECF244321}">
                <p14:modId xmlns:p14="http://schemas.microsoft.com/office/powerpoint/2010/main" val="1350615959"/>
              </p:ext>
            </p:extLst>
          </p:nvPr>
        </p:nvGraphicFramePr>
        <p:xfrm>
          <a:off x="6999362" y="2960169"/>
          <a:ext cx="4268536" cy="556260"/>
        </p:xfrm>
        <a:graphic>
          <a:graphicData uri="http://schemas.openxmlformats.org/drawingml/2006/table">
            <a:tbl>
              <a:tblPr firstRow="1" bandRow="1">
                <a:tableStyleId>{2D5ABB26-0587-4C30-8999-92F81FD0307C}</a:tableStyleId>
              </a:tblPr>
              <a:tblGrid>
                <a:gridCol w="533567">
                  <a:extLst>
                    <a:ext uri="{9D8B030D-6E8A-4147-A177-3AD203B41FA5}">
                      <a16:colId xmlns:a16="http://schemas.microsoft.com/office/drawing/2014/main" val="1472023604"/>
                    </a:ext>
                  </a:extLst>
                </a:gridCol>
                <a:gridCol w="533567">
                  <a:extLst>
                    <a:ext uri="{9D8B030D-6E8A-4147-A177-3AD203B41FA5}">
                      <a16:colId xmlns:a16="http://schemas.microsoft.com/office/drawing/2014/main" val="930256824"/>
                    </a:ext>
                  </a:extLst>
                </a:gridCol>
                <a:gridCol w="533567">
                  <a:extLst>
                    <a:ext uri="{9D8B030D-6E8A-4147-A177-3AD203B41FA5}">
                      <a16:colId xmlns:a16="http://schemas.microsoft.com/office/drawing/2014/main" val="1098454224"/>
                    </a:ext>
                  </a:extLst>
                </a:gridCol>
                <a:gridCol w="533567">
                  <a:extLst>
                    <a:ext uri="{9D8B030D-6E8A-4147-A177-3AD203B41FA5}">
                      <a16:colId xmlns:a16="http://schemas.microsoft.com/office/drawing/2014/main" val="4101431607"/>
                    </a:ext>
                  </a:extLst>
                </a:gridCol>
                <a:gridCol w="533567">
                  <a:extLst>
                    <a:ext uri="{9D8B030D-6E8A-4147-A177-3AD203B41FA5}">
                      <a16:colId xmlns:a16="http://schemas.microsoft.com/office/drawing/2014/main" val="2114528476"/>
                    </a:ext>
                  </a:extLst>
                </a:gridCol>
                <a:gridCol w="533567">
                  <a:extLst>
                    <a:ext uri="{9D8B030D-6E8A-4147-A177-3AD203B41FA5}">
                      <a16:colId xmlns:a16="http://schemas.microsoft.com/office/drawing/2014/main" val="3254963887"/>
                    </a:ext>
                  </a:extLst>
                </a:gridCol>
                <a:gridCol w="533567">
                  <a:extLst>
                    <a:ext uri="{9D8B030D-6E8A-4147-A177-3AD203B41FA5}">
                      <a16:colId xmlns:a16="http://schemas.microsoft.com/office/drawing/2014/main" val="3972112778"/>
                    </a:ext>
                  </a:extLst>
                </a:gridCol>
                <a:gridCol w="533567">
                  <a:extLst>
                    <a:ext uri="{9D8B030D-6E8A-4147-A177-3AD203B41FA5}">
                      <a16:colId xmlns:a16="http://schemas.microsoft.com/office/drawing/2014/main" val="368136963"/>
                    </a:ext>
                  </a:extLst>
                </a:gridCol>
              </a:tblGrid>
              <a:tr h="180457">
                <a:tc>
                  <a:txBody>
                    <a:bodyPr/>
                    <a:lstStyle/>
                    <a:p>
                      <a:pPr algn="ctr"/>
                      <a:r>
                        <a:rPr lang="es-MX" sz="1050" b="1" dirty="0">
                          <a:solidFill>
                            <a:schemeClr val="tx1"/>
                          </a:solidFill>
                        </a:rPr>
                        <a:t>0</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1</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2</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3</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4</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29</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30</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1761272"/>
                  </a:ext>
                </a:extLst>
              </a:tr>
              <a:tr h="236471">
                <a:tc>
                  <a:txBody>
                    <a:bodyPr/>
                    <a:lstStyle/>
                    <a:p>
                      <a:pPr algn="ctr"/>
                      <a:r>
                        <a:rPr lang="es-CO" sz="1400" dirty="0">
                          <a:solidFill>
                            <a:schemeClr val="bg1"/>
                          </a:solidFill>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s-CO" sz="1400" dirty="0">
                          <a:solidFill>
                            <a:schemeClr val="bg1"/>
                          </a:solidFill>
                        </a:rPr>
                        <a:t>18.9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s-CO" sz="1400" dirty="0">
                          <a:solidFill>
                            <a:schemeClr val="bg1"/>
                          </a:solidFill>
                        </a:rPr>
                        <a:t>28.6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s-CO"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s-CO"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s-CO"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s-CO"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s-CO"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598525026"/>
                  </a:ext>
                </a:extLst>
              </a:tr>
            </a:tbl>
          </a:graphicData>
        </a:graphic>
      </p:graphicFrame>
      <p:sp>
        <p:nvSpPr>
          <p:cNvPr id="35" name="CuadroTexto 34">
            <a:extLst>
              <a:ext uri="{FF2B5EF4-FFF2-40B4-BE49-F238E27FC236}">
                <a16:creationId xmlns:a16="http://schemas.microsoft.com/office/drawing/2014/main" id="{F5686C3D-6372-1223-FE0F-6A9B6F5F6D38}"/>
              </a:ext>
            </a:extLst>
          </p:cNvPr>
          <p:cNvSpPr txBox="1"/>
          <p:nvPr/>
        </p:nvSpPr>
        <p:spPr>
          <a:xfrm>
            <a:off x="5645047" y="3238299"/>
            <a:ext cx="1382590" cy="276999"/>
          </a:xfrm>
          <a:prstGeom prst="rect">
            <a:avLst/>
          </a:prstGeom>
          <a:noFill/>
        </p:spPr>
        <p:txBody>
          <a:bodyPr wrap="square">
            <a:spAutoFit/>
          </a:bodyPr>
          <a:lstStyle/>
          <a:p>
            <a:r>
              <a:rPr lang="es-MX" sz="1200" i="1" dirty="0">
                <a:latin typeface="Consolas" panose="020B0609020204030204" pitchFamily="49" charset="0"/>
              </a:rPr>
              <a:t>temperatura = </a:t>
            </a:r>
            <a:endParaRPr lang="es-CO" sz="1200" i="1" dirty="0">
              <a:latin typeface="Consolas" panose="020B0609020204030204" pitchFamily="49" charset="0"/>
            </a:endParaRPr>
          </a:p>
        </p:txBody>
      </p:sp>
      <p:graphicFrame>
        <p:nvGraphicFramePr>
          <p:cNvPr id="47" name="Tabla 46">
            <a:extLst>
              <a:ext uri="{FF2B5EF4-FFF2-40B4-BE49-F238E27FC236}">
                <a16:creationId xmlns:a16="http://schemas.microsoft.com/office/drawing/2014/main" id="{8531B858-D893-D1CA-6305-4F7CC22A902F}"/>
              </a:ext>
            </a:extLst>
          </p:cNvPr>
          <p:cNvGraphicFramePr>
            <a:graphicFrameLocks noGrp="1"/>
          </p:cNvGraphicFramePr>
          <p:nvPr>
            <p:extLst>
              <p:ext uri="{D42A27DB-BD31-4B8C-83A1-F6EECF244321}">
                <p14:modId xmlns:p14="http://schemas.microsoft.com/office/powerpoint/2010/main" val="220836319"/>
              </p:ext>
            </p:extLst>
          </p:nvPr>
        </p:nvGraphicFramePr>
        <p:xfrm>
          <a:off x="6600171" y="5725734"/>
          <a:ext cx="4827985" cy="525780"/>
        </p:xfrm>
        <a:graphic>
          <a:graphicData uri="http://schemas.openxmlformats.org/drawingml/2006/table">
            <a:tbl>
              <a:tblPr firstRow="1" bandRow="1">
                <a:tableStyleId>{2D5ABB26-0587-4C30-8999-92F81FD0307C}</a:tableStyleId>
              </a:tblPr>
              <a:tblGrid>
                <a:gridCol w="965597">
                  <a:extLst>
                    <a:ext uri="{9D8B030D-6E8A-4147-A177-3AD203B41FA5}">
                      <a16:colId xmlns:a16="http://schemas.microsoft.com/office/drawing/2014/main" val="1472023604"/>
                    </a:ext>
                  </a:extLst>
                </a:gridCol>
                <a:gridCol w="965597">
                  <a:extLst>
                    <a:ext uri="{9D8B030D-6E8A-4147-A177-3AD203B41FA5}">
                      <a16:colId xmlns:a16="http://schemas.microsoft.com/office/drawing/2014/main" val="930256824"/>
                    </a:ext>
                  </a:extLst>
                </a:gridCol>
                <a:gridCol w="965597">
                  <a:extLst>
                    <a:ext uri="{9D8B030D-6E8A-4147-A177-3AD203B41FA5}">
                      <a16:colId xmlns:a16="http://schemas.microsoft.com/office/drawing/2014/main" val="1098454224"/>
                    </a:ext>
                  </a:extLst>
                </a:gridCol>
                <a:gridCol w="965597">
                  <a:extLst>
                    <a:ext uri="{9D8B030D-6E8A-4147-A177-3AD203B41FA5}">
                      <a16:colId xmlns:a16="http://schemas.microsoft.com/office/drawing/2014/main" val="4101431607"/>
                    </a:ext>
                  </a:extLst>
                </a:gridCol>
                <a:gridCol w="965597">
                  <a:extLst>
                    <a:ext uri="{9D8B030D-6E8A-4147-A177-3AD203B41FA5}">
                      <a16:colId xmlns:a16="http://schemas.microsoft.com/office/drawing/2014/main" val="2114528476"/>
                    </a:ext>
                  </a:extLst>
                </a:gridCol>
              </a:tblGrid>
              <a:tr h="180457">
                <a:tc>
                  <a:txBody>
                    <a:bodyPr/>
                    <a:lstStyle/>
                    <a:p>
                      <a:pPr algn="ctr"/>
                      <a:r>
                        <a:rPr lang="es-MX" sz="1050" b="1" dirty="0">
                          <a:solidFill>
                            <a:schemeClr val="tx1"/>
                          </a:solidFill>
                        </a:rPr>
                        <a:t>0</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1</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2</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3</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4</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1761272"/>
                  </a:ext>
                </a:extLst>
              </a:tr>
              <a:tr h="236471">
                <a:tc>
                  <a:txBody>
                    <a:bodyPr/>
                    <a:lstStyle/>
                    <a:p>
                      <a:pPr algn="ctr"/>
                      <a:r>
                        <a:rPr lang="es-MX" sz="1200" dirty="0">
                          <a:solidFill>
                            <a:schemeClr val="bg1"/>
                          </a:solidFill>
                        </a:rPr>
                        <a:t>“BMW”</a:t>
                      </a:r>
                      <a:endParaRPr lang="es-CO"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A918"/>
                    </a:solidFill>
                  </a:tcPr>
                </a:tc>
                <a:tc>
                  <a:txBody>
                    <a:bodyPr/>
                    <a:lstStyle/>
                    <a:p>
                      <a:pPr algn="ctr"/>
                      <a:endParaRPr lang="es-CO"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A918"/>
                    </a:solidFill>
                  </a:tcPr>
                </a:tc>
                <a:tc>
                  <a:txBody>
                    <a:bodyPr/>
                    <a:lstStyle/>
                    <a:p>
                      <a:pPr algn="ctr"/>
                      <a:r>
                        <a:rPr lang="es-MX" sz="1200" dirty="0">
                          <a:solidFill>
                            <a:schemeClr val="bg1"/>
                          </a:solidFill>
                        </a:rPr>
                        <a:t>“Mazda”</a:t>
                      </a:r>
                      <a:endParaRPr lang="es-CO"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A918"/>
                    </a:solidFill>
                  </a:tcPr>
                </a:tc>
                <a:tc>
                  <a:txBody>
                    <a:bodyPr/>
                    <a:lstStyle/>
                    <a:p>
                      <a:pPr algn="ctr"/>
                      <a:endParaRPr lang="es-CO"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A918"/>
                    </a:solidFill>
                  </a:tcPr>
                </a:tc>
                <a:tc>
                  <a:txBody>
                    <a:bodyPr/>
                    <a:lstStyle/>
                    <a:p>
                      <a:pPr algn="ctr"/>
                      <a:r>
                        <a:rPr lang="es-MX" sz="1200" dirty="0">
                          <a:solidFill>
                            <a:schemeClr val="bg1"/>
                          </a:solidFill>
                        </a:rPr>
                        <a:t>“KIA”</a:t>
                      </a:r>
                      <a:endParaRPr lang="es-CO"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A918"/>
                    </a:solidFill>
                  </a:tcPr>
                </a:tc>
                <a:extLst>
                  <a:ext uri="{0D108BD9-81ED-4DB2-BD59-A6C34878D82A}">
                    <a16:rowId xmlns:a16="http://schemas.microsoft.com/office/drawing/2014/main" val="1598525026"/>
                  </a:ext>
                </a:extLst>
              </a:tr>
            </a:tbl>
          </a:graphicData>
        </a:graphic>
      </p:graphicFrame>
      <p:sp>
        <p:nvSpPr>
          <p:cNvPr id="48" name="CuadroTexto 47">
            <a:extLst>
              <a:ext uri="{FF2B5EF4-FFF2-40B4-BE49-F238E27FC236}">
                <a16:creationId xmlns:a16="http://schemas.microsoft.com/office/drawing/2014/main" id="{306FBA41-F629-5B20-B4BD-34C4BE4C0041}"/>
              </a:ext>
            </a:extLst>
          </p:cNvPr>
          <p:cNvSpPr txBox="1"/>
          <p:nvPr/>
        </p:nvSpPr>
        <p:spPr>
          <a:xfrm>
            <a:off x="5769761" y="5961636"/>
            <a:ext cx="899105" cy="276999"/>
          </a:xfrm>
          <a:prstGeom prst="rect">
            <a:avLst/>
          </a:prstGeom>
          <a:noFill/>
        </p:spPr>
        <p:txBody>
          <a:bodyPr wrap="square">
            <a:spAutoFit/>
          </a:bodyPr>
          <a:lstStyle/>
          <a:p>
            <a:r>
              <a:rPr lang="es-MX" sz="1200" i="1" dirty="0">
                <a:latin typeface="Consolas" panose="020B0609020204030204" pitchFamily="49" charset="0"/>
              </a:rPr>
              <a:t>marcas = </a:t>
            </a:r>
            <a:endParaRPr lang="es-CO" sz="1200" i="1" dirty="0">
              <a:latin typeface="Consolas" panose="020B0609020204030204" pitchFamily="49" charset="0"/>
            </a:endParaRPr>
          </a:p>
        </p:txBody>
      </p:sp>
      <p:cxnSp>
        <p:nvCxnSpPr>
          <p:cNvPr id="56" name="Conector recto de flecha 55">
            <a:extLst>
              <a:ext uri="{FF2B5EF4-FFF2-40B4-BE49-F238E27FC236}">
                <a16:creationId xmlns:a16="http://schemas.microsoft.com/office/drawing/2014/main" id="{0D69AC66-FF4E-1B90-8954-2C46E5DBC47C}"/>
              </a:ext>
            </a:extLst>
          </p:cNvPr>
          <p:cNvCxnSpPr/>
          <p:nvPr/>
        </p:nvCxnSpPr>
        <p:spPr>
          <a:xfrm>
            <a:off x="8870617" y="2728576"/>
            <a:ext cx="0" cy="23159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57" name="CuadroTexto 56">
            <a:extLst>
              <a:ext uri="{FF2B5EF4-FFF2-40B4-BE49-F238E27FC236}">
                <a16:creationId xmlns:a16="http://schemas.microsoft.com/office/drawing/2014/main" id="{D58570BA-763A-C6D0-02E1-480317CBAE22}"/>
              </a:ext>
            </a:extLst>
          </p:cNvPr>
          <p:cNvSpPr txBox="1"/>
          <p:nvPr/>
        </p:nvSpPr>
        <p:spPr>
          <a:xfrm>
            <a:off x="8340835" y="2527538"/>
            <a:ext cx="1034472" cy="246221"/>
          </a:xfrm>
          <a:prstGeom prst="rect">
            <a:avLst/>
          </a:prstGeom>
          <a:noFill/>
        </p:spPr>
        <p:txBody>
          <a:bodyPr wrap="square">
            <a:spAutoFit/>
          </a:bodyPr>
          <a:lstStyle/>
          <a:p>
            <a:pPr algn="ctr"/>
            <a:r>
              <a:rPr lang="es-MX" altLang="es-CO" sz="1000" u="sng" dirty="0"/>
              <a:t>Nuevo dato</a:t>
            </a:r>
            <a:endParaRPr lang="es-CO" sz="1000" u="sng" dirty="0"/>
          </a:p>
        </p:txBody>
      </p:sp>
      <p:cxnSp>
        <p:nvCxnSpPr>
          <p:cNvPr id="58" name="Conector recto de flecha 57">
            <a:extLst>
              <a:ext uri="{FF2B5EF4-FFF2-40B4-BE49-F238E27FC236}">
                <a16:creationId xmlns:a16="http://schemas.microsoft.com/office/drawing/2014/main" id="{FAD2FFD9-A167-FF4F-C955-61418050F7F8}"/>
              </a:ext>
            </a:extLst>
          </p:cNvPr>
          <p:cNvCxnSpPr/>
          <p:nvPr/>
        </p:nvCxnSpPr>
        <p:spPr>
          <a:xfrm>
            <a:off x="8042635" y="5541276"/>
            <a:ext cx="0" cy="23159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59" name="CuadroTexto 58">
            <a:extLst>
              <a:ext uri="{FF2B5EF4-FFF2-40B4-BE49-F238E27FC236}">
                <a16:creationId xmlns:a16="http://schemas.microsoft.com/office/drawing/2014/main" id="{B8BBF254-FE39-82CB-01F6-5CBE9D019670}"/>
              </a:ext>
            </a:extLst>
          </p:cNvPr>
          <p:cNvSpPr txBox="1"/>
          <p:nvPr/>
        </p:nvSpPr>
        <p:spPr>
          <a:xfrm>
            <a:off x="7512853" y="5340238"/>
            <a:ext cx="1034472" cy="246221"/>
          </a:xfrm>
          <a:prstGeom prst="rect">
            <a:avLst/>
          </a:prstGeom>
          <a:noFill/>
        </p:spPr>
        <p:txBody>
          <a:bodyPr wrap="square">
            <a:spAutoFit/>
          </a:bodyPr>
          <a:lstStyle/>
          <a:p>
            <a:pPr algn="ctr"/>
            <a:r>
              <a:rPr lang="es-MX" altLang="es-CO" sz="1000" u="sng" dirty="0"/>
              <a:t>Nuevo dato</a:t>
            </a:r>
            <a:endParaRPr lang="es-CO" sz="1000" u="sng" dirty="0"/>
          </a:p>
        </p:txBody>
      </p:sp>
      <p:sp>
        <p:nvSpPr>
          <p:cNvPr id="62" name="Rectangle 9">
            <a:extLst>
              <a:ext uri="{FF2B5EF4-FFF2-40B4-BE49-F238E27FC236}">
                <a16:creationId xmlns:a16="http://schemas.microsoft.com/office/drawing/2014/main" id="{0654E33A-5F9E-7F8E-8299-DC9FE9FB859D}"/>
              </a:ext>
            </a:extLst>
          </p:cNvPr>
          <p:cNvSpPr>
            <a:spLocks noChangeArrowheads="1"/>
          </p:cNvSpPr>
          <p:nvPr/>
        </p:nvSpPr>
        <p:spPr bwMode="auto">
          <a:xfrm>
            <a:off x="277092" y="1423312"/>
            <a:ext cx="3947284" cy="553094"/>
          </a:xfrm>
          <a:prstGeom prst="rect">
            <a:avLst/>
          </a:prstGeom>
          <a:noFill/>
          <a:ln w="9525">
            <a:noFill/>
            <a:miter lim="800000"/>
            <a:headEnd/>
            <a:tailEnd/>
          </a:ln>
        </p:spPr>
        <p:txBody>
          <a:bodyPr lIns="90000" tIns="46800" rIns="90000" bIns="46800"/>
          <a:lstStyle/>
          <a:p>
            <a:pPr marL="273050" lvl="1" indent="-273050" defTabSz="411163" eaLnBrk="0" hangingPunct="0">
              <a:buBlip>
                <a:blip r:embed="rId5"/>
              </a:buBlip>
              <a:tabLst>
                <a:tab pos="2239963" algn="l"/>
              </a:tabLst>
              <a:defRPr/>
            </a:pPr>
            <a:r>
              <a:rPr lang="es-ES" altLang="es-CO" b="1" cap="small" dirty="0"/>
              <a:t>Inserción de Elementos:</a:t>
            </a:r>
            <a:endParaRPr lang="es-ES" altLang="es-CO" sz="1600" dirty="0"/>
          </a:p>
          <a:p>
            <a:pPr marL="0" lvl="1" algn="ctr" defTabSz="411163" eaLnBrk="0" hangingPunct="0">
              <a:tabLst>
                <a:tab pos="2239963" algn="l"/>
              </a:tabLst>
              <a:defRPr/>
            </a:pPr>
            <a:endParaRPr kumimoji="0" lang="es-CO" altLang="es-CO"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lvl="1" algn="ctr" defTabSz="411163" eaLnBrk="0" hangingPunct="0">
              <a:tabLst>
                <a:tab pos="2239963" algn="l"/>
              </a:tabLst>
              <a:defRPr/>
            </a:pPr>
            <a:endParaRPr kumimoji="0" lang="es-CO" altLang="es-CO"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lvl="1" defTabSz="411163" eaLnBrk="0" hangingPunct="0">
              <a:tabLst>
                <a:tab pos="2239963" algn="l"/>
              </a:tabLst>
              <a:defRPr/>
            </a:pPr>
            <a:endParaRPr lang="es-ES" altLang="es-CO" sz="1600" dirty="0"/>
          </a:p>
        </p:txBody>
      </p:sp>
    </p:spTree>
    <p:extLst>
      <p:ext uri="{BB962C8B-B14F-4D97-AF65-F5344CB8AC3E}">
        <p14:creationId xmlns:p14="http://schemas.microsoft.com/office/powerpoint/2010/main" val="2723496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197EC-4955-D46A-3438-4FE9E27C7405}"/>
            </a:ext>
          </a:extLst>
        </p:cNvPr>
        <p:cNvGrpSpPr/>
        <p:nvPr/>
      </p:nvGrpSpPr>
      <p:grpSpPr>
        <a:xfrm>
          <a:off x="0" y="0"/>
          <a:ext cx="0" cy="0"/>
          <a:chOff x="0" y="0"/>
          <a:chExt cx="0" cy="0"/>
        </a:xfrm>
      </p:grpSpPr>
      <p:grpSp>
        <p:nvGrpSpPr>
          <p:cNvPr id="14" name="Grupo 13">
            <a:extLst>
              <a:ext uri="{FF2B5EF4-FFF2-40B4-BE49-F238E27FC236}">
                <a16:creationId xmlns:a16="http://schemas.microsoft.com/office/drawing/2014/main" id="{57A50FCE-0E06-B03A-C090-7DD8FEE71ECF}"/>
              </a:ext>
            </a:extLst>
          </p:cNvPr>
          <p:cNvGrpSpPr/>
          <p:nvPr/>
        </p:nvGrpSpPr>
        <p:grpSpPr>
          <a:xfrm>
            <a:off x="6400281" y="1956676"/>
            <a:ext cx="1744492" cy="372616"/>
            <a:chOff x="6474693" y="1279232"/>
            <a:chExt cx="1744492" cy="372616"/>
          </a:xfrm>
          <a:solidFill>
            <a:srgbClr val="D6A918"/>
          </a:solidFill>
        </p:grpSpPr>
        <p:sp>
          <p:nvSpPr>
            <p:cNvPr id="15" name="Rectángulo 14">
              <a:extLst>
                <a:ext uri="{FF2B5EF4-FFF2-40B4-BE49-F238E27FC236}">
                  <a16:creationId xmlns:a16="http://schemas.microsoft.com/office/drawing/2014/main" id="{1EE9E4EA-4F3F-7E18-C9DE-A2EF2318BD3E}"/>
                </a:ext>
              </a:extLst>
            </p:cNvPr>
            <p:cNvSpPr/>
            <p:nvPr/>
          </p:nvSpPr>
          <p:spPr>
            <a:xfrm>
              <a:off x="6474693" y="1279232"/>
              <a:ext cx="1415295" cy="3724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Triángulo isósceles 15">
              <a:extLst>
                <a:ext uri="{FF2B5EF4-FFF2-40B4-BE49-F238E27FC236}">
                  <a16:creationId xmlns:a16="http://schemas.microsoft.com/office/drawing/2014/main" id="{F1AD0554-8C98-C5E8-0DB0-40FD6D2ADAE4}"/>
                </a:ext>
              </a:extLst>
            </p:cNvPr>
            <p:cNvSpPr/>
            <p:nvPr/>
          </p:nvSpPr>
          <p:spPr>
            <a:xfrm flipH="1">
              <a:off x="7889988" y="1281048"/>
              <a:ext cx="329197" cy="370800"/>
            </a:xfrm>
            <a:prstGeom prst="triangle">
              <a:avLst>
                <a:gd name="adj" fmla="val 10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54626" name="Rectangle 2">
            <a:extLst>
              <a:ext uri="{FF2B5EF4-FFF2-40B4-BE49-F238E27FC236}">
                <a16:creationId xmlns:a16="http://schemas.microsoft.com/office/drawing/2014/main" id="{4BD029FC-9319-630F-3BC4-1B86BF9F0C8A}"/>
              </a:ext>
            </a:extLst>
          </p:cNvPr>
          <p:cNvSpPr>
            <a:spLocks noGrp="1" noChangeArrowheads="1"/>
          </p:cNvSpPr>
          <p:nvPr>
            <p:ph type="title"/>
          </p:nvPr>
        </p:nvSpPr>
        <p:spPr/>
        <p:txBody>
          <a:bodyPr>
            <a:normAutofit/>
          </a:bodyPr>
          <a:lstStyle/>
          <a:p>
            <a:pPr eaLnBrk="1" hangingPunct="1">
              <a:defRPr/>
            </a:pPr>
            <a:r>
              <a:rPr lang="es-CO" sz="3600" dirty="0"/>
              <a:t>Arreglos Unidimensionales</a:t>
            </a:r>
            <a:endParaRPr lang="es-ES" sz="3600" dirty="0"/>
          </a:p>
        </p:txBody>
      </p:sp>
      <p:grpSp>
        <p:nvGrpSpPr>
          <p:cNvPr id="13" name="Grupo 12">
            <a:extLst>
              <a:ext uri="{FF2B5EF4-FFF2-40B4-BE49-F238E27FC236}">
                <a16:creationId xmlns:a16="http://schemas.microsoft.com/office/drawing/2014/main" id="{E0277D4A-1461-E68E-EA22-6912D3BB9A47}"/>
              </a:ext>
            </a:extLst>
          </p:cNvPr>
          <p:cNvGrpSpPr/>
          <p:nvPr/>
        </p:nvGrpSpPr>
        <p:grpSpPr>
          <a:xfrm>
            <a:off x="484860" y="1947114"/>
            <a:ext cx="1742110" cy="372616"/>
            <a:chOff x="6474693" y="1279232"/>
            <a:chExt cx="1742110" cy="372616"/>
          </a:xfrm>
        </p:grpSpPr>
        <p:sp>
          <p:nvSpPr>
            <p:cNvPr id="23" name="Rectángulo 22">
              <a:extLst>
                <a:ext uri="{FF2B5EF4-FFF2-40B4-BE49-F238E27FC236}">
                  <a16:creationId xmlns:a16="http://schemas.microsoft.com/office/drawing/2014/main" id="{8E4B15A1-8010-4947-8CA8-BEA45EBA46CA}"/>
                </a:ext>
              </a:extLst>
            </p:cNvPr>
            <p:cNvSpPr/>
            <p:nvPr/>
          </p:nvSpPr>
          <p:spPr>
            <a:xfrm>
              <a:off x="6474693" y="1279232"/>
              <a:ext cx="1415295" cy="37243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Triángulo isósceles 23">
              <a:extLst>
                <a:ext uri="{FF2B5EF4-FFF2-40B4-BE49-F238E27FC236}">
                  <a16:creationId xmlns:a16="http://schemas.microsoft.com/office/drawing/2014/main" id="{1E49287B-F6E9-5015-1B5F-A95AB1A819E1}"/>
                </a:ext>
              </a:extLst>
            </p:cNvPr>
            <p:cNvSpPr/>
            <p:nvPr/>
          </p:nvSpPr>
          <p:spPr>
            <a:xfrm flipH="1">
              <a:off x="7887606" y="1281048"/>
              <a:ext cx="329197" cy="370800"/>
            </a:xfrm>
            <a:prstGeom prst="triangle">
              <a:avLst>
                <a:gd name="adj" fmla="val 100000"/>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33" name="Rectángulo: esquinas diagonales redondeadas 32">
            <a:extLst>
              <a:ext uri="{FF2B5EF4-FFF2-40B4-BE49-F238E27FC236}">
                <a16:creationId xmlns:a16="http://schemas.microsoft.com/office/drawing/2014/main" id="{0AA0CD65-EDA1-9649-43D0-79FB45FDC676}"/>
              </a:ext>
            </a:extLst>
          </p:cNvPr>
          <p:cNvSpPr/>
          <p:nvPr/>
        </p:nvSpPr>
        <p:spPr>
          <a:xfrm rot="10800000" flipV="1">
            <a:off x="484863" y="2298341"/>
            <a:ext cx="4996872" cy="3678252"/>
          </a:xfrm>
          <a:prstGeom prst="round2DiagRect">
            <a:avLst>
              <a:gd name="adj1" fmla="val 8024"/>
              <a:gd name="adj2" fmla="val 0"/>
            </a:avLst>
          </a:prstGeom>
          <a:solidFill>
            <a:srgbClr val="2B3B4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esquinas diagonales redondeadas 37">
            <a:extLst>
              <a:ext uri="{FF2B5EF4-FFF2-40B4-BE49-F238E27FC236}">
                <a16:creationId xmlns:a16="http://schemas.microsoft.com/office/drawing/2014/main" id="{F3EC6A28-CCC1-0BD8-A7BA-2B6512491C52}"/>
              </a:ext>
            </a:extLst>
          </p:cNvPr>
          <p:cNvSpPr/>
          <p:nvPr/>
        </p:nvSpPr>
        <p:spPr>
          <a:xfrm rot="10800000" flipH="1">
            <a:off x="6400278" y="2295150"/>
            <a:ext cx="4996872" cy="3681443"/>
          </a:xfrm>
          <a:prstGeom prst="round2DiagRect">
            <a:avLst>
              <a:gd name="adj1" fmla="val 6746"/>
              <a:gd name="adj2" fmla="val 0"/>
            </a:avLst>
          </a:prstGeom>
          <a:solidFill>
            <a:srgbClr val="2B3B4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CuadroTexto 39">
            <a:extLst>
              <a:ext uri="{FF2B5EF4-FFF2-40B4-BE49-F238E27FC236}">
                <a16:creationId xmlns:a16="http://schemas.microsoft.com/office/drawing/2014/main" id="{AEA601D9-8C21-7881-7FB3-ED3FCDCF1AAF}"/>
              </a:ext>
            </a:extLst>
          </p:cNvPr>
          <p:cNvSpPr txBox="1"/>
          <p:nvPr/>
        </p:nvSpPr>
        <p:spPr>
          <a:xfrm>
            <a:off x="559277" y="2329292"/>
            <a:ext cx="4922461" cy="3016210"/>
          </a:xfrm>
          <a:prstGeom prst="rect">
            <a:avLst/>
          </a:prstGeom>
          <a:noFill/>
        </p:spPr>
        <p:txBody>
          <a:bodyPr wrap="square">
            <a:spAutoFit/>
          </a:bodyPr>
          <a:lstStyle/>
          <a:p>
            <a:pPr defTabSz="411163" eaLnBrk="0" hangingPunct="0">
              <a:tabLst>
                <a:tab pos="2239963" algn="l"/>
              </a:tabLst>
              <a:defRPr/>
            </a:pPr>
            <a:r>
              <a:rPr lang="es-MX" sz="1600" dirty="0">
                <a:solidFill>
                  <a:schemeClr val="bg1"/>
                </a:solidFill>
                <a:cs typeface="Courier New" panose="02070309020205020404" pitchFamily="49" charset="0"/>
              </a:rPr>
              <a:t>Para insertar el nuevo dato al final se usa un contador que determina cuántos datos almacenados, cuando se inserta un nuevo dato el contador aumenta.</a:t>
            </a:r>
          </a:p>
          <a:p>
            <a:pPr defTabSz="411163" eaLnBrk="0" hangingPunct="0">
              <a:tabLst>
                <a:tab pos="2239963" algn="l"/>
              </a:tabLst>
              <a:defRPr/>
            </a:pPr>
            <a:endParaRPr lang="es-MX" sz="1600" dirty="0">
              <a:solidFill>
                <a:schemeClr val="bg1"/>
              </a:solidFill>
              <a:cs typeface="Courier New" panose="02070309020205020404" pitchFamily="49" charset="0"/>
            </a:endParaRPr>
          </a:p>
          <a:p>
            <a:pPr defTabSz="411163" eaLnBrk="0" hangingPunct="0">
              <a:tabLst>
                <a:tab pos="2239963" algn="l"/>
              </a:tabLst>
              <a:defRPr/>
            </a:pPr>
            <a:r>
              <a:rPr lang="es-MX" sz="1400" dirty="0">
                <a:solidFill>
                  <a:srgbClr val="92D050"/>
                </a:solidFill>
                <a:latin typeface="Consolas" panose="020B0609020204030204" pitchFamily="49" charset="0"/>
                <a:cs typeface="Courier New" panose="02070309020205020404" pitchFamily="49" charset="0"/>
              </a:rPr>
              <a:t>Entero</a:t>
            </a:r>
            <a:r>
              <a:rPr lang="es-MX" sz="1400" dirty="0">
                <a:solidFill>
                  <a:schemeClr val="bg1"/>
                </a:solidFill>
                <a:latin typeface="Consolas" panose="020B0609020204030204" pitchFamily="49" charset="0"/>
                <a:cs typeface="Courier New" panose="02070309020205020404" pitchFamily="49" charset="0"/>
              </a:rPr>
              <a:t> </a:t>
            </a:r>
            <a:r>
              <a:rPr lang="es-MX" sz="1400" dirty="0" err="1">
                <a:solidFill>
                  <a:schemeClr val="bg1"/>
                </a:solidFill>
                <a:latin typeface="Consolas" panose="020B0609020204030204" pitchFamily="49" charset="0"/>
                <a:cs typeface="Courier New" panose="02070309020205020404" pitchFamily="49" charset="0"/>
              </a:rPr>
              <a:t>cont_objetos</a:t>
            </a:r>
            <a:r>
              <a:rPr lang="es-MX" sz="1400" dirty="0">
                <a:solidFill>
                  <a:schemeClr val="bg1"/>
                </a:solidFill>
                <a:latin typeface="Consolas" panose="020B0609020204030204" pitchFamily="49" charset="0"/>
                <a:cs typeface="Courier New" panose="02070309020205020404" pitchFamily="49" charset="0"/>
              </a:rPr>
              <a:t> = 0, n=10</a:t>
            </a:r>
          </a:p>
          <a:p>
            <a:pPr defTabSz="411163" eaLnBrk="0" hangingPunct="0">
              <a:tabLst>
                <a:tab pos="2239963" algn="l"/>
              </a:tabLst>
              <a:defRPr/>
            </a:pPr>
            <a:r>
              <a:rPr lang="es-MX" sz="1400" dirty="0">
                <a:solidFill>
                  <a:srgbClr val="92D050"/>
                </a:solidFill>
                <a:latin typeface="Consolas" panose="020B0609020204030204" pitchFamily="49" charset="0"/>
                <a:cs typeface="Courier New" panose="02070309020205020404" pitchFamily="49" charset="0"/>
              </a:rPr>
              <a:t>Texto</a:t>
            </a:r>
            <a:r>
              <a:rPr lang="es-MX" sz="1400" dirty="0">
                <a:solidFill>
                  <a:schemeClr val="bg1"/>
                </a:solidFill>
                <a:latin typeface="Consolas" panose="020B0609020204030204" pitchFamily="49" charset="0"/>
                <a:cs typeface="Courier New" panose="02070309020205020404" pitchFamily="49" charset="0"/>
              </a:rPr>
              <a:t> arreglo(</a:t>
            </a:r>
            <a:r>
              <a:rPr lang="es-MX" sz="1400" dirty="0">
                <a:solidFill>
                  <a:srgbClr val="F08080"/>
                </a:solidFill>
                <a:latin typeface="Consolas" panose="020B0609020204030204" pitchFamily="49" charset="0"/>
                <a:cs typeface="Courier New" panose="02070309020205020404" pitchFamily="49" charset="0"/>
              </a:rPr>
              <a:t>n</a:t>
            </a:r>
            <a:r>
              <a:rPr lang="es-MX" sz="1400" dirty="0">
                <a:solidFill>
                  <a:schemeClr val="bg1"/>
                </a:solidFill>
                <a:latin typeface="Consolas" panose="020B0609020204030204" pitchFamily="49" charset="0"/>
                <a:cs typeface="Courier New" panose="02070309020205020404" pitchFamily="49" charset="0"/>
              </a:rPr>
              <a:t>) = {</a:t>
            </a:r>
            <a:r>
              <a:rPr lang="es-MX" sz="1400" dirty="0" err="1">
                <a:solidFill>
                  <a:srgbClr val="00B050"/>
                </a:solidFill>
                <a:latin typeface="Consolas" panose="020B0609020204030204" pitchFamily="49" charset="0"/>
                <a:cs typeface="Courier New" panose="02070309020205020404" pitchFamily="49" charset="0"/>
              </a:rPr>
              <a:t>None</a:t>
            </a:r>
            <a:r>
              <a:rPr lang="es-MX" sz="1400" dirty="0">
                <a:solidFill>
                  <a:schemeClr val="bg1"/>
                </a:solidFill>
                <a:latin typeface="Consolas" panose="020B0609020204030204" pitchFamily="49" charset="0"/>
                <a:cs typeface="Courier New" panose="02070309020205020404" pitchFamily="49" charset="0"/>
              </a:rPr>
              <a:t>}</a:t>
            </a:r>
          </a:p>
          <a:p>
            <a:pPr defTabSz="411163" eaLnBrk="0" hangingPunct="0">
              <a:tabLst>
                <a:tab pos="2239963" algn="l"/>
              </a:tabLst>
              <a:defRPr/>
            </a:pPr>
            <a:endParaRPr lang="es-MX" sz="1400" dirty="0">
              <a:solidFill>
                <a:schemeClr val="bg1"/>
              </a:solidFill>
              <a:latin typeface="Consolas" panose="020B0609020204030204" pitchFamily="49" charset="0"/>
              <a:cs typeface="Courier New" panose="02070309020205020404" pitchFamily="49" charset="0"/>
            </a:endParaRPr>
          </a:p>
          <a:p>
            <a:pPr defTabSz="411163" eaLnBrk="0" hangingPunct="0">
              <a:tabLst>
                <a:tab pos="2239963" algn="l"/>
              </a:tabLst>
              <a:defRPr/>
            </a:pPr>
            <a:r>
              <a:rPr lang="es-ES" sz="1400" dirty="0">
                <a:solidFill>
                  <a:schemeClr val="bg1"/>
                </a:solidFill>
                <a:latin typeface="Consolas" panose="020B0609020204030204" pitchFamily="49" charset="0"/>
                <a:cs typeface="Courier New" panose="02070309020205020404" pitchFamily="49" charset="0"/>
              </a:rPr>
              <a:t>...</a:t>
            </a:r>
          </a:p>
          <a:p>
            <a:pPr defTabSz="411163" eaLnBrk="0" hangingPunct="0">
              <a:tabLst>
                <a:tab pos="2239963" algn="l"/>
              </a:tabLst>
              <a:defRPr/>
            </a:pPr>
            <a:endParaRPr lang="es-ES" sz="1400" dirty="0">
              <a:solidFill>
                <a:schemeClr val="bg1"/>
              </a:solidFill>
              <a:latin typeface="Consolas" panose="020B0609020204030204" pitchFamily="49" charset="0"/>
              <a:cs typeface="Courier New" panose="02070309020205020404" pitchFamily="49" charset="0"/>
            </a:endParaRPr>
          </a:p>
          <a:p>
            <a:pPr defTabSz="411163" eaLnBrk="0" hangingPunct="0">
              <a:tabLst>
                <a:tab pos="2239963" algn="l"/>
              </a:tabLst>
              <a:defRPr/>
            </a:pPr>
            <a:r>
              <a:rPr lang="es-ES" sz="1400" dirty="0">
                <a:solidFill>
                  <a:schemeClr val="accent5"/>
                </a:solidFill>
                <a:latin typeface="Consolas" panose="020B0609020204030204" pitchFamily="49" charset="0"/>
                <a:cs typeface="Courier New" panose="02070309020205020404" pitchFamily="49" charset="0"/>
              </a:rPr>
              <a:t>Si</a:t>
            </a:r>
            <a:r>
              <a:rPr lang="es-ES" sz="1400" dirty="0">
                <a:solidFill>
                  <a:schemeClr val="bg1"/>
                </a:solidFill>
                <a:latin typeface="Consolas" panose="020B0609020204030204" pitchFamily="49" charset="0"/>
                <a:cs typeface="Courier New" panose="02070309020205020404" pitchFamily="49" charset="0"/>
              </a:rPr>
              <a:t> (</a:t>
            </a:r>
            <a:r>
              <a:rPr lang="es-MX" sz="1400" dirty="0" err="1">
                <a:solidFill>
                  <a:schemeClr val="bg1"/>
                </a:solidFill>
                <a:latin typeface="Consolas" panose="020B0609020204030204" pitchFamily="49" charset="0"/>
                <a:cs typeface="Courier New" panose="02070309020205020404" pitchFamily="49" charset="0"/>
              </a:rPr>
              <a:t>cont_objetos</a:t>
            </a:r>
            <a:r>
              <a:rPr lang="es-MX" sz="1400" dirty="0">
                <a:solidFill>
                  <a:schemeClr val="bg1"/>
                </a:solidFill>
                <a:latin typeface="Consolas" panose="020B0609020204030204" pitchFamily="49" charset="0"/>
                <a:cs typeface="Courier New" panose="02070309020205020404" pitchFamily="49" charset="0"/>
              </a:rPr>
              <a:t>  &lt; </a:t>
            </a:r>
            <a:r>
              <a:rPr lang="es-ES" sz="1400" dirty="0" err="1">
                <a:solidFill>
                  <a:srgbClr val="00B0F0"/>
                </a:solidFill>
                <a:latin typeface="Consolas" panose="020B0609020204030204" pitchFamily="49" charset="0"/>
                <a:cs typeface="Courier New" panose="02070309020205020404" pitchFamily="49" charset="0"/>
              </a:rPr>
              <a:t>len</a:t>
            </a:r>
            <a:r>
              <a:rPr lang="es-ES" sz="1400" dirty="0">
                <a:solidFill>
                  <a:schemeClr val="bg1"/>
                </a:solidFill>
                <a:latin typeface="Consolas" panose="020B0609020204030204" pitchFamily="49" charset="0"/>
                <a:cs typeface="Courier New" panose="02070309020205020404" pitchFamily="49" charset="0"/>
              </a:rPr>
              <a:t>(arreglo)) </a:t>
            </a:r>
            <a:r>
              <a:rPr lang="es-ES" sz="1400" dirty="0">
                <a:solidFill>
                  <a:schemeClr val="accent5"/>
                </a:solidFill>
                <a:latin typeface="Consolas" panose="020B0609020204030204" pitchFamily="49" charset="0"/>
                <a:cs typeface="Courier New" panose="02070309020205020404" pitchFamily="49" charset="0"/>
              </a:rPr>
              <a:t>Entonces</a:t>
            </a:r>
          </a:p>
          <a:p>
            <a:pPr defTabSz="411163" eaLnBrk="0" hangingPunct="0">
              <a:tabLst>
                <a:tab pos="2239963" algn="l"/>
              </a:tabLst>
              <a:defRPr/>
            </a:pPr>
            <a:r>
              <a:rPr lang="es-ES" sz="1400" dirty="0">
                <a:solidFill>
                  <a:schemeClr val="bg1"/>
                </a:solidFill>
                <a:latin typeface="Consolas" panose="020B0609020204030204" pitchFamily="49" charset="0"/>
                <a:cs typeface="Courier New" panose="02070309020205020404" pitchFamily="49" charset="0"/>
              </a:rPr>
              <a:t>   arreglo[</a:t>
            </a:r>
            <a:r>
              <a:rPr lang="es-ES" sz="1400" dirty="0" err="1">
                <a:solidFill>
                  <a:schemeClr val="bg1"/>
                </a:solidFill>
                <a:latin typeface="Consolas" panose="020B0609020204030204" pitchFamily="49" charset="0"/>
                <a:cs typeface="Courier New" panose="02070309020205020404" pitchFamily="49" charset="0"/>
              </a:rPr>
              <a:t>cont_objetos</a:t>
            </a:r>
            <a:r>
              <a:rPr lang="es-ES" sz="1400" dirty="0">
                <a:solidFill>
                  <a:schemeClr val="bg1"/>
                </a:solidFill>
                <a:latin typeface="Consolas" panose="020B0609020204030204" pitchFamily="49" charset="0"/>
                <a:cs typeface="Courier New" panose="02070309020205020404" pitchFamily="49" charset="0"/>
              </a:rPr>
              <a:t>] = “Carlos”</a:t>
            </a:r>
          </a:p>
          <a:p>
            <a:pPr defTabSz="411163" eaLnBrk="0" hangingPunct="0">
              <a:tabLst>
                <a:tab pos="2239963" algn="l"/>
              </a:tabLst>
              <a:defRPr/>
            </a:pPr>
            <a:r>
              <a:rPr lang="es-ES" sz="1400" dirty="0">
                <a:solidFill>
                  <a:schemeClr val="bg1"/>
                </a:solidFill>
                <a:latin typeface="Consolas" panose="020B0609020204030204" pitchFamily="49" charset="0"/>
                <a:cs typeface="Courier New" panose="02070309020205020404" pitchFamily="49" charset="0"/>
              </a:rPr>
              <a:t>   </a:t>
            </a:r>
            <a:r>
              <a:rPr lang="es-ES" sz="1400" dirty="0" err="1">
                <a:solidFill>
                  <a:schemeClr val="bg1"/>
                </a:solidFill>
                <a:latin typeface="Consolas" panose="020B0609020204030204" pitchFamily="49" charset="0"/>
                <a:cs typeface="Courier New" panose="02070309020205020404" pitchFamily="49" charset="0"/>
              </a:rPr>
              <a:t>cont_objetos</a:t>
            </a:r>
            <a:r>
              <a:rPr lang="es-ES" sz="1400" dirty="0">
                <a:solidFill>
                  <a:schemeClr val="bg1"/>
                </a:solidFill>
                <a:latin typeface="Consolas" panose="020B0609020204030204" pitchFamily="49" charset="0"/>
                <a:cs typeface="Courier New" panose="02070309020205020404" pitchFamily="49" charset="0"/>
              </a:rPr>
              <a:t> += 1</a:t>
            </a:r>
          </a:p>
          <a:p>
            <a:pPr defTabSz="411163" eaLnBrk="0" hangingPunct="0">
              <a:tabLst>
                <a:tab pos="2239963" algn="l"/>
              </a:tabLst>
              <a:defRPr/>
            </a:pPr>
            <a:r>
              <a:rPr lang="es-ES" sz="1400" dirty="0" err="1">
                <a:solidFill>
                  <a:schemeClr val="accent5"/>
                </a:solidFill>
                <a:latin typeface="Consolas" panose="020B0609020204030204" pitchFamily="49" charset="0"/>
                <a:cs typeface="Courier New" panose="02070309020205020404" pitchFamily="49" charset="0"/>
              </a:rPr>
              <a:t>Fin_Si</a:t>
            </a:r>
            <a:endParaRPr lang="es-ES" sz="1400" dirty="0">
              <a:solidFill>
                <a:schemeClr val="bg1"/>
              </a:solidFill>
              <a:latin typeface="Consolas" panose="020B0609020204030204" pitchFamily="49" charset="0"/>
              <a:cs typeface="Courier New" panose="02070309020205020404" pitchFamily="49" charset="0"/>
            </a:endParaRPr>
          </a:p>
        </p:txBody>
      </p:sp>
      <p:sp>
        <p:nvSpPr>
          <p:cNvPr id="41" name="CuadroTexto 40">
            <a:extLst>
              <a:ext uri="{FF2B5EF4-FFF2-40B4-BE49-F238E27FC236}">
                <a16:creationId xmlns:a16="http://schemas.microsoft.com/office/drawing/2014/main" id="{27B6B96D-E138-AB14-6EC3-5F39425F9C2B}"/>
              </a:ext>
            </a:extLst>
          </p:cNvPr>
          <p:cNvSpPr txBox="1"/>
          <p:nvPr/>
        </p:nvSpPr>
        <p:spPr>
          <a:xfrm>
            <a:off x="6474695" y="2381991"/>
            <a:ext cx="4922461" cy="3447098"/>
          </a:xfrm>
          <a:prstGeom prst="rect">
            <a:avLst/>
          </a:prstGeom>
          <a:noFill/>
        </p:spPr>
        <p:txBody>
          <a:bodyPr wrap="square">
            <a:spAutoFit/>
          </a:bodyPr>
          <a:lstStyle/>
          <a:p>
            <a:pPr defTabSz="411163" eaLnBrk="0" hangingPunct="0">
              <a:tabLst>
                <a:tab pos="2239963" algn="l"/>
              </a:tabLst>
              <a:defRPr/>
            </a:pPr>
            <a:r>
              <a:rPr lang="es-MX" sz="1600" dirty="0">
                <a:solidFill>
                  <a:schemeClr val="bg1"/>
                </a:solidFill>
                <a:cs typeface="Courier New" panose="02070309020205020404" pitchFamily="49" charset="0"/>
              </a:rPr>
              <a:t>En este caso se debe recorrer el arreglo y buscar una casilla “vacía”. Cuando se encuentra esa casilla se agrega el objeto y se aumenta el  contador de objetos.</a:t>
            </a:r>
          </a:p>
          <a:p>
            <a:pPr defTabSz="411163" eaLnBrk="0" hangingPunct="0">
              <a:tabLst>
                <a:tab pos="2239963" algn="l"/>
              </a:tabLst>
              <a:defRPr/>
            </a:pPr>
            <a:endParaRPr lang="es-MX" sz="1600" dirty="0">
              <a:solidFill>
                <a:schemeClr val="bg1"/>
              </a:solidFill>
              <a:cs typeface="Courier New" panose="02070309020205020404" pitchFamily="49" charset="0"/>
            </a:endParaRPr>
          </a:p>
          <a:p>
            <a:pPr defTabSz="411163" eaLnBrk="0" hangingPunct="0">
              <a:tabLst>
                <a:tab pos="2239963" algn="l"/>
              </a:tabLst>
              <a:defRPr/>
            </a:pPr>
            <a:r>
              <a:rPr lang="es-MX" sz="1400" dirty="0">
                <a:solidFill>
                  <a:srgbClr val="92D050"/>
                </a:solidFill>
                <a:latin typeface="Consolas" panose="020B0609020204030204" pitchFamily="49" charset="0"/>
                <a:cs typeface="Courier New" panose="02070309020205020404" pitchFamily="49" charset="0"/>
              </a:rPr>
              <a:t>Entero</a:t>
            </a:r>
            <a:r>
              <a:rPr lang="es-MX" sz="1400" dirty="0">
                <a:solidFill>
                  <a:schemeClr val="bg1"/>
                </a:solidFill>
                <a:latin typeface="Consolas" panose="020B0609020204030204" pitchFamily="49" charset="0"/>
                <a:cs typeface="Courier New" panose="02070309020205020404" pitchFamily="49" charset="0"/>
              </a:rPr>
              <a:t> </a:t>
            </a:r>
            <a:r>
              <a:rPr lang="es-MX" sz="1400" dirty="0" err="1">
                <a:solidFill>
                  <a:schemeClr val="bg1"/>
                </a:solidFill>
                <a:latin typeface="Consolas" panose="020B0609020204030204" pitchFamily="49" charset="0"/>
                <a:cs typeface="Courier New" panose="02070309020205020404" pitchFamily="49" charset="0"/>
              </a:rPr>
              <a:t>cont_objetos</a:t>
            </a:r>
            <a:r>
              <a:rPr lang="es-MX" sz="1400" dirty="0">
                <a:solidFill>
                  <a:schemeClr val="bg1"/>
                </a:solidFill>
                <a:latin typeface="Consolas" panose="020B0609020204030204" pitchFamily="49" charset="0"/>
                <a:cs typeface="Courier New" panose="02070309020205020404" pitchFamily="49" charset="0"/>
              </a:rPr>
              <a:t> = 0, n=10</a:t>
            </a:r>
          </a:p>
          <a:p>
            <a:pPr defTabSz="411163" eaLnBrk="0" hangingPunct="0">
              <a:tabLst>
                <a:tab pos="2239963" algn="l"/>
              </a:tabLst>
              <a:defRPr/>
            </a:pPr>
            <a:r>
              <a:rPr lang="es-MX" sz="1400" dirty="0">
                <a:solidFill>
                  <a:srgbClr val="92D050"/>
                </a:solidFill>
                <a:latin typeface="Consolas" panose="020B0609020204030204" pitchFamily="49" charset="0"/>
                <a:cs typeface="Courier New" panose="02070309020205020404" pitchFamily="49" charset="0"/>
              </a:rPr>
              <a:t>Texto</a:t>
            </a:r>
            <a:r>
              <a:rPr lang="es-MX" sz="1400" dirty="0">
                <a:solidFill>
                  <a:schemeClr val="bg1"/>
                </a:solidFill>
                <a:latin typeface="Consolas" panose="020B0609020204030204" pitchFamily="49" charset="0"/>
                <a:cs typeface="Courier New" panose="02070309020205020404" pitchFamily="49" charset="0"/>
              </a:rPr>
              <a:t> arreglo(</a:t>
            </a:r>
            <a:r>
              <a:rPr lang="es-MX" sz="1400" dirty="0">
                <a:solidFill>
                  <a:srgbClr val="F08080"/>
                </a:solidFill>
                <a:latin typeface="Consolas" panose="020B0609020204030204" pitchFamily="49" charset="0"/>
                <a:cs typeface="Courier New" panose="02070309020205020404" pitchFamily="49" charset="0"/>
              </a:rPr>
              <a:t>n</a:t>
            </a:r>
            <a:r>
              <a:rPr lang="es-MX" sz="1400" dirty="0">
                <a:solidFill>
                  <a:schemeClr val="bg1"/>
                </a:solidFill>
                <a:latin typeface="Consolas" panose="020B0609020204030204" pitchFamily="49" charset="0"/>
                <a:cs typeface="Courier New" panose="02070309020205020404" pitchFamily="49" charset="0"/>
              </a:rPr>
              <a:t>) = {</a:t>
            </a:r>
            <a:r>
              <a:rPr lang="es-MX" sz="1400" dirty="0" err="1">
                <a:solidFill>
                  <a:srgbClr val="00B050"/>
                </a:solidFill>
                <a:latin typeface="Consolas" panose="020B0609020204030204" pitchFamily="49" charset="0"/>
                <a:cs typeface="Courier New" panose="02070309020205020404" pitchFamily="49" charset="0"/>
              </a:rPr>
              <a:t>None</a:t>
            </a:r>
            <a:r>
              <a:rPr lang="es-MX" sz="1400" dirty="0">
                <a:solidFill>
                  <a:schemeClr val="bg1"/>
                </a:solidFill>
                <a:latin typeface="Consolas" panose="020B0609020204030204" pitchFamily="49" charset="0"/>
                <a:cs typeface="Courier New" panose="02070309020205020404" pitchFamily="49" charset="0"/>
              </a:rPr>
              <a:t>}</a:t>
            </a:r>
          </a:p>
          <a:p>
            <a:pPr defTabSz="411163" eaLnBrk="0" hangingPunct="0">
              <a:tabLst>
                <a:tab pos="2239963" algn="l"/>
              </a:tabLst>
              <a:defRPr/>
            </a:pPr>
            <a:r>
              <a:rPr lang="es-ES" sz="1400" dirty="0">
                <a:solidFill>
                  <a:schemeClr val="accent5"/>
                </a:solidFill>
                <a:latin typeface="Consolas" panose="020B0609020204030204" pitchFamily="49" charset="0"/>
                <a:cs typeface="Courier New" panose="02070309020205020404" pitchFamily="49" charset="0"/>
              </a:rPr>
              <a:t>Si</a:t>
            </a:r>
            <a:r>
              <a:rPr lang="es-ES" sz="1400" dirty="0">
                <a:solidFill>
                  <a:schemeClr val="bg1"/>
                </a:solidFill>
                <a:latin typeface="Consolas" panose="020B0609020204030204" pitchFamily="49" charset="0"/>
                <a:cs typeface="Courier New" panose="02070309020205020404" pitchFamily="49" charset="0"/>
              </a:rPr>
              <a:t> (</a:t>
            </a:r>
            <a:r>
              <a:rPr lang="es-MX" sz="1400" dirty="0" err="1">
                <a:solidFill>
                  <a:schemeClr val="bg1"/>
                </a:solidFill>
                <a:latin typeface="Consolas" panose="020B0609020204030204" pitchFamily="49" charset="0"/>
                <a:cs typeface="Courier New" panose="02070309020205020404" pitchFamily="49" charset="0"/>
              </a:rPr>
              <a:t>cont_objetos</a:t>
            </a:r>
            <a:r>
              <a:rPr lang="es-MX" sz="1400" dirty="0">
                <a:solidFill>
                  <a:schemeClr val="bg1"/>
                </a:solidFill>
                <a:latin typeface="Consolas" panose="020B0609020204030204" pitchFamily="49" charset="0"/>
                <a:cs typeface="Courier New" panose="02070309020205020404" pitchFamily="49" charset="0"/>
              </a:rPr>
              <a:t>  &lt; </a:t>
            </a:r>
            <a:r>
              <a:rPr lang="es-ES" sz="1400" dirty="0" err="1">
                <a:solidFill>
                  <a:srgbClr val="00B0F0"/>
                </a:solidFill>
                <a:latin typeface="Consolas" panose="020B0609020204030204" pitchFamily="49" charset="0"/>
                <a:cs typeface="Courier New" panose="02070309020205020404" pitchFamily="49" charset="0"/>
              </a:rPr>
              <a:t>len</a:t>
            </a:r>
            <a:r>
              <a:rPr lang="es-ES" sz="1400" dirty="0">
                <a:solidFill>
                  <a:schemeClr val="bg1"/>
                </a:solidFill>
                <a:latin typeface="Consolas" panose="020B0609020204030204" pitchFamily="49" charset="0"/>
                <a:cs typeface="Courier New" panose="02070309020205020404" pitchFamily="49" charset="0"/>
              </a:rPr>
              <a:t>(arreglo)) </a:t>
            </a:r>
            <a:r>
              <a:rPr lang="es-ES" sz="1400" dirty="0">
                <a:solidFill>
                  <a:schemeClr val="accent5"/>
                </a:solidFill>
                <a:latin typeface="Consolas" panose="020B0609020204030204" pitchFamily="49" charset="0"/>
                <a:cs typeface="Courier New" panose="02070309020205020404" pitchFamily="49" charset="0"/>
              </a:rPr>
              <a:t>Entonces</a:t>
            </a:r>
          </a:p>
          <a:p>
            <a:pPr defTabSz="411163" eaLnBrk="0" hangingPunct="0">
              <a:tabLst>
                <a:tab pos="2239963" algn="l"/>
              </a:tabLst>
              <a:defRPr/>
            </a:pPr>
            <a:r>
              <a:rPr lang="es-MX" sz="1400" dirty="0">
                <a:solidFill>
                  <a:schemeClr val="bg1"/>
                </a:solidFill>
                <a:latin typeface="Consolas" panose="020B0609020204030204" pitchFamily="49" charset="0"/>
                <a:cs typeface="Courier New" panose="02070309020205020404" pitchFamily="49" charset="0"/>
              </a:rPr>
              <a:t>   </a:t>
            </a:r>
            <a:r>
              <a:rPr lang="es-ES" sz="1400" dirty="0">
                <a:solidFill>
                  <a:schemeClr val="accent5"/>
                </a:solidFill>
                <a:latin typeface="Consolas" panose="020B0609020204030204" pitchFamily="49" charset="0"/>
                <a:cs typeface="Courier New" panose="02070309020205020404" pitchFamily="49" charset="0"/>
              </a:rPr>
              <a:t>Para</a:t>
            </a:r>
            <a:r>
              <a:rPr lang="es-ES" sz="1400" dirty="0">
                <a:solidFill>
                  <a:schemeClr val="bg1"/>
                </a:solidFill>
                <a:latin typeface="Consolas" panose="020B0609020204030204" pitchFamily="49" charset="0"/>
                <a:cs typeface="Courier New" panose="02070309020205020404" pitchFamily="49" charset="0"/>
              </a:rPr>
              <a:t> </a:t>
            </a:r>
            <a:r>
              <a:rPr lang="es-MX" sz="1400" dirty="0">
                <a:solidFill>
                  <a:schemeClr val="bg1"/>
                </a:solidFill>
                <a:latin typeface="Consolas" panose="020B0609020204030204" pitchFamily="49" charset="0"/>
                <a:cs typeface="Courier New" panose="02070309020205020404" pitchFamily="49" charset="0"/>
              </a:rPr>
              <a:t>i=0 </a:t>
            </a:r>
            <a:r>
              <a:rPr lang="es-MX" sz="1400" dirty="0">
                <a:solidFill>
                  <a:schemeClr val="accent5"/>
                </a:solidFill>
                <a:latin typeface="Consolas" panose="020B0609020204030204" pitchFamily="49" charset="0"/>
                <a:cs typeface="Courier New" panose="02070309020205020404" pitchFamily="49" charset="0"/>
              </a:rPr>
              <a:t>hasta</a:t>
            </a:r>
            <a:r>
              <a:rPr lang="es-MX" sz="1400" dirty="0">
                <a:solidFill>
                  <a:schemeClr val="bg1"/>
                </a:solidFill>
                <a:latin typeface="Consolas" panose="020B0609020204030204" pitchFamily="49" charset="0"/>
                <a:cs typeface="Courier New" panose="02070309020205020404" pitchFamily="49" charset="0"/>
              </a:rPr>
              <a:t> n, </a:t>
            </a:r>
            <a:r>
              <a:rPr lang="es-ES" sz="1400" dirty="0">
                <a:solidFill>
                  <a:schemeClr val="accent5"/>
                </a:solidFill>
                <a:latin typeface="Consolas" panose="020B0609020204030204" pitchFamily="49" charset="0"/>
                <a:cs typeface="Courier New" panose="02070309020205020404" pitchFamily="49" charset="0"/>
              </a:rPr>
              <a:t>incremento </a:t>
            </a:r>
            <a:r>
              <a:rPr lang="es-ES" sz="1400" dirty="0">
                <a:solidFill>
                  <a:schemeClr val="bg1"/>
                </a:solidFill>
                <a:latin typeface="Consolas" panose="020B0609020204030204" pitchFamily="49" charset="0"/>
                <a:cs typeface="Courier New" panose="02070309020205020404" pitchFamily="49" charset="0"/>
              </a:rPr>
              <a:t>1 </a:t>
            </a:r>
            <a:r>
              <a:rPr lang="es-ES" sz="1400" dirty="0">
                <a:solidFill>
                  <a:schemeClr val="accent5"/>
                </a:solidFill>
                <a:latin typeface="Consolas" panose="020B0609020204030204" pitchFamily="49" charset="0"/>
                <a:cs typeface="Courier New" panose="02070309020205020404" pitchFamily="49" charset="0"/>
              </a:rPr>
              <a:t>haga</a:t>
            </a:r>
          </a:p>
          <a:p>
            <a:pPr defTabSz="411163" eaLnBrk="0" hangingPunct="0">
              <a:tabLst>
                <a:tab pos="2239963" algn="l"/>
              </a:tabLst>
              <a:defRPr/>
            </a:pPr>
            <a:r>
              <a:rPr lang="es-ES" sz="1400" dirty="0">
                <a:solidFill>
                  <a:schemeClr val="accent5"/>
                </a:solidFill>
                <a:latin typeface="Consolas" panose="020B0609020204030204" pitchFamily="49" charset="0"/>
                <a:cs typeface="Courier New" panose="02070309020205020404" pitchFamily="49" charset="0"/>
              </a:rPr>
              <a:t>      Si</a:t>
            </a:r>
            <a:r>
              <a:rPr lang="es-ES" sz="1400" dirty="0">
                <a:solidFill>
                  <a:schemeClr val="bg1"/>
                </a:solidFill>
                <a:latin typeface="Consolas" panose="020B0609020204030204" pitchFamily="49" charset="0"/>
                <a:cs typeface="Courier New" panose="02070309020205020404" pitchFamily="49" charset="0"/>
              </a:rPr>
              <a:t> (arreglo[i] == </a:t>
            </a:r>
            <a:r>
              <a:rPr lang="es-ES" sz="1400" dirty="0" err="1">
                <a:solidFill>
                  <a:srgbClr val="00B050"/>
                </a:solidFill>
                <a:latin typeface="Consolas" panose="020B0609020204030204" pitchFamily="49" charset="0"/>
                <a:cs typeface="Courier New" panose="02070309020205020404" pitchFamily="49" charset="0"/>
              </a:rPr>
              <a:t>None</a:t>
            </a:r>
            <a:r>
              <a:rPr lang="es-ES" sz="1400" dirty="0">
                <a:solidFill>
                  <a:schemeClr val="bg1"/>
                </a:solidFill>
                <a:latin typeface="Consolas" panose="020B0609020204030204" pitchFamily="49" charset="0"/>
                <a:cs typeface="Courier New" panose="02070309020205020404" pitchFamily="49" charset="0"/>
              </a:rPr>
              <a:t>) </a:t>
            </a:r>
            <a:r>
              <a:rPr lang="es-ES" sz="1400" dirty="0">
                <a:solidFill>
                  <a:schemeClr val="accent5"/>
                </a:solidFill>
                <a:latin typeface="Consolas" panose="020B0609020204030204" pitchFamily="49" charset="0"/>
                <a:cs typeface="Courier New" panose="02070309020205020404" pitchFamily="49" charset="0"/>
              </a:rPr>
              <a:t>Entonces</a:t>
            </a:r>
            <a:endParaRPr lang="es-ES" sz="1400" dirty="0">
              <a:solidFill>
                <a:schemeClr val="bg1"/>
              </a:solidFill>
              <a:latin typeface="Consolas" panose="020B0609020204030204" pitchFamily="49" charset="0"/>
              <a:cs typeface="Courier New" panose="02070309020205020404" pitchFamily="49" charset="0"/>
            </a:endParaRPr>
          </a:p>
          <a:p>
            <a:pPr defTabSz="411163" eaLnBrk="0" hangingPunct="0">
              <a:tabLst>
                <a:tab pos="2239963" algn="l"/>
              </a:tabLst>
              <a:defRPr/>
            </a:pPr>
            <a:r>
              <a:rPr lang="es-ES" sz="1400" dirty="0">
                <a:solidFill>
                  <a:schemeClr val="bg1"/>
                </a:solidFill>
                <a:latin typeface="Consolas" panose="020B0609020204030204" pitchFamily="49" charset="0"/>
                <a:cs typeface="Courier New" panose="02070309020205020404" pitchFamily="49" charset="0"/>
              </a:rPr>
              <a:t>         arreglo[</a:t>
            </a:r>
            <a:r>
              <a:rPr lang="es-ES" sz="1400" dirty="0" err="1">
                <a:solidFill>
                  <a:schemeClr val="bg1"/>
                </a:solidFill>
                <a:latin typeface="Consolas" panose="020B0609020204030204" pitchFamily="49" charset="0"/>
                <a:cs typeface="Courier New" panose="02070309020205020404" pitchFamily="49" charset="0"/>
              </a:rPr>
              <a:t>cont_objetos</a:t>
            </a:r>
            <a:r>
              <a:rPr lang="es-ES" sz="1400" dirty="0">
                <a:solidFill>
                  <a:schemeClr val="bg1"/>
                </a:solidFill>
                <a:latin typeface="Consolas" panose="020B0609020204030204" pitchFamily="49" charset="0"/>
                <a:cs typeface="Courier New" panose="02070309020205020404" pitchFamily="49" charset="0"/>
              </a:rPr>
              <a:t>] = “Carlos”</a:t>
            </a:r>
          </a:p>
          <a:p>
            <a:pPr defTabSz="411163" eaLnBrk="0" hangingPunct="0">
              <a:tabLst>
                <a:tab pos="2239963" algn="l"/>
              </a:tabLst>
              <a:defRPr/>
            </a:pPr>
            <a:r>
              <a:rPr lang="es-ES" sz="1400" dirty="0">
                <a:solidFill>
                  <a:schemeClr val="bg1"/>
                </a:solidFill>
                <a:latin typeface="Consolas" panose="020B0609020204030204" pitchFamily="49" charset="0"/>
                <a:cs typeface="Courier New" panose="02070309020205020404" pitchFamily="49" charset="0"/>
              </a:rPr>
              <a:t>         </a:t>
            </a:r>
            <a:r>
              <a:rPr lang="es-ES" sz="1400" dirty="0" err="1">
                <a:solidFill>
                  <a:schemeClr val="bg1"/>
                </a:solidFill>
                <a:latin typeface="Consolas" panose="020B0609020204030204" pitchFamily="49" charset="0"/>
                <a:cs typeface="Courier New" panose="02070309020205020404" pitchFamily="49" charset="0"/>
              </a:rPr>
              <a:t>cont_objetos</a:t>
            </a:r>
            <a:r>
              <a:rPr lang="es-ES" sz="1400" dirty="0">
                <a:solidFill>
                  <a:schemeClr val="bg1"/>
                </a:solidFill>
                <a:latin typeface="Consolas" panose="020B0609020204030204" pitchFamily="49" charset="0"/>
                <a:cs typeface="Courier New" panose="02070309020205020404" pitchFamily="49" charset="0"/>
              </a:rPr>
              <a:t> += 1</a:t>
            </a:r>
          </a:p>
          <a:p>
            <a:pPr defTabSz="411163" eaLnBrk="0" hangingPunct="0">
              <a:tabLst>
                <a:tab pos="2239963" algn="l"/>
              </a:tabLst>
              <a:defRPr/>
            </a:pPr>
            <a:r>
              <a:rPr lang="es-ES" sz="1400" dirty="0">
                <a:solidFill>
                  <a:schemeClr val="bg1"/>
                </a:solidFill>
                <a:latin typeface="Consolas" panose="020B0609020204030204" pitchFamily="49" charset="0"/>
                <a:cs typeface="Courier New" panose="02070309020205020404" pitchFamily="49" charset="0"/>
              </a:rPr>
              <a:t>         romper</a:t>
            </a:r>
          </a:p>
          <a:p>
            <a:pPr defTabSz="411163" eaLnBrk="0" hangingPunct="0">
              <a:tabLst>
                <a:tab pos="2239963" algn="l"/>
              </a:tabLst>
              <a:defRPr/>
            </a:pPr>
            <a:r>
              <a:rPr lang="es-ES" sz="1400" dirty="0">
                <a:solidFill>
                  <a:schemeClr val="accent5"/>
                </a:solidFill>
                <a:latin typeface="Consolas" panose="020B0609020204030204" pitchFamily="49" charset="0"/>
                <a:cs typeface="Courier New" panose="02070309020205020404" pitchFamily="49" charset="0"/>
              </a:rPr>
              <a:t>      </a:t>
            </a:r>
            <a:r>
              <a:rPr lang="es-ES" sz="1400" dirty="0" err="1">
                <a:solidFill>
                  <a:schemeClr val="accent5"/>
                </a:solidFill>
                <a:latin typeface="Consolas" panose="020B0609020204030204" pitchFamily="49" charset="0"/>
                <a:cs typeface="Courier New" panose="02070309020205020404" pitchFamily="49" charset="0"/>
              </a:rPr>
              <a:t>Fin_Si</a:t>
            </a:r>
            <a:endParaRPr lang="es-ES" sz="1400" dirty="0">
              <a:solidFill>
                <a:schemeClr val="accent5"/>
              </a:solidFill>
              <a:latin typeface="Consolas" panose="020B0609020204030204" pitchFamily="49" charset="0"/>
              <a:cs typeface="Courier New" panose="02070309020205020404" pitchFamily="49" charset="0"/>
            </a:endParaRPr>
          </a:p>
          <a:p>
            <a:pPr defTabSz="411163" eaLnBrk="0" hangingPunct="0">
              <a:tabLst>
                <a:tab pos="2239963" algn="l"/>
              </a:tabLst>
              <a:defRPr/>
            </a:pPr>
            <a:r>
              <a:rPr lang="es-ES" sz="1400" dirty="0">
                <a:solidFill>
                  <a:schemeClr val="accent5"/>
                </a:solidFill>
                <a:latin typeface="Consolas" panose="020B0609020204030204" pitchFamily="49" charset="0"/>
                <a:cs typeface="Courier New" panose="02070309020205020404" pitchFamily="49" charset="0"/>
              </a:rPr>
              <a:t>   </a:t>
            </a:r>
            <a:r>
              <a:rPr lang="es-ES" sz="1400" dirty="0" err="1">
                <a:solidFill>
                  <a:schemeClr val="accent5"/>
                </a:solidFill>
                <a:latin typeface="Consolas" panose="020B0609020204030204" pitchFamily="49" charset="0"/>
                <a:cs typeface="Courier New" panose="02070309020205020404" pitchFamily="49" charset="0"/>
              </a:rPr>
              <a:t>Fin_Para</a:t>
            </a:r>
            <a:endParaRPr lang="es-ES" sz="1400" dirty="0">
              <a:solidFill>
                <a:schemeClr val="accent5"/>
              </a:solidFill>
              <a:latin typeface="Consolas" panose="020B0609020204030204" pitchFamily="49" charset="0"/>
              <a:cs typeface="Courier New" panose="02070309020205020404" pitchFamily="49" charset="0"/>
            </a:endParaRPr>
          </a:p>
          <a:p>
            <a:pPr defTabSz="411163" eaLnBrk="0" hangingPunct="0">
              <a:tabLst>
                <a:tab pos="2239963" algn="l"/>
              </a:tabLst>
              <a:defRPr/>
            </a:pPr>
            <a:r>
              <a:rPr lang="es-ES" sz="1400" dirty="0" err="1">
                <a:solidFill>
                  <a:schemeClr val="accent5"/>
                </a:solidFill>
                <a:latin typeface="Consolas" panose="020B0609020204030204" pitchFamily="49" charset="0"/>
                <a:cs typeface="Courier New" panose="02070309020205020404" pitchFamily="49" charset="0"/>
              </a:rPr>
              <a:t>Fin_Si</a:t>
            </a:r>
            <a:endParaRPr lang="es-ES" sz="1400" dirty="0">
              <a:solidFill>
                <a:schemeClr val="accent5"/>
              </a:solidFill>
              <a:latin typeface="Consolas" panose="020B0609020204030204" pitchFamily="49" charset="0"/>
              <a:cs typeface="Courier New" panose="02070309020205020404" pitchFamily="49" charset="0"/>
            </a:endParaRPr>
          </a:p>
        </p:txBody>
      </p:sp>
      <p:pic>
        <p:nvPicPr>
          <p:cNvPr id="50" name="Imagen 49">
            <a:extLst>
              <a:ext uri="{FF2B5EF4-FFF2-40B4-BE49-F238E27FC236}">
                <a16:creationId xmlns:a16="http://schemas.microsoft.com/office/drawing/2014/main" id="{061B82F3-6C12-3423-650E-E8640EE74D27}"/>
              </a:ext>
            </a:extLst>
          </p:cNvPr>
          <p:cNvPicPr>
            <a:picLocks noChangeAspect="1"/>
          </p:cNvPicPr>
          <p:nvPr/>
        </p:nvPicPr>
        <p:blipFill>
          <a:blip r:embed="rId3"/>
          <a:stretch>
            <a:fillRect/>
          </a:stretch>
        </p:blipFill>
        <p:spPr>
          <a:xfrm>
            <a:off x="10670439" y="5056160"/>
            <a:ext cx="603015" cy="654118"/>
          </a:xfrm>
          <a:prstGeom prst="rect">
            <a:avLst/>
          </a:prstGeom>
        </p:spPr>
      </p:pic>
      <p:pic>
        <p:nvPicPr>
          <p:cNvPr id="53" name="Imagen 52">
            <a:extLst>
              <a:ext uri="{FF2B5EF4-FFF2-40B4-BE49-F238E27FC236}">
                <a16:creationId xmlns:a16="http://schemas.microsoft.com/office/drawing/2014/main" id="{CB2E5775-853C-3090-29AB-E99CEE303981}"/>
              </a:ext>
            </a:extLst>
          </p:cNvPr>
          <p:cNvPicPr>
            <a:picLocks noChangeAspect="1"/>
          </p:cNvPicPr>
          <p:nvPr/>
        </p:nvPicPr>
        <p:blipFill>
          <a:blip r:embed="rId4"/>
          <a:stretch>
            <a:fillRect/>
          </a:stretch>
        </p:blipFill>
        <p:spPr>
          <a:xfrm>
            <a:off x="4693365" y="5076725"/>
            <a:ext cx="634063" cy="634063"/>
          </a:xfrm>
          <a:prstGeom prst="rect">
            <a:avLst/>
          </a:prstGeom>
        </p:spPr>
      </p:pic>
      <p:sp>
        <p:nvSpPr>
          <p:cNvPr id="12" name="CuadroTexto 11">
            <a:extLst>
              <a:ext uri="{FF2B5EF4-FFF2-40B4-BE49-F238E27FC236}">
                <a16:creationId xmlns:a16="http://schemas.microsoft.com/office/drawing/2014/main" id="{124A0979-603E-B7C0-F72C-4EC3F53C2A54}"/>
              </a:ext>
            </a:extLst>
          </p:cNvPr>
          <p:cNvSpPr txBox="1"/>
          <p:nvPr/>
        </p:nvSpPr>
        <p:spPr>
          <a:xfrm flipH="1">
            <a:off x="559277" y="1948256"/>
            <a:ext cx="1340878" cy="338554"/>
          </a:xfrm>
          <a:prstGeom prst="rect">
            <a:avLst/>
          </a:prstGeom>
          <a:noFill/>
        </p:spPr>
        <p:txBody>
          <a:bodyPr wrap="square">
            <a:spAutoFit/>
          </a:bodyPr>
          <a:lstStyle/>
          <a:p>
            <a:r>
              <a:rPr lang="es-MX" sz="1600" b="1" dirty="0">
                <a:solidFill>
                  <a:schemeClr val="bg1"/>
                </a:solidFill>
                <a:cs typeface="Courier New" panose="02070309020205020404" pitchFamily="49" charset="0"/>
              </a:rPr>
              <a:t>Alternativa  1</a:t>
            </a:r>
            <a:endParaRPr lang="es-CO" sz="1600" b="1" dirty="0">
              <a:solidFill>
                <a:schemeClr val="bg1"/>
              </a:solidFill>
            </a:endParaRPr>
          </a:p>
        </p:txBody>
      </p:sp>
      <p:sp>
        <p:nvSpPr>
          <p:cNvPr id="17" name="CuadroTexto 16">
            <a:extLst>
              <a:ext uri="{FF2B5EF4-FFF2-40B4-BE49-F238E27FC236}">
                <a16:creationId xmlns:a16="http://schemas.microsoft.com/office/drawing/2014/main" id="{305FD2EF-43F6-6C51-F0A3-2EE97B2965EF}"/>
              </a:ext>
            </a:extLst>
          </p:cNvPr>
          <p:cNvSpPr txBox="1"/>
          <p:nvPr/>
        </p:nvSpPr>
        <p:spPr>
          <a:xfrm flipH="1">
            <a:off x="6467263" y="1942407"/>
            <a:ext cx="1340878" cy="338554"/>
          </a:xfrm>
          <a:prstGeom prst="rect">
            <a:avLst/>
          </a:prstGeom>
          <a:noFill/>
        </p:spPr>
        <p:txBody>
          <a:bodyPr wrap="square">
            <a:spAutoFit/>
          </a:bodyPr>
          <a:lstStyle/>
          <a:p>
            <a:r>
              <a:rPr lang="es-MX" sz="1600" b="1" dirty="0">
                <a:solidFill>
                  <a:schemeClr val="bg1"/>
                </a:solidFill>
                <a:cs typeface="Courier New" panose="02070309020205020404" pitchFamily="49" charset="0"/>
              </a:rPr>
              <a:t>Alternativa  2</a:t>
            </a:r>
            <a:endParaRPr lang="es-CO" sz="1600" b="1" dirty="0">
              <a:solidFill>
                <a:schemeClr val="bg1"/>
              </a:solidFill>
            </a:endParaRPr>
          </a:p>
        </p:txBody>
      </p:sp>
      <p:sp>
        <p:nvSpPr>
          <p:cNvPr id="10" name="Rectangle 9">
            <a:extLst>
              <a:ext uri="{FF2B5EF4-FFF2-40B4-BE49-F238E27FC236}">
                <a16:creationId xmlns:a16="http://schemas.microsoft.com/office/drawing/2014/main" id="{01B11DF7-93D6-6C83-7FE9-5583C62D4124}"/>
              </a:ext>
            </a:extLst>
          </p:cNvPr>
          <p:cNvSpPr>
            <a:spLocks noChangeArrowheads="1"/>
          </p:cNvSpPr>
          <p:nvPr/>
        </p:nvSpPr>
        <p:spPr bwMode="auto">
          <a:xfrm>
            <a:off x="277092" y="1423312"/>
            <a:ext cx="3947284" cy="533364"/>
          </a:xfrm>
          <a:prstGeom prst="rect">
            <a:avLst/>
          </a:prstGeom>
          <a:noFill/>
          <a:ln w="9525">
            <a:noFill/>
            <a:miter lim="800000"/>
            <a:headEnd/>
            <a:tailEnd/>
          </a:ln>
        </p:spPr>
        <p:txBody>
          <a:bodyPr lIns="90000" tIns="46800" rIns="90000" bIns="46800"/>
          <a:lstStyle/>
          <a:p>
            <a:pPr marL="273050" lvl="1" indent="-273050" defTabSz="411163" eaLnBrk="0" hangingPunct="0">
              <a:buBlip>
                <a:blip r:embed="rId5"/>
              </a:buBlip>
              <a:tabLst>
                <a:tab pos="2239963" algn="l"/>
              </a:tabLst>
              <a:defRPr/>
            </a:pPr>
            <a:r>
              <a:rPr lang="es-ES" altLang="es-CO" b="1" cap="small" dirty="0"/>
              <a:t>Inserción de Elementos:</a:t>
            </a:r>
            <a:endParaRPr kumimoji="0" lang="es-CO" altLang="es-CO"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32691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9"/>
          <p:cNvSpPr>
            <a:spLocks noChangeArrowheads="1"/>
          </p:cNvSpPr>
          <p:nvPr/>
        </p:nvSpPr>
        <p:spPr bwMode="auto">
          <a:xfrm>
            <a:off x="1919288" y="1173707"/>
            <a:ext cx="8291513" cy="5063581"/>
          </a:xfrm>
          <a:prstGeom prst="rect">
            <a:avLst/>
          </a:prstGeom>
          <a:noFill/>
          <a:ln w="9525">
            <a:noFill/>
            <a:miter lim="800000"/>
            <a:headEnd/>
            <a:tailEnd/>
          </a:ln>
        </p:spPr>
        <p:txBody>
          <a:bodyPr lIns="90000" tIns="46800" rIns="90000" bIns="46800"/>
          <a:lstStyle/>
          <a:p>
            <a:pPr marL="627063" lvl="2" indent="-271463" defTabSz="411163" eaLnBrk="0" hangingPunct="0">
              <a:tabLst>
                <a:tab pos="2239963" algn="l"/>
              </a:tabLst>
              <a:defRPr/>
            </a:pPr>
            <a:endParaRPr lang="es-CO" sz="1600" dirty="0">
              <a:solidFill>
                <a:srgbClr val="080808"/>
              </a:solidFill>
              <a:cs typeface="Times New Roman" pitchFamily="18" charset="0"/>
            </a:endParaRPr>
          </a:p>
        </p:txBody>
      </p:sp>
      <p:sp>
        <p:nvSpPr>
          <p:cNvPr id="7" name="1 Rectángulo redondeado"/>
          <p:cNvSpPr/>
          <p:nvPr/>
        </p:nvSpPr>
        <p:spPr>
          <a:xfrm>
            <a:off x="2856421" y="3163139"/>
            <a:ext cx="7051336" cy="1811966"/>
          </a:xfrm>
          <a:prstGeom prst="roundRect">
            <a:avLst/>
          </a:prstGeom>
          <a:solidFill>
            <a:schemeClr val="bg1">
              <a:lumMod val="85000"/>
            </a:schemeClr>
          </a:solidFill>
          <a:ln w="28575"/>
        </p:spPr>
        <p:style>
          <a:lnRef idx="1">
            <a:schemeClr val="dk1"/>
          </a:lnRef>
          <a:fillRef idx="2">
            <a:schemeClr val="dk1"/>
          </a:fillRef>
          <a:effectRef idx="1">
            <a:schemeClr val="dk1"/>
          </a:effectRef>
          <a:fontRef idx="minor">
            <a:schemeClr val="dk1"/>
          </a:fontRef>
        </p:style>
        <p:txBody>
          <a:bodyPr rtlCol="0" anchor="ctr"/>
          <a:lstStyle/>
          <a:p>
            <a:pPr algn="ctr">
              <a:lnSpc>
                <a:spcPct val="100000"/>
              </a:lnSpc>
              <a:buNone/>
            </a:pPr>
            <a:r>
              <a:rPr lang="es-CO" sz="3200" cap="small" dirty="0"/>
              <a:t>Sobre las Estructuras de Datos</a:t>
            </a:r>
            <a:endParaRPr lang="es-CO" sz="3200" i="1" cap="small" dirty="0">
              <a:solidFill>
                <a:schemeClr val="accent1"/>
              </a:solidFill>
            </a:endParaRPr>
          </a:p>
        </p:txBody>
      </p:sp>
      <p:pic>
        <p:nvPicPr>
          <p:cNvPr id="3" name="Imagen 2">
            <a:extLst>
              <a:ext uri="{FF2B5EF4-FFF2-40B4-BE49-F238E27FC236}">
                <a16:creationId xmlns:a16="http://schemas.microsoft.com/office/drawing/2014/main" id="{722F6423-E0CC-BFA2-CEA0-D5C1151A313E}"/>
              </a:ext>
            </a:extLst>
          </p:cNvPr>
          <p:cNvPicPr>
            <a:picLocks noChangeAspect="1"/>
          </p:cNvPicPr>
          <p:nvPr/>
        </p:nvPicPr>
        <p:blipFill rotWithShape="1">
          <a:blip r:embed="rId3"/>
          <a:srcRect b="2966"/>
          <a:stretch/>
        </p:blipFill>
        <p:spPr>
          <a:xfrm flipH="1">
            <a:off x="915037" y="4069122"/>
            <a:ext cx="2259943" cy="2695750"/>
          </a:xfrm>
          <a:prstGeom prst="rect">
            <a:avLst/>
          </a:prstGeom>
        </p:spPr>
      </p:pic>
    </p:spTree>
    <p:extLst>
      <p:ext uri="{BB962C8B-B14F-4D97-AF65-F5344CB8AC3E}">
        <p14:creationId xmlns:p14="http://schemas.microsoft.com/office/powerpoint/2010/main" val="1321879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9"/>
          <p:cNvSpPr>
            <a:spLocks noChangeArrowheads="1"/>
          </p:cNvSpPr>
          <p:nvPr/>
        </p:nvSpPr>
        <p:spPr bwMode="auto">
          <a:xfrm>
            <a:off x="1919288" y="1173707"/>
            <a:ext cx="8291513" cy="5063581"/>
          </a:xfrm>
          <a:prstGeom prst="rect">
            <a:avLst/>
          </a:prstGeom>
          <a:noFill/>
          <a:ln w="9525">
            <a:noFill/>
            <a:miter lim="800000"/>
            <a:headEnd/>
            <a:tailEnd/>
          </a:ln>
        </p:spPr>
        <p:txBody>
          <a:bodyPr lIns="90000" tIns="46800" rIns="90000" bIns="46800"/>
          <a:lstStyle/>
          <a:p>
            <a:pPr marL="627063" lvl="2" indent="-271463" defTabSz="411163" eaLnBrk="0" hangingPunct="0">
              <a:tabLst>
                <a:tab pos="2239963" algn="l"/>
              </a:tabLst>
              <a:defRPr/>
            </a:pPr>
            <a:endParaRPr lang="es-CO" sz="1600" dirty="0">
              <a:solidFill>
                <a:srgbClr val="080808"/>
              </a:solidFill>
              <a:cs typeface="Times New Roman" pitchFamily="18" charset="0"/>
            </a:endParaRPr>
          </a:p>
        </p:txBody>
      </p:sp>
      <p:sp>
        <p:nvSpPr>
          <p:cNvPr id="7" name="1 Rectángulo redondeado"/>
          <p:cNvSpPr/>
          <p:nvPr/>
        </p:nvSpPr>
        <p:spPr>
          <a:xfrm>
            <a:off x="3345948" y="2912897"/>
            <a:ext cx="7051336" cy="1811966"/>
          </a:xfrm>
          <a:prstGeom prst="roundRect">
            <a:avLst/>
          </a:prstGeom>
          <a:solidFill>
            <a:schemeClr val="bg1">
              <a:lumMod val="85000"/>
            </a:schemeClr>
          </a:solidFill>
          <a:ln w="28575"/>
        </p:spPr>
        <p:style>
          <a:lnRef idx="1">
            <a:schemeClr val="dk1"/>
          </a:lnRef>
          <a:fillRef idx="2">
            <a:schemeClr val="dk1"/>
          </a:fillRef>
          <a:effectRef idx="1">
            <a:schemeClr val="dk1"/>
          </a:effectRef>
          <a:fontRef idx="minor">
            <a:schemeClr val="dk1"/>
          </a:fontRef>
        </p:style>
        <p:txBody>
          <a:bodyPr rtlCol="0" anchor="ctr"/>
          <a:lstStyle/>
          <a:p>
            <a:pPr algn="ctr">
              <a:lnSpc>
                <a:spcPct val="100000"/>
              </a:lnSpc>
              <a:buNone/>
            </a:pPr>
            <a:r>
              <a:rPr lang="es-CO" sz="3200" cap="small" dirty="0"/>
              <a:t>Eliminación de Elementos en un Arreglo</a:t>
            </a:r>
            <a:endParaRPr lang="es-CO" sz="3200" i="1" cap="small" dirty="0">
              <a:solidFill>
                <a:schemeClr val="accent1"/>
              </a:solidFill>
            </a:endParaRPr>
          </a:p>
        </p:txBody>
      </p:sp>
      <p:pic>
        <p:nvPicPr>
          <p:cNvPr id="2" name="Imagen 1">
            <a:extLst>
              <a:ext uri="{FF2B5EF4-FFF2-40B4-BE49-F238E27FC236}">
                <a16:creationId xmlns:a16="http://schemas.microsoft.com/office/drawing/2014/main" id="{F8A7EFF2-830C-2BA4-BD26-23AEF5580994}"/>
              </a:ext>
            </a:extLst>
          </p:cNvPr>
          <p:cNvPicPr>
            <a:picLocks noChangeAspect="1"/>
          </p:cNvPicPr>
          <p:nvPr/>
        </p:nvPicPr>
        <p:blipFill>
          <a:blip r:embed="rId3"/>
          <a:stretch>
            <a:fillRect/>
          </a:stretch>
        </p:blipFill>
        <p:spPr>
          <a:xfrm>
            <a:off x="1254404" y="3530598"/>
            <a:ext cx="3023289" cy="3251941"/>
          </a:xfrm>
          <a:prstGeom prst="rect">
            <a:avLst/>
          </a:prstGeom>
        </p:spPr>
      </p:pic>
    </p:spTree>
    <p:extLst>
      <p:ext uri="{BB962C8B-B14F-4D97-AF65-F5344CB8AC3E}">
        <p14:creationId xmlns:p14="http://schemas.microsoft.com/office/powerpoint/2010/main" val="1578151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197EC-4955-D46A-3438-4FE9E27C7405}"/>
            </a:ext>
          </a:extLst>
        </p:cNvPr>
        <p:cNvGrpSpPr/>
        <p:nvPr/>
      </p:nvGrpSpPr>
      <p:grpSpPr>
        <a:xfrm>
          <a:off x="0" y="0"/>
          <a:ext cx="0" cy="0"/>
          <a:chOff x="0" y="0"/>
          <a:chExt cx="0" cy="0"/>
        </a:xfrm>
      </p:grpSpPr>
      <p:sp>
        <p:nvSpPr>
          <p:cNvPr id="30" name="CuadroTexto 29">
            <a:extLst>
              <a:ext uri="{FF2B5EF4-FFF2-40B4-BE49-F238E27FC236}">
                <a16:creationId xmlns:a16="http://schemas.microsoft.com/office/drawing/2014/main" id="{5568A1C8-9882-D8AB-99A6-57C72E9827A3}"/>
              </a:ext>
            </a:extLst>
          </p:cNvPr>
          <p:cNvSpPr txBox="1"/>
          <p:nvPr/>
        </p:nvSpPr>
        <p:spPr>
          <a:xfrm>
            <a:off x="363008" y="4106093"/>
            <a:ext cx="4781746" cy="1477328"/>
          </a:xfrm>
          <a:prstGeom prst="rect">
            <a:avLst/>
          </a:prstGeom>
          <a:noFill/>
        </p:spPr>
        <p:txBody>
          <a:bodyPr wrap="square">
            <a:spAutoFit/>
          </a:bodyPr>
          <a:lstStyle/>
          <a:p>
            <a:pPr marL="273050" lvl="1" algn="r" defTabSz="411163" eaLnBrk="0" hangingPunct="0">
              <a:tabLst>
                <a:tab pos="2239963" algn="l"/>
              </a:tabLst>
              <a:defRPr/>
            </a:pPr>
            <a:r>
              <a:rPr lang="es-MX" altLang="es-CO" sz="1800" b="1" u="sng" dirty="0">
                <a:solidFill>
                  <a:srgbClr val="0070C0"/>
                </a:solidFill>
              </a:rPr>
              <a:t>Alternativa 1: mover los elementos hacia la izquierda después de eliminar uno</a:t>
            </a:r>
            <a:r>
              <a:rPr lang="es-MX" altLang="es-CO" sz="1800" dirty="0"/>
              <a:t>. En esta aproximación después de eliminar un elemento, todos los demás, delante del recién borrado deben moverse a la izquierda.</a:t>
            </a:r>
            <a:endParaRPr lang="es-ES" altLang="es-CO" sz="1800" dirty="0">
              <a:solidFill>
                <a:schemeClr val="accent2"/>
              </a:solidFill>
            </a:endParaRPr>
          </a:p>
        </p:txBody>
      </p:sp>
      <p:sp>
        <p:nvSpPr>
          <p:cNvPr id="154626" name="Rectangle 2">
            <a:extLst>
              <a:ext uri="{FF2B5EF4-FFF2-40B4-BE49-F238E27FC236}">
                <a16:creationId xmlns:a16="http://schemas.microsoft.com/office/drawing/2014/main" id="{4BD029FC-9319-630F-3BC4-1B86BF9F0C8A}"/>
              </a:ext>
            </a:extLst>
          </p:cNvPr>
          <p:cNvSpPr>
            <a:spLocks noGrp="1" noChangeArrowheads="1"/>
          </p:cNvSpPr>
          <p:nvPr>
            <p:ph type="title"/>
          </p:nvPr>
        </p:nvSpPr>
        <p:spPr/>
        <p:txBody>
          <a:bodyPr>
            <a:normAutofit/>
          </a:bodyPr>
          <a:lstStyle/>
          <a:p>
            <a:pPr eaLnBrk="1" hangingPunct="1">
              <a:defRPr/>
            </a:pPr>
            <a:r>
              <a:rPr lang="es-CO" sz="3600" dirty="0"/>
              <a:t>Arreglos Unidimensionales</a:t>
            </a:r>
            <a:endParaRPr lang="es-ES" sz="3600" dirty="0"/>
          </a:p>
        </p:txBody>
      </p:sp>
      <p:sp>
        <p:nvSpPr>
          <p:cNvPr id="12" name="Diagrama de flujo: datos 11">
            <a:extLst>
              <a:ext uri="{FF2B5EF4-FFF2-40B4-BE49-F238E27FC236}">
                <a16:creationId xmlns:a16="http://schemas.microsoft.com/office/drawing/2014/main" id="{B8E174E3-3D60-683B-2FFB-AA50179D7359}"/>
              </a:ext>
            </a:extLst>
          </p:cNvPr>
          <p:cNvSpPr/>
          <p:nvPr/>
        </p:nvSpPr>
        <p:spPr>
          <a:xfrm>
            <a:off x="3120272" y="1799063"/>
            <a:ext cx="6212264" cy="1715678"/>
          </a:xfrm>
          <a:prstGeom prst="flowChartInputOutput">
            <a:avLst/>
          </a:prstGeom>
          <a:solidFill>
            <a:srgbClr val="2B3B4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La eliminación de datos en un arreglo consiste en asignar un dato “vacío” a la casilla donde está el dato que queremos eliminar. Igual que antes, hay dos alternativas.</a:t>
            </a:r>
          </a:p>
        </p:txBody>
      </p:sp>
      <p:pic>
        <p:nvPicPr>
          <p:cNvPr id="16" name="Imagen 15">
            <a:extLst>
              <a:ext uri="{FF2B5EF4-FFF2-40B4-BE49-F238E27FC236}">
                <a16:creationId xmlns:a16="http://schemas.microsoft.com/office/drawing/2014/main" id="{8FECBB3F-98B1-A5C4-D80D-3D79354861C0}"/>
              </a:ext>
            </a:extLst>
          </p:cNvPr>
          <p:cNvPicPr>
            <a:picLocks noChangeAspect="1"/>
          </p:cNvPicPr>
          <p:nvPr/>
        </p:nvPicPr>
        <p:blipFill>
          <a:blip r:embed="rId3"/>
          <a:stretch>
            <a:fillRect/>
          </a:stretch>
        </p:blipFill>
        <p:spPr>
          <a:xfrm>
            <a:off x="2611225" y="2324610"/>
            <a:ext cx="1312682" cy="1312682"/>
          </a:xfrm>
          <a:prstGeom prst="rect">
            <a:avLst/>
          </a:prstGeom>
        </p:spPr>
      </p:pic>
      <p:cxnSp>
        <p:nvCxnSpPr>
          <p:cNvPr id="17" name="Conector: angular 16">
            <a:extLst>
              <a:ext uri="{FF2B5EF4-FFF2-40B4-BE49-F238E27FC236}">
                <a16:creationId xmlns:a16="http://schemas.microsoft.com/office/drawing/2014/main" id="{85E091FC-058B-E996-75D3-837B2CB55903}"/>
              </a:ext>
            </a:extLst>
          </p:cNvPr>
          <p:cNvCxnSpPr>
            <a:cxnSpLocks/>
          </p:cNvCxnSpPr>
          <p:nvPr/>
        </p:nvCxnSpPr>
        <p:spPr>
          <a:xfrm rot="16200000" flipH="1">
            <a:off x="6151685" y="3677514"/>
            <a:ext cx="881585" cy="556037"/>
          </a:xfrm>
          <a:prstGeom prst="bentConnector3">
            <a:avLst>
              <a:gd name="adj1" fmla="val 98119"/>
            </a:avLst>
          </a:prstGeom>
          <a:ln w="28575">
            <a:solidFill>
              <a:srgbClr val="2B3B48"/>
            </a:solidFill>
            <a:headEnd w="lg" len="med"/>
            <a:tailEnd type="oval" w="lg" len="lg"/>
          </a:ln>
        </p:spPr>
        <p:style>
          <a:lnRef idx="1">
            <a:schemeClr val="accent1"/>
          </a:lnRef>
          <a:fillRef idx="0">
            <a:schemeClr val="accent1"/>
          </a:fillRef>
          <a:effectRef idx="0">
            <a:schemeClr val="accent1"/>
          </a:effectRef>
          <a:fontRef idx="minor">
            <a:schemeClr val="tx1"/>
          </a:fontRef>
        </p:style>
      </p:cxnSp>
      <p:cxnSp>
        <p:nvCxnSpPr>
          <p:cNvPr id="43" name="Conector: angular 42">
            <a:extLst>
              <a:ext uri="{FF2B5EF4-FFF2-40B4-BE49-F238E27FC236}">
                <a16:creationId xmlns:a16="http://schemas.microsoft.com/office/drawing/2014/main" id="{3C1169F3-2B9B-D61A-9583-C643FB4649B8}"/>
              </a:ext>
            </a:extLst>
          </p:cNvPr>
          <p:cNvCxnSpPr>
            <a:cxnSpLocks/>
          </p:cNvCxnSpPr>
          <p:nvPr/>
        </p:nvCxnSpPr>
        <p:spPr>
          <a:xfrm rot="5400000">
            <a:off x="4990957" y="3704670"/>
            <a:ext cx="876687" cy="344205"/>
          </a:xfrm>
          <a:prstGeom prst="bentConnector3">
            <a:avLst>
              <a:gd name="adj1" fmla="val 100538"/>
            </a:avLst>
          </a:prstGeom>
          <a:ln w="28575">
            <a:solidFill>
              <a:srgbClr val="2B3B48"/>
            </a:solidFill>
            <a:headEnd w="lg" len="med"/>
            <a:tailEnd type="oval" w="lg" len="lg"/>
          </a:ln>
        </p:spPr>
        <p:style>
          <a:lnRef idx="1">
            <a:schemeClr val="accent1"/>
          </a:lnRef>
          <a:fillRef idx="0">
            <a:schemeClr val="accent1"/>
          </a:fillRef>
          <a:effectRef idx="0">
            <a:schemeClr val="accent1"/>
          </a:effectRef>
          <a:fontRef idx="minor">
            <a:schemeClr val="tx1"/>
          </a:fontRef>
        </p:style>
      </p:cxnSp>
      <p:grpSp>
        <p:nvGrpSpPr>
          <p:cNvPr id="47" name="Grupo 46">
            <a:extLst>
              <a:ext uri="{FF2B5EF4-FFF2-40B4-BE49-F238E27FC236}">
                <a16:creationId xmlns:a16="http://schemas.microsoft.com/office/drawing/2014/main" id="{A6C33FB1-12E7-2BDD-F420-9D2EA9D0A56C}"/>
              </a:ext>
            </a:extLst>
          </p:cNvPr>
          <p:cNvGrpSpPr/>
          <p:nvPr/>
        </p:nvGrpSpPr>
        <p:grpSpPr>
          <a:xfrm rot="5400000" flipH="1">
            <a:off x="6825049" y="4266685"/>
            <a:ext cx="219288" cy="228721"/>
            <a:chOff x="6295942" y="3770928"/>
            <a:chExt cx="219288" cy="228721"/>
          </a:xfrm>
        </p:grpSpPr>
        <p:sp>
          <p:nvSpPr>
            <p:cNvPr id="48" name="Lágrima 47">
              <a:extLst>
                <a:ext uri="{FF2B5EF4-FFF2-40B4-BE49-F238E27FC236}">
                  <a16:creationId xmlns:a16="http://schemas.microsoft.com/office/drawing/2014/main" id="{223B2C67-86EB-9744-B3BC-1D4CF6BF568C}"/>
                </a:ext>
              </a:extLst>
            </p:cNvPr>
            <p:cNvSpPr/>
            <p:nvPr/>
          </p:nvSpPr>
          <p:spPr>
            <a:xfrm rot="8337030">
              <a:off x="6295942" y="3770928"/>
              <a:ext cx="219288" cy="228721"/>
            </a:xfrm>
            <a:prstGeom prst="teardrop">
              <a:avLst>
                <a:gd name="adj" fmla="val 134200"/>
              </a:avLst>
            </a:prstGeom>
            <a:solidFill>
              <a:srgbClr val="D6A91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Elipse 48">
              <a:extLst>
                <a:ext uri="{FF2B5EF4-FFF2-40B4-BE49-F238E27FC236}">
                  <a16:creationId xmlns:a16="http://schemas.microsoft.com/office/drawing/2014/main" id="{87634814-A3BB-67E0-5166-D856B73957A4}"/>
                </a:ext>
              </a:extLst>
            </p:cNvPr>
            <p:cNvSpPr/>
            <p:nvPr/>
          </p:nvSpPr>
          <p:spPr>
            <a:xfrm>
              <a:off x="6351586" y="3831288"/>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51" name="CuadroTexto 50">
            <a:extLst>
              <a:ext uri="{FF2B5EF4-FFF2-40B4-BE49-F238E27FC236}">
                <a16:creationId xmlns:a16="http://schemas.microsoft.com/office/drawing/2014/main" id="{2D8BAA7D-783F-A59E-7034-192D5F8848A8}"/>
              </a:ext>
            </a:extLst>
          </p:cNvPr>
          <p:cNvSpPr txBox="1"/>
          <p:nvPr/>
        </p:nvSpPr>
        <p:spPr>
          <a:xfrm>
            <a:off x="6816496" y="4175111"/>
            <a:ext cx="4781746" cy="1477328"/>
          </a:xfrm>
          <a:prstGeom prst="rect">
            <a:avLst/>
          </a:prstGeom>
          <a:noFill/>
        </p:spPr>
        <p:txBody>
          <a:bodyPr wrap="square">
            <a:spAutoFit/>
          </a:bodyPr>
          <a:lstStyle/>
          <a:p>
            <a:pPr marL="273050" lvl="1" defTabSz="411163" eaLnBrk="0" hangingPunct="0">
              <a:tabLst>
                <a:tab pos="2239963" algn="l"/>
              </a:tabLst>
              <a:defRPr/>
            </a:pPr>
            <a:r>
              <a:rPr lang="es-MX" altLang="es-CO" sz="1800" b="1" u="sng" dirty="0">
                <a:solidFill>
                  <a:srgbClr val="E6B624"/>
                </a:solidFill>
              </a:rPr>
              <a:t>Alternativa 2: asignar un valor “vacío a la casilla recién eliminada”</a:t>
            </a:r>
            <a:r>
              <a:rPr lang="es-MX" altLang="es-CO" sz="1800" dirty="0"/>
              <a:t>. En esta aproximación después de eliminar un elemento, todos los demás, delante del recién borrado deben moverse a la izquierda.</a:t>
            </a:r>
            <a:endParaRPr lang="es-ES" altLang="es-CO" sz="1800" dirty="0">
              <a:solidFill>
                <a:schemeClr val="accent2"/>
              </a:solidFill>
            </a:endParaRPr>
          </a:p>
        </p:txBody>
      </p:sp>
      <p:grpSp>
        <p:nvGrpSpPr>
          <p:cNvPr id="52" name="Grupo 51">
            <a:extLst>
              <a:ext uri="{FF2B5EF4-FFF2-40B4-BE49-F238E27FC236}">
                <a16:creationId xmlns:a16="http://schemas.microsoft.com/office/drawing/2014/main" id="{00119A19-9E76-11E8-12F9-704346B05820}"/>
              </a:ext>
            </a:extLst>
          </p:cNvPr>
          <p:cNvGrpSpPr/>
          <p:nvPr/>
        </p:nvGrpSpPr>
        <p:grpSpPr>
          <a:xfrm rot="16200000" flipH="1">
            <a:off x="5149471" y="4218540"/>
            <a:ext cx="219288" cy="228721"/>
            <a:chOff x="6295942" y="2306965"/>
            <a:chExt cx="219288" cy="228721"/>
          </a:xfrm>
        </p:grpSpPr>
        <p:sp>
          <p:nvSpPr>
            <p:cNvPr id="54" name="Lágrima 53">
              <a:extLst>
                <a:ext uri="{FF2B5EF4-FFF2-40B4-BE49-F238E27FC236}">
                  <a16:creationId xmlns:a16="http://schemas.microsoft.com/office/drawing/2014/main" id="{A1DA3F1A-9614-4A0D-615E-81F2D3D079E2}"/>
                </a:ext>
              </a:extLst>
            </p:cNvPr>
            <p:cNvSpPr/>
            <p:nvPr/>
          </p:nvSpPr>
          <p:spPr>
            <a:xfrm rot="8337030">
              <a:off x="6295942" y="2306965"/>
              <a:ext cx="219288" cy="228721"/>
            </a:xfrm>
            <a:prstGeom prst="teardrop">
              <a:avLst>
                <a:gd name="adj" fmla="val 134200"/>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5" name="Elipse 54">
              <a:extLst>
                <a:ext uri="{FF2B5EF4-FFF2-40B4-BE49-F238E27FC236}">
                  <a16:creationId xmlns:a16="http://schemas.microsoft.com/office/drawing/2014/main" id="{288E3F0F-638F-EAB3-811B-F7745CEC712F}"/>
                </a:ext>
              </a:extLst>
            </p:cNvPr>
            <p:cNvSpPr/>
            <p:nvPr/>
          </p:nvSpPr>
          <p:spPr>
            <a:xfrm>
              <a:off x="6351586" y="2367325"/>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62" name="Rectangle 9">
            <a:extLst>
              <a:ext uri="{FF2B5EF4-FFF2-40B4-BE49-F238E27FC236}">
                <a16:creationId xmlns:a16="http://schemas.microsoft.com/office/drawing/2014/main" id="{35F04124-9765-07EA-A672-3CC550EE9180}"/>
              </a:ext>
            </a:extLst>
          </p:cNvPr>
          <p:cNvSpPr>
            <a:spLocks noChangeArrowheads="1"/>
          </p:cNvSpPr>
          <p:nvPr/>
        </p:nvSpPr>
        <p:spPr bwMode="auto">
          <a:xfrm>
            <a:off x="277092" y="1423312"/>
            <a:ext cx="3947284" cy="553094"/>
          </a:xfrm>
          <a:prstGeom prst="rect">
            <a:avLst/>
          </a:prstGeom>
          <a:noFill/>
          <a:ln w="9525">
            <a:noFill/>
            <a:miter lim="800000"/>
            <a:headEnd/>
            <a:tailEnd/>
          </a:ln>
        </p:spPr>
        <p:txBody>
          <a:bodyPr lIns="90000" tIns="46800" rIns="90000" bIns="46800"/>
          <a:lstStyle/>
          <a:p>
            <a:pPr marL="273050" lvl="1" indent="-273050" defTabSz="411163" eaLnBrk="0" hangingPunct="0">
              <a:buBlip>
                <a:blip r:embed="rId4"/>
              </a:buBlip>
              <a:tabLst>
                <a:tab pos="2239963" algn="l"/>
              </a:tabLst>
              <a:defRPr/>
            </a:pPr>
            <a:r>
              <a:rPr lang="es-ES" altLang="es-CO" b="1" cap="small" dirty="0"/>
              <a:t>Eliminación de Elementos:</a:t>
            </a:r>
            <a:endParaRPr lang="es-ES" altLang="es-CO" sz="1600" dirty="0"/>
          </a:p>
          <a:p>
            <a:pPr marL="0" lvl="1" algn="ctr" defTabSz="411163" eaLnBrk="0" hangingPunct="0">
              <a:tabLst>
                <a:tab pos="2239963" algn="l"/>
              </a:tabLst>
              <a:defRPr/>
            </a:pPr>
            <a:endParaRPr kumimoji="0" lang="es-CO" altLang="es-CO"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lvl="1" algn="ctr" defTabSz="411163" eaLnBrk="0" hangingPunct="0">
              <a:tabLst>
                <a:tab pos="2239963" algn="l"/>
              </a:tabLst>
              <a:defRPr/>
            </a:pPr>
            <a:endParaRPr kumimoji="0" lang="es-CO" altLang="es-CO"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lvl="1" defTabSz="411163" eaLnBrk="0" hangingPunct="0">
              <a:tabLst>
                <a:tab pos="2239963" algn="l"/>
              </a:tabLst>
              <a:defRPr/>
            </a:pPr>
            <a:endParaRPr lang="es-ES" altLang="es-CO" sz="1600" dirty="0"/>
          </a:p>
        </p:txBody>
      </p:sp>
    </p:spTree>
    <p:extLst>
      <p:ext uri="{BB962C8B-B14F-4D97-AF65-F5344CB8AC3E}">
        <p14:creationId xmlns:p14="http://schemas.microsoft.com/office/powerpoint/2010/main" val="3629060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197EC-4955-D46A-3438-4FE9E27C7405}"/>
            </a:ext>
          </a:extLst>
        </p:cNvPr>
        <p:cNvGrpSpPr/>
        <p:nvPr/>
      </p:nvGrpSpPr>
      <p:grpSpPr>
        <a:xfrm>
          <a:off x="0" y="0"/>
          <a:ext cx="0" cy="0"/>
          <a:chOff x="0" y="0"/>
          <a:chExt cx="0" cy="0"/>
        </a:xfrm>
      </p:grpSpPr>
      <p:grpSp>
        <p:nvGrpSpPr>
          <p:cNvPr id="14" name="Grupo 13">
            <a:extLst>
              <a:ext uri="{FF2B5EF4-FFF2-40B4-BE49-F238E27FC236}">
                <a16:creationId xmlns:a16="http://schemas.microsoft.com/office/drawing/2014/main" id="{57A50FCE-0E06-B03A-C090-7DD8FEE71ECF}"/>
              </a:ext>
            </a:extLst>
          </p:cNvPr>
          <p:cNvGrpSpPr/>
          <p:nvPr/>
        </p:nvGrpSpPr>
        <p:grpSpPr>
          <a:xfrm>
            <a:off x="6400281" y="1956676"/>
            <a:ext cx="1744492" cy="372616"/>
            <a:chOff x="6474693" y="1279232"/>
            <a:chExt cx="1744492" cy="372616"/>
          </a:xfrm>
          <a:solidFill>
            <a:srgbClr val="D6A918"/>
          </a:solidFill>
        </p:grpSpPr>
        <p:sp>
          <p:nvSpPr>
            <p:cNvPr id="15" name="Rectángulo 14">
              <a:extLst>
                <a:ext uri="{FF2B5EF4-FFF2-40B4-BE49-F238E27FC236}">
                  <a16:creationId xmlns:a16="http://schemas.microsoft.com/office/drawing/2014/main" id="{1EE9E4EA-4F3F-7E18-C9DE-A2EF2318BD3E}"/>
                </a:ext>
              </a:extLst>
            </p:cNvPr>
            <p:cNvSpPr/>
            <p:nvPr/>
          </p:nvSpPr>
          <p:spPr>
            <a:xfrm>
              <a:off x="6474693" y="1279232"/>
              <a:ext cx="1415295" cy="3724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Triángulo isósceles 15">
              <a:extLst>
                <a:ext uri="{FF2B5EF4-FFF2-40B4-BE49-F238E27FC236}">
                  <a16:creationId xmlns:a16="http://schemas.microsoft.com/office/drawing/2014/main" id="{F1AD0554-8C98-C5E8-0DB0-40FD6D2ADAE4}"/>
                </a:ext>
              </a:extLst>
            </p:cNvPr>
            <p:cNvSpPr/>
            <p:nvPr/>
          </p:nvSpPr>
          <p:spPr>
            <a:xfrm flipH="1">
              <a:off x="7889988" y="1281048"/>
              <a:ext cx="329197" cy="370800"/>
            </a:xfrm>
            <a:prstGeom prst="triangle">
              <a:avLst>
                <a:gd name="adj" fmla="val 10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54626" name="Rectangle 2">
            <a:extLst>
              <a:ext uri="{FF2B5EF4-FFF2-40B4-BE49-F238E27FC236}">
                <a16:creationId xmlns:a16="http://schemas.microsoft.com/office/drawing/2014/main" id="{4BD029FC-9319-630F-3BC4-1B86BF9F0C8A}"/>
              </a:ext>
            </a:extLst>
          </p:cNvPr>
          <p:cNvSpPr>
            <a:spLocks noGrp="1" noChangeArrowheads="1"/>
          </p:cNvSpPr>
          <p:nvPr>
            <p:ph type="title"/>
          </p:nvPr>
        </p:nvSpPr>
        <p:spPr/>
        <p:txBody>
          <a:bodyPr>
            <a:normAutofit/>
          </a:bodyPr>
          <a:lstStyle/>
          <a:p>
            <a:pPr eaLnBrk="1" hangingPunct="1">
              <a:defRPr/>
            </a:pPr>
            <a:r>
              <a:rPr lang="es-CO" sz="3600" dirty="0"/>
              <a:t>Arreglos Unidimensionales</a:t>
            </a:r>
            <a:endParaRPr lang="es-ES" sz="3600" dirty="0"/>
          </a:p>
        </p:txBody>
      </p:sp>
      <p:sp>
        <p:nvSpPr>
          <p:cNvPr id="33" name="Rectángulo: esquinas diagonales redondeadas 32">
            <a:extLst>
              <a:ext uri="{FF2B5EF4-FFF2-40B4-BE49-F238E27FC236}">
                <a16:creationId xmlns:a16="http://schemas.microsoft.com/office/drawing/2014/main" id="{0AA0CD65-EDA1-9649-43D0-79FB45FDC676}"/>
              </a:ext>
            </a:extLst>
          </p:cNvPr>
          <p:cNvSpPr/>
          <p:nvPr/>
        </p:nvSpPr>
        <p:spPr>
          <a:xfrm rot="10800000" flipV="1">
            <a:off x="484863" y="2298341"/>
            <a:ext cx="4996872" cy="3878158"/>
          </a:xfrm>
          <a:prstGeom prst="round2DiagRect">
            <a:avLst>
              <a:gd name="adj1" fmla="val 7388"/>
              <a:gd name="adj2" fmla="val 0"/>
            </a:avLst>
          </a:prstGeom>
          <a:solidFill>
            <a:srgbClr val="2B3B4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esquinas diagonales redondeadas 37">
            <a:extLst>
              <a:ext uri="{FF2B5EF4-FFF2-40B4-BE49-F238E27FC236}">
                <a16:creationId xmlns:a16="http://schemas.microsoft.com/office/drawing/2014/main" id="{F3EC6A28-CCC1-0BD8-A7BA-2B6512491C52}"/>
              </a:ext>
            </a:extLst>
          </p:cNvPr>
          <p:cNvSpPr/>
          <p:nvPr/>
        </p:nvSpPr>
        <p:spPr>
          <a:xfrm rot="10800000" flipH="1">
            <a:off x="6400278" y="2295150"/>
            <a:ext cx="4996872" cy="3847205"/>
          </a:xfrm>
          <a:prstGeom prst="round2DiagRect">
            <a:avLst>
              <a:gd name="adj1" fmla="val 7179"/>
              <a:gd name="adj2" fmla="val 0"/>
            </a:avLst>
          </a:prstGeom>
          <a:solidFill>
            <a:srgbClr val="2B3B4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CuadroTexto 39">
            <a:extLst>
              <a:ext uri="{FF2B5EF4-FFF2-40B4-BE49-F238E27FC236}">
                <a16:creationId xmlns:a16="http://schemas.microsoft.com/office/drawing/2014/main" id="{AEA601D9-8C21-7881-7FB3-ED3FCDCF1AAF}"/>
              </a:ext>
            </a:extLst>
          </p:cNvPr>
          <p:cNvSpPr txBox="1"/>
          <p:nvPr/>
        </p:nvSpPr>
        <p:spPr>
          <a:xfrm>
            <a:off x="559277" y="2329292"/>
            <a:ext cx="4922461" cy="3662541"/>
          </a:xfrm>
          <a:prstGeom prst="rect">
            <a:avLst/>
          </a:prstGeom>
          <a:noFill/>
        </p:spPr>
        <p:txBody>
          <a:bodyPr wrap="square">
            <a:spAutoFit/>
          </a:bodyPr>
          <a:lstStyle/>
          <a:p>
            <a:pPr defTabSz="411163" eaLnBrk="0" hangingPunct="0">
              <a:tabLst>
                <a:tab pos="2239963" algn="l"/>
              </a:tabLst>
              <a:defRPr/>
            </a:pPr>
            <a:r>
              <a:rPr lang="es-MX" sz="1600" dirty="0">
                <a:solidFill>
                  <a:schemeClr val="bg1"/>
                </a:solidFill>
                <a:cs typeface="Courier New" panose="02070309020205020404" pitchFamily="49" charset="0"/>
              </a:rPr>
              <a:t>En este caso se deben mover todos los datos hacia la izquierda, después de encontrar el dato que se va a borrar</a:t>
            </a:r>
          </a:p>
          <a:p>
            <a:pPr defTabSz="411163" eaLnBrk="0" hangingPunct="0">
              <a:tabLst>
                <a:tab pos="2239963" algn="l"/>
              </a:tabLst>
              <a:defRPr/>
            </a:pPr>
            <a:endParaRPr lang="es-MX" sz="1600" dirty="0">
              <a:solidFill>
                <a:schemeClr val="bg1"/>
              </a:solidFill>
              <a:cs typeface="Courier New" panose="02070309020205020404" pitchFamily="49" charset="0"/>
            </a:endParaRPr>
          </a:p>
          <a:p>
            <a:pPr defTabSz="411163" eaLnBrk="0" hangingPunct="0">
              <a:tabLst>
                <a:tab pos="2239963" algn="l"/>
              </a:tabLst>
              <a:defRPr/>
            </a:pPr>
            <a:r>
              <a:rPr lang="es-MX" sz="1400" dirty="0">
                <a:solidFill>
                  <a:srgbClr val="92D050"/>
                </a:solidFill>
                <a:latin typeface="Consolas" panose="020B0609020204030204" pitchFamily="49" charset="0"/>
                <a:cs typeface="Courier New" panose="02070309020205020404" pitchFamily="49" charset="0"/>
              </a:rPr>
              <a:t>Entero</a:t>
            </a:r>
            <a:r>
              <a:rPr lang="es-MX" sz="1400" dirty="0">
                <a:solidFill>
                  <a:schemeClr val="bg1"/>
                </a:solidFill>
                <a:latin typeface="Consolas" panose="020B0609020204030204" pitchFamily="49" charset="0"/>
                <a:cs typeface="Courier New" panose="02070309020205020404" pitchFamily="49" charset="0"/>
              </a:rPr>
              <a:t> </a:t>
            </a:r>
            <a:r>
              <a:rPr lang="es-MX" sz="1400" dirty="0" err="1">
                <a:solidFill>
                  <a:schemeClr val="bg1"/>
                </a:solidFill>
                <a:latin typeface="Consolas" panose="020B0609020204030204" pitchFamily="49" charset="0"/>
                <a:cs typeface="Courier New" panose="02070309020205020404" pitchFamily="49" charset="0"/>
              </a:rPr>
              <a:t>cont_objetos</a:t>
            </a:r>
            <a:r>
              <a:rPr lang="es-MX" sz="1400" dirty="0">
                <a:solidFill>
                  <a:schemeClr val="bg1"/>
                </a:solidFill>
                <a:latin typeface="Consolas" panose="020B0609020204030204" pitchFamily="49" charset="0"/>
                <a:cs typeface="Courier New" panose="02070309020205020404" pitchFamily="49" charset="0"/>
              </a:rPr>
              <a:t> = 0, i=0, n=5</a:t>
            </a:r>
          </a:p>
          <a:p>
            <a:pPr defTabSz="411163" eaLnBrk="0" hangingPunct="0">
              <a:tabLst>
                <a:tab pos="2239963" algn="l"/>
              </a:tabLst>
              <a:defRPr/>
            </a:pPr>
            <a:r>
              <a:rPr lang="es-MX" sz="1400" dirty="0">
                <a:solidFill>
                  <a:srgbClr val="92D050"/>
                </a:solidFill>
                <a:latin typeface="Consolas" panose="020B0609020204030204" pitchFamily="49" charset="0"/>
                <a:cs typeface="Courier New" panose="02070309020205020404" pitchFamily="49" charset="0"/>
              </a:rPr>
              <a:t>Texto</a:t>
            </a:r>
            <a:r>
              <a:rPr lang="es-MX" sz="1400" dirty="0">
                <a:solidFill>
                  <a:schemeClr val="bg1"/>
                </a:solidFill>
                <a:latin typeface="Consolas" panose="020B0609020204030204" pitchFamily="49" charset="0"/>
                <a:cs typeface="Courier New" panose="02070309020205020404" pitchFamily="49" charset="0"/>
              </a:rPr>
              <a:t> arreglo (</a:t>
            </a:r>
            <a:r>
              <a:rPr lang="es-MX" sz="1400" dirty="0">
                <a:solidFill>
                  <a:srgbClr val="F08080"/>
                </a:solidFill>
                <a:latin typeface="Consolas" panose="020B0609020204030204" pitchFamily="49" charset="0"/>
                <a:cs typeface="Courier New" panose="02070309020205020404" pitchFamily="49" charset="0"/>
              </a:rPr>
              <a:t>n</a:t>
            </a:r>
            <a:r>
              <a:rPr lang="es-MX" sz="1400" dirty="0">
                <a:solidFill>
                  <a:schemeClr val="bg1"/>
                </a:solidFill>
                <a:latin typeface="Consolas" panose="020B0609020204030204" pitchFamily="49" charset="0"/>
                <a:cs typeface="Courier New" panose="02070309020205020404" pitchFamily="49" charset="0"/>
              </a:rPr>
              <a:t>) = {</a:t>
            </a:r>
            <a:r>
              <a:rPr lang="es-MX" sz="1400" dirty="0">
                <a:solidFill>
                  <a:srgbClr val="00B050"/>
                </a:solidFill>
                <a:latin typeface="Consolas" panose="020B0609020204030204" pitchFamily="49" charset="0"/>
                <a:cs typeface="Courier New" panose="02070309020205020404" pitchFamily="49" charset="0"/>
              </a:rPr>
              <a:t>“A”, “B”, “C”, “D”, “E”</a:t>
            </a:r>
            <a:r>
              <a:rPr lang="es-MX" sz="1400" dirty="0">
                <a:solidFill>
                  <a:schemeClr val="bg1"/>
                </a:solidFill>
                <a:latin typeface="Consolas" panose="020B0609020204030204" pitchFamily="49" charset="0"/>
                <a:cs typeface="Courier New" panose="02070309020205020404" pitchFamily="49" charset="0"/>
              </a:rPr>
              <a:t>}</a:t>
            </a:r>
          </a:p>
          <a:p>
            <a:pPr defTabSz="411163" eaLnBrk="0" hangingPunct="0">
              <a:tabLst>
                <a:tab pos="2239963" algn="l"/>
              </a:tabLst>
              <a:defRPr/>
            </a:pPr>
            <a:r>
              <a:rPr lang="es-MX" sz="1400" dirty="0">
                <a:solidFill>
                  <a:srgbClr val="92D050"/>
                </a:solidFill>
                <a:latin typeface="Consolas" panose="020B0609020204030204" pitchFamily="49" charset="0"/>
                <a:cs typeface="Courier New" panose="02070309020205020404" pitchFamily="49" charset="0"/>
              </a:rPr>
              <a:t>Texto</a:t>
            </a:r>
            <a:r>
              <a:rPr lang="es-MX" sz="1400" dirty="0">
                <a:solidFill>
                  <a:schemeClr val="bg1"/>
                </a:solidFill>
                <a:latin typeface="Consolas" panose="020B0609020204030204" pitchFamily="49" charset="0"/>
                <a:cs typeface="Courier New" panose="02070309020205020404" pitchFamily="49" charset="0"/>
              </a:rPr>
              <a:t> </a:t>
            </a:r>
            <a:r>
              <a:rPr lang="es-MX" sz="1400" dirty="0" err="1">
                <a:solidFill>
                  <a:schemeClr val="bg1"/>
                </a:solidFill>
                <a:latin typeface="Consolas" panose="020B0609020204030204" pitchFamily="49" charset="0"/>
                <a:cs typeface="Courier New" panose="02070309020205020404" pitchFamily="49" charset="0"/>
              </a:rPr>
              <a:t>a_borrar</a:t>
            </a:r>
            <a:r>
              <a:rPr lang="es-MX" sz="1400" dirty="0">
                <a:solidFill>
                  <a:schemeClr val="bg1"/>
                </a:solidFill>
                <a:latin typeface="Consolas" panose="020B0609020204030204" pitchFamily="49" charset="0"/>
                <a:cs typeface="Courier New" panose="02070309020205020404" pitchFamily="49" charset="0"/>
              </a:rPr>
              <a:t> = </a:t>
            </a:r>
            <a:r>
              <a:rPr lang="es-MX" sz="1400" dirty="0">
                <a:solidFill>
                  <a:srgbClr val="00B050"/>
                </a:solidFill>
                <a:latin typeface="Consolas" panose="020B0609020204030204" pitchFamily="49" charset="0"/>
                <a:cs typeface="Courier New" panose="02070309020205020404" pitchFamily="49" charset="0"/>
              </a:rPr>
              <a:t>“C”</a:t>
            </a:r>
            <a:endParaRPr lang="es-MX" sz="1400" dirty="0">
              <a:solidFill>
                <a:schemeClr val="bg1"/>
              </a:solidFill>
              <a:latin typeface="Consolas" panose="020B0609020204030204" pitchFamily="49" charset="0"/>
              <a:cs typeface="Courier New" panose="02070309020205020404" pitchFamily="49" charset="0"/>
            </a:endParaRPr>
          </a:p>
          <a:p>
            <a:pPr defTabSz="411163" eaLnBrk="0" hangingPunct="0">
              <a:tabLst>
                <a:tab pos="2239963" algn="l"/>
              </a:tabLst>
              <a:defRPr/>
            </a:pPr>
            <a:endParaRPr lang="es-MX" sz="1400" dirty="0">
              <a:solidFill>
                <a:schemeClr val="bg1"/>
              </a:solidFill>
              <a:latin typeface="Consolas" panose="020B0609020204030204" pitchFamily="49" charset="0"/>
              <a:cs typeface="Courier New" panose="02070309020205020404" pitchFamily="49" charset="0"/>
            </a:endParaRPr>
          </a:p>
          <a:p>
            <a:pPr defTabSz="411163" eaLnBrk="0" hangingPunct="0">
              <a:tabLst>
                <a:tab pos="2239963" algn="l"/>
              </a:tabLst>
              <a:defRPr/>
            </a:pPr>
            <a:r>
              <a:rPr lang="es-ES" sz="1400" dirty="0">
                <a:solidFill>
                  <a:schemeClr val="accent5"/>
                </a:solidFill>
                <a:latin typeface="Consolas" panose="020B0609020204030204" pitchFamily="49" charset="0"/>
                <a:cs typeface="Courier New" panose="02070309020205020404" pitchFamily="49" charset="0"/>
              </a:rPr>
              <a:t>Mientras</a:t>
            </a:r>
            <a:r>
              <a:rPr lang="es-ES" sz="1400" dirty="0">
                <a:solidFill>
                  <a:schemeClr val="bg1"/>
                </a:solidFill>
                <a:latin typeface="Consolas" panose="020B0609020204030204" pitchFamily="49" charset="0"/>
                <a:cs typeface="Courier New" panose="02070309020205020404" pitchFamily="49" charset="0"/>
              </a:rPr>
              <a:t> (i &lt; </a:t>
            </a:r>
            <a:r>
              <a:rPr lang="es-MX" sz="1400" dirty="0" err="1">
                <a:solidFill>
                  <a:schemeClr val="bg1"/>
                </a:solidFill>
                <a:latin typeface="Consolas" panose="020B0609020204030204" pitchFamily="49" charset="0"/>
                <a:cs typeface="Courier New" panose="02070309020205020404" pitchFamily="49" charset="0"/>
              </a:rPr>
              <a:t>cont_objetos</a:t>
            </a:r>
            <a:r>
              <a:rPr lang="es-ES" sz="1400" dirty="0">
                <a:solidFill>
                  <a:schemeClr val="bg1"/>
                </a:solidFill>
                <a:latin typeface="Consolas" panose="020B0609020204030204" pitchFamily="49" charset="0"/>
                <a:cs typeface="Courier New" panose="02070309020205020404" pitchFamily="49" charset="0"/>
              </a:rPr>
              <a:t>) </a:t>
            </a:r>
            <a:r>
              <a:rPr lang="es-ES" sz="1400" dirty="0">
                <a:solidFill>
                  <a:schemeClr val="accent5"/>
                </a:solidFill>
                <a:latin typeface="Consolas" panose="020B0609020204030204" pitchFamily="49" charset="0"/>
                <a:cs typeface="Courier New" panose="02070309020205020404" pitchFamily="49" charset="0"/>
              </a:rPr>
              <a:t>Entonces</a:t>
            </a:r>
          </a:p>
          <a:p>
            <a:pPr defTabSz="411163" eaLnBrk="0" hangingPunct="0">
              <a:tabLst>
                <a:tab pos="2239963" algn="l"/>
              </a:tabLst>
              <a:defRPr/>
            </a:pPr>
            <a:r>
              <a:rPr lang="es-ES" sz="1400" dirty="0">
                <a:solidFill>
                  <a:schemeClr val="accent5"/>
                </a:solidFill>
                <a:latin typeface="Consolas" panose="020B0609020204030204" pitchFamily="49" charset="0"/>
                <a:cs typeface="Courier New" panose="02070309020205020404" pitchFamily="49" charset="0"/>
              </a:rPr>
              <a:t>   Si (</a:t>
            </a:r>
            <a:r>
              <a:rPr lang="es-ES" sz="1400" dirty="0">
                <a:solidFill>
                  <a:schemeClr val="bg1"/>
                </a:solidFill>
                <a:latin typeface="Consolas" panose="020B0609020204030204" pitchFamily="49" charset="0"/>
                <a:cs typeface="Courier New" panose="02070309020205020404" pitchFamily="49" charset="0"/>
              </a:rPr>
              <a:t>arreglo[i] == </a:t>
            </a:r>
            <a:r>
              <a:rPr lang="es-ES" sz="1400" dirty="0" err="1">
                <a:solidFill>
                  <a:schemeClr val="bg1"/>
                </a:solidFill>
                <a:latin typeface="Consolas" panose="020B0609020204030204" pitchFamily="49" charset="0"/>
                <a:cs typeface="Courier New" panose="02070309020205020404" pitchFamily="49" charset="0"/>
              </a:rPr>
              <a:t>a_borrar</a:t>
            </a:r>
            <a:r>
              <a:rPr lang="es-ES" sz="1400" dirty="0">
                <a:solidFill>
                  <a:schemeClr val="accent5"/>
                </a:solidFill>
                <a:latin typeface="Consolas" panose="020B0609020204030204" pitchFamily="49" charset="0"/>
                <a:cs typeface="Courier New" panose="02070309020205020404" pitchFamily="49" charset="0"/>
              </a:rPr>
              <a:t>)Entonces</a:t>
            </a:r>
          </a:p>
          <a:p>
            <a:pPr defTabSz="411163" eaLnBrk="0" hangingPunct="0">
              <a:tabLst>
                <a:tab pos="2239963" algn="l"/>
              </a:tabLst>
              <a:defRPr/>
            </a:pPr>
            <a:r>
              <a:rPr lang="es-ES" sz="1400" dirty="0">
                <a:solidFill>
                  <a:schemeClr val="bg1"/>
                </a:solidFill>
                <a:latin typeface="Consolas" panose="020B0609020204030204" pitchFamily="49" charset="0"/>
                <a:cs typeface="Courier New" panose="02070309020205020404" pitchFamily="49" charset="0"/>
              </a:rPr>
              <a:t>      </a:t>
            </a:r>
            <a:r>
              <a:rPr lang="es-ES" sz="1400" dirty="0">
                <a:solidFill>
                  <a:schemeClr val="accent5"/>
                </a:solidFill>
                <a:latin typeface="Consolas" panose="020B0609020204030204" pitchFamily="49" charset="0"/>
                <a:cs typeface="Courier New" panose="02070309020205020404" pitchFamily="49" charset="0"/>
              </a:rPr>
              <a:t>Para</a:t>
            </a:r>
            <a:r>
              <a:rPr lang="es-ES" sz="1400" dirty="0">
                <a:solidFill>
                  <a:schemeClr val="bg1"/>
                </a:solidFill>
                <a:latin typeface="Consolas" panose="020B0609020204030204" pitchFamily="49" charset="0"/>
                <a:cs typeface="Courier New" panose="02070309020205020404" pitchFamily="49" charset="0"/>
              </a:rPr>
              <a:t> </a:t>
            </a:r>
            <a:r>
              <a:rPr lang="es-MX" sz="1400" dirty="0">
                <a:solidFill>
                  <a:schemeClr val="bg1"/>
                </a:solidFill>
                <a:latin typeface="Consolas" panose="020B0609020204030204" pitchFamily="49" charset="0"/>
                <a:cs typeface="Courier New" panose="02070309020205020404" pitchFamily="49" charset="0"/>
              </a:rPr>
              <a:t>j=1 </a:t>
            </a:r>
            <a:r>
              <a:rPr lang="es-MX" sz="1400" dirty="0">
                <a:solidFill>
                  <a:schemeClr val="accent5"/>
                </a:solidFill>
                <a:latin typeface="Consolas" panose="020B0609020204030204" pitchFamily="49" charset="0"/>
                <a:cs typeface="Courier New" panose="02070309020205020404" pitchFamily="49" charset="0"/>
              </a:rPr>
              <a:t>hasta</a:t>
            </a:r>
            <a:r>
              <a:rPr lang="es-MX" sz="1400" dirty="0">
                <a:solidFill>
                  <a:schemeClr val="bg1"/>
                </a:solidFill>
                <a:latin typeface="Consolas" panose="020B0609020204030204" pitchFamily="49" charset="0"/>
                <a:cs typeface="Courier New" panose="02070309020205020404" pitchFamily="49" charset="0"/>
              </a:rPr>
              <a:t> n-1, </a:t>
            </a:r>
            <a:r>
              <a:rPr lang="es-ES" sz="1400" dirty="0">
                <a:solidFill>
                  <a:schemeClr val="accent5"/>
                </a:solidFill>
                <a:latin typeface="Consolas" panose="020B0609020204030204" pitchFamily="49" charset="0"/>
                <a:cs typeface="Courier New" panose="02070309020205020404" pitchFamily="49" charset="0"/>
              </a:rPr>
              <a:t>incremento </a:t>
            </a:r>
            <a:r>
              <a:rPr lang="es-ES" sz="1400" dirty="0">
                <a:solidFill>
                  <a:schemeClr val="bg1"/>
                </a:solidFill>
                <a:latin typeface="Consolas" panose="020B0609020204030204" pitchFamily="49" charset="0"/>
                <a:cs typeface="Courier New" panose="02070309020205020404" pitchFamily="49" charset="0"/>
              </a:rPr>
              <a:t>1 </a:t>
            </a:r>
            <a:r>
              <a:rPr lang="es-ES" sz="1400" dirty="0">
                <a:solidFill>
                  <a:schemeClr val="accent5"/>
                </a:solidFill>
                <a:latin typeface="Consolas" panose="020B0609020204030204" pitchFamily="49" charset="0"/>
                <a:cs typeface="Courier New" panose="02070309020205020404" pitchFamily="49" charset="0"/>
              </a:rPr>
              <a:t>haga</a:t>
            </a:r>
            <a:endParaRPr lang="es-ES" sz="1400" dirty="0">
              <a:solidFill>
                <a:schemeClr val="bg1"/>
              </a:solidFill>
              <a:latin typeface="Consolas" panose="020B0609020204030204" pitchFamily="49" charset="0"/>
              <a:cs typeface="Courier New" panose="02070309020205020404" pitchFamily="49" charset="0"/>
            </a:endParaRPr>
          </a:p>
          <a:p>
            <a:pPr defTabSz="411163" eaLnBrk="0" hangingPunct="0">
              <a:tabLst>
                <a:tab pos="2239963" algn="l"/>
              </a:tabLst>
              <a:defRPr/>
            </a:pPr>
            <a:r>
              <a:rPr lang="es-ES" sz="1400" dirty="0">
                <a:solidFill>
                  <a:schemeClr val="bg1"/>
                </a:solidFill>
                <a:latin typeface="Consolas" panose="020B0609020204030204" pitchFamily="49" charset="0"/>
                <a:cs typeface="Courier New" panose="02070309020205020404" pitchFamily="49" charset="0"/>
              </a:rPr>
              <a:t>         arreglo[j] = arreglo[j+1]</a:t>
            </a:r>
          </a:p>
          <a:p>
            <a:pPr defTabSz="411163" eaLnBrk="0" hangingPunct="0">
              <a:tabLst>
                <a:tab pos="2239963" algn="l"/>
              </a:tabLst>
              <a:defRPr/>
            </a:pPr>
            <a:r>
              <a:rPr lang="es-ES" sz="1400" dirty="0">
                <a:solidFill>
                  <a:schemeClr val="bg1"/>
                </a:solidFill>
                <a:latin typeface="Consolas" panose="020B0609020204030204" pitchFamily="49" charset="0"/>
                <a:cs typeface="Courier New" panose="02070309020205020404" pitchFamily="49" charset="0"/>
              </a:rPr>
              <a:t>      </a:t>
            </a:r>
            <a:r>
              <a:rPr lang="es-ES" sz="1400" dirty="0" err="1">
                <a:solidFill>
                  <a:schemeClr val="accent5"/>
                </a:solidFill>
                <a:latin typeface="Consolas" panose="020B0609020204030204" pitchFamily="49" charset="0"/>
                <a:cs typeface="Courier New" panose="02070309020205020404" pitchFamily="49" charset="0"/>
              </a:rPr>
              <a:t>Fin_Para</a:t>
            </a:r>
            <a:endParaRPr lang="es-ES" sz="1400" dirty="0">
              <a:solidFill>
                <a:schemeClr val="bg1"/>
              </a:solidFill>
              <a:latin typeface="Consolas" panose="020B0609020204030204" pitchFamily="49" charset="0"/>
              <a:cs typeface="Courier New" panose="02070309020205020404" pitchFamily="49" charset="0"/>
            </a:endParaRPr>
          </a:p>
          <a:p>
            <a:pPr defTabSz="411163" eaLnBrk="0" hangingPunct="0">
              <a:tabLst>
                <a:tab pos="2239963" algn="l"/>
              </a:tabLst>
              <a:defRPr/>
            </a:pPr>
            <a:r>
              <a:rPr lang="es-ES" sz="1400" dirty="0">
                <a:solidFill>
                  <a:schemeClr val="bg1"/>
                </a:solidFill>
                <a:latin typeface="Consolas" panose="020B0609020204030204" pitchFamily="49" charset="0"/>
                <a:cs typeface="Courier New" panose="02070309020205020404" pitchFamily="49" charset="0"/>
              </a:rPr>
              <a:t>      </a:t>
            </a:r>
            <a:r>
              <a:rPr lang="es-ES" sz="1400" dirty="0" err="1">
                <a:solidFill>
                  <a:schemeClr val="bg1"/>
                </a:solidFill>
                <a:latin typeface="Consolas" panose="020B0609020204030204" pitchFamily="49" charset="0"/>
                <a:cs typeface="Courier New" panose="02070309020205020404" pitchFamily="49" charset="0"/>
              </a:rPr>
              <a:t>cont_objetos</a:t>
            </a:r>
            <a:r>
              <a:rPr lang="es-ES" sz="1400" dirty="0">
                <a:solidFill>
                  <a:schemeClr val="bg1"/>
                </a:solidFill>
                <a:latin typeface="Consolas" panose="020B0609020204030204" pitchFamily="49" charset="0"/>
                <a:cs typeface="Courier New" panose="02070309020205020404" pitchFamily="49" charset="0"/>
              </a:rPr>
              <a:t> -= 1</a:t>
            </a:r>
          </a:p>
          <a:p>
            <a:pPr defTabSz="411163" eaLnBrk="0" hangingPunct="0">
              <a:tabLst>
                <a:tab pos="2239963" algn="l"/>
              </a:tabLst>
              <a:defRPr/>
            </a:pPr>
            <a:r>
              <a:rPr lang="es-ES" sz="1400" dirty="0">
                <a:solidFill>
                  <a:schemeClr val="accent5"/>
                </a:solidFill>
                <a:latin typeface="Consolas" panose="020B0609020204030204" pitchFamily="49" charset="0"/>
                <a:cs typeface="Courier New" panose="02070309020205020404" pitchFamily="49" charset="0"/>
              </a:rPr>
              <a:t>   </a:t>
            </a:r>
            <a:r>
              <a:rPr lang="es-ES" sz="1400" dirty="0" err="1">
                <a:solidFill>
                  <a:schemeClr val="accent5"/>
                </a:solidFill>
                <a:latin typeface="Consolas" panose="020B0609020204030204" pitchFamily="49" charset="0"/>
                <a:cs typeface="Courier New" panose="02070309020205020404" pitchFamily="49" charset="0"/>
              </a:rPr>
              <a:t>Fin_Si</a:t>
            </a:r>
            <a:endParaRPr lang="es-ES" sz="1400" dirty="0">
              <a:solidFill>
                <a:schemeClr val="accent5"/>
              </a:solidFill>
              <a:latin typeface="Consolas" panose="020B0609020204030204" pitchFamily="49" charset="0"/>
              <a:cs typeface="Courier New" panose="02070309020205020404" pitchFamily="49" charset="0"/>
            </a:endParaRPr>
          </a:p>
          <a:p>
            <a:pPr defTabSz="411163" eaLnBrk="0" hangingPunct="0">
              <a:tabLst>
                <a:tab pos="2239963" algn="l"/>
              </a:tabLst>
              <a:defRPr/>
            </a:pPr>
            <a:r>
              <a:rPr lang="es-ES" sz="1400" dirty="0" err="1">
                <a:solidFill>
                  <a:schemeClr val="accent5"/>
                </a:solidFill>
                <a:latin typeface="Consolas" panose="020B0609020204030204" pitchFamily="49" charset="0"/>
                <a:cs typeface="Courier New" panose="02070309020205020404" pitchFamily="49" charset="0"/>
              </a:rPr>
              <a:t>Fin_Mientras</a:t>
            </a:r>
            <a:endParaRPr lang="es-ES" sz="1400" dirty="0">
              <a:solidFill>
                <a:schemeClr val="bg1"/>
              </a:solidFill>
              <a:latin typeface="Consolas" panose="020B0609020204030204" pitchFamily="49" charset="0"/>
              <a:cs typeface="Courier New" panose="02070309020205020404" pitchFamily="49" charset="0"/>
            </a:endParaRPr>
          </a:p>
        </p:txBody>
      </p:sp>
      <p:sp>
        <p:nvSpPr>
          <p:cNvPr id="41" name="CuadroTexto 40">
            <a:extLst>
              <a:ext uri="{FF2B5EF4-FFF2-40B4-BE49-F238E27FC236}">
                <a16:creationId xmlns:a16="http://schemas.microsoft.com/office/drawing/2014/main" id="{27B6B96D-E138-AB14-6EC3-5F39425F9C2B}"/>
              </a:ext>
            </a:extLst>
          </p:cNvPr>
          <p:cNvSpPr txBox="1"/>
          <p:nvPr/>
        </p:nvSpPr>
        <p:spPr>
          <a:xfrm>
            <a:off x="6474695" y="2381991"/>
            <a:ext cx="4922461" cy="3200876"/>
          </a:xfrm>
          <a:prstGeom prst="rect">
            <a:avLst/>
          </a:prstGeom>
          <a:noFill/>
        </p:spPr>
        <p:txBody>
          <a:bodyPr wrap="square">
            <a:spAutoFit/>
          </a:bodyPr>
          <a:lstStyle/>
          <a:p>
            <a:pPr defTabSz="411163" eaLnBrk="0" hangingPunct="0">
              <a:tabLst>
                <a:tab pos="2239963" algn="l"/>
              </a:tabLst>
              <a:defRPr/>
            </a:pPr>
            <a:r>
              <a:rPr lang="es-MX" sz="1600" dirty="0">
                <a:solidFill>
                  <a:schemeClr val="bg1"/>
                </a:solidFill>
                <a:cs typeface="Courier New" panose="02070309020205020404" pitchFamily="49" charset="0"/>
              </a:rPr>
              <a:t>En este caso cuando se encuentra el dato, la casilla se marca como “vacía”. </a:t>
            </a:r>
          </a:p>
          <a:p>
            <a:pPr defTabSz="411163" eaLnBrk="0" hangingPunct="0">
              <a:tabLst>
                <a:tab pos="2239963" algn="l"/>
              </a:tabLst>
              <a:defRPr/>
            </a:pPr>
            <a:endParaRPr lang="es-MX" sz="1600" dirty="0">
              <a:solidFill>
                <a:schemeClr val="bg1"/>
              </a:solidFill>
              <a:cs typeface="Courier New" panose="02070309020205020404" pitchFamily="49" charset="0"/>
            </a:endParaRPr>
          </a:p>
          <a:p>
            <a:pPr defTabSz="411163" eaLnBrk="0" hangingPunct="0">
              <a:tabLst>
                <a:tab pos="2239963" algn="l"/>
              </a:tabLst>
              <a:defRPr/>
            </a:pPr>
            <a:r>
              <a:rPr lang="es-MX" sz="1400" dirty="0">
                <a:solidFill>
                  <a:srgbClr val="92D050"/>
                </a:solidFill>
                <a:latin typeface="Consolas" panose="020B0609020204030204" pitchFamily="49" charset="0"/>
                <a:cs typeface="Courier New" panose="02070309020205020404" pitchFamily="49" charset="0"/>
              </a:rPr>
              <a:t>Entero</a:t>
            </a:r>
            <a:r>
              <a:rPr lang="es-MX" sz="1400" dirty="0">
                <a:solidFill>
                  <a:schemeClr val="bg1"/>
                </a:solidFill>
                <a:latin typeface="Consolas" panose="020B0609020204030204" pitchFamily="49" charset="0"/>
                <a:cs typeface="Courier New" panose="02070309020205020404" pitchFamily="49" charset="0"/>
              </a:rPr>
              <a:t> </a:t>
            </a:r>
            <a:r>
              <a:rPr lang="es-MX" sz="1400" dirty="0" err="1">
                <a:solidFill>
                  <a:schemeClr val="bg1"/>
                </a:solidFill>
                <a:latin typeface="Consolas" panose="020B0609020204030204" pitchFamily="49" charset="0"/>
                <a:cs typeface="Courier New" panose="02070309020205020404" pitchFamily="49" charset="0"/>
              </a:rPr>
              <a:t>cont_objetos</a:t>
            </a:r>
            <a:r>
              <a:rPr lang="es-MX" sz="1400" dirty="0">
                <a:solidFill>
                  <a:schemeClr val="bg1"/>
                </a:solidFill>
                <a:latin typeface="Consolas" panose="020B0609020204030204" pitchFamily="49" charset="0"/>
                <a:cs typeface="Courier New" panose="02070309020205020404" pitchFamily="49" charset="0"/>
              </a:rPr>
              <a:t> = 0, i=0, n=5</a:t>
            </a:r>
          </a:p>
          <a:p>
            <a:pPr defTabSz="411163" eaLnBrk="0" hangingPunct="0">
              <a:tabLst>
                <a:tab pos="2239963" algn="l"/>
              </a:tabLst>
              <a:defRPr/>
            </a:pPr>
            <a:r>
              <a:rPr lang="es-MX" sz="1400" dirty="0">
                <a:solidFill>
                  <a:srgbClr val="92D050"/>
                </a:solidFill>
                <a:latin typeface="Consolas" panose="020B0609020204030204" pitchFamily="49" charset="0"/>
                <a:cs typeface="Courier New" panose="02070309020205020404" pitchFamily="49" charset="0"/>
              </a:rPr>
              <a:t>Texto</a:t>
            </a:r>
            <a:r>
              <a:rPr lang="es-MX" sz="1400" dirty="0">
                <a:solidFill>
                  <a:schemeClr val="bg1"/>
                </a:solidFill>
                <a:latin typeface="Consolas" panose="020B0609020204030204" pitchFamily="49" charset="0"/>
                <a:cs typeface="Courier New" panose="02070309020205020404" pitchFamily="49" charset="0"/>
              </a:rPr>
              <a:t> arreglo (</a:t>
            </a:r>
            <a:r>
              <a:rPr lang="es-MX" sz="1400" dirty="0">
                <a:solidFill>
                  <a:srgbClr val="F08080"/>
                </a:solidFill>
                <a:latin typeface="Consolas" panose="020B0609020204030204" pitchFamily="49" charset="0"/>
                <a:cs typeface="Courier New" panose="02070309020205020404" pitchFamily="49" charset="0"/>
              </a:rPr>
              <a:t>n</a:t>
            </a:r>
            <a:r>
              <a:rPr lang="es-MX" sz="1400" dirty="0">
                <a:solidFill>
                  <a:schemeClr val="bg1"/>
                </a:solidFill>
                <a:latin typeface="Consolas" panose="020B0609020204030204" pitchFamily="49" charset="0"/>
                <a:cs typeface="Courier New" panose="02070309020205020404" pitchFamily="49" charset="0"/>
              </a:rPr>
              <a:t>) = {</a:t>
            </a:r>
            <a:r>
              <a:rPr lang="es-MX" sz="1400" dirty="0">
                <a:solidFill>
                  <a:srgbClr val="00B050"/>
                </a:solidFill>
                <a:latin typeface="Consolas" panose="020B0609020204030204" pitchFamily="49" charset="0"/>
                <a:cs typeface="Courier New" panose="02070309020205020404" pitchFamily="49" charset="0"/>
              </a:rPr>
              <a:t>“A”, “B”, “C”, “D”, “E”</a:t>
            </a:r>
            <a:r>
              <a:rPr lang="es-MX" sz="1400" dirty="0">
                <a:solidFill>
                  <a:schemeClr val="bg1"/>
                </a:solidFill>
                <a:latin typeface="Consolas" panose="020B0609020204030204" pitchFamily="49" charset="0"/>
                <a:cs typeface="Courier New" panose="02070309020205020404" pitchFamily="49" charset="0"/>
              </a:rPr>
              <a:t>}</a:t>
            </a:r>
          </a:p>
          <a:p>
            <a:pPr defTabSz="411163" eaLnBrk="0" hangingPunct="0">
              <a:tabLst>
                <a:tab pos="2239963" algn="l"/>
              </a:tabLst>
              <a:defRPr/>
            </a:pPr>
            <a:r>
              <a:rPr lang="es-MX" sz="1400" dirty="0">
                <a:solidFill>
                  <a:srgbClr val="92D050"/>
                </a:solidFill>
                <a:latin typeface="Consolas" panose="020B0609020204030204" pitchFamily="49" charset="0"/>
                <a:cs typeface="Courier New" panose="02070309020205020404" pitchFamily="49" charset="0"/>
              </a:rPr>
              <a:t>Texto</a:t>
            </a:r>
            <a:r>
              <a:rPr lang="es-MX" sz="1400" dirty="0">
                <a:solidFill>
                  <a:schemeClr val="bg1"/>
                </a:solidFill>
                <a:latin typeface="Consolas" panose="020B0609020204030204" pitchFamily="49" charset="0"/>
                <a:cs typeface="Courier New" panose="02070309020205020404" pitchFamily="49" charset="0"/>
              </a:rPr>
              <a:t> </a:t>
            </a:r>
            <a:r>
              <a:rPr lang="es-MX" sz="1400" dirty="0" err="1">
                <a:solidFill>
                  <a:schemeClr val="bg1"/>
                </a:solidFill>
                <a:latin typeface="Consolas" panose="020B0609020204030204" pitchFamily="49" charset="0"/>
                <a:cs typeface="Courier New" panose="02070309020205020404" pitchFamily="49" charset="0"/>
              </a:rPr>
              <a:t>a_borrar</a:t>
            </a:r>
            <a:r>
              <a:rPr lang="es-MX" sz="1400" dirty="0">
                <a:solidFill>
                  <a:schemeClr val="bg1"/>
                </a:solidFill>
                <a:latin typeface="Consolas" panose="020B0609020204030204" pitchFamily="49" charset="0"/>
                <a:cs typeface="Courier New" panose="02070309020205020404" pitchFamily="49" charset="0"/>
              </a:rPr>
              <a:t> = </a:t>
            </a:r>
            <a:r>
              <a:rPr lang="es-MX" sz="1400" dirty="0">
                <a:solidFill>
                  <a:srgbClr val="00B050"/>
                </a:solidFill>
                <a:latin typeface="Consolas" panose="020B0609020204030204" pitchFamily="49" charset="0"/>
                <a:cs typeface="Courier New" panose="02070309020205020404" pitchFamily="49" charset="0"/>
              </a:rPr>
              <a:t>“C”</a:t>
            </a:r>
          </a:p>
          <a:p>
            <a:pPr defTabSz="411163" eaLnBrk="0" hangingPunct="0">
              <a:tabLst>
                <a:tab pos="2239963" algn="l"/>
              </a:tabLst>
              <a:defRPr/>
            </a:pPr>
            <a:endParaRPr lang="es-MX" sz="1400" dirty="0">
              <a:solidFill>
                <a:schemeClr val="bg1"/>
              </a:solidFill>
              <a:latin typeface="Consolas" panose="020B0609020204030204" pitchFamily="49" charset="0"/>
              <a:cs typeface="Courier New" panose="02070309020205020404" pitchFamily="49" charset="0"/>
            </a:endParaRPr>
          </a:p>
          <a:p>
            <a:pPr defTabSz="411163" eaLnBrk="0" hangingPunct="0">
              <a:tabLst>
                <a:tab pos="2239963" algn="l"/>
              </a:tabLst>
              <a:defRPr/>
            </a:pPr>
            <a:r>
              <a:rPr lang="es-ES" sz="1400" dirty="0">
                <a:solidFill>
                  <a:schemeClr val="accent5"/>
                </a:solidFill>
                <a:latin typeface="Consolas" panose="020B0609020204030204" pitchFamily="49" charset="0"/>
                <a:cs typeface="Courier New" panose="02070309020205020404" pitchFamily="49" charset="0"/>
              </a:rPr>
              <a:t>Mientras</a:t>
            </a:r>
            <a:r>
              <a:rPr lang="es-ES" sz="1400" dirty="0">
                <a:solidFill>
                  <a:schemeClr val="bg1"/>
                </a:solidFill>
                <a:latin typeface="Consolas" panose="020B0609020204030204" pitchFamily="49" charset="0"/>
                <a:cs typeface="Courier New" panose="02070309020205020404" pitchFamily="49" charset="0"/>
              </a:rPr>
              <a:t> (i &lt; </a:t>
            </a:r>
            <a:r>
              <a:rPr lang="es-MX" sz="1400" dirty="0">
                <a:solidFill>
                  <a:schemeClr val="bg1"/>
                </a:solidFill>
                <a:latin typeface="Consolas" panose="020B0609020204030204" pitchFamily="49" charset="0"/>
                <a:cs typeface="Courier New" panose="02070309020205020404" pitchFamily="49" charset="0"/>
              </a:rPr>
              <a:t>n</a:t>
            </a:r>
            <a:r>
              <a:rPr lang="es-ES" sz="1400" dirty="0">
                <a:solidFill>
                  <a:schemeClr val="bg1"/>
                </a:solidFill>
                <a:latin typeface="Consolas" panose="020B0609020204030204" pitchFamily="49" charset="0"/>
                <a:cs typeface="Courier New" panose="02070309020205020404" pitchFamily="49" charset="0"/>
              </a:rPr>
              <a:t>) </a:t>
            </a:r>
            <a:r>
              <a:rPr lang="es-ES" sz="1400" dirty="0">
                <a:solidFill>
                  <a:schemeClr val="accent5"/>
                </a:solidFill>
                <a:latin typeface="Consolas" panose="020B0609020204030204" pitchFamily="49" charset="0"/>
                <a:cs typeface="Courier New" panose="02070309020205020404" pitchFamily="49" charset="0"/>
              </a:rPr>
              <a:t>Entonces</a:t>
            </a:r>
          </a:p>
          <a:p>
            <a:pPr defTabSz="411163" eaLnBrk="0" hangingPunct="0">
              <a:tabLst>
                <a:tab pos="2239963" algn="l"/>
              </a:tabLst>
              <a:defRPr/>
            </a:pPr>
            <a:r>
              <a:rPr lang="es-ES" sz="1400" dirty="0">
                <a:solidFill>
                  <a:schemeClr val="accent5"/>
                </a:solidFill>
                <a:latin typeface="Consolas" panose="020B0609020204030204" pitchFamily="49" charset="0"/>
                <a:cs typeface="Courier New" panose="02070309020205020404" pitchFamily="49" charset="0"/>
              </a:rPr>
              <a:t>   Si (</a:t>
            </a:r>
            <a:r>
              <a:rPr lang="es-ES" sz="1400" dirty="0">
                <a:solidFill>
                  <a:schemeClr val="bg1"/>
                </a:solidFill>
                <a:latin typeface="Consolas" panose="020B0609020204030204" pitchFamily="49" charset="0"/>
                <a:cs typeface="Courier New" panose="02070309020205020404" pitchFamily="49" charset="0"/>
              </a:rPr>
              <a:t>arreglo[i] == </a:t>
            </a:r>
            <a:r>
              <a:rPr lang="es-ES" sz="1400" dirty="0" err="1">
                <a:solidFill>
                  <a:schemeClr val="bg1"/>
                </a:solidFill>
                <a:latin typeface="Consolas" panose="020B0609020204030204" pitchFamily="49" charset="0"/>
                <a:cs typeface="Courier New" panose="02070309020205020404" pitchFamily="49" charset="0"/>
              </a:rPr>
              <a:t>a_borrar</a:t>
            </a:r>
            <a:r>
              <a:rPr lang="es-ES" sz="1400" dirty="0">
                <a:solidFill>
                  <a:schemeClr val="accent5"/>
                </a:solidFill>
                <a:latin typeface="Consolas" panose="020B0609020204030204" pitchFamily="49" charset="0"/>
                <a:cs typeface="Courier New" panose="02070309020205020404" pitchFamily="49" charset="0"/>
              </a:rPr>
              <a:t>)Entonces</a:t>
            </a:r>
          </a:p>
          <a:p>
            <a:pPr defTabSz="411163" eaLnBrk="0" hangingPunct="0">
              <a:tabLst>
                <a:tab pos="2239963" algn="l"/>
              </a:tabLst>
              <a:defRPr/>
            </a:pPr>
            <a:r>
              <a:rPr lang="es-ES" sz="1400" dirty="0">
                <a:solidFill>
                  <a:schemeClr val="bg1"/>
                </a:solidFill>
                <a:latin typeface="Consolas" panose="020B0609020204030204" pitchFamily="49" charset="0"/>
                <a:cs typeface="Courier New" panose="02070309020205020404" pitchFamily="49" charset="0"/>
              </a:rPr>
              <a:t>      arreglo[i] = </a:t>
            </a:r>
            <a:r>
              <a:rPr lang="es-ES" sz="1400" dirty="0" err="1">
                <a:solidFill>
                  <a:srgbClr val="00B050"/>
                </a:solidFill>
                <a:latin typeface="Consolas" panose="020B0609020204030204" pitchFamily="49" charset="0"/>
                <a:cs typeface="Courier New" panose="02070309020205020404" pitchFamily="49" charset="0"/>
              </a:rPr>
              <a:t>None</a:t>
            </a:r>
            <a:endParaRPr lang="es-ES" sz="1400" dirty="0">
              <a:solidFill>
                <a:srgbClr val="00B050"/>
              </a:solidFill>
              <a:latin typeface="Consolas" panose="020B0609020204030204" pitchFamily="49" charset="0"/>
              <a:cs typeface="Courier New" panose="02070309020205020404" pitchFamily="49" charset="0"/>
            </a:endParaRPr>
          </a:p>
          <a:p>
            <a:pPr defTabSz="411163" eaLnBrk="0" hangingPunct="0">
              <a:tabLst>
                <a:tab pos="2239963" algn="l"/>
              </a:tabLst>
              <a:defRPr/>
            </a:pPr>
            <a:r>
              <a:rPr lang="es-ES" sz="1400" dirty="0">
                <a:solidFill>
                  <a:schemeClr val="bg1"/>
                </a:solidFill>
                <a:latin typeface="Consolas" panose="020B0609020204030204" pitchFamily="49" charset="0"/>
                <a:cs typeface="Courier New" panose="02070309020205020404" pitchFamily="49" charset="0"/>
              </a:rPr>
              <a:t>      </a:t>
            </a:r>
            <a:r>
              <a:rPr lang="es-ES" sz="1400" dirty="0" err="1">
                <a:solidFill>
                  <a:schemeClr val="bg1"/>
                </a:solidFill>
                <a:latin typeface="Consolas" panose="020B0609020204030204" pitchFamily="49" charset="0"/>
                <a:cs typeface="Courier New" panose="02070309020205020404" pitchFamily="49" charset="0"/>
              </a:rPr>
              <a:t>cont_objetos</a:t>
            </a:r>
            <a:r>
              <a:rPr lang="es-ES" sz="1400" dirty="0">
                <a:solidFill>
                  <a:schemeClr val="bg1"/>
                </a:solidFill>
                <a:latin typeface="Consolas" panose="020B0609020204030204" pitchFamily="49" charset="0"/>
                <a:cs typeface="Courier New" panose="02070309020205020404" pitchFamily="49" charset="0"/>
              </a:rPr>
              <a:t> -= 1</a:t>
            </a:r>
          </a:p>
          <a:p>
            <a:pPr defTabSz="411163" eaLnBrk="0" hangingPunct="0">
              <a:tabLst>
                <a:tab pos="2239963" algn="l"/>
              </a:tabLst>
              <a:defRPr/>
            </a:pPr>
            <a:r>
              <a:rPr lang="es-ES" sz="1400" dirty="0">
                <a:solidFill>
                  <a:schemeClr val="accent5"/>
                </a:solidFill>
                <a:latin typeface="Consolas" panose="020B0609020204030204" pitchFamily="49" charset="0"/>
                <a:cs typeface="Courier New" panose="02070309020205020404" pitchFamily="49" charset="0"/>
              </a:rPr>
              <a:t>   </a:t>
            </a:r>
            <a:r>
              <a:rPr lang="es-ES" sz="1400" dirty="0" err="1">
                <a:solidFill>
                  <a:schemeClr val="accent5"/>
                </a:solidFill>
                <a:latin typeface="Consolas" panose="020B0609020204030204" pitchFamily="49" charset="0"/>
                <a:cs typeface="Courier New" panose="02070309020205020404" pitchFamily="49" charset="0"/>
              </a:rPr>
              <a:t>Fin_Si</a:t>
            </a:r>
            <a:endParaRPr lang="es-ES" sz="1400" dirty="0">
              <a:solidFill>
                <a:schemeClr val="accent5"/>
              </a:solidFill>
              <a:latin typeface="Consolas" panose="020B0609020204030204" pitchFamily="49" charset="0"/>
              <a:cs typeface="Courier New" panose="02070309020205020404" pitchFamily="49" charset="0"/>
            </a:endParaRPr>
          </a:p>
          <a:p>
            <a:pPr defTabSz="411163" eaLnBrk="0" hangingPunct="0">
              <a:tabLst>
                <a:tab pos="2239963" algn="l"/>
              </a:tabLst>
              <a:defRPr/>
            </a:pPr>
            <a:r>
              <a:rPr lang="es-ES" sz="1400" dirty="0" err="1">
                <a:solidFill>
                  <a:schemeClr val="accent5"/>
                </a:solidFill>
                <a:latin typeface="Consolas" panose="020B0609020204030204" pitchFamily="49" charset="0"/>
                <a:cs typeface="Courier New" panose="02070309020205020404" pitchFamily="49" charset="0"/>
              </a:rPr>
              <a:t>Fin_Mientras</a:t>
            </a:r>
            <a:endParaRPr lang="es-ES" sz="1400" dirty="0">
              <a:solidFill>
                <a:schemeClr val="bg1"/>
              </a:solidFill>
              <a:latin typeface="Consolas" panose="020B0609020204030204" pitchFamily="49" charset="0"/>
              <a:cs typeface="Courier New" panose="02070309020205020404" pitchFamily="49" charset="0"/>
            </a:endParaRPr>
          </a:p>
          <a:p>
            <a:pPr defTabSz="411163" eaLnBrk="0" hangingPunct="0">
              <a:tabLst>
                <a:tab pos="2239963" algn="l"/>
              </a:tabLst>
              <a:defRPr/>
            </a:pPr>
            <a:endParaRPr lang="es-ES" sz="1400" dirty="0">
              <a:solidFill>
                <a:schemeClr val="accent5"/>
              </a:solidFill>
              <a:latin typeface="Consolas" panose="020B0609020204030204" pitchFamily="49" charset="0"/>
              <a:cs typeface="Courier New" panose="02070309020205020404" pitchFamily="49" charset="0"/>
            </a:endParaRPr>
          </a:p>
        </p:txBody>
      </p:sp>
      <p:pic>
        <p:nvPicPr>
          <p:cNvPr id="50" name="Imagen 49">
            <a:extLst>
              <a:ext uri="{FF2B5EF4-FFF2-40B4-BE49-F238E27FC236}">
                <a16:creationId xmlns:a16="http://schemas.microsoft.com/office/drawing/2014/main" id="{061B82F3-6C12-3423-650E-E8640EE74D27}"/>
              </a:ext>
            </a:extLst>
          </p:cNvPr>
          <p:cNvPicPr>
            <a:picLocks noChangeAspect="1"/>
          </p:cNvPicPr>
          <p:nvPr/>
        </p:nvPicPr>
        <p:blipFill>
          <a:blip r:embed="rId3"/>
          <a:stretch>
            <a:fillRect/>
          </a:stretch>
        </p:blipFill>
        <p:spPr>
          <a:xfrm>
            <a:off x="10670439" y="5056160"/>
            <a:ext cx="603015" cy="654118"/>
          </a:xfrm>
          <a:prstGeom prst="rect">
            <a:avLst/>
          </a:prstGeom>
        </p:spPr>
      </p:pic>
      <p:pic>
        <p:nvPicPr>
          <p:cNvPr id="53" name="Imagen 52">
            <a:extLst>
              <a:ext uri="{FF2B5EF4-FFF2-40B4-BE49-F238E27FC236}">
                <a16:creationId xmlns:a16="http://schemas.microsoft.com/office/drawing/2014/main" id="{CB2E5775-853C-3090-29AB-E99CEE303981}"/>
              </a:ext>
            </a:extLst>
          </p:cNvPr>
          <p:cNvPicPr>
            <a:picLocks noChangeAspect="1"/>
          </p:cNvPicPr>
          <p:nvPr/>
        </p:nvPicPr>
        <p:blipFill>
          <a:blip r:embed="rId4"/>
          <a:stretch>
            <a:fillRect/>
          </a:stretch>
        </p:blipFill>
        <p:spPr>
          <a:xfrm>
            <a:off x="4693365" y="5076725"/>
            <a:ext cx="634063" cy="634063"/>
          </a:xfrm>
          <a:prstGeom prst="rect">
            <a:avLst/>
          </a:prstGeom>
        </p:spPr>
      </p:pic>
      <p:sp>
        <p:nvSpPr>
          <p:cNvPr id="17" name="CuadroTexto 16">
            <a:extLst>
              <a:ext uri="{FF2B5EF4-FFF2-40B4-BE49-F238E27FC236}">
                <a16:creationId xmlns:a16="http://schemas.microsoft.com/office/drawing/2014/main" id="{305FD2EF-43F6-6C51-F0A3-2EE97B2965EF}"/>
              </a:ext>
            </a:extLst>
          </p:cNvPr>
          <p:cNvSpPr txBox="1"/>
          <p:nvPr/>
        </p:nvSpPr>
        <p:spPr>
          <a:xfrm flipH="1">
            <a:off x="6467263" y="1942407"/>
            <a:ext cx="1340878" cy="338554"/>
          </a:xfrm>
          <a:prstGeom prst="rect">
            <a:avLst/>
          </a:prstGeom>
          <a:noFill/>
        </p:spPr>
        <p:txBody>
          <a:bodyPr wrap="square">
            <a:spAutoFit/>
          </a:bodyPr>
          <a:lstStyle/>
          <a:p>
            <a:r>
              <a:rPr lang="es-MX" sz="1600" b="1" dirty="0">
                <a:solidFill>
                  <a:schemeClr val="bg1"/>
                </a:solidFill>
                <a:cs typeface="Courier New" panose="02070309020205020404" pitchFamily="49" charset="0"/>
              </a:rPr>
              <a:t>Alternativa  2</a:t>
            </a:r>
            <a:endParaRPr lang="es-CO" sz="1600" b="1" dirty="0">
              <a:solidFill>
                <a:schemeClr val="bg1"/>
              </a:solidFill>
            </a:endParaRPr>
          </a:p>
        </p:txBody>
      </p:sp>
      <p:sp>
        <p:nvSpPr>
          <p:cNvPr id="2" name="Rectangle 9">
            <a:extLst>
              <a:ext uri="{FF2B5EF4-FFF2-40B4-BE49-F238E27FC236}">
                <a16:creationId xmlns:a16="http://schemas.microsoft.com/office/drawing/2014/main" id="{BE7E6478-E27A-FA43-5710-9A3952DD71A2}"/>
              </a:ext>
            </a:extLst>
          </p:cNvPr>
          <p:cNvSpPr>
            <a:spLocks noChangeArrowheads="1"/>
          </p:cNvSpPr>
          <p:nvPr/>
        </p:nvSpPr>
        <p:spPr bwMode="auto">
          <a:xfrm>
            <a:off x="277092" y="1423312"/>
            <a:ext cx="3947284" cy="553094"/>
          </a:xfrm>
          <a:prstGeom prst="rect">
            <a:avLst/>
          </a:prstGeom>
          <a:noFill/>
          <a:ln w="9525">
            <a:noFill/>
            <a:miter lim="800000"/>
            <a:headEnd/>
            <a:tailEnd/>
          </a:ln>
        </p:spPr>
        <p:txBody>
          <a:bodyPr lIns="90000" tIns="46800" rIns="90000" bIns="46800"/>
          <a:lstStyle/>
          <a:p>
            <a:pPr marL="273050" lvl="1" indent="-273050" defTabSz="411163" eaLnBrk="0" hangingPunct="0">
              <a:buBlip>
                <a:blip r:embed="rId5"/>
              </a:buBlip>
              <a:tabLst>
                <a:tab pos="2239963" algn="l"/>
              </a:tabLst>
              <a:defRPr/>
            </a:pPr>
            <a:r>
              <a:rPr lang="es-ES" altLang="es-CO" b="1" cap="small" dirty="0"/>
              <a:t>Eliminación de Elementos:</a:t>
            </a:r>
            <a:endParaRPr lang="es-ES" altLang="es-CO" sz="1600" dirty="0"/>
          </a:p>
          <a:p>
            <a:pPr marL="0" lvl="1" algn="ctr" defTabSz="411163" eaLnBrk="0" hangingPunct="0">
              <a:tabLst>
                <a:tab pos="2239963" algn="l"/>
              </a:tabLst>
              <a:defRPr/>
            </a:pPr>
            <a:endParaRPr kumimoji="0" lang="es-CO" altLang="es-CO"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lvl="1" algn="ctr" defTabSz="411163" eaLnBrk="0" hangingPunct="0">
              <a:tabLst>
                <a:tab pos="2239963" algn="l"/>
              </a:tabLst>
              <a:defRPr/>
            </a:pPr>
            <a:endParaRPr kumimoji="0" lang="es-CO" altLang="es-CO"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lvl="1" defTabSz="411163" eaLnBrk="0" hangingPunct="0">
              <a:tabLst>
                <a:tab pos="2239963" algn="l"/>
              </a:tabLst>
              <a:defRPr/>
            </a:pPr>
            <a:endParaRPr lang="es-ES" altLang="es-CO" sz="1600" dirty="0"/>
          </a:p>
        </p:txBody>
      </p:sp>
      <p:grpSp>
        <p:nvGrpSpPr>
          <p:cNvPr id="3" name="Grupo 2">
            <a:extLst>
              <a:ext uri="{FF2B5EF4-FFF2-40B4-BE49-F238E27FC236}">
                <a16:creationId xmlns:a16="http://schemas.microsoft.com/office/drawing/2014/main" id="{C040EB42-8727-C4F4-8588-81EB37E8783E}"/>
              </a:ext>
            </a:extLst>
          </p:cNvPr>
          <p:cNvGrpSpPr/>
          <p:nvPr/>
        </p:nvGrpSpPr>
        <p:grpSpPr>
          <a:xfrm>
            <a:off x="484860" y="1932825"/>
            <a:ext cx="1742110" cy="372906"/>
            <a:chOff x="6474693" y="1279232"/>
            <a:chExt cx="1742110" cy="372906"/>
          </a:xfrm>
        </p:grpSpPr>
        <p:sp>
          <p:nvSpPr>
            <p:cNvPr id="4" name="Rectángulo 3">
              <a:extLst>
                <a:ext uri="{FF2B5EF4-FFF2-40B4-BE49-F238E27FC236}">
                  <a16:creationId xmlns:a16="http://schemas.microsoft.com/office/drawing/2014/main" id="{13B3114E-D809-FBD8-A5F0-81334E0D346C}"/>
                </a:ext>
              </a:extLst>
            </p:cNvPr>
            <p:cNvSpPr/>
            <p:nvPr/>
          </p:nvSpPr>
          <p:spPr>
            <a:xfrm>
              <a:off x="6474693" y="1279232"/>
              <a:ext cx="1415295" cy="37243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Triángulo isósceles 4">
              <a:extLst>
                <a:ext uri="{FF2B5EF4-FFF2-40B4-BE49-F238E27FC236}">
                  <a16:creationId xmlns:a16="http://schemas.microsoft.com/office/drawing/2014/main" id="{A70CDF8A-604E-B702-17D4-1CAC59A1204F}"/>
                </a:ext>
              </a:extLst>
            </p:cNvPr>
            <p:cNvSpPr/>
            <p:nvPr/>
          </p:nvSpPr>
          <p:spPr>
            <a:xfrm flipH="1">
              <a:off x="7887606" y="1281338"/>
              <a:ext cx="329197" cy="370800"/>
            </a:xfrm>
            <a:prstGeom prst="triangle">
              <a:avLst>
                <a:gd name="adj" fmla="val 100000"/>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6" name="CuadroTexto 5">
            <a:extLst>
              <a:ext uri="{FF2B5EF4-FFF2-40B4-BE49-F238E27FC236}">
                <a16:creationId xmlns:a16="http://schemas.microsoft.com/office/drawing/2014/main" id="{4B3A6D43-7B3F-BF61-1673-56995B27A470}"/>
              </a:ext>
            </a:extLst>
          </p:cNvPr>
          <p:cNvSpPr txBox="1"/>
          <p:nvPr/>
        </p:nvSpPr>
        <p:spPr>
          <a:xfrm flipH="1">
            <a:off x="559277" y="1933967"/>
            <a:ext cx="1340878" cy="338554"/>
          </a:xfrm>
          <a:prstGeom prst="rect">
            <a:avLst/>
          </a:prstGeom>
          <a:noFill/>
        </p:spPr>
        <p:txBody>
          <a:bodyPr wrap="square">
            <a:spAutoFit/>
          </a:bodyPr>
          <a:lstStyle/>
          <a:p>
            <a:r>
              <a:rPr lang="es-MX" sz="1600" b="1" dirty="0">
                <a:solidFill>
                  <a:schemeClr val="bg1"/>
                </a:solidFill>
                <a:cs typeface="Courier New" panose="02070309020205020404" pitchFamily="49" charset="0"/>
              </a:rPr>
              <a:t>Alternativa  1</a:t>
            </a:r>
            <a:endParaRPr lang="es-CO" sz="1600" b="1" dirty="0">
              <a:solidFill>
                <a:schemeClr val="bg1"/>
              </a:solidFill>
            </a:endParaRPr>
          </a:p>
        </p:txBody>
      </p:sp>
    </p:spTree>
    <p:extLst>
      <p:ext uri="{BB962C8B-B14F-4D97-AF65-F5344CB8AC3E}">
        <p14:creationId xmlns:p14="http://schemas.microsoft.com/office/powerpoint/2010/main" val="682005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80FA488-F7E3-0DA3-A04C-29DD4A132BB8}"/>
              </a:ext>
            </a:extLst>
          </p:cNvPr>
          <p:cNvSpPr/>
          <p:nvPr/>
        </p:nvSpPr>
        <p:spPr>
          <a:xfrm>
            <a:off x="2073254" y="3719633"/>
            <a:ext cx="8119382" cy="830997"/>
          </a:xfrm>
          <a:prstGeom prst="rect">
            <a:avLst/>
          </a:prstGeom>
        </p:spPr>
        <p:txBody>
          <a:bodyPr wrap="square">
            <a:spAutoFit/>
          </a:bodyPr>
          <a:lstStyle/>
          <a:p>
            <a:pPr algn="ctr"/>
            <a:r>
              <a:rPr lang="es-ES" sz="4800" b="1" cap="small" dirty="0">
                <a:ea typeface="Arial" panose="020B0604020202020204" pitchFamily="34" charset="0"/>
              </a:rPr>
              <a:t>Lógica y Representación I</a:t>
            </a:r>
            <a:endParaRPr lang="es-ES" sz="4800" b="1" cap="small" dirty="0"/>
          </a:p>
        </p:txBody>
      </p:sp>
      <p:sp>
        <p:nvSpPr>
          <p:cNvPr id="7" name="4 Rectángulo">
            <a:extLst>
              <a:ext uri="{FF2B5EF4-FFF2-40B4-BE49-F238E27FC236}">
                <a16:creationId xmlns:a16="http://schemas.microsoft.com/office/drawing/2014/main" id="{3BEF5CB4-8667-1147-7667-68177B3A508B}"/>
              </a:ext>
            </a:extLst>
          </p:cNvPr>
          <p:cNvSpPr>
            <a:spLocks noChangeArrowheads="1"/>
          </p:cNvSpPr>
          <p:nvPr/>
        </p:nvSpPr>
        <p:spPr bwMode="auto">
          <a:xfrm>
            <a:off x="3485842" y="4455705"/>
            <a:ext cx="52942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a:lnSpc>
                <a:spcPct val="100000"/>
              </a:lnSpc>
              <a:spcBef>
                <a:spcPct val="0"/>
              </a:spcBef>
              <a:buFontTx/>
              <a:buNone/>
            </a:pPr>
            <a:r>
              <a:rPr lang="es-CO" altLang="es-CO" sz="2800" b="1" cap="small" dirty="0"/>
              <a:t>Programa de Ingeniería de Sistemas</a:t>
            </a:r>
          </a:p>
        </p:txBody>
      </p:sp>
      <p:pic>
        <p:nvPicPr>
          <p:cNvPr id="8" name="Imagen 7">
            <a:extLst>
              <a:ext uri="{FF2B5EF4-FFF2-40B4-BE49-F238E27FC236}">
                <a16:creationId xmlns:a16="http://schemas.microsoft.com/office/drawing/2014/main" id="{3ABF9A98-749A-AD32-94CA-91950E282B52}"/>
              </a:ext>
            </a:extLst>
          </p:cNvPr>
          <p:cNvPicPr>
            <a:picLocks noChangeAspect="1"/>
          </p:cNvPicPr>
          <p:nvPr/>
        </p:nvPicPr>
        <p:blipFill>
          <a:blip r:embed="rId2"/>
          <a:stretch>
            <a:fillRect/>
          </a:stretch>
        </p:blipFill>
        <p:spPr>
          <a:xfrm>
            <a:off x="3380418" y="1424767"/>
            <a:ext cx="5505055" cy="1385439"/>
          </a:xfrm>
          <a:prstGeom prst="rect">
            <a:avLst/>
          </a:prstGeom>
        </p:spPr>
      </p:pic>
      <p:sp>
        <p:nvSpPr>
          <p:cNvPr id="3" name="CuadroTexto 2">
            <a:extLst>
              <a:ext uri="{FF2B5EF4-FFF2-40B4-BE49-F238E27FC236}">
                <a16:creationId xmlns:a16="http://schemas.microsoft.com/office/drawing/2014/main" id="{DCAD7731-21D3-EA19-7095-3E67D2D5BD5B}"/>
              </a:ext>
            </a:extLst>
          </p:cNvPr>
          <p:cNvSpPr txBox="1"/>
          <p:nvPr/>
        </p:nvSpPr>
        <p:spPr>
          <a:xfrm>
            <a:off x="3941500" y="6250973"/>
            <a:ext cx="4309000" cy="523220"/>
          </a:xfrm>
          <a:prstGeom prst="rect">
            <a:avLst/>
          </a:prstGeom>
          <a:noFill/>
        </p:spPr>
        <p:txBody>
          <a:bodyPr wrap="none" rtlCol="0">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1400" dirty="0"/>
              <a:t>Material desarrollado por </a:t>
            </a:r>
            <a:r>
              <a:rPr lang="es-MX" sz="1400" b="1" dirty="0"/>
              <a:t>Carlos Andrés Mera </a:t>
            </a:r>
            <a:r>
              <a:rPr lang="es-MX" sz="1400" b="1" dirty="0" err="1"/>
              <a:t>Banguero</a:t>
            </a:r>
            <a:endParaRPr lang="es-MX" sz="1400" b="1" dirty="0"/>
          </a:p>
          <a:p>
            <a:pPr algn="ctr"/>
            <a:r>
              <a:rPr lang="es-CO" sz="1400" dirty="0">
                <a:hlinkClick r:id="rId3"/>
              </a:rPr>
              <a:t>https://github.com/carlosmera20/</a:t>
            </a:r>
            <a:r>
              <a:rPr lang="es-CO" sz="1400" dirty="0"/>
              <a:t> </a:t>
            </a:r>
          </a:p>
        </p:txBody>
      </p:sp>
    </p:spTree>
    <p:extLst>
      <p:ext uri="{BB962C8B-B14F-4D97-AF65-F5344CB8AC3E}">
        <p14:creationId xmlns:p14="http://schemas.microsoft.com/office/powerpoint/2010/main" val="3040930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a:bodyPr>
          <a:lstStyle/>
          <a:p>
            <a:pPr eaLnBrk="1" hangingPunct="1">
              <a:defRPr/>
            </a:pPr>
            <a:r>
              <a:rPr lang="es-CO" sz="3600" dirty="0"/>
              <a:t>Estructuras de Datos</a:t>
            </a:r>
            <a:endParaRPr lang="es-ES" sz="3600" dirty="0"/>
          </a:p>
        </p:txBody>
      </p:sp>
      <p:sp>
        <p:nvSpPr>
          <p:cNvPr id="2" name="Rectángulo: esquinas redondeadas 1">
            <a:extLst>
              <a:ext uri="{FF2B5EF4-FFF2-40B4-BE49-F238E27FC236}">
                <a16:creationId xmlns:a16="http://schemas.microsoft.com/office/drawing/2014/main" id="{BEF4D9CB-C05D-9FF3-24DC-B79639A29620}"/>
              </a:ext>
            </a:extLst>
          </p:cNvPr>
          <p:cNvSpPr/>
          <p:nvPr/>
        </p:nvSpPr>
        <p:spPr>
          <a:xfrm>
            <a:off x="350342" y="2802439"/>
            <a:ext cx="4091976" cy="2447527"/>
          </a:xfrm>
          <a:prstGeom prst="roundRect">
            <a:avLst>
              <a:gd name="adj" fmla="val 3489"/>
            </a:avLst>
          </a:prstGeom>
          <a:solidFill>
            <a:srgbClr val="2B3B4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esquinas superiores redondeadas 2">
            <a:extLst>
              <a:ext uri="{FF2B5EF4-FFF2-40B4-BE49-F238E27FC236}">
                <a16:creationId xmlns:a16="http://schemas.microsoft.com/office/drawing/2014/main" id="{3330F157-7A2F-FC01-8034-752B6594AFC5}"/>
              </a:ext>
            </a:extLst>
          </p:cNvPr>
          <p:cNvSpPr/>
          <p:nvPr/>
        </p:nvSpPr>
        <p:spPr>
          <a:xfrm>
            <a:off x="350342" y="2802439"/>
            <a:ext cx="4091976" cy="372430"/>
          </a:xfrm>
          <a:prstGeom prst="round2SameRect">
            <a:avLst/>
          </a:prstGeom>
          <a:solidFill>
            <a:srgbClr val="1C2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CuadroTexto 3">
            <a:extLst>
              <a:ext uri="{FF2B5EF4-FFF2-40B4-BE49-F238E27FC236}">
                <a16:creationId xmlns:a16="http://schemas.microsoft.com/office/drawing/2014/main" id="{4D8A5247-0183-7D6F-72D1-1434A756BE32}"/>
              </a:ext>
            </a:extLst>
          </p:cNvPr>
          <p:cNvSpPr txBox="1"/>
          <p:nvPr/>
        </p:nvSpPr>
        <p:spPr>
          <a:xfrm>
            <a:off x="355583" y="2796501"/>
            <a:ext cx="4112909" cy="369332"/>
          </a:xfrm>
          <a:prstGeom prst="rect">
            <a:avLst/>
          </a:prstGeom>
          <a:noFill/>
        </p:spPr>
        <p:txBody>
          <a:bodyPr wrap="square">
            <a:spAutoFit/>
          </a:bodyPr>
          <a:lstStyle/>
          <a:p>
            <a:pPr defTabSz="411163" eaLnBrk="0" hangingPunct="0">
              <a:tabLst>
                <a:tab pos="2239963" algn="l"/>
              </a:tabLst>
              <a:defRPr/>
            </a:pPr>
            <a:r>
              <a:rPr lang="es-ES" sz="1800" b="1" cap="small" dirty="0">
                <a:solidFill>
                  <a:srgbClr val="92D050"/>
                </a:solidFill>
                <a:cs typeface="Courier New" panose="02070309020205020404" pitchFamily="49" charset="0"/>
              </a:rPr>
              <a:t>¿Qué son las Estructuras de Datos?</a:t>
            </a:r>
          </a:p>
        </p:txBody>
      </p:sp>
      <p:sp>
        <p:nvSpPr>
          <p:cNvPr id="5" name="CuadroTexto 4">
            <a:extLst>
              <a:ext uri="{FF2B5EF4-FFF2-40B4-BE49-F238E27FC236}">
                <a16:creationId xmlns:a16="http://schemas.microsoft.com/office/drawing/2014/main" id="{4DA07346-5FBB-9040-622F-9CD57BD33EC7}"/>
              </a:ext>
            </a:extLst>
          </p:cNvPr>
          <p:cNvSpPr txBox="1"/>
          <p:nvPr/>
        </p:nvSpPr>
        <p:spPr>
          <a:xfrm>
            <a:off x="464641" y="3159894"/>
            <a:ext cx="3729538" cy="1938992"/>
          </a:xfrm>
          <a:prstGeom prst="rect">
            <a:avLst/>
          </a:prstGeom>
          <a:noFill/>
        </p:spPr>
        <p:txBody>
          <a:bodyPr wrap="square">
            <a:spAutoFit/>
          </a:bodyPr>
          <a:lstStyle/>
          <a:p>
            <a:r>
              <a:rPr lang="es-MX" sz="1500" dirty="0">
                <a:solidFill>
                  <a:schemeClr val="bg1"/>
                </a:solidFill>
              </a:rPr>
              <a:t>Son “contenedores” que utilizan para almacenar y acceder, de manera organizada, a los datos que se manipulan en un programa. Las </a:t>
            </a:r>
            <a:r>
              <a:rPr lang="es-MX" sz="1500" u="sng" dirty="0">
                <a:solidFill>
                  <a:srgbClr val="92D050"/>
                </a:solidFill>
              </a:rPr>
              <a:t>Estructuras de Datos </a:t>
            </a:r>
            <a:r>
              <a:rPr lang="es-MX" sz="1500" dirty="0">
                <a:solidFill>
                  <a:schemeClr val="bg1"/>
                </a:solidFill>
              </a:rPr>
              <a:t>además de definir cómo se agrupan y relacionan los datos, también define cuáles son las operaciones que se pueden realizar sobre estos.</a:t>
            </a:r>
            <a:endParaRPr lang="es-CO" sz="1500" dirty="0">
              <a:solidFill>
                <a:schemeClr val="bg1"/>
              </a:solidFill>
            </a:endParaRPr>
          </a:p>
        </p:txBody>
      </p:sp>
      <p:grpSp>
        <p:nvGrpSpPr>
          <p:cNvPr id="7" name="Grupo 6">
            <a:extLst>
              <a:ext uri="{FF2B5EF4-FFF2-40B4-BE49-F238E27FC236}">
                <a16:creationId xmlns:a16="http://schemas.microsoft.com/office/drawing/2014/main" id="{19C79A6E-2937-FAF1-AD58-E54B82165990}"/>
              </a:ext>
            </a:extLst>
          </p:cNvPr>
          <p:cNvGrpSpPr/>
          <p:nvPr/>
        </p:nvGrpSpPr>
        <p:grpSpPr>
          <a:xfrm>
            <a:off x="3889379" y="2965058"/>
            <a:ext cx="394800" cy="90000"/>
            <a:chOff x="5637228" y="2356700"/>
            <a:chExt cx="394800" cy="90000"/>
          </a:xfrm>
        </p:grpSpPr>
        <p:sp>
          <p:nvSpPr>
            <p:cNvPr id="8" name="Elipse 7">
              <a:extLst>
                <a:ext uri="{FF2B5EF4-FFF2-40B4-BE49-F238E27FC236}">
                  <a16:creationId xmlns:a16="http://schemas.microsoft.com/office/drawing/2014/main" id="{20654857-43CF-9822-0700-1AF8F29FABDE}"/>
                </a:ext>
              </a:extLst>
            </p:cNvPr>
            <p:cNvSpPr/>
            <p:nvPr/>
          </p:nvSpPr>
          <p:spPr>
            <a:xfrm>
              <a:off x="5637228" y="2356700"/>
              <a:ext cx="90000" cy="90000"/>
            </a:xfrm>
            <a:prstGeom prst="ellipse">
              <a:avLst/>
            </a:prstGeom>
            <a:solidFill>
              <a:srgbClr val="F0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Elipse 8">
              <a:extLst>
                <a:ext uri="{FF2B5EF4-FFF2-40B4-BE49-F238E27FC236}">
                  <a16:creationId xmlns:a16="http://schemas.microsoft.com/office/drawing/2014/main" id="{8A4C6857-342E-6BDF-2970-8AC892512096}"/>
                </a:ext>
              </a:extLst>
            </p:cNvPr>
            <p:cNvSpPr/>
            <p:nvPr/>
          </p:nvSpPr>
          <p:spPr>
            <a:xfrm>
              <a:off x="5789628" y="2356700"/>
              <a:ext cx="90000" cy="9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Elipse 9">
              <a:extLst>
                <a:ext uri="{FF2B5EF4-FFF2-40B4-BE49-F238E27FC236}">
                  <a16:creationId xmlns:a16="http://schemas.microsoft.com/office/drawing/2014/main" id="{D9CF5F85-1404-84C0-D3AC-69DE67211FFD}"/>
                </a:ext>
              </a:extLst>
            </p:cNvPr>
            <p:cNvSpPr/>
            <p:nvPr/>
          </p:nvSpPr>
          <p:spPr>
            <a:xfrm>
              <a:off x="5942028" y="2356700"/>
              <a:ext cx="90000" cy="9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6" name="Rectangle 2">
            <a:extLst>
              <a:ext uri="{FF2B5EF4-FFF2-40B4-BE49-F238E27FC236}">
                <a16:creationId xmlns:a16="http://schemas.microsoft.com/office/drawing/2014/main" id="{37D71D36-04B6-F484-7EC9-0E289FCC5CB0}"/>
              </a:ext>
            </a:extLst>
          </p:cNvPr>
          <p:cNvSpPr>
            <a:spLocks noChangeArrowheads="1"/>
          </p:cNvSpPr>
          <p:nvPr/>
        </p:nvSpPr>
        <p:spPr bwMode="auto">
          <a:xfrm>
            <a:off x="5687829" y="1659805"/>
            <a:ext cx="4215223"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CO" altLang="es-CO" sz="1500" b="1" dirty="0"/>
              <a:t>Arreglos:</a:t>
            </a:r>
            <a:r>
              <a:rPr lang="es-CO" altLang="es-CO" sz="1500" dirty="0"/>
              <a:t> </a:t>
            </a:r>
            <a:r>
              <a:rPr lang="es-CO" altLang="es-CO" sz="1500" dirty="0">
                <a:solidFill>
                  <a:schemeClr val="tx1">
                    <a:lumMod val="65000"/>
                    <a:lumOff val="35000"/>
                  </a:schemeClr>
                </a:solidFill>
              </a:rPr>
              <a:t>que almacenan una colección de valores del mismo tipo y a los que pueden acceder mediante un índice. Son una estructura estática.</a:t>
            </a:r>
            <a:endParaRPr kumimoji="0" lang="es-CO" altLang="es-CO" sz="1500" b="0" i="0" u="none" strike="noStrike" cap="none" normalizeH="0" baseline="0" dirty="0">
              <a:ln>
                <a:noFill/>
              </a:ln>
              <a:solidFill>
                <a:schemeClr val="tx1">
                  <a:lumMod val="65000"/>
                  <a:lumOff val="35000"/>
                </a:schemeClr>
              </a:solidFill>
              <a:effectLst/>
            </a:endParaRPr>
          </a:p>
        </p:txBody>
      </p:sp>
      <p:sp>
        <p:nvSpPr>
          <p:cNvPr id="21" name="Rectangle 3">
            <a:extLst>
              <a:ext uri="{FF2B5EF4-FFF2-40B4-BE49-F238E27FC236}">
                <a16:creationId xmlns:a16="http://schemas.microsoft.com/office/drawing/2014/main" id="{BF8CB145-96C7-ECCA-9532-6FBE1181BFD8}"/>
              </a:ext>
            </a:extLst>
          </p:cNvPr>
          <p:cNvSpPr>
            <a:spLocks noChangeArrowheads="1"/>
          </p:cNvSpPr>
          <p:nvPr/>
        </p:nvSpPr>
        <p:spPr bwMode="auto">
          <a:xfrm>
            <a:off x="5707640" y="3021655"/>
            <a:ext cx="45000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500" b="1" i="0" strike="noStrike" cap="none" normalizeH="0" baseline="0" dirty="0">
                <a:ln>
                  <a:noFill/>
                </a:ln>
                <a:solidFill>
                  <a:schemeClr val="tx1"/>
                </a:solidFill>
                <a:effectLst/>
              </a:rPr>
              <a:t>Listas:</a:t>
            </a:r>
            <a:r>
              <a:rPr kumimoji="0" lang="es-CO" altLang="es-CO" sz="1500" b="0" i="0" strike="noStrike" cap="none" normalizeH="0" baseline="0" dirty="0">
                <a:ln>
                  <a:noFill/>
                </a:ln>
                <a:solidFill>
                  <a:schemeClr val="tx1"/>
                </a:solidFill>
                <a:effectLst/>
              </a:rPr>
              <a:t> </a:t>
            </a:r>
            <a:r>
              <a:rPr lang="es-CO" altLang="es-CO" sz="1500" dirty="0">
                <a:solidFill>
                  <a:schemeClr val="tx1">
                    <a:lumMod val="65000"/>
                    <a:lumOff val="35000"/>
                  </a:schemeClr>
                </a:solidFill>
              </a:rPr>
              <a:t>las cuales a</a:t>
            </a:r>
            <a:r>
              <a:rPr kumimoji="0" lang="es-CO" altLang="es-CO" sz="1500" b="0" i="0" strike="noStrike" cap="none" normalizeH="0" baseline="0" dirty="0">
                <a:ln>
                  <a:noFill/>
                </a:ln>
                <a:solidFill>
                  <a:schemeClr val="tx1">
                    <a:lumMod val="65000"/>
                    <a:lumOff val="35000"/>
                  </a:schemeClr>
                </a:solidFill>
                <a:effectLst/>
              </a:rPr>
              <a:t>lmacenan datos que se enlazan unos con otros. Las listas son de tamaño dinámico por lo que permiten agregar, eliminar y modificar datos.</a:t>
            </a:r>
            <a:endParaRPr kumimoji="0" lang="es-CO" altLang="es-CO" sz="1500" b="0" i="0" strike="noStrike" cap="none" normalizeH="0" baseline="0" dirty="0">
              <a:ln>
                <a:noFill/>
              </a:ln>
              <a:solidFill>
                <a:schemeClr val="tx1"/>
              </a:solidFill>
              <a:effectLst/>
            </a:endParaRPr>
          </a:p>
        </p:txBody>
      </p:sp>
      <p:sp>
        <p:nvSpPr>
          <p:cNvPr id="22" name="Rectangle 4">
            <a:extLst>
              <a:ext uri="{FF2B5EF4-FFF2-40B4-BE49-F238E27FC236}">
                <a16:creationId xmlns:a16="http://schemas.microsoft.com/office/drawing/2014/main" id="{63A2B27C-E748-C02F-2D53-45CF536FB8BA}"/>
              </a:ext>
            </a:extLst>
          </p:cNvPr>
          <p:cNvSpPr>
            <a:spLocks noChangeArrowheads="1"/>
          </p:cNvSpPr>
          <p:nvPr/>
        </p:nvSpPr>
        <p:spPr bwMode="auto">
          <a:xfrm>
            <a:off x="5697441" y="4344324"/>
            <a:ext cx="45000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500" b="1" i="0" strike="noStrike" cap="none" normalizeH="0" baseline="0" dirty="0">
                <a:ln>
                  <a:noFill/>
                </a:ln>
                <a:solidFill>
                  <a:schemeClr val="tx1"/>
                </a:solidFill>
                <a:effectLst/>
              </a:rPr>
              <a:t>Pilas:</a:t>
            </a:r>
            <a:r>
              <a:rPr kumimoji="0" lang="es-CO" altLang="es-CO" sz="1500" b="0" i="0" strike="noStrike" cap="none" normalizeH="0" baseline="0" dirty="0">
                <a:ln>
                  <a:noFill/>
                </a:ln>
                <a:solidFill>
                  <a:schemeClr val="tx1"/>
                </a:solidFill>
                <a:effectLst/>
              </a:rPr>
              <a:t> </a:t>
            </a:r>
            <a:r>
              <a:rPr lang="es-CO" altLang="es-CO" sz="1500" dirty="0">
                <a:solidFill>
                  <a:schemeClr val="tx1">
                    <a:lumMod val="65000"/>
                    <a:lumOff val="35000"/>
                  </a:schemeClr>
                </a:solidFill>
              </a:rPr>
              <a:t>a</a:t>
            </a:r>
            <a:r>
              <a:rPr kumimoji="0" lang="es-CO" altLang="es-CO" sz="1500" b="0" i="0" strike="noStrike" cap="none" normalizeH="0" baseline="0" dirty="0">
                <a:ln>
                  <a:noFill/>
                </a:ln>
                <a:solidFill>
                  <a:schemeClr val="tx1">
                    <a:lumMod val="65000"/>
                    <a:lumOff val="35000"/>
                  </a:schemeClr>
                </a:solidFill>
                <a:effectLst/>
              </a:rPr>
              <a:t>lmacenan datos siguiendo el principio LIFO (</a:t>
            </a:r>
            <a:r>
              <a:rPr kumimoji="0" lang="es-CO" altLang="es-CO" sz="1500" b="0" i="1" strike="noStrike" cap="none" normalizeH="0" baseline="0" dirty="0" err="1">
                <a:ln>
                  <a:noFill/>
                </a:ln>
                <a:solidFill>
                  <a:schemeClr val="tx1">
                    <a:lumMod val="65000"/>
                    <a:lumOff val="35000"/>
                  </a:schemeClr>
                </a:solidFill>
                <a:effectLst/>
              </a:rPr>
              <a:t>Last</a:t>
            </a:r>
            <a:r>
              <a:rPr kumimoji="0" lang="es-CO" altLang="es-CO" sz="1500" b="0" i="1" strike="noStrike" cap="none" normalizeH="0" baseline="0" dirty="0">
                <a:ln>
                  <a:noFill/>
                </a:ln>
                <a:solidFill>
                  <a:schemeClr val="tx1">
                    <a:lumMod val="65000"/>
                    <a:lumOff val="35000"/>
                  </a:schemeClr>
                </a:solidFill>
                <a:effectLst/>
              </a:rPr>
              <a:t> In</a:t>
            </a:r>
            <a:r>
              <a:rPr kumimoji="0" lang="es-CO" altLang="es-CO" sz="1500" b="0" i="0" strike="noStrike" cap="none" normalizeH="0" baseline="0" dirty="0">
                <a:ln>
                  <a:noFill/>
                </a:ln>
                <a:solidFill>
                  <a:schemeClr val="tx1">
                    <a:lumMod val="65000"/>
                    <a:lumOff val="35000"/>
                  </a:schemeClr>
                </a:solidFill>
                <a:effectLst/>
              </a:rPr>
              <a:t>, </a:t>
            </a:r>
            <a:r>
              <a:rPr kumimoji="0" lang="es-CO" altLang="es-CO" sz="1500" b="0" i="1" strike="noStrike" cap="none" normalizeH="0" baseline="0" dirty="0" err="1">
                <a:ln>
                  <a:noFill/>
                </a:ln>
                <a:solidFill>
                  <a:schemeClr val="tx1">
                    <a:lumMod val="65000"/>
                    <a:lumOff val="35000"/>
                  </a:schemeClr>
                </a:solidFill>
                <a:effectLst/>
              </a:rPr>
              <a:t>First</a:t>
            </a:r>
            <a:r>
              <a:rPr kumimoji="0" lang="es-CO" altLang="es-CO" sz="1500" b="0" i="1" strike="noStrike" cap="none" normalizeH="0" baseline="0" dirty="0">
                <a:ln>
                  <a:noFill/>
                </a:ln>
                <a:solidFill>
                  <a:schemeClr val="tx1">
                    <a:lumMod val="65000"/>
                    <a:lumOff val="35000"/>
                  </a:schemeClr>
                </a:solidFill>
                <a:effectLst/>
              </a:rPr>
              <a:t> </a:t>
            </a:r>
            <a:r>
              <a:rPr kumimoji="0" lang="es-CO" altLang="es-CO" sz="1500" b="0" i="1" strike="noStrike" cap="none" normalizeH="0" baseline="0" dirty="0" err="1">
                <a:ln>
                  <a:noFill/>
                </a:ln>
                <a:solidFill>
                  <a:schemeClr val="tx1">
                    <a:lumMod val="65000"/>
                    <a:lumOff val="35000"/>
                  </a:schemeClr>
                </a:solidFill>
                <a:effectLst/>
              </a:rPr>
              <a:t>Out</a:t>
            </a:r>
            <a:r>
              <a:rPr kumimoji="0" lang="es-CO" altLang="es-CO" sz="1500" b="0" i="0" strike="noStrike" cap="none" normalizeH="0" baseline="0" dirty="0">
                <a:ln>
                  <a:noFill/>
                </a:ln>
                <a:solidFill>
                  <a:schemeClr val="tx1">
                    <a:lumMod val="65000"/>
                    <a:lumOff val="35000"/>
                  </a:schemeClr>
                </a:solidFill>
                <a:effectLst/>
              </a:rPr>
              <a:t>), donde el último elemento en entrar es el primero en salir.</a:t>
            </a:r>
          </a:p>
        </p:txBody>
      </p:sp>
      <p:sp>
        <p:nvSpPr>
          <p:cNvPr id="23" name="Rectangle 5">
            <a:extLst>
              <a:ext uri="{FF2B5EF4-FFF2-40B4-BE49-F238E27FC236}">
                <a16:creationId xmlns:a16="http://schemas.microsoft.com/office/drawing/2014/main" id="{CCEBEDC0-969F-E6E8-1959-C35FB01EEE8A}"/>
              </a:ext>
            </a:extLst>
          </p:cNvPr>
          <p:cNvSpPr>
            <a:spLocks noChangeArrowheads="1"/>
          </p:cNvSpPr>
          <p:nvPr/>
        </p:nvSpPr>
        <p:spPr bwMode="auto">
          <a:xfrm>
            <a:off x="5707640" y="5851992"/>
            <a:ext cx="45000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500" b="1" i="0" strike="noStrike" cap="none" normalizeH="0" baseline="0" dirty="0">
                <a:ln>
                  <a:noFill/>
                </a:ln>
                <a:solidFill>
                  <a:schemeClr val="tx1"/>
                </a:solidFill>
                <a:effectLst/>
              </a:rPr>
              <a:t>Colas:</a:t>
            </a:r>
            <a:r>
              <a:rPr kumimoji="0" lang="es-CO" altLang="es-CO" sz="1500" b="0" i="0" strike="noStrike" cap="none" normalizeH="0" baseline="0" dirty="0">
                <a:ln>
                  <a:noFill/>
                </a:ln>
                <a:solidFill>
                  <a:schemeClr val="tx1"/>
                </a:solidFill>
                <a:effectLst/>
              </a:rPr>
              <a:t> </a:t>
            </a:r>
            <a:r>
              <a:rPr lang="es-CO" altLang="es-CO" sz="1500" dirty="0">
                <a:solidFill>
                  <a:schemeClr val="tx1">
                    <a:lumMod val="65000"/>
                    <a:lumOff val="35000"/>
                  </a:schemeClr>
                </a:solidFill>
              </a:rPr>
              <a:t>a</a:t>
            </a:r>
            <a:r>
              <a:rPr kumimoji="0" lang="es-CO" altLang="es-CO" sz="1500" b="0" i="0" strike="noStrike" cap="none" normalizeH="0" baseline="0" dirty="0">
                <a:ln>
                  <a:noFill/>
                </a:ln>
                <a:solidFill>
                  <a:schemeClr val="tx1">
                    <a:lumMod val="65000"/>
                    <a:lumOff val="35000"/>
                  </a:schemeClr>
                </a:solidFill>
                <a:effectLst/>
              </a:rPr>
              <a:t>lmacenan datos siguiendo el principio FIFO (</a:t>
            </a:r>
            <a:r>
              <a:rPr kumimoji="0" lang="es-CO" altLang="es-CO" sz="1500" b="0" i="1" strike="noStrike" cap="none" normalizeH="0" baseline="0" dirty="0" err="1">
                <a:ln>
                  <a:noFill/>
                </a:ln>
                <a:solidFill>
                  <a:schemeClr val="tx1">
                    <a:lumMod val="65000"/>
                    <a:lumOff val="35000"/>
                  </a:schemeClr>
                </a:solidFill>
                <a:effectLst/>
              </a:rPr>
              <a:t>First</a:t>
            </a:r>
            <a:r>
              <a:rPr kumimoji="0" lang="es-CO" altLang="es-CO" sz="1500" b="0" i="1" strike="noStrike" cap="none" normalizeH="0" baseline="0" dirty="0">
                <a:ln>
                  <a:noFill/>
                </a:ln>
                <a:solidFill>
                  <a:schemeClr val="tx1">
                    <a:lumMod val="65000"/>
                    <a:lumOff val="35000"/>
                  </a:schemeClr>
                </a:solidFill>
                <a:effectLst/>
              </a:rPr>
              <a:t> In</a:t>
            </a:r>
            <a:r>
              <a:rPr kumimoji="0" lang="es-CO" altLang="es-CO" sz="1500" b="0" i="0" strike="noStrike" cap="none" normalizeH="0" baseline="0" dirty="0">
                <a:ln>
                  <a:noFill/>
                </a:ln>
                <a:solidFill>
                  <a:schemeClr val="tx1">
                    <a:lumMod val="65000"/>
                    <a:lumOff val="35000"/>
                  </a:schemeClr>
                </a:solidFill>
                <a:effectLst/>
              </a:rPr>
              <a:t>, </a:t>
            </a:r>
            <a:r>
              <a:rPr kumimoji="0" lang="es-CO" altLang="es-CO" sz="1500" b="0" i="1" strike="noStrike" cap="none" normalizeH="0" baseline="0" dirty="0" err="1">
                <a:ln>
                  <a:noFill/>
                </a:ln>
                <a:solidFill>
                  <a:schemeClr val="tx1">
                    <a:lumMod val="65000"/>
                    <a:lumOff val="35000"/>
                  </a:schemeClr>
                </a:solidFill>
                <a:effectLst/>
              </a:rPr>
              <a:t>First</a:t>
            </a:r>
            <a:r>
              <a:rPr kumimoji="0" lang="es-CO" altLang="es-CO" sz="1500" b="0" i="1" strike="noStrike" cap="none" normalizeH="0" baseline="0" dirty="0">
                <a:ln>
                  <a:noFill/>
                </a:ln>
                <a:solidFill>
                  <a:schemeClr val="tx1">
                    <a:lumMod val="65000"/>
                    <a:lumOff val="35000"/>
                  </a:schemeClr>
                </a:solidFill>
                <a:effectLst/>
              </a:rPr>
              <a:t> </a:t>
            </a:r>
            <a:r>
              <a:rPr kumimoji="0" lang="es-CO" altLang="es-CO" sz="1500" b="0" i="1" strike="noStrike" cap="none" normalizeH="0" baseline="0" dirty="0" err="1">
                <a:ln>
                  <a:noFill/>
                </a:ln>
                <a:solidFill>
                  <a:schemeClr val="tx1">
                    <a:lumMod val="65000"/>
                    <a:lumOff val="35000"/>
                  </a:schemeClr>
                </a:solidFill>
                <a:effectLst/>
              </a:rPr>
              <a:t>Out</a:t>
            </a:r>
            <a:r>
              <a:rPr kumimoji="0" lang="es-CO" altLang="es-CO" sz="1500" b="0" i="0" strike="noStrike" cap="none" normalizeH="0" baseline="0" dirty="0">
                <a:ln>
                  <a:noFill/>
                </a:ln>
                <a:solidFill>
                  <a:schemeClr val="tx1">
                    <a:lumMod val="65000"/>
                    <a:lumOff val="35000"/>
                  </a:schemeClr>
                </a:solidFill>
                <a:effectLst/>
              </a:rPr>
              <a:t>), donde el primer elemento en entrar es el primero en salir.</a:t>
            </a:r>
          </a:p>
        </p:txBody>
      </p:sp>
      <p:graphicFrame>
        <p:nvGraphicFramePr>
          <p:cNvPr id="25" name="Tabla 24">
            <a:extLst>
              <a:ext uri="{FF2B5EF4-FFF2-40B4-BE49-F238E27FC236}">
                <a16:creationId xmlns:a16="http://schemas.microsoft.com/office/drawing/2014/main" id="{5A2895BF-B29B-883B-D53E-F960CB764F5E}"/>
              </a:ext>
            </a:extLst>
          </p:cNvPr>
          <p:cNvGraphicFramePr>
            <a:graphicFrameLocks noGrp="1"/>
          </p:cNvGraphicFramePr>
          <p:nvPr>
            <p:extLst>
              <p:ext uri="{D42A27DB-BD31-4B8C-83A1-F6EECF244321}">
                <p14:modId xmlns:p14="http://schemas.microsoft.com/office/powerpoint/2010/main" val="1142326087"/>
              </p:ext>
            </p:extLst>
          </p:nvPr>
        </p:nvGraphicFramePr>
        <p:xfrm>
          <a:off x="10624243" y="1670549"/>
          <a:ext cx="1016645" cy="487680"/>
        </p:xfrm>
        <a:graphic>
          <a:graphicData uri="http://schemas.openxmlformats.org/drawingml/2006/table">
            <a:tbl>
              <a:tblPr firstRow="1" bandRow="1">
                <a:tableStyleId>{2D5ABB26-0587-4C30-8999-92F81FD0307C}</a:tableStyleId>
              </a:tblPr>
              <a:tblGrid>
                <a:gridCol w="255905">
                  <a:extLst>
                    <a:ext uri="{9D8B030D-6E8A-4147-A177-3AD203B41FA5}">
                      <a16:colId xmlns:a16="http://schemas.microsoft.com/office/drawing/2014/main" val="1472023604"/>
                    </a:ext>
                  </a:extLst>
                </a:gridCol>
                <a:gridCol w="253580">
                  <a:extLst>
                    <a:ext uri="{9D8B030D-6E8A-4147-A177-3AD203B41FA5}">
                      <a16:colId xmlns:a16="http://schemas.microsoft.com/office/drawing/2014/main" val="930256824"/>
                    </a:ext>
                  </a:extLst>
                </a:gridCol>
                <a:gridCol w="253580">
                  <a:extLst>
                    <a:ext uri="{9D8B030D-6E8A-4147-A177-3AD203B41FA5}">
                      <a16:colId xmlns:a16="http://schemas.microsoft.com/office/drawing/2014/main" val="1098454224"/>
                    </a:ext>
                  </a:extLst>
                </a:gridCol>
                <a:gridCol w="253580">
                  <a:extLst>
                    <a:ext uri="{9D8B030D-6E8A-4147-A177-3AD203B41FA5}">
                      <a16:colId xmlns:a16="http://schemas.microsoft.com/office/drawing/2014/main" val="4101431607"/>
                    </a:ext>
                  </a:extLst>
                </a:gridCol>
              </a:tblGrid>
              <a:tr h="180457">
                <a:tc>
                  <a:txBody>
                    <a:bodyPr/>
                    <a:lstStyle/>
                    <a:p>
                      <a:r>
                        <a:rPr lang="es-MX" sz="800" b="1" dirty="0">
                          <a:solidFill>
                            <a:schemeClr val="tx1"/>
                          </a:solidFill>
                        </a:rPr>
                        <a:t>0</a:t>
                      </a:r>
                      <a:endParaRPr lang="es-CO" sz="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s-MX" sz="800" b="1" dirty="0">
                          <a:solidFill>
                            <a:schemeClr val="tx1"/>
                          </a:solidFill>
                        </a:rPr>
                        <a:t>1</a:t>
                      </a:r>
                      <a:endParaRPr lang="es-CO" sz="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s-MX" sz="800" b="1" dirty="0">
                          <a:solidFill>
                            <a:schemeClr val="tx1"/>
                          </a:solidFill>
                        </a:rPr>
                        <a:t>2</a:t>
                      </a:r>
                      <a:endParaRPr lang="es-CO" sz="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s-MX" sz="800" b="1" dirty="0">
                          <a:solidFill>
                            <a:schemeClr val="tx1"/>
                          </a:solidFill>
                        </a:rPr>
                        <a:t>3</a:t>
                      </a:r>
                      <a:endParaRPr lang="es-CO" sz="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31761272"/>
                  </a:ext>
                </a:extLst>
              </a:tr>
              <a:tr h="236471">
                <a:tc>
                  <a:txBody>
                    <a:bodyPr/>
                    <a:lstStyle/>
                    <a:p>
                      <a:r>
                        <a:rPr lang="es-MX" sz="1200" dirty="0">
                          <a:solidFill>
                            <a:schemeClr val="bg1"/>
                          </a:solidFill>
                        </a:rPr>
                        <a:t>A</a:t>
                      </a:r>
                      <a:endParaRPr lang="es-CO"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s-MX" sz="1200" dirty="0">
                          <a:solidFill>
                            <a:schemeClr val="bg1"/>
                          </a:solidFill>
                        </a:rPr>
                        <a:t>B</a:t>
                      </a:r>
                      <a:endParaRPr lang="es-CO"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s-MX" sz="1200" dirty="0">
                          <a:solidFill>
                            <a:schemeClr val="bg1"/>
                          </a:solidFill>
                        </a:rPr>
                        <a:t>C</a:t>
                      </a:r>
                      <a:endParaRPr lang="es-CO"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s-MX" sz="1200" dirty="0">
                          <a:solidFill>
                            <a:schemeClr val="bg1"/>
                          </a:solidFill>
                        </a:rPr>
                        <a:t>D</a:t>
                      </a:r>
                      <a:endParaRPr lang="es-CO"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598525026"/>
                  </a:ext>
                </a:extLst>
              </a:tr>
            </a:tbl>
          </a:graphicData>
        </a:graphic>
      </p:graphicFrame>
      <p:sp>
        <p:nvSpPr>
          <p:cNvPr id="27" name="CuadroTexto 26">
            <a:extLst>
              <a:ext uri="{FF2B5EF4-FFF2-40B4-BE49-F238E27FC236}">
                <a16:creationId xmlns:a16="http://schemas.microsoft.com/office/drawing/2014/main" id="{80874407-61A1-3B0F-A39C-D7B6A0FA180D}"/>
              </a:ext>
            </a:extLst>
          </p:cNvPr>
          <p:cNvSpPr txBox="1"/>
          <p:nvPr/>
        </p:nvSpPr>
        <p:spPr>
          <a:xfrm>
            <a:off x="9842134" y="1632390"/>
            <a:ext cx="587277" cy="276999"/>
          </a:xfrm>
          <a:prstGeom prst="rect">
            <a:avLst/>
          </a:prstGeom>
          <a:noFill/>
        </p:spPr>
        <p:txBody>
          <a:bodyPr wrap="square">
            <a:spAutoFit/>
          </a:bodyPr>
          <a:lstStyle/>
          <a:p>
            <a:r>
              <a:rPr lang="es-MX" sz="1200" i="1" dirty="0"/>
              <a:t>Índice</a:t>
            </a:r>
            <a:endParaRPr lang="es-CO" sz="1200" i="1" dirty="0"/>
          </a:p>
        </p:txBody>
      </p:sp>
      <p:sp>
        <p:nvSpPr>
          <p:cNvPr id="28" name="CuadroTexto 27">
            <a:extLst>
              <a:ext uri="{FF2B5EF4-FFF2-40B4-BE49-F238E27FC236}">
                <a16:creationId xmlns:a16="http://schemas.microsoft.com/office/drawing/2014/main" id="{CA755F13-FC12-3581-46A0-293F7891BB2B}"/>
              </a:ext>
            </a:extLst>
          </p:cNvPr>
          <p:cNvSpPr txBox="1"/>
          <p:nvPr/>
        </p:nvSpPr>
        <p:spPr>
          <a:xfrm>
            <a:off x="9903052" y="1897546"/>
            <a:ext cx="587277" cy="276999"/>
          </a:xfrm>
          <a:prstGeom prst="rect">
            <a:avLst/>
          </a:prstGeom>
          <a:noFill/>
        </p:spPr>
        <p:txBody>
          <a:bodyPr wrap="square">
            <a:spAutoFit/>
          </a:bodyPr>
          <a:lstStyle/>
          <a:p>
            <a:r>
              <a:rPr lang="es-MX" sz="1200" i="1" dirty="0"/>
              <a:t>Dato</a:t>
            </a:r>
            <a:endParaRPr lang="es-CO" sz="1200" i="1" dirty="0"/>
          </a:p>
        </p:txBody>
      </p:sp>
      <p:cxnSp>
        <p:nvCxnSpPr>
          <p:cNvPr id="30" name="Conector recto de flecha 29">
            <a:extLst>
              <a:ext uri="{FF2B5EF4-FFF2-40B4-BE49-F238E27FC236}">
                <a16:creationId xmlns:a16="http://schemas.microsoft.com/office/drawing/2014/main" id="{1D9F3EEA-5F5A-46CB-CF42-F0BE10E9D24B}"/>
              </a:ext>
            </a:extLst>
          </p:cNvPr>
          <p:cNvCxnSpPr>
            <a:cxnSpLocks/>
          </p:cNvCxnSpPr>
          <p:nvPr/>
        </p:nvCxnSpPr>
        <p:spPr>
          <a:xfrm flipV="1">
            <a:off x="10344332" y="1776433"/>
            <a:ext cx="2069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ector recto de flecha 30">
            <a:extLst>
              <a:ext uri="{FF2B5EF4-FFF2-40B4-BE49-F238E27FC236}">
                <a16:creationId xmlns:a16="http://schemas.microsoft.com/office/drawing/2014/main" id="{8C852DB9-3A52-A828-1B3D-98226C66EDB0}"/>
              </a:ext>
            </a:extLst>
          </p:cNvPr>
          <p:cNvCxnSpPr>
            <a:cxnSpLocks/>
          </p:cNvCxnSpPr>
          <p:nvPr/>
        </p:nvCxnSpPr>
        <p:spPr>
          <a:xfrm flipV="1">
            <a:off x="10356410" y="2041590"/>
            <a:ext cx="2069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3" name="Imagen 32">
            <a:extLst>
              <a:ext uri="{FF2B5EF4-FFF2-40B4-BE49-F238E27FC236}">
                <a16:creationId xmlns:a16="http://schemas.microsoft.com/office/drawing/2014/main" id="{9B1CF2B1-0A79-F18B-C7CE-C41DA480EB7F}"/>
              </a:ext>
            </a:extLst>
          </p:cNvPr>
          <p:cNvPicPr>
            <a:picLocks noChangeAspect="1"/>
          </p:cNvPicPr>
          <p:nvPr/>
        </p:nvPicPr>
        <p:blipFill>
          <a:blip r:embed="rId3"/>
          <a:stretch>
            <a:fillRect/>
          </a:stretch>
        </p:blipFill>
        <p:spPr>
          <a:xfrm>
            <a:off x="10287052" y="2889072"/>
            <a:ext cx="1332466" cy="568051"/>
          </a:xfrm>
          <a:prstGeom prst="rect">
            <a:avLst/>
          </a:prstGeom>
        </p:spPr>
      </p:pic>
      <p:pic>
        <p:nvPicPr>
          <p:cNvPr id="35" name="Imagen 34">
            <a:extLst>
              <a:ext uri="{FF2B5EF4-FFF2-40B4-BE49-F238E27FC236}">
                <a16:creationId xmlns:a16="http://schemas.microsoft.com/office/drawing/2014/main" id="{7085C58D-7C25-B3E1-BD73-68B21ECBB814}"/>
              </a:ext>
            </a:extLst>
          </p:cNvPr>
          <p:cNvPicPr>
            <a:picLocks noChangeAspect="1"/>
          </p:cNvPicPr>
          <p:nvPr/>
        </p:nvPicPr>
        <p:blipFill>
          <a:blip r:embed="rId4"/>
          <a:stretch>
            <a:fillRect/>
          </a:stretch>
        </p:blipFill>
        <p:spPr>
          <a:xfrm>
            <a:off x="10844625" y="4540377"/>
            <a:ext cx="568051" cy="568051"/>
          </a:xfrm>
          <a:prstGeom prst="rect">
            <a:avLst/>
          </a:prstGeom>
        </p:spPr>
      </p:pic>
      <p:sp>
        <p:nvSpPr>
          <p:cNvPr id="36" name="CuadroTexto 35">
            <a:extLst>
              <a:ext uri="{FF2B5EF4-FFF2-40B4-BE49-F238E27FC236}">
                <a16:creationId xmlns:a16="http://schemas.microsoft.com/office/drawing/2014/main" id="{820F8AE8-CC91-A286-4F77-58950A96D45B}"/>
              </a:ext>
            </a:extLst>
          </p:cNvPr>
          <p:cNvSpPr txBox="1"/>
          <p:nvPr/>
        </p:nvSpPr>
        <p:spPr>
          <a:xfrm>
            <a:off x="10212983" y="4111365"/>
            <a:ext cx="789434" cy="391517"/>
          </a:xfrm>
          <a:prstGeom prst="rect">
            <a:avLst/>
          </a:prstGeom>
          <a:noFill/>
        </p:spPr>
        <p:txBody>
          <a:bodyPr wrap="square">
            <a:spAutoFit/>
          </a:bodyPr>
          <a:lstStyle/>
          <a:p>
            <a:pPr algn="r">
              <a:lnSpc>
                <a:spcPct val="80000"/>
              </a:lnSpc>
            </a:pPr>
            <a:r>
              <a:rPr lang="es-MX" sz="1200" i="1" dirty="0"/>
              <a:t>Último en entrar</a:t>
            </a:r>
            <a:endParaRPr lang="es-CO" sz="1200" i="1" dirty="0"/>
          </a:p>
        </p:txBody>
      </p:sp>
      <p:sp>
        <p:nvSpPr>
          <p:cNvPr id="38" name="CuadroTexto 37">
            <a:extLst>
              <a:ext uri="{FF2B5EF4-FFF2-40B4-BE49-F238E27FC236}">
                <a16:creationId xmlns:a16="http://schemas.microsoft.com/office/drawing/2014/main" id="{F6AA7953-CF39-6CCD-0571-29FB70206551}"/>
              </a:ext>
            </a:extLst>
          </p:cNvPr>
          <p:cNvSpPr txBox="1"/>
          <p:nvPr/>
        </p:nvSpPr>
        <p:spPr>
          <a:xfrm>
            <a:off x="11154865" y="4083657"/>
            <a:ext cx="789434" cy="391517"/>
          </a:xfrm>
          <a:prstGeom prst="rect">
            <a:avLst/>
          </a:prstGeom>
          <a:noFill/>
        </p:spPr>
        <p:txBody>
          <a:bodyPr wrap="square">
            <a:spAutoFit/>
          </a:bodyPr>
          <a:lstStyle/>
          <a:p>
            <a:pPr algn="r">
              <a:lnSpc>
                <a:spcPct val="80000"/>
              </a:lnSpc>
            </a:pPr>
            <a:r>
              <a:rPr lang="es-MX" sz="1200" i="1" dirty="0"/>
              <a:t>Primero en salir</a:t>
            </a:r>
            <a:endParaRPr lang="es-CO" sz="1200" i="1" dirty="0"/>
          </a:p>
        </p:txBody>
      </p:sp>
      <p:cxnSp>
        <p:nvCxnSpPr>
          <p:cNvPr id="40" name="Conector: angular 39">
            <a:extLst>
              <a:ext uri="{FF2B5EF4-FFF2-40B4-BE49-F238E27FC236}">
                <a16:creationId xmlns:a16="http://schemas.microsoft.com/office/drawing/2014/main" id="{4A5678D4-86B5-A741-B9DA-126F488853B1}"/>
              </a:ext>
            </a:extLst>
          </p:cNvPr>
          <p:cNvCxnSpPr>
            <a:cxnSpLocks/>
          </p:cNvCxnSpPr>
          <p:nvPr/>
        </p:nvCxnSpPr>
        <p:spPr>
          <a:xfrm rot="16200000" flipH="1">
            <a:off x="10850195" y="4364814"/>
            <a:ext cx="267519" cy="9672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41" name="Conector: angular 40">
            <a:extLst>
              <a:ext uri="{FF2B5EF4-FFF2-40B4-BE49-F238E27FC236}">
                <a16:creationId xmlns:a16="http://schemas.microsoft.com/office/drawing/2014/main" id="{E4697191-891C-007A-9DDA-74304AE0BF44}"/>
              </a:ext>
            </a:extLst>
          </p:cNvPr>
          <p:cNvCxnSpPr>
            <a:cxnSpLocks/>
          </p:cNvCxnSpPr>
          <p:nvPr/>
        </p:nvCxnSpPr>
        <p:spPr>
          <a:xfrm rot="5400000" flipH="1" flipV="1">
            <a:off x="11153808" y="4371442"/>
            <a:ext cx="257024" cy="7297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4" name="Rectángulo 43">
            <a:extLst>
              <a:ext uri="{FF2B5EF4-FFF2-40B4-BE49-F238E27FC236}">
                <a16:creationId xmlns:a16="http://schemas.microsoft.com/office/drawing/2014/main" id="{F1EA49CD-80F4-0443-CE9E-FC509770BC6D}"/>
              </a:ext>
            </a:extLst>
          </p:cNvPr>
          <p:cNvSpPr/>
          <p:nvPr/>
        </p:nvSpPr>
        <p:spPr>
          <a:xfrm>
            <a:off x="10960033" y="6191682"/>
            <a:ext cx="194832" cy="243579"/>
          </a:xfrm>
          <a:prstGeom prst="rect">
            <a:avLst/>
          </a:prstGeom>
          <a:solidFill>
            <a:srgbClr val="F08080"/>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CO"/>
          </a:p>
        </p:txBody>
      </p:sp>
      <p:sp>
        <p:nvSpPr>
          <p:cNvPr id="45" name="Rectángulo 44">
            <a:extLst>
              <a:ext uri="{FF2B5EF4-FFF2-40B4-BE49-F238E27FC236}">
                <a16:creationId xmlns:a16="http://schemas.microsoft.com/office/drawing/2014/main" id="{D34ABED6-7E3E-2F60-80BC-A4D2229BFB20}"/>
              </a:ext>
            </a:extLst>
          </p:cNvPr>
          <p:cNvSpPr/>
          <p:nvPr/>
        </p:nvSpPr>
        <p:spPr>
          <a:xfrm>
            <a:off x="11154865" y="6191682"/>
            <a:ext cx="194832" cy="243579"/>
          </a:xfrm>
          <a:prstGeom prst="rect">
            <a:avLst/>
          </a:prstGeom>
          <a:solidFill>
            <a:srgbClr val="F08080"/>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CO"/>
          </a:p>
        </p:txBody>
      </p:sp>
      <p:sp>
        <p:nvSpPr>
          <p:cNvPr id="46" name="Rectángulo 45">
            <a:extLst>
              <a:ext uri="{FF2B5EF4-FFF2-40B4-BE49-F238E27FC236}">
                <a16:creationId xmlns:a16="http://schemas.microsoft.com/office/drawing/2014/main" id="{67D0CD58-72DF-688B-DF70-30364D916436}"/>
              </a:ext>
            </a:extLst>
          </p:cNvPr>
          <p:cNvSpPr/>
          <p:nvPr/>
        </p:nvSpPr>
        <p:spPr>
          <a:xfrm>
            <a:off x="11349697" y="6191682"/>
            <a:ext cx="194832" cy="243579"/>
          </a:xfrm>
          <a:prstGeom prst="rect">
            <a:avLst/>
          </a:prstGeom>
          <a:solidFill>
            <a:srgbClr val="F08080"/>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CO"/>
          </a:p>
        </p:txBody>
      </p:sp>
      <p:sp>
        <p:nvSpPr>
          <p:cNvPr id="47" name="Rectángulo 46">
            <a:extLst>
              <a:ext uri="{FF2B5EF4-FFF2-40B4-BE49-F238E27FC236}">
                <a16:creationId xmlns:a16="http://schemas.microsoft.com/office/drawing/2014/main" id="{8DA9781A-7CFA-1AD0-8985-188F157EDD5A}"/>
              </a:ext>
            </a:extLst>
          </p:cNvPr>
          <p:cNvSpPr/>
          <p:nvPr/>
        </p:nvSpPr>
        <p:spPr>
          <a:xfrm>
            <a:off x="11544529" y="6191682"/>
            <a:ext cx="194832" cy="243579"/>
          </a:xfrm>
          <a:prstGeom prst="rect">
            <a:avLst/>
          </a:prstGeom>
          <a:solidFill>
            <a:srgbClr val="F08080"/>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CO"/>
          </a:p>
        </p:txBody>
      </p:sp>
      <p:sp>
        <p:nvSpPr>
          <p:cNvPr id="48" name="Rectángulo 47">
            <a:extLst>
              <a:ext uri="{FF2B5EF4-FFF2-40B4-BE49-F238E27FC236}">
                <a16:creationId xmlns:a16="http://schemas.microsoft.com/office/drawing/2014/main" id="{043484FA-5020-2226-5F2B-129D9729A916}"/>
              </a:ext>
            </a:extLst>
          </p:cNvPr>
          <p:cNvSpPr/>
          <p:nvPr/>
        </p:nvSpPr>
        <p:spPr>
          <a:xfrm>
            <a:off x="10711178" y="6493266"/>
            <a:ext cx="194832" cy="243579"/>
          </a:xfrm>
          <a:prstGeom prst="rect">
            <a:avLst/>
          </a:prstGeom>
          <a:solidFill>
            <a:srgbClr val="F08080"/>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CO"/>
          </a:p>
        </p:txBody>
      </p:sp>
      <p:sp>
        <p:nvSpPr>
          <p:cNvPr id="49" name="Rectángulo 48">
            <a:extLst>
              <a:ext uri="{FF2B5EF4-FFF2-40B4-BE49-F238E27FC236}">
                <a16:creationId xmlns:a16="http://schemas.microsoft.com/office/drawing/2014/main" id="{11251382-4693-E468-F997-B8CD561C9AAE}"/>
              </a:ext>
            </a:extLst>
          </p:cNvPr>
          <p:cNvSpPr/>
          <p:nvPr/>
        </p:nvSpPr>
        <p:spPr>
          <a:xfrm>
            <a:off x="11825239" y="5871619"/>
            <a:ext cx="194832" cy="243579"/>
          </a:xfrm>
          <a:prstGeom prst="rect">
            <a:avLst/>
          </a:prstGeom>
          <a:solidFill>
            <a:srgbClr val="F08080"/>
          </a:solidFill>
          <a:ln w="190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CO"/>
          </a:p>
        </p:txBody>
      </p:sp>
      <p:cxnSp>
        <p:nvCxnSpPr>
          <p:cNvPr id="50" name="Conector: angular 49">
            <a:extLst>
              <a:ext uri="{FF2B5EF4-FFF2-40B4-BE49-F238E27FC236}">
                <a16:creationId xmlns:a16="http://schemas.microsoft.com/office/drawing/2014/main" id="{9D6C7EA7-187E-1631-39E3-123F457360DA}"/>
              </a:ext>
            </a:extLst>
          </p:cNvPr>
          <p:cNvCxnSpPr>
            <a:cxnSpLocks/>
            <a:stCxn id="48" idx="0"/>
            <a:endCxn id="44" idx="1"/>
          </p:cNvCxnSpPr>
          <p:nvPr/>
        </p:nvCxnSpPr>
        <p:spPr>
          <a:xfrm rot="5400000" flipH="1" flipV="1">
            <a:off x="10794416" y="6327650"/>
            <a:ext cx="179794" cy="15143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54" name="Conector: angular 53">
            <a:extLst>
              <a:ext uri="{FF2B5EF4-FFF2-40B4-BE49-F238E27FC236}">
                <a16:creationId xmlns:a16="http://schemas.microsoft.com/office/drawing/2014/main" id="{AB6AB803-C360-B716-0A6D-7DC1FAB199C0}"/>
              </a:ext>
            </a:extLst>
          </p:cNvPr>
          <p:cNvCxnSpPr>
            <a:cxnSpLocks/>
            <a:stCxn id="47" idx="3"/>
            <a:endCxn id="49" idx="2"/>
          </p:cNvCxnSpPr>
          <p:nvPr/>
        </p:nvCxnSpPr>
        <p:spPr>
          <a:xfrm flipV="1">
            <a:off x="11739361" y="6115198"/>
            <a:ext cx="183294" cy="19827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58" name="CuadroTexto 57">
            <a:extLst>
              <a:ext uri="{FF2B5EF4-FFF2-40B4-BE49-F238E27FC236}">
                <a16:creationId xmlns:a16="http://schemas.microsoft.com/office/drawing/2014/main" id="{A446C107-AC50-30EF-91B3-CBF4DB251103}"/>
              </a:ext>
            </a:extLst>
          </p:cNvPr>
          <p:cNvSpPr txBox="1"/>
          <p:nvPr/>
        </p:nvSpPr>
        <p:spPr>
          <a:xfrm>
            <a:off x="10277934" y="5761076"/>
            <a:ext cx="1568190" cy="229935"/>
          </a:xfrm>
          <a:prstGeom prst="rect">
            <a:avLst/>
          </a:prstGeom>
          <a:noFill/>
        </p:spPr>
        <p:txBody>
          <a:bodyPr wrap="square">
            <a:spAutoFit/>
          </a:bodyPr>
          <a:lstStyle/>
          <a:p>
            <a:pPr algn="r">
              <a:lnSpc>
                <a:spcPct val="70000"/>
              </a:lnSpc>
            </a:pPr>
            <a:r>
              <a:rPr lang="es-MX" sz="1200" i="1" dirty="0"/>
              <a:t>Primero en entrar …</a:t>
            </a:r>
            <a:endParaRPr lang="es-CO" sz="1200" i="1" dirty="0"/>
          </a:p>
        </p:txBody>
      </p:sp>
      <p:sp>
        <p:nvSpPr>
          <p:cNvPr id="154625" name="CuadroTexto 154624">
            <a:extLst>
              <a:ext uri="{FF2B5EF4-FFF2-40B4-BE49-F238E27FC236}">
                <a16:creationId xmlns:a16="http://schemas.microsoft.com/office/drawing/2014/main" id="{3EC0C758-12C3-C600-66B6-D57D1F07A9E9}"/>
              </a:ext>
            </a:extLst>
          </p:cNvPr>
          <p:cNvSpPr txBox="1"/>
          <p:nvPr/>
        </p:nvSpPr>
        <p:spPr>
          <a:xfrm>
            <a:off x="10467612" y="5925815"/>
            <a:ext cx="1378512" cy="229935"/>
          </a:xfrm>
          <a:prstGeom prst="rect">
            <a:avLst/>
          </a:prstGeom>
          <a:noFill/>
        </p:spPr>
        <p:txBody>
          <a:bodyPr wrap="square">
            <a:spAutoFit/>
          </a:bodyPr>
          <a:lstStyle/>
          <a:p>
            <a:pPr algn="r">
              <a:lnSpc>
                <a:spcPct val="70000"/>
              </a:lnSpc>
            </a:pPr>
            <a:r>
              <a:rPr lang="es-MX" sz="1200" i="1" dirty="0"/>
              <a:t>Primero en salir …</a:t>
            </a:r>
            <a:endParaRPr lang="es-CO" sz="1200" i="1" dirty="0"/>
          </a:p>
        </p:txBody>
      </p:sp>
      <p:cxnSp>
        <p:nvCxnSpPr>
          <p:cNvPr id="154630" name="Conector: angular 154629">
            <a:extLst>
              <a:ext uri="{FF2B5EF4-FFF2-40B4-BE49-F238E27FC236}">
                <a16:creationId xmlns:a16="http://schemas.microsoft.com/office/drawing/2014/main" id="{C84CA67D-69EC-6B2A-6505-CB7CD38DB3FF}"/>
              </a:ext>
            </a:extLst>
          </p:cNvPr>
          <p:cNvCxnSpPr>
            <a:cxnSpLocks/>
          </p:cNvCxnSpPr>
          <p:nvPr/>
        </p:nvCxnSpPr>
        <p:spPr>
          <a:xfrm flipV="1">
            <a:off x="4418093" y="2036045"/>
            <a:ext cx="1188380" cy="1138824"/>
          </a:xfrm>
          <a:prstGeom prst="bentConnector3">
            <a:avLst/>
          </a:prstGeom>
          <a:ln w="28575">
            <a:solidFill>
              <a:srgbClr val="2B3B48"/>
            </a:solidFill>
            <a:headEnd w="lg" len="med"/>
            <a:tailEnd type="oval" w="lg" len="lg"/>
          </a:ln>
        </p:spPr>
        <p:style>
          <a:lnRef idx="1">
            <a:schemeClr val="accent1"/>
          </a:lnRef>
          <a:fillRef idx="0">
            <a:schemeClr val="accent1"/>
          </a:fillRef>
          <a:effectRef idx="0">
            <a:schemeClr val="accent1"/>
          </a:effectRef>
          <a:fontRef idx="minor">
            <a:schemeClr val="tx1"/>
          </a:fontRef>
        </p:style>
      </p:cxnSp>
      <p:cxnSp>
        <p:nvCxnSpPr>
          <p:cNvPr id="154634" name="Conector: angular 154633">
            <a:extLst>
              <a:ext uri="{FF2B5EF4-FFF2-40B4-BE49-F238E27FC236}">
                <a16:creationId xmlns:a16="http://schemas.microsoft.com/office/drawing/2014/main" id="{67987067-6E08-790F-5B84-DAB4DE587EC4}"/>
              </a:ext>
            </a:extLst>
          </p:cNvPr>
          <p:cNvCxnSpPr>
            <a:cxnSpLocks/>
          </p:cNvCxnSpPr>
          <p:nvPr/>
        </p:nvCxnSpPr>
        <p:spPr>
          <a:xfrm flipV="1">
            <a:off x="4408375" y="3295300"/>
            <a:ext cx="1279454" cy="582261"/>
          </a:xfrm>
          <a:prstGeom prst="bentConnector3">
            <a:avLst>
              <a:gd name="adj1" fmla="val 70213"/>
            </a:avLst>
          </a:prstGeom>
          <a:ln w="28575">
            <a:solidFill>
              <a:srgbClr val="2B3B48"/>
            </a:solidFill>
            <a:headEnd w="lg" len="med"/>
            <a:tailEnd type="oval" w="lg" len="lg"/>
          </a:ln>
        </p:spPr>
        <p:style>
          <a:lnRef idx="1">
            <a:schemeClr val="accent1"/>
          </a:lnRef>
          <a:fillRef idx="0">
            <a:schemeClr val="accent1"/>
          </a:fillRef>
          <a:effectRef idx="0">
            <a:schemeClr val="accent1"/>
          </a:effectRef>
          <a:fontRef idx="minor">
            <a:schemeClr val="tx1"/>
          </a:fontRef>
        </p:style>
      </p:cxnSp>
      <p:cxnSp>
        <p:nvCxnSpPr>
          <p:cNvPr id="154639" name="Conector: angular 154638">
            <a:extLst>
              <a:ext uri="{FF2B5EF4-FFF2-40B4-BE49-F238E27FC236}">
                <a16:creationId xmlns:a16="http://schemas.microsoft.com/office/drawing/2014/main" id="{6B9EE3D7-D512-703C-5F14-6794CAE7C958}"/>
              </a:ext>
            </a:extLst>
          </p:cNvPr>
          <p:cNvCxnSpPr>
            <a:cxnSpLocks/>
          </p:cNvCxnSpPr>
          <p:nvPr/>
        </p:nvCxnSpPr>
        <p:spPr>
          <a:xfrm>
            <a:off x="4442317" y="4271893"/>
            <a:ext cx="1164156" cy="456256"/>
          </a:xfrm>
          <a:prstGeom prst="bentConnector3">
            <a:avLst/>
          </a:prstGeom>
          <a:ln w="28575">
            <a:solidFill>
              <a:srgbClr val="2B3B48"/>
            </a:solidFill>
            <a:headEnd w="lg" len="med"/>
            <a:tailEnd type="oval" w="lg" len="lg"/>
          </a:ln>
        </p:spPr>
        <p:style>
          <a:lnRef idx="1">
            <a:schemeClr val="accent1"/>
          </a:lnRef>
          <a:fillRef idx="0">
            <a:schemeClr val="accent1"/>
          </a:fillRef>
          <a:effectRef idx="0">
            <a:schemeClr val="accent1"/>
          </a:effectRef>
          <a:fontRef idx="minor">
            <a:schemeClr val="tx1"/>
          </a:fontRef>
        </p:style>
      </p:cxnSp>
      <p:cxnSp>
        <p:nvCxnSpPr>
          <p:cNvPr id="154642" name="Conector: angular 154641">
            <a:extLst>
              <a:ext uri="{FF2B5EF4-FFF2-40B4-BE49-F238E27FC236}">
                <a16:creationId xmlns:a16="http://schemas.microsoft.com/office/drawing/2014/main" id="{E5F51BC1-6605-6A32-4605-023DDFBA44C5}"/>
              </a:ext>
            </a:extLst>
          </p:cNvPr>
          <p:cNvCxnSpPr>
            <a:cxnSpLocks/>
          </p:cNvCxnSpPr>
          <p:nvPr/>
        </p:nvCxnSpPr>
        <p:spPr>
          <a:xfrm>
            <a:off x="4408375" y="5057361"/>
            <a:ext cx="1279454" cy="966275"/>
          </a:xfrm>
          <a:prstGeom prst="bentConnector3">
            <a:avLst>
              <a:gd name="adj1" fmla="val 50000"/>
            </a:avLst>
          </a:prstGeom>
          <a:ln w="28575">
            <a:solidFill>
              <a:srgbClr val="2B3B48"/>
            </a:solidFill>
            <a:headEnd w="lg" len="med"/>
            <a:tailEnd type="oval" w="lg" len="lg"/>
          </a:ln>
        </p:spPr>
        <p:style>
          <a:lnRef idx="1">
            <a:schemeClr val="accent1"/>
          </a:lnRef>
          <a:fillRef idx="0">
            <a:schemeClr val="accent1"/>
          </a:fillRef>
          <a:effectRef idx="0">
            <a:schemeClr val="accent1"/>
          </a:effectRef>
          <a:fontRef idx="minor">
            <a:schemeClr val="tx1"/>
          </a:fontRef>
        </p:style>
      </p:cxnSp>
      <p:pic>
        <p:nvPicPr>
          <p:cNvPr id="154652" name="Imagen 154651">
            <a:extLst>
              <a:ext uri="{FF2B5EF4-FFF2-40B4-BE49-F238E27FC236}">
                <a16:creationId xmlns:a16="http://schemas.microsoft.com/office/drawing/2014/main" id="{3A290D1A-2553-BE2E-C2E2-25591CAAE876}"/>
              </a:ext>
            </a:extLst>
          </p:cNvPr>
          <p:cNvPicPr>
            <a:picLocks noChangeAspect="1"/>
          </p:cNvPicPr>
          <p:nvPr/>
        </p:nvPicPr>
        <p:blipFill>
          <a:blip r:embed="rId5"/>
          <a:stretch>
            <a:fillRect/>
          </a:stretch>
        </p:blipFill>
        <p:spPr>
          <a:xfrm>
            <a:off x="3862039" y="4702061"/>
            <a:ext cx="754280" cy="754280"/>
          </a:xfrm>
          <a:prstGeom prst="rect">
            <a:avLst/>
          </a:prstGeom>
        </p:spPr>
      </p:pic>
    </p:spTree>
    <p:extLst>
      <p:ext uri="{BB962C8B-B14F-4D97-AF65-F5344CB8AC3E}">
        <p14:creationId xmlns:p14="http://schemas.microsoft.com/office/powerpoint/2010/main" val="234043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9"/>
          <p:cNvSpPr>
            <a:spLocks noChangeArrowheads="1"/>
          </p:cNvSpPr>
          <p:nvPr/>
        </p:nvSpPr>
        <p:spPr bwMode="auto">
          <a:xfrm>
            <a:off x="1919288" y="1173707"/>
            <a:ext cx="8291513" cy="5063581"/>
          </a:xfrm>
          <a:prstGeom prst="rect">
            <a:avLst/>
          </a:prstGeom>
          <a:noFill/>
          <a:ln w="9525">
            <a:noFill/>
            <a:miter lim="800000"/>
            <a:headEnd/>
            <a:tailEnd/>
          </a:ln>
        </p:spPr>
        <p:txBody>
          <a:bodyPr lIns="90000" tIns="46800" rIns="90000" bIns="46800"/>
          <a:lstStyle/>
          <a:p>
            <a:pPr marL="627063" lvl="2" indent="-271463" defTabSz="411163" eaLnBrk="0" hangingPunct="0">
              <a:tabLst>
                <a:tab pos="2239963" algn="l"/>
              </a:tabLst>
              <a:defRPr/>
            </a:pPr>
            <a:endParaRPr lang="es-CO" sz="1600" dirty="0">
              <a:solidFill>
                <a:srgbClr val="080808"/>
              </a:solidFill>
              <a:cs typeface="Times New Roman" pitchFamily="18" charset="0"/>
            </a:endParaRPr>
          </a:p>
        </p:txBody>
      </p:sp>
      <p:sp>
        <p:nvSpPr>
          <p:cNvPr id="7" name="1 Rectángulo redondeado"/>
          <p:cNvSpPr/>
          <p:nvPr/>
        </p:nvSpPr>
        <p:spPr>
          <a:xfrm>
            <a:off x="2717875" y="2968315"/>
            <a:ext cx="7051336" cy="1811966"/>
          </a:xfrm>
          <a:prstGeom prst="roundRect">
            <a:avLst/>
          </a:prstGeom>
          <a:solidFill>
            <a:schemeClr val="bg1">
              <a:lumMod val="85000"/>
            </a:schemeClr>
          </a:solidFill>
          <a:ln w="28575"/>
        </p:spPr>
        <p:style>
          <a:lnRef idx="1">
            <a:schemeClr val="dk1"/>
          </a:lnRef>
          <a:fillRef idx="2">
            <a:schemeClr val="dk1"/>
          </a:fillRef>
          <a:effectRef idx="1">
            <a:schemeClr val="dk1"/>
          </a:effectRef>
          <a:fontRef idx="minor">
            <a:schemeClr val="dk1"/>
          </a:fontRef>
        </p:style>
        <p:txBody>
          <a:bodyPr rtlCol="0" anchor="ctr"/>
          <a:lstStyle/>
          <a:p>
            <a:pPr algn="ctr">
              <a:lnSpc>
                <a:spcPct val="100000"/>
              </a:lnSpc>
              <a:buNone/>
            </a:pPr>
            <a:r>
              <a:rPr lang="es-CO" sz="3200" cap="small" dirty="0"/>
              <a:t>¿Qué son los Arreglos?</a:t>
            </a:r>
            <a:endParaRPr lang="es-CO" sz="3200" i="1" cap="small" dirty="0">
              <a:solidFill>
                <a:schemeClr val="accent1"/>
              </a:solidFill>
            </a:endParaRPr>
          </a:p>
        </p:txBody>
      </p:sp>
      <p:pic>
        <p:nvPicPr>
          <p:cNvPr id="3" name="Imagen 2">
            <a:extLst>
              <a:ext uri="{FF2B5EF4-FFF2-40B4-BE49-F238E27FC236}">
                <a16:creationId xmlns:a16="http://schemas.microsoft.com/office/drawing/2014/main" id="{58D62894-8361-0D67-7AC7-588800B07410}"/>
              </a:ext>
            </a:extLst>
          </p:cNvPr>
          <p:cNvPicPr>
            <a:picLocks noChangeAspect="1"/>
          </p:cNvPicPr>
          <p:nvPr/>
        </p:nvPicPr>
        <p:blipFill rotWithShape="1">
          <a:blip r:embed="rId3"/>
          <a:srcRect b="2966"/>
          <a:stretch/>
        </p:blipFill>
        <p:spPr>
          <a:xfrm flipH="1">
            <a:off x="915037" y="4069122"/>
            <a:ext cx="2259943" cy="2695750"/>
          </a:xfrm>
          <a:prstGeom prst="rect">
            <a:avLst/>
          </a:prstGeom>
        </p:spPr>
      </p:pic>
    </p:spTree>
    <p:extLst>
      <p:ext uri="{BB962C8B-B14F-4D97-AF65-F5344CB8AC3E}">
        <p14:creationId xmlns:p14="http://schemas.microsoft.com/office/powerpoint/2010/main" val="32708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197EC-4955-D46A-3438-4FE9E27C7405}"/>
            </a:ext>
          </a:extLst>
        </p:cNvPr>
        <p:cNvGrpSpPr/>
        <p:nvPr/>
      </p:nvGrpSpPr>
      <p:grpSpPr>
        <a:xfrm>
          <a:off x="0" y="0"/>
          <a:ext cx="0" cy="0"/>
          <a:chOff x="0" y="0"/>
          <a:chExt cx="0" cy="0"/>
        </a:xfrm>
      </p:grpSpPr>
      <p:sp>
        <p:nvSpPr>
          <p:cNvPr id="154626" name="Rectangle 2">
            <a:extLst>
              <a:ext uri="{FF2B5EF4-FFF2-40B4-BE49-F238E27FC236}">
                <a16:creationId xmlns:a16="http://schemas.microsoft.com/office/drawing/2014/main" id="{4BD029FC-9319-630F-3BC4-1B86BF9F0C8A}"/>
              </a:ext>
            </a:extLst>
          </p:cNvPr>
          <p:cNvSpPr>
            <a:spLocks noGrp="1" noChangeArrowheads="1"/>
          </p:cNvSpPr>
          <p:nvPr>
            <p:ph type="title"/>
          </p:nvPr>
        </p:nvSpPr>
        <p:spPr/>
        <p:txBody>
          <a:bodyPr>
            <a:normAutofit/>
          </a:bodyPr>
          <a:lstStyle/>
          <a:p>
            <a:pPr eaLnBrk="1" hangingPunct="1">
              <a:defRPr/>
            </a:pPr>
            <a:r>
              <a:rPr lang="es-CO" sz="3600" dirty="0"/>
              <a:t>Arreglos Unidimensionales</a:t>
            </a:r>
            <a:endParaRPr lang="es-ES" sz="3600" dirty="0"/>
          </a:p>
        </p:txBody>
      </p:sp>
      <p:sp>
        <p:nvSpPr>
          <p:cNvPr id="8195" name="Rectangle 9">
            <a:extLst>
              <a:ext uri="{FF2B5EF4-FFF2-40B4-BE49-F238E27FC236}">
                <a16:creationId xmlns:a16="http://schemas.microsoft.com/office/drawing/2014/main" id="{E8438FAA-B9AE-3BC3-D719-DE74707E7322}"/>
              </a:ext>
            </a:extLst>
          </p:cNvPr>
          <p:cNvSpPr>
            <a:spLocks noChangeArrowheads="1"/>
          </p:cNvSpPr>
          <p:nvPr/>
        </p:nvSpPr>
        <p:spPr bwMode="auto">
          <a:xfrm>
            <a:off x="5974073" y="1756053"/>
            <a:ext cx="5891645" cy="4787180"/>
          </a:xfrm>
          <a:prstGeom prst="rect">
            <a:avLst/>
          </a:prstGeom>
          <a:noFill/>
          <a:ln w="9525">
            <a:noFill/>
            <a:miter lim="800000"/>
            <a:headEnd/>
            <a:tailEnd/>
          </a:ln>
        </p:spPr>
        <p:txBody>
          <a:bodyPr lIns="90000" tIns="46800" rIns="90000" bIns="46800"/>
          <a:lstStyle/>
          <a:p>
            <a:pPr marL="273050" lvl="1" indent="-273050" defTabSz="411163" eaLnBrk="0" hangingPunct="0">
              <a:buBlip>
                <a:blip r:embed="rId3"/>
              </a:buBlip>
              <a:tabLst>
                <a:tab pos="2239963" algn="l"/>
              </a:tabLst>
              <a:defRPr/>
            </a:pPr>
            <a:r>
              <a:rPr lang="es-ES" altLang="es-CO" b="1" cap="small" dirty="0"/>
              <a:t>¿Qué caracteriza a un arreglo?</a:t>
            </a:r>
          </a:p>
          <a:p>
            <a:pPr marL="273050" lvl="1" defTabSz="411163" eaLnBrk="0" hangingPunct="0">
              <a:tabLst>
                <a:tab pos="2239963" algn="l"/>
              </a:tabLst>
              <a:defRPr/>
            </a:pPr>
            <a:endParaRPr lang="es-CO" altLang="es-CO" sz="1600" dirty="0"/>
          </a:p>
          <a:p>
            <a:pPr marL="558800" lvl="1" indent="-285750" defTabSz="411163" eaLnBrk="0" hangingPunct="0">
              <a:buBlip>
                <a:blip r:embed="rId4"/>
              </a:buBlip>
              <a:tabLst>
                <a:tab pos="2239963" algn="l"/>
              </a:tabLst>
              <a:defRPr/>
            </a:pPr>
            <a:r>
              <a:rPr lang="es-MX" altLang="es-CO" sz="1600" b="1" u="sng" dirty="0">
                <a:solidFill>
                  <a:srgbClr val="2A7E9A"/>
                </a:solidFill>
              </a:rPr>
              <a:t>Almacenan valores del mismo tipo de dato</a:t>
            </a:r>
            <a:r>
              <a:rPr lang="es-MX" altLang="es-CO" sz="1600" dirty="0"/>
              <a:t>. Los arreglos están diseñados para almacenar elementos del mismo tipo de datos. Esto significa que todos los elementos dentro de un arreglo deben ser del mismo tipo, ya sea entero, flotante, carácter, </a:t>
            </a:r>
            <a:r>
              <a:rPr lang="es-MX" altLang="es-CO" sz="1600" dirty="0" err="1"/>
              <a:t>etc</a:t>
            </a:r>
            <a:endParaRPr lang="es-ES" altLang="es-CO" sz="1600" dirty="0">
              <a:solidFill>
                <a:schemeClr val="accent2"/>
              </a:solidFill>
            </a:endParaRPr>
          </a:p>
          <a:p>
            <a:pPr marL="558800" lvl="1" indent="-285750" defTabSz="411163" eaLnBrk="0" hangingPunct="0">
              <a:buBlip>
                <a:blip r:embed="rId4"/>
              </a:buBlip>
              <a:tabLst>
                <a:tab pos="2239963" algn="l"/>
              </a:tabLst>
              <a:defRPr/>
            </a:pPr>
            <a:endParaRPr lang="es-MX" altLang="es-CO" sz="1600" dirty="0"/>
          </a:p>
          <a:p>
            <a:pPr marL="558800" lvl="1" indent="-285750" defTabSz="411163" eaLnBrk="0" hangingPunct="0">
              <a:buBlip>
                <a:blip r:embed="rId4"/>
              </a:buBlip>
              <a:tabLst>
                <a:tab pos="2239963" algn="l"/>
              </a:tabLst>
              <a:defRPr/>
            </a:pPr>
            <a:r>
              <a:rPr lang="es-MX" altLang="es-CO" sz="1600" b="1" u="sng" dirty="0">
                <a:solidFill>
                  <a:srgbClr val="D6A918"/>
                </a:solidFill>
              </a:rPr>
              <a:t>Tienen un tamaño fijo</a:t>
            </a:r>
            <a:r>
              <a:rPr lang="es-MX" altLang="es-CO" sz="1600" dirty="0"/>
              <a:t>. Al crear el arreglo se determina el número máximo de elementos que va a almacenar. Los arreglos son </a:t>
            </a:r>
            <a:r>
              <a:rPr lang="es-MX" sz="1600" dirty="0"/>
              <a:t>cajas con compartimentos, donde cada compartimento contiene un valor (o elemento).</a:t>
            </a:r>
            <a:endParaRPr lang="es-MX" altLang="es-CO" sz="1600" dirty="0"/>
          </a:p>
          <a:p>
            <a:pPr marL="558800" lvl="1" indent="-285750" defTabSz="411163" eaLnBrk="0" hangingPunct="0">
              <a:buBlip>
                <a:blip r:embed="rId4"/>
              </a:buBlip>
              <a:tabLst>
                <a:tab pos="2239963" algn="l"/>
              </a:tabLst>
              <a:defRPr/>
            </a:pPr>
            <a:endParaRPr lang="es-ES" altLang="es-CO" sz="1600" dirty="0"/>
          </a:p>
          <a:p>
            <a:pPr marL="558800" lvl="1" indent="-285750" defTabSz="411163" eaLnBrk="0" hangingPunct="0">
              <a:buBlip>
                <a:blip r:embed="rId4"/>
              </a:buBlip>
              <a:tabLst>
                <a:tab pos="2239963" algn="l"/>
              </a:tabLst>
              <a:defRPr/>
            </a:pPr>
            <a:r>
              <a:rPr lang="es-MX" altLang="es-CO" sz="1600" b="1" u="sng" dirty="0">
                <a:solidFill>
                  <a:srgbClr val="7CAA14"/>
                </a:solidFill>
              </a:rPr>
              <a:t>Cada elemento del arreglo está numerado</a:t>
            </a:r>
            <a:r>
              <a:rPr lang="es-MX" altLang="es-CO" sz="1600" dirty="0"/>
              <a:t>, y a este número se le denomina índice. El índice es el que nos permite acceder a cada elemento almacenado en el arreglo. </a:t>
            </a:r>
          </a:p>
          <a:p>
            <a:pPr marL="558800" lvl="1" indent="-285750" defTabSz="411163" eaLnBrk="0" hangingPunct="0">
              <a:buBlip>
                <a:blip r:embed="rId4"/>
              </a:buBlip>
              <a:tabLst>
                <a:tab pos="2239963" algn="l"/>
              </a:tabLst>
              <a:defRPr/>
            </a:pPr>
            <a:endParaRPr lang="es-ES" altLang="es-CO" sz="1600" dirty="0"/>
          </a:p>
        </p:txBody>
      </p:sp>
      <p:sp>
        <p:nvSpPr>
          <p:cNvPr id="2" name="Rectángulo: esquinas redondeadas 1">
            <a:extLst>
              <a:ext uri="{FF2B5EF4-FFF2-40B4-BE49-F238E27FC236}">
                <a16:creationId xmlns:a16="http://schemas.microsoft.com/office/drawing/2014/main" id="{33E8F4C7-C4FA-1C06-170D-D7073FA44342}"/>
              </a:ext>
            </a:extLst>
          </p:cNvPr>
          <p:cNvSpPr/>
          <p:nvPr/>
        </p:nvSpPr>
        <p:spPr>
          <a:xfrm>
            <a:off x="607291" y="1887197"/>
            <a:ext cx="4312419" cy="2156341"/>
          </a:xfrm>
          <a:prstGeom prst="roundRect">
            <a:avLst>
              <a:gd name="adj" fmla="val 3489"/>
            </a:avLst>
          </a:prstGeom>
          <a:solidFill>
            <a:srgbClr val="2B3B4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esquinas superiores redondeadas 2">
            <a:extLst>
              <a:ext uri="{FF2B5EF4-FFF2-40B4-BE49-F238E27FC236}">
                <a16:creationId xmlns:a16="http://schemas.microsoft.com/office/drawing/2014/main" id="{30564329-8082-734D-4410-6BF216A02A26}"/>
              </a:ext>
            </a:extLst>
          </p:cNvPr>
          <p:cNvSpPr/>
          <p:nvPr/>
        </p:nvSpPr>
        <p:spPr>
          <a:xfrm>
            <a:off x="607291" y="1887197"/>
            <a:ext cx="4312419" cy="372430"/>
          </a:xfrm>
          <a:prstGeom prst="round2SameRect">
            <a:avLst/>
          </a:prstGeom>
          <a:solidFill>
            <a:srgbClr val="1C2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4" name="Grupo 3">
            <a:extLst>
              <a:ext uri="{FF2B5EF4-FFF2-40B4-BE49-F238E27FC236}">
                <a16:creationId xmlns:a16="http://schemas.microsoft.com/office/drawing/2014/main" id="{A6BBB9A7-958C-9DF2-5288-C73805FDA6C6}"/>
              </a:ext>
            </a:extLst>
          </p:cNvPr>
          <p:cNvGrpSpPr/>
          <p:nvPr/>
        </p:nvGrpSpPr>
        <p:grpSpPr>
          <a:xfrm>
            <a:off x="4394514" y="2028412"/>
            <a:ext cx="394800" cy="90000"/>
            <a:chOff x="5637228" y="2356700"/>
            <a:chExt cx="394800" cy="90000"/>
          </a:xfrm>
        </p:grpSpPr>
        <p:sp>
          <p:nvSpPr>
            <p:cNvPr id="5" name="Elipse 4">
              <a:extLst>
                <a:ext uri="{FF2B5EF4-FFF2-40B4-BE49-F238E27FC236}">
                  <a16:creationId xmlns:a16="http://schemas.microsoft.com/office/drawing/2014/main" id="{F1FE0066-D2F0-D8D4-C92E-8AF4A887BD11}"/>
                </a:ext>
              </a:extLst>
            </p:cNvPr>
            <p:cNvSpPr/>
            <p:nvPr/>
          </p:nvSpPr>
          <p:spPr>
            <a:xfrm>
              <a:off x="5637228" y="2356700"/>
              <a:ext cx="90000" cy="90000"/>
            </a:xfrm>
            <a:prstGeom prst="ellipse">
              <a:avLst/>
            </a:prstGeom>
            <a:solidFill>
              <a:srgbClr val="F0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Elipse 5">
              <a:extLst>
                <a:ext uri="{FF2B5EF4-FFF2-40B4-BE49-F238E27FC236}">
                  <a16:creationId xmlns:a16="http://schemas.microsoft.com/office/drawing/2014/main" id="{F74AADEC-F1D1-F41C-A3F3-546823426022}"/>
                </a:ext>
              </a:extLst>
            </p:cNvPr>
            <p:cNvSpPr/>
            <p:nvPr/>
          </p:nvSpPr>
          <p:spPr>
            <a:xfrm>
              <a:off x="5789628" y="2356700"/>
              <a:ext cx="90000" cy="9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Elipse 6">
              <a:extLst>
                <a:ext uri="{FF2B5EF4-FFF2-40B4-BE49-F238E27FC236}">
                  <a16:creationId xmlns:a16="http://schemas.microsoft.com/office/drawing/2014/main" id="{51C8083E-76E2-9084-0C74-D4EE89FDE11C}"/>
                </a:ext>
              </a:extLst>
            </p:cNvPr>
            <p:cNvSpPr/>
            <p:nvPr/>
          </p:nvSpPr>
          <p:spPr>
            <a:xfrm>
              <a:off x="5942028" y="2356700"/>
              <a:ext cx="90000" cy="9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8" name="CuadroTexto 7">
            <a:extLst>
              <a:ext uri="{FF2B5EF4-FFF2-40B4-BE49-F238E27FC236}">
                <a16:creationId xmlns:a16="http://schemas.microsoft.com/office/drawing/2014/main" id="{EC68AF1D-CD61-78A3-DEBC-8FF582BAE753}"/>
              </a:ext>
            </a:extLst>
          </p:cNvPr>
          <p:cNvSpPr txBox="1"/>
          <p:nvPr/>
        </p:nvSpPr>
        <p:spPr>
          <a:xfrm>
            <a:off x="678048" y="2314836"/>
            <a:ext cx="4021266" cy="1077218"/>
          </a:xfrm>
          <a:prstGeom prst="rect">
            <a:avLst/>
          </a:prstGeom>
          <a:noFill/>
        </p:spPr>
        <p:txBody>
          <a:bodyPr wrap="square">
            <a:spAutoFit/>
          </a:bodyPr>
          <a:lstStyle/>
          <a:p>
            <a:pPr defTabSz="411163" eaLnBrk="0" hangingPunct="0">
              <a:tabLst>
                <a:tab pos="2239963" algn="l"/>
              </a:tabLst>
              <a:defRPr/>
            </a:pPr>
            <a:r>
              <a:rPr lang="es-MX" sz="1600" dirty="0">
                <a:solidFill>
                  <a:schemeClr val="bg1"/>
                </a:solidFill>
                <a:cs typeface="Courier New" panose="02070309020205020404" pitchFamily="49" charset="0"/>
              </a:rPr>
              <a:t>En general, los arreglos son una estructura de datos de </a:t>
            </a:r>
            <a:r>
              <a:rPr lang="es-MX" sz="1600" u="sng" dirty="0">
                <a:solidFill>
                  <a:srgbClr val="00B0F0"/>
                </a:solidFill>
                <a:cs typeface="Courier New" panose="02070309020205020404" pitchFamily="49" charset="0"/>
              </a:rPr>
              <a:t>tamaño fijo</a:t>
            </a:r>
            <a:r>
              <a:rPr lang="es-MX" sz="1600" dirty="0">
                <a:solidFill>
                  <a:srgbClr val="00B0F0"/>
                </a:solidFill>
                <a:cs typeface="Courier New" panose="02070309020205020404" pitchFamily="49" charset="0"/>
              </a:rPr>
              <a:t> </a:t>
            </a:r>
            <a:r>
              <a:rPr lang="es-MX" sz="1600" dirty="0">
                <a:solidFill>
                  <a:schemeClr val="bg1"/>
                </a:solidFill>
                <a:cs typeface="Courier New" panose="02070309020205020404" pitchFamily="49" charset="0"/>
              </a:rPr>
              <a:t>que almacenan múltiples elementos, todos del mismo tipo de dato. En ubicaciones contiguas de la memoria.</a:t>
            </a:r>
            <a:endParaRPr lang="es-ES" sz="1600" dirty="0">
              <a:solidFill>
                <a:schemeClr val="bg1"/>
              </a:solidFill>
              <a:cs typeface="Courier New" panose="02070309020205020404" pitchFamily="49" charset="0"/>
            </a:endParaRPr>
          </a:p>
        </p:txBody>
      </p:sp>
      <p:sp>
        <p:nvSpPr>
          <p:cNvPr id="9" name="CuadroTexto 8">
            <a:extLst>
              <a:ext uri="{FF2B5EF4-FFF2-40B4-BE49-F238E27FC236}">
                <a16:creationId xmlns:a16="http://schemas.microsoft.com/office/drawing/2014/main" id="{19B09517-A383-5201-FE1F-705B091CC409}"/>
              </a:ext>
            </a:extLst>
          </p:cNvPr>
          <p:cNvSpPr txBox="1"/>
          <p:nvPr/>
        </p:nvSpPr>
        <p:spPr>
          <a:xfrm>
            <a:off x="678048" y="1899795"/>
            <a:ext cx="3272948" cy="369332"/>
          </a:xfrm>
          <a:prstGeom prst="rect">
            <a:avLst/>
          </a:prstGeom>
          <a:noFill/>
        </p:spPr>
        <p:txBody>
          <a:bodyPr wrap="square">
            <a:spAutoFit/>
          </a:bodyPr>
          <a:lstStyle/>
          <a:p>
            <a:pPr defTabSz="411163" eaLnBrk="0" hangingPunct="0">
              <a:tabLst>
                <a:tab pos="2239963" algn="l"/>
              </a:tabLst>
              <a:defRPr/>
            </a:pPr>
            <a:r>
              <a:rPr lang="es-ES" sz="1800" b="1" cap="small" dirty="0">
                <a:solidFill>
                  <a:srgbClr val="92D050"/>
                </a:solidFill>
                <a:cs typeface="Courier New" panose="02070309020205020404" pitchFamily="49" charset="0"/>
              </a:rPr>
              <a:t>Arreglos</a:t>
            </a:r>
          </a:p>
        </p:txBody>
      </p:sp>
      <p:graphicFrame>
        <p:nvGraphicFramePr>
          <p:cNvPr id="12" name="Tabla 11">
            <a:extLst>
              <a:ext uri="{FF2B5EF4-FFF2-40B4-BE49-F238E27FC236}">
                <a16:creationId xmlns:a16="http://schemas.microsoft.com/office/drawing/2014/main" id="{FC1086F8-A87B-FF34-463A-C95FDBED61CD}"/>
              </a:ext>
            </a:extLst>
          </p:cNvPr>
          <p:cNvGraphicFramePr>
            <a:graphicFrameLocks noGrp="1"/>
          </p:cNvGraphicFramePr>
          <p:nvPr>
            <p:extLst>
              <p:ext uri="{D42A27DB-BD31-4B8C-83A1-F6EECF244321}">
                <p14:modId xmlns:p14="http://schemas.microsoft.com/office/powerpoint/2010/main" val="3473196469"/>
              </p:ext>
            </p:extLst>
          </p:nvPr>
        </p:nvGraphicFramePr>
        <p:xfrm>
          <a:off x="2385169" y="3451106"/>
          <a:ext cx="1016645" cy="487680"/>
        </p:xfrm>
        <a:graphic>
          <a:graphicData uri="http://schemas.openxmlformats.org/drawingml/2006/table">
            <a:tbl>
              <a:tblPr firstRow="1" bandRow="1">
                <a:tableStyleId>{2D5ABB26-0587-4C30-8999-92F81FD0307C}</a:tableStyleId>
              </a:tblPr>
              <a:tblGrid>
                <a:gridCol w="255905">
                  <a:extLst>
                    <a:ext uri="{9D8B030D-6E8A-4147-A177-3AD203B41FA5}">
                      <a16:colId xmlns:a16="http://schemas.microsoft.com/office/drawing/2014/main" val="1472023604"/>
                    </a:ext>
                  </a:extLst>
                </a:gridCol>
                <a:gridCol w="253580">
                  <a:extLst>
                    <a:ext uri="{9D8B030D-6E8A-4147-A177-3AD203B41FA5}">
                      <a16:colId xmlns:a16="http://schemas.microsoft.com/office/drawing/2014/main" val="930256824"/>
                    </a:ext>
                  </a:extLst>
                </a:gridCol>
                <a:gridCol w="253580">
                  <a:extLst>
                    <a:ext uri="{9D8B030D-6E8A-4147-A177-3AD203B41FA5}">
                      <a16:colId xmlns:a16="http://schemas.microsoft.com/office/drawing/2014/main" val="1098454224"/>
                    </a:ext>
                  </a:extLst>
                </a:gridCol>
                <a:gridCol w="253580">
                  <a:extLst>
                    <a:ext uri="{9D8B030D-6E8A-4147-A177-3AD203B41FA5}">
                      <a16:colId xmlns:a16="http://schemas.microsoft.com/office/drawing/2014/main" val="4101431607"/>
                    </a:ext>
                  </a:extLst>
                </a:gridCol>
              </a:tblGrid>
              <a:tr h="180457">
                <a:tc>
                  <a:txBody>
                    <a:bodyPr/>
                    <a:lstStyle/>
                    <a:p>
                      <a:r>
                        <a:rPr lang="es-MX" sz="800" b="1" dirty="0">
                          <a:solidFill>
                            <a:schemeClr val="tx1"/>
                          </a:solidFill>
                        </a:rPr>
                        <a:t>0</a:t>
                      </a:r>
                      <a:endParaRPr lang="es-CO" sz="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s-MX" sz="800" b="1" dirty="0">
                          <a:solidFill>
                            <a:schemeClr val="tx1"/>
                          </a:solidFill>
                        </a:rPr>
                        <a:t>1</a:t>
                      </a:r>
                      <a:endParaRPr lang="es-CO" sz="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s-MX" sz="800" b="1" dirty="0">
                          <a:solidFill>
                            <a:schemeClr val="tx1"/>
                          </a:solidFill>
                        </a:rPr>
                        <a:t>2</a:t>
                      </a:r>
                      <a:endParaRPr lang="es-CO" sz="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s-MX" sz="800" b="1" dirty="0">
                          <a:solidFill>
                            <a:schemeClr val="tx1"/>
                          </a:solidFill>
                        </a:rPr>
                        <a:t>3</a:t>
                      </a:r>
                      <a:endParaRPr lang="es-CO" sz="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31761272"/>
                  </a:ext>
                </a:extLst>
              </a:tr>
              <a:tr h="236471">
                <a:tc>
                  <a:txBody>
                    <a:bodyPr/>
                    <a:lstStyle/>
                    <a:p>
                      <a:r>
                        <a:rPr lang="es-MX" sz="1200" dirty="0">
                          <a:solidFill>
                            <a:schemeClr val="bg1"/>
                          </a:solidFill>
                        </a:rPr>
                        <a:t>2</a:t>
                      </a:r>
                      <a:endParaRPr lang="es-CO"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s-MX" sz="1200" dirty="0">
                          <a:solidFill>
                            <a:schemeClr val="bg1"/>
                          </a:solidFill>
                        </a:rPr>
                        <a:t>8</a:t>
                      </a:r>
                      <a:endParaRPr lang="es-CO"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s-MX" sz="1200" dirty="0">
                          <a:solidFill>
                            <a:schemeClr val="bg1"/>
                          </a:solidFill>
                        </a:rPr>
                        <a:t>9</a:t>
                      </a:r>
                      <a:endParaRPr lang="es-CO"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s-MX" sz="1200" dirty="0">
                          <a:solidFill>
                            <a:schemeClr val="bg1"/>
                          </a:solidFill>
                        </a:rPr>
                        <a:t>6</a:t>
                      </a:r>
                      <a:endParaRPr lang="es-CO"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598525026"/>
                  </a:ext>
                </a:extLst>
              </a:tr>
            </a:tbl>
          </a:graphicData>
        </a:graphic>
      </p:graphicFrame>
      <p:sp>
        <p:nvSpPr>
          <p:cNvPr id="13" name="CuadroTexto 12">
            <a:extLst>
              <a:ext uri="{FF2B5EF4-FFF2-40B4-BE49-F238E27FC236}">
                <a16:creationId xmlns:a16="http://schemas.microsoft.com/office/drawing/2014/main" id="{E5452B6D-D51D-BA5F-5894-15BD9E2EADBA}"/>
              </a:ext>
            </a:extLst>
          </p:cNvPr>
          <p:cNvSpPr txBox="1"/>
          <p:nvPr/>
        </p:nvSpPr>
        <p:spPr>
          <a:xfrm>
            <a:off x="1603060" y="3412947"/>
            <a:ext cx="587277" cy="276999"/>
          </a:xfrm>
          <a:prstGeom prst="rect">
            <a:avLst/>
          </a:prstGeom>
          <a:noFill/>
        </p:spPr>
        <p:txBody>
          <a:bodyPr wrap="square">
            <a:spAutoFit/>
          </a:bodyPr>
          <a:lstStyle/>
          <a:p>
            <a:r>
              <a:rPr lang="es-MX" sz="1200" i="1" dirty="0">
                <a:solidFill>
                  <a:srgbClr val="92D050"/>
                </a:solidFill>
              </a:rPr>
              <a:t>Índice</a:t>
            </a:r>
            <a:endParaRPr lang="es-CO" sz="1200" i="1" dirty="0">
              <a:solidFill>
                <a:srgbClr val="92D050"/>
              </a:solidFill>
            </a:endParaRPr>
          </a:p>
        </p:txBody>
      </p:sp>
      <p:sp>
        <p:nvSpPr>
          <p:cNvPr id="14" name="CuadroTexto 13">
            <a:extLst>
              <a:ext uri="{FF2B5EF4-FFF2-40B4-BE49-F238E27FC236}">
                <a16:creationId xmlns:a16="http://schemas.microsoft.com/office/drawing/2014/main" id="{AB484904-CB58-E6A0-EC84-F4AFB773568F}"/>
              </a:ext>
            </a:extLst>
          </p:cNvPr>
          <p:cNvSpPr txBox="1"/>
          <p:nvPr/>
        </p:nvSpPr>
        <p:spPr>
          <a:xfrm>
            <a:off x="1330806" y="3678103"/>
            <a:ext cx="920449" cy="276999"/>
          </a:xfrm>
          <a:prstGeom prst="rect">
            <a:avLst/>
          </a:prstGeom>
          <a:noFill/>
        </p:spPr>
        <p:txBody>
          <a:bodyPr wrap="square">
            <a:spAutoFit/>
          </a:bodyPr>
          <a:lstStyle/>
          <a:p>
            <a:r>
              <a:rPr lang="es-MX" sz="1200" i="1" dirty="0">
                <a:solidFill>
                  <a:srgbClr val="00B050"/>
                </a:solidFill>
              </a:rPr>
              <a:t>Elementos</a:t>
            </a:r>
            <a:endParaRPr lang="es-CO" sz="1200" i="1" dirty="0">
              <a:solidFill>
                <a:srgbClr val="00B050"/>
              </a:solidFill>
            </a:endParaRPr>
          </a:p>
        </p:txBody>
      </p:sp>
      <p:cxnSp>
        <p:nvCxnSpPr>
          <p:cNvPr id="15" name="Conector recto de flecha 14">
            <a:extLst>
              <a:ext uri="{FF2B5EF4-FFF2-40B4-BE49-F238E27FC236}">
                <a16:creationId xmlns:a16="http://schemas.microsoft.com/office/drawing/2014/main" id="{40F72F80-DBB0-750B-5EAB-FE6E071B6069}"/>
              </a:ext>
            </a:extLst>
          </p:cNvPr>
          <p:cNvCxnSpPr>
            <a:cxnSpLocks/>
          </p:cNvCxnSpPr>
          <p:nvPr/>
        </p:nvCxnSpPr>
        <p:spPr>
          <a:xfrm flipV="1">
            <a:off x="2105258" y="3556990"/>
            <a:ext cx="206915" cy="1"/>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6" name="Conector recto de flecha 15">
            <a:extLst>
              <a:ext uri="{FF2B5EF4-FFF2-40B4-BE49-F238E27FC236}">
                <a16:creationId xmlns:a16="http://schemas.microsoft.com/office/drawing/2014/main" id="{D7039B9B-CA9A-3954-D195-B3D50D272C13}"/>
              </a:ext>
            </a:extLst>
          </p:cNvPr>
          <p:cNvCxnSpPr>
            <a:cxnSpLocks/>
          </p:cNvCxnSpPr>
          <p:nvPr/>
        </p:nvCxnSpPr>
        <p:spPr>
          <a:xfrm flipV="1">
            <a:off x="2117336" y="3822147"/>
            <a:ext cx="206915" cy="1"/>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pic>
        <p:nvPicPr>
          <p:cNvPr id="18" name="Imagen 17">
            <a:extLst>
              <a:ext uri="{FF2B5EF4-FFF2-40B4-BE49-F238E27FC236}">
                <a16:creationId xmlns:a16="http://schemas.microsoft.com/office/drawing/2014/main" id="{C0CD3584-9220-B42E-8DD6-9702D0597168}"/>
              </a:ext>
            </a:extLst>
          </p:cNvPr>
          <p:cNvPicPr>
            <a:picLocks noChangeAspect="1"/>
          </p:cNvPicPr>
          <p:nvPr/>
        </p:nvPicPr>
        <p:blipFill>
          <a:blip r:embed="rId5"/>
          <a:stretch>
            <a:fillRect/>
          </a:stretch>
        </p:blipFill>
        <p:spPr>
          <a:xfrm>
            <a:off x="4343437" y="3497656"/>
            <a:ext cx="801754" cy="801754"/>
          </a:xfrm>
          <a:prstGeom prst="rect">
            <a:avLst/>
          </a:prstGeom>
        </p:spPr>
      </p:pic>
      <p:sp>
        <p:nvSpPr>
          <p:cNvPr id="17" name="Lágrima 16">
            <a:extLst>
              <a:ext uri="{FF2B5EF4-FFF2-40B4-BE49-F238E27FC236}">
                <a16:creationId xmlns:a16="http://schemas.microsoft.com/office/drawing/2014/main" id="{4107B907-4ADA-B2C3-B7A8-C3589CCE6DA1}"/>
              </a:ext>
            </a:extLst>
          </p:cNvPr>
          <p:cNvSpPr/>
          <p:nvPr/>
        </p:nvSpPr>
        <p:spPr>
          <a:xfrm rot="8337030">
            <a:off x="6295942" y="2306965"/>
            <a:ext cx="219288" cy="228721"/>
          </a:xfrm>
          <a:prstGeom prst="teardrop">
            <a:avLst>
              <a:gd name="adj" fmla="val 134200"/>
            </a:avLst>
          </a:prstGeom>
          <a:solidFill>
            <a:srgbClr val="2A7E9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a:extLst>
              <a:ext uri="{FF2B5EF4-FFF2-40B4-BE49-F238E27FC236}">
                <a16:creationId xmlns:a16="http://schemas.microsoft.com/office/drawing/2014/main" id="{4B187A4D-6104-0F56-038B-A2C553DA07EE}"/>
              </a:ext>
            </a:extLst>
          </p:cNvPr>
          <p:cNvSpPr/>
          <p:nvPr/>
        </p:nvSpPr>
        <p:spPr>
          <a:xfrm>
            <a:off x="6351586" y="2367325"/>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Lágrima 19">
            <a:extLst>
              <a:ext uri="{FF2B5EF4-FFF2-40B4-BE49-F238E27FC236}">
                <a16:creationId xmlns:a16="http://schemas.microsoft.com/office/drawing/2014/main" id="{9CA9E93F-CB57-B7A3-3128-8FD9B0C98283}"/>
              </a:ext>
            </a:extLst>
          </p:cNvPr>
          <p:cNvSpPr/>
          <p:nvPr/>
        </p:nvSpPr>
        <p:spPr>
          <a:xfrm rot="8337030">
            <a:off x="6295942" y="3770928"/>
            <a:ext cx="219288" cy="228721"/>
          </a:xfrm>
          <a:prstGeom prst="teardrop">
            <a:avLst>
              <a:gd name="adj" fmla="val 134200"/>
            </a:avLst>
          </a:prstGeom>
          <a:solidFill>
            <a:srgbClr val="D6A91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Elipse 25">
            <a:extLst>
              <a:ext uri="{FF2B5EF4-FFF2-40B4-BE49-F238E27FC236}">
                <a16:creationId xmlns:a16="http://schemas.microsoft.com/office/drawing/2014/main" id="{9E9A680B-9915-E2D9-CA66-D5DE061E2D37}"/>
              </a:ext>
            </a:extLst>
          </p:cNvPr>
          <p:cNvSpPr/>
          <p:nvPr/>
        </p:nvSpPr>
        <p:spPr>
          <a:xfrm>
            <a:off x="6351586" y="3831288"/>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Lágrima 26">
            <a:extLst>
              <a:ext uri="{FF2B5EF4-FFF2-40B4-BE49-F238E27FC236}">
                <a16:creationId xmlns:a16="http://schemas.microsoft.com/office/drawing/2014/main" id="{A0150F16-DA96-65D0-84CA-7874DDEB6A06}"/>
              </a:ext>
            </a:extLst>
          </p:cNvPr>
          <p:cNvSpPr/>
          <p:nvPr/>
        </p:nvSpPr>
        <p:spPr>
          <a:xfrm rot="8337030">
            <a:off x="6310735" y="5022908"/>
            <a:ext cx="219288" cy="228721"/>
          </a:xfrm>
          <a:prstGeom prst="teardrop">
            <a:avLst>
              <a:gd name="adj" fmla="val 134200"/>
            </a:avLst>
          </a:prstGeom>
          <a:solidFill>
            <a:srgbClr val="7CAA1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Elipse 27">
            <a:extLst>
              <a:ext uri="{FF2B5EF4-FFF2-40B4-BE49-F238E27FC236}">
                <a16:creationId xmlns:a16="http://schemas.microsoft.com/office/drawing/2014/main" id="{120062D7-15C9-E516-2882-448C15ABA99E}"/>
              </a:ext>
            </a:extLst>
          </p:cNvPr>
          <p:cNvSpPr/>
          <p:nvPr/>
        </p:nvSpPr>
        <p:spPr>
          <a:xfrm>
            <a:off x="6366379" y="5083268"/>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2" name="Imagen 51" descr="Calendario&#10;&#10;Descripción generada automáticamente">
            <a:extLst>
              <a:ext uri="{FF2B5EF4-FFF2-40B4-BE49-F238E27FC236}">
                <a16:creationId xmlns:a16="http://schemas.microsoft.com/office/drawing/2014/main" id="{3AFA80C2-6071-1261-AB78-259327E50A0B}"/>
              </a:ext>
            </a:extLst>
          </p:cNvPr>
          <p:cNvPicPr>
            <a:picLocks noChangeAspect="1"/>
          </p:cNvPicPr>
          <p:nvPr/>
        </p:nvPicPr>
        <p:blipFill>
          <a:blip r:embed="rId6"/>
          <a:stretch>
            <a:fillRect/>
          </a:stretch>
        </p:blipFill>
        <p:spPr>
          <a:xfrm>
            <a:off x="1062593" y="4473631"/>
            <a:ext cx="3401814" cy="1902181"/>
          </a:xfrm>
          <a:prstGeom prst="rect">
            <a:avLst/>
          </a:prstGeom>
        </p:spPr>
      </p:pic>
    </p:spTree>
    <p:extLst>
      <p:ext uri="{BB962C8B-B14F-4D97-AF65-F5344CB8AC3E}">
        <p14:creationId xmlns:p14="http://schemas.microsoft.com/office/powerpoint/2010/main" val="2892859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15E2F0-73E9-00EB-BD3C-26AEE88D0520}"/>
              </a:ext>
            </a:extLst>
          </p:cNvPr>
          <p:cNvSpPr>
            <a:spLocks noGrp="1"/>
          </p:cNvSpPr>
          <p:nvPr>
            <p:ph type="title"/>
          </p:nvPr>
        </p:nvSpPr>
        <p:spPr/>
        <p:txBody>
          <a:bodyPr/>
          <a:lstStyle/>
          <a:p>
            <a:r>
              <a:rPr lang="es-MX" dirty="0"/>
              <a:t>Arreglos Unidimensionales</a:t>
            </a:r>
            <a:endParaRPr lang="es-CO" dirty="0"/>
          </a:p>
        </p:txBody>
      </p:sp>
      <p:graphicFrame>
        <p:nvGraphicFramePr>
          <p:cNvPr id="21" name="Tabla 20">
            <a:extLst>
              <a:ext uri="{FF2B5EF4-FFF2-40B4-BE49-F238E27FC236}">
                <a16:creationId xmlns:a16="http://schemas.microsoft.com/office/drawing/2014/main" id="{1EB13F49-8A1D-A7DE-7056-E49DF5B1974E}"/>
              </a:ext>
            </a:extLst>
          </p:cNvPr>
          <p:cNvGraphicFramePr>
            <a:graphicFrameLocks noGrp="1"/>
          </p:cNvGraphicFramePr>
          <p:nvPr>
            <p:extLst>
              <p:ext uri="{D42A27DB-BD31-4B8C-83A1-F6EECF244321}">
                <p14:modId xmlns:p14="http://schemas.microsoft.com/office/powerpoint/2010/main" val="1419347050"/>
              </p:ext>
            </p:extLst>
          </p:nvPr>
        </p:nvGraphicFramePr>
        <p:xfrm>
          <a:off x="1720599" y="3863426"/>
          <a:ext cx="2756480" cy="617220"/>
        </p:xfrm>
        <a:graphic>
          <a:graphicData uri="http://schemas.openxmlformats.org/drawingml/2006/table">
            <a:tbl>
              <a:tblPr firstRow="1" bandRow="1">
                <a:tableStyleId>{2D5ABB26-0587-4C30-8999-92F81FD0307C}</a:tableStyleId>
              </a:tblPr>
              <a:tblGrid>
                <a:gridCol w="344560">
                  <a:extLst>
                    <a:ext uri="{9D8B030D-6E8A-4147-A177-3AD203B41FA5}">
                      <a16:colId xmlns:a16="http://schemas.microsoft.com/office/drawing/2014/main" val="1472023604"/>
                    </a:ext>
                  </a:extLst>
                </a:gridCol>
                <a:gridCol w="344560">
                  <a:extLst>
                    <a:ext uri="{9D8B030D-6E8A-4147-A177-3AD203B41FA5}">
                      <a16:colId xmlns:a16="http://schemas.microsoft.com/office/drawing/2014/main" val="930256824"/>
                    </a:ext>
                  </a:extLst>
                </a:gridCol>
                <a:gridCol w="344560">
                  <a:extLst>
                    <a:ext uri="{9D8B030D-6E8A-4147-A177-3AD203B41FA5}">
                      <a16:colId xmlns:a16="http://schemas.microsoft.com/office/drawing/2014/main" val="1098454224"/>
                    </a:ext>
                  </a:extLst>
                </a:gridCol>
                <a:gridCol w="344560">
                  <a:extLst>
                    <a:ext uri="{9D8B030D-6E8A-4147-A177-3AD203B41FA5}">
                      <a16:colId xmlns:a16="http://schemas.microsoft.com/office/drawing/2014/main" val="4101431607"/>
                    </a:ext>
                  </a:extLst>
                </a:gridCol>
                <a:gridCol w="344560">
                  <a:extLst>
                    <a:ext uri="{9D8B030D-6E8A-4147-A177-3AD203B41FA5}">
                      <a16:colId xmlns:a16="http://schemas.microsoft.com/office/drawing/2014/main" val="2114528476"/>
                    </a:ext>
                  </a:extLst>
                </a:gridCol>
                <a:gridCol w="344560">
                  <a:extLst>
                    <a:ext uri="{9D8B030D-6E8A-4147-A177-3AD203B41FA5}">
                      <a16:colId xmlns:a16="http://schemas.microsoft.com/office/drawing/2014/main" val="3254963887"/>
                    </a:ext>
                  </a:extLst>
                </a:gridCol>
                <a:gridCol w="344560">
                  <a:extLst>
                    <a:ext uri="{9D8B030D-6E8A-4147-A177-3AD203B41FA5}">
                      <a16:colId xmlns:a16="http://schemas.microsoft.com/office/drawing/2014/main" val="3972112778"/>
                    </a:ext>
                  </a:extLst>
                </a:gridCol>
                <a:gridCol w="344560">
                  <a:extLst>
                    <a:ext uri="{9D8B030D-6E8A-4147-A177-3AD203B41FA5}">
                      <a16:colId xmlns:a16="http://schemas.microsoft.com/office/drawing/2014/main" val="368136963"/>
                    </a:ext>
                  </a:extLst>
                </a:gridCol>
              </a:tblGrid>
              <a:tr h="180457">
                <a:tc>
                  <a:txBody>
                    <a:bodyPr/>
                    <a:lstStyle/>
                    <a:p>
                      <a:pPr algn="ctr"/>
                      <a:r>
                        <a:rPr lang="es-MX" sz="1050" b="1" dirty="0">
                          <a:solidFill>
                            <a:schemeClr val="tx1"/>
                          </a:solidFill>
                        </a:rPr>
                        <a:t>0</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1</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2</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3</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4</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5</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6</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7</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1761272"/>
                  </a:ext>
                </a:extLst>
              </a:tr>
              <a:tr h="236471">
                <a:tc>
                  <a:txBody>
                    <a:bodyPr/>
                    <a:lstStyle/>
                    <a:p>
                      <a:pPr algn="ctr"/>
                      <a:r>
                        <a:rPr lang="es-MX" sz="1800" dirty="0">
                          <a:solidFill>
                            <a:schemeClr val="bg1"/>
                          </a:solidFill>
                        </a:rPr>
                        <a:t>2</a:t>
                      </a:r>
                      <a:endParaRPr lang="es-CO"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s-MX" sz="1800" dirty="0">
                          <a:solidFill>
                            <a:schemeClr val="bg1"/>
                          </a:solidFill>
                        </a:rPr>
                        <a:t>8</a:t>
                      </a:r>
                      <a:endParaRPr lang="es-CO"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s-MX" sz="1800" dirty="0">
                          <a:solidFill>
                            <a:schemeClr val="bg1"/>
                          </a:solidFill>
                        </a:rPr>
                        <a:t>9</a:t>
                      </a:r>
                      <a:endParaRPr lang="es-CO"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s-MX" sz="1800" dirty="0">
                          <a:solidFill>
                            <a:schemeClr val="bg1"/>
                          </a:solidFill>
                        </a:rPr>
                        <a:t>6</a:t>
                      </a:r>
                      <a:endParaRPr lang="es-CO"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s-CO"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s-CO"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s-CO"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s-CO"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598525026"/>
                  </a:ext>
                </a:extLst>
              </a:tr>
            </a:tbl>
          </a:graphicData>
        </a:graphic>
      </p:graphicFrame>
      <p:sp>
        <p:nvSpPr>
          <p:cNvPr id="22" name="CuadroTexto 21">
            <a:extLst>
              <a:ext uri="{FF2B5EF4-FFF2-40B4-BE49-F238E27FC236}">
                <a16:creationId xmlns:a16="http://schemas.microsoft.com/office/drawing/2014/main" id="{76E9FCB8-B85C-45D8-8168-CDDE5FAD5A30}"/>
              </a:ext>
            </a:extLst>
          </p:cNvPr>
          <p:cNvSpPr txBox="1"/>
          <p:nvPr/>
        </p:nvSpPr>
        <p:spPr>
          <a:xfrm>
            <a:off x="938490" y="3825267"/>
            <a:ext cx="587277" cy="276999"/>
          </a:xfrm>
          <a:prstGeom prst="rect">
            <a:avLst/>
          </a:prstGeom>
          <a:noFill/>
        </p:spPr>
        <p:txBody>
          <a:bodyPr wrap="square">
            <a:spAutoFit/>
          </a:bodyPr>
          <a:lstStyle/>
          <a:p>
            <a:r>
              <a:rPr lang="es-MX" sz="1200" i="1" dirty="0"/>
              <a:t>Índice</a:t>
            </a:r>
            <a:endParaRPr lang="es-CO" sz="1200" i="1" dirty="0"/>
          </a:p>
        </p:txBody>
      </p:sp>
      <p:sp>
        <p:nvSpPr>
          <p:cNvPr id="23" name="CuadroTexto 22">
            <a:extLst>
              <a:ext uri="{FF2B5EF4-FFF2-40B4-BE49-F238E27FC236}">
                <a16:creationId xmlns:a16="http://schemas.microsoft.com/office/drawing/2014/main" id="{58A10DE0-1D49-28B4-B736-4CEF8D1748D7}"/>
              </a:ext>
            </a:extLst>
          </p:cNvPr>
          <p:cNvSpPr txBox="1"/>
          <p:nvPr/>
        </p:nvSpPr>
        <p:spPr>
          <a:xfrm>
            <a:off x="666236" y="4172036"/>
            <a:ext cx="920449" cy="276999"/>
          </a:xfrm>
          <a:prstGeom prst="rect">
            <a:avLst/>
          </a:prstGeom>
          <a:noFill/>
        </p:spPr>
        <p:txBody>
          <a:bodyPr wrap="square">
            <a:spAutoFit/>
          </a:bodyPr>
          <a:lstStyle/>
          <a:p>
            <a:r>
              <a:rPr lang="es-MX" sz="1200" i="1" dirty="0"/>
              <a:t>Elementos</a:t>
            </a:r>
            <a:endParaRPr lang="es-CO" sz="1200" i="1" dirty="0"/>
          </a:p>
        </p:txBody>
      </p:sp>
      <p:cxnSp>
        <p:nvCxnSpPr>
          <p:cNvPr id="24" name="Conector recto de flecha 23">
            <a:extLst>
              <a:ext uri="{FF2B5EF4-FFF2-40B4-BE49-F238E27FC236}">
                <a16:creationId xmlns:a16="http://schemas.microsoft.com/office/drawing/2014/main" id="{571BA3EF-E98F-A74D-93BC-D4776BCC0F77}"/>
              </a:ext>
            </a:extLst>
          </p:cNvPr>
          <p:cNvCxnSpPr>
            <a:cxnSpLocks/>
          </p:cNvCxnSpPr>
          <p:nvPr/>
        </p:nvCxnSpPr>
        <p:spPr>
          <a:xfrm flipV="1">
            <a:off x="1440688" y="3969310"/>
            <a:ext cx="2069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ector recto de flecha 24">
            <a:extLst>
              <a:ext uri="{FF2B5EF4-FFF2-40B4-BE49-F238E27FC236}">
                <a16:creationId xmlns:a16="http://schemas.microsoft.com/office/drawing/2014/main" id="{EE716DBB-EB3D-A95F-EAA4-CD9757398719}"/>
              </a:ext>
            </a:extLst>
          </p:cNvPr>
          <p:cNvCxnSpPr>
            <a:cxnSpLocks/>
          </p:cNvCxnSpPr>
          <p:nvPr/>
        </p:nvCxnSpPr>
        <p:spPr>
          <a:xfrm flipV="1">
            <a:off x="1452766" y="4316080"/>
            <a:ext cx="2069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Imagen 3">
            <a:extLst>
              <a:ext uri="{FF2B5EF4-FFF2-40B4-BE49-F238E27FC236}">
                <a16:creationId xmlns:a16="http://schemas.microsoft.com/office/drawing/2014/main" id="{90B5BE62-E6BF-9383-681D-B10DA7B647C2}"/>
              </a:ext>
            </a:extLst>
          </p:cNvPr>
          <p:cNvPicPr>
            <a:picLocks noChangeAspect="1"/>
          </p:cNvPicPr>
          <p:nvPr/>
        </p:nvPicPr>
        <p:blipFill>
          <a:blip r:embed="rId2"/>
          <a:stretch>
            <a:fillRect/>
          </a:stretch>
        </p:blipFill>
        <p:spPr>
          <a:xfrm rot="5400000">
            <a:off x="3689011" y="4153917"/>
            <a:ext cx="4813977" cy="427315"/>
          </a:xfrm>
          <a:prstGeom prst="rect">
            <a:avLst/>
          </a:prstGeom>
        </p:spPr>
      </p:pic>
      <p:sp>
        <p:nvSpPr>
          <p:cNvPr id="5" name="Rectangle 9">
            <a:extLst>
              <a:ext uri="{FF2B5EF4-FFF2-40B4-BE49-F238E27FC236}">
                <a16:creationId xmlns:a16="http://schemas.microsoft.com/office/drawing/2014/main" id="{E019E617-D7E3-7B9F-353F-DE309B879C52}"/>
              </a:ext>
            </a:extLst>
          </p:cNvPr>
          <p:cNvSpPr>
            <a:spLocks noChangeArrowheads="1"/>
          </p:cNvSpPr>
          <p:nvPr/>
        </p:nvSpPr>
        <p:spPr bwMode="auto">
          <a:xfrm>
            <a:off x="381000" y="1449916"/>
            <a:ext cx="8458200" cy="628266"/>
          </a:xfrm>
          <a:prstGeom prst="rect">
            <a:avLst/>
          </a:prstGeom>
          <a:noFill/>
          <a:ln w="9525">
            <a:noFill/>
            <a:miter lim="800000"/>
            <a:headEnd/>
            <a:tailEnd/>
          </a:ln>
        </p:spPr>
        <p:txBody>
          <a:bodyPr lIns="90000" tIns="46800" rIns="90000" bIns="46800"/>
          <a:lstStyle/>
          <a:p>
            <a:pPr marL="273050" lvl="1" indent="-273050" defTabSz="411163" eaLnBrk="0" hangingPunct="0">
              <a:lnSpc>
                <a:spcPct val="120000"/>
              </a:lnSpc>
              <a:buBlip>
                <a:blip r:embed="rId3"/>
              </a:buBlip>
              <a:tabLst>
                <a:tab pos="2239963" algn="l"/>
              </a:tabLst>
              <a:defRPr/>
            </a:pPr>
            <a:r>
              <a:rPr lang="es-CO" b="1" cap="small" dirty="0">
                <a:cs typeface="Times New Roman" pitchFamily="18" charset="0"/>
              </a:rPr>
              <a:t>Arreglos Unidimensionales - Ejemplos</a:t>
            </a:r>
            <a:endParaRPr lang="es-CO" dirty="0">
              <a:solidFill>
                <a:srgbClr val="080808"/>
              </a:solidFill>
              <a:cs typeface="Times New Roman" pitchFamily="18" charset="0"/>
            </a:endParaRPr>
          </a:p>
        </p:txBody>
      </p:sp>
      <p:sp>
        <p:nvSpPr>
          <p:cNvPr id="7" name="CuadroTexto 6">
            <a:extLst>
              <a:ext uri="{FF2B5EF4-FFF2-40B4-BE49-F238E27FC236}">
                <a16:creationId xmlns:a16="http://schemas.microsoft.com/office/drawing/2014/main" id="{1716182B-F1F7-47B8-0CD0-240237C37586}"/>
              </a:ext>
            </a:extLst>
          </p:cNvPr>
          <p:cNvSpPr txBox="1"/>
          <p:nvPr/>
        </p:nvSpPr>
        <p:spPr>
          <a:xfrm>
            <a:off x="666236" y="2464205"/>
            <a:ext cx="4958709" cy="830997"/>
          </a:xfrm>
          <a:prstGeom prst="rect">
            <a:avLst/>
          </a:prstGeom>
          <a:noFill/>
        </p:spPr>
        <p:txBody>
          <a:bodyPr wrap="square">
            <a:spAutoFit/>
          </a:bodyPr>
          <a:lstStyle/>
          <a:p>
            <a:pPr algn="ctr"/>
            <a:r>
              <a:rPr lang="es-CO" sz="1600" dirty="0"/>
              <a:t>Este arreglo de números enteros que tiene un tamaño de 8. Las posiciones del arreglo se enumeran de 0 a 7 y en este caso sólo hay almacenados valore en 4 posiciones.</a:t>
            </a:r>
          </a:p>
        </p:txBody>
      </p:sp>
      <p:sp>
        <p:nvSpPr>
          <p:cNvPr id="8" name="CuadroTexto 7">
            <a:extLst>
              <a:ext uri="{FF2B5EF4-FFF2-40B4-BE49-F238E27FC236}">
                <a16:creationId xmlns:a16="http://schemas.microsoft.com/office/drawing/2014/main" id="{4889B485-6EEE-BD32-DFD3-A6046BFDFA56}"/>
              </a:ext>
            </a:extLst>
          </p:cNvPr>
          <p:cNvSpPr txBox="1"/>
          <p:nvPr/>
        </p:nvSpPr>
        <p:spPr>
          <a:xfrm>
            <a:off x="6821182" y="2460594"/>
            <a:ext cx="4958709" cy="830997"/>
          </a:xfrm>
          <a:prstGeom prst="rect">
            <a:avLst/>
          </a:prstGeom>
          <a:noFill/>
        </p:spPr>
        <p:txBody>
          <a:bodyPr wrap="square">
            <a:spAutoFit/>
          </a:bodyPr>
          <a:lstStyle/>
          <a:p>
            <a:pPr algn="ctr"/>
            <a:r>
              <a:rPr lang="es-CO" sz="1600" dirty="0"/>
              <a:t>Este arreglo de cadenas tiene un tamaño de 5. Las posiciones del arreglo se enumeran de 0 a 4. En este caso todas las posiciones están almacenando valores.</a:t>
            </a:r>
          </a:p>
        </p:txBody>
      </p:sp>
      <p:graphicFrame>
        <p:nvGraphicFramePr>
          <p:cNvPr id="9" name="Tabla 8">
            <a:extLst>
              <a:ext uri="{FF2B5EF4-FFF2-40B4-BE49-F238E27FC236}">
                <a16:creationId xmlns:a16="http://schemas.microsoft.com/office/drawing/2014/main" id="{27B55487-F189-8DC1-68BC-B846E96E85B3}"/>
              </a:ext>
            </a:extLst>
          </p:cNvPr>
          <p:cNvGraphicFramePr>
            <a:graphicFrameLocks noGrp="1"/>
          </p:cNvGraphicFramePr>
          <p:nvPr>
            <p:extLst>
              <p:ext uri="{D42A27DB-BD31-4B8C-83A1-F6EECF244321}">
                <p14:modId xmlns:p14="http://schemas.microsoft.com/office/powerpoint/2010/main" val="549953097"/>
              </p:ext>
            </p:extLst>
          </p:nvPr>
        </p:nvGraphicFramePr>
        <p:xfrm>
          <a:off x="7230106" y="3867448"/>
          <a:ext cx="4827985" cy="586740"/>
        </p:xfrm>
        <a:graphic>
          <a:graphicData uri="http://schemas.openxmlformats.org/drawingml/2006/table">
            <a:tbl>
              <a:tblPr firstRow="1" bandRow="1">
                <a:tableStyleId>{2D5ABB26-0587-4C30-8999-92F81FD0307C}</a:tableStyleId>
              </a:tblPr>
              <a:tblGrid>
                <a:gridCol w="965597">
                  <a:extLst>
                    <a:ext uri="{9D8B030D-6E8A-4147-A177-3AD203B41FA5}">
                      <a16:colId xmlns:a16="http://schemas.microsoft.com/office/drawing/2014/main" val="1472023604"/>
                    </a:ext>
                  </a:extLst>
                </a:gridCol>
                <a:gridCol w="965597">
                  <a:extLst>
                    <a:ext uri="{9D8B030D-6E8A-4147-A177-3AD203B41FA5}">
                      <a16:colId xmlns:a16="http://schemas.microsoft.com/office/drawing/2014/main" val="930256824"/>
                    </a:ext>
                  </a:extLst>
                </a:gridCol>
                <a:gridCol w="965597">
                  <a:extLst>
                    <a:ext uri="{9D8B030D-6E8A-4147-A177-3AD203B41FA5}">
                      <a16:colId xmlns:a16="http://schemas.microsoft.com/office/drawing/2014/main" val="1098454224"/>
                    </a:ext>
                  </a:extLst>
                </a:gridCol>
                <a:gridCol w="965597">
                  <a:extLst>
                    <a:ext uri="{9D8B030D-6E8A-4147-A177-3AD203B41FA5}">
                      <a16:colId xmlns:a16="http://schemas.microsoft.com/office/drawing/2014/main" val="4101431607"/>
                    </a:ext>
                  </a:extLst>
                </a:gridCol>
                <a:gridCol w="965597">
                  <a:extLst>
                    <a:ext uri="{9D8B030D-6E8A-4147-A177-3AD203B41FA5}">
                      <a16:colId xmlns:a16="http://schemas.microsoft.com/office/drawing/2014/main" val="2114528476"/>
                    </a:ext>
                  </a:extLst>
                </a:gridCol>
              </a:tblGrid>
              <a:tr h="180457">
                <a:tc>
                  <a:txBody>
                    <a:bodyPr/>
                    <a:lstStyle/>
                    <a:p>
                      <a:pPr algn="ctr"/>
                      <a:r>
                        <a:rPr lang="es-MX" sz="1050" b="1" dirty="0">
                          <a:solidFill>
                            <a:schemeClr val="tx1"/>
                          </a:solidFill>
                        </a:rPr>
                        <a:t>0</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1</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2</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3</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MX" sz="1050" b="1" dirty="0">
                          <a:solidFill>
                            <a:schemeClr val="tx1"/>
                          </a:solidFill>
                        </a:rPr>
                        <a:t>4</a:t>
                      </a:r>
                      <a:endParaRPr lang="es-CO" sz="105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1761272"/>
                  </a:ext>
                </a:extLst>
              </a:tr>
              <a:tr h="236471">
                <a:tc>
                  <a:txBody>
                    <a:bodyPr/>
                    <a:lstStyle/>
                    <a:p>
                      <a:pPr algn="ctr"/>
                      <a:r>
                        <a:rPr lang="es-MX" sz="1600" dirty="0">
                          <a:solidFill>
                            <a:schemeClr val="bg1"/>
                          </a:solidFill>
                        </a:rPr>
                        <a:t>“Pera”</a:t>
                      </a:r>
                      <a:endParaRPr lang="es-CO"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s-MX" sz="1600" dirty="0">
                          <a:solidFill>
                            <a:schemeClr val="bg1"/>
                          </a:solidFill>
                        </a:rPr>
                        <a:t>“Anón”</a:t>
                      </a:r>
                      <a:endParaRPr lang="es-CO"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s-MX" sz="1600" dirty="0">
                          <a:solidFill>
                            <a:schemeClr val="bg1"/>
                          </a:solidFill>
                        </a:rPr>
                        <a:t>“Mora”</a:t>
                      </a:r>
                      <a:endParaRPr lang="es-CO"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s-MX" sz="1600" dirty="0">
                          <a:solidFill>
                            <a:schemeClr val="bg1"/>
                          </a:solidFill>
                        </a:rPr>
                        <a:t>“Fresa”</a:t>
                      </a:r>
                      <a:endParaRPr lang="es-CO"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s-MX" sz="1600" dirty="0">
                          <a:solidFill>
                            <a:schemeClr val="bg1"/>
                          </a:solidFill>
                        </a:rPr>
                        <a:t>“Uva”</a:t>
                      </a:r>
                      <a:endParaRPr lang="es-CO"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598525026"/>
                  </a:ext>
                </a:extLst>
              </a:tr>
            </a:tbl>
          </a:graphicData>
        </a:graphic>
      </p:graphicFrame>
      <p:sp>
        <p:nvSpPr>
          <p:cNvPr id="10" name="CuadroTexto 9">
            <a:extLst>
              <a:ext uri="{FF2B5EF4-FFF2-40B4-BE49-F238E27FC236}">
                <a16:creationId xmlns:a16="http://schemas.microsoft.com/office/drawing/2014/main" id="{87CC24DB-80E1-96C8-E431-31E7F987DAC8}"/>
              </a:ext>
            </a:extLst>
          </p:cNvPr>
          <p:cNvSpPr txBox="1"/>
          <p:nvPr/>
        </p:nvSpPr>
        <p:spPr>
          <a:xfrm>
            <a:off x="6448000" y="3829289"/>
            <a:ext cx="587277" cy="276999"/>
          </a:xfrm>
          <a:prstGeom prst="rect">
            <a:avLst/>
          </a:prstGeom>
          <a:noFill/>
        </p:spPr>
        <p:txBody>
          <a:bodyPr wrap="square">
            <a:spAutoFit/>
          </a:bodyPr>
          <a:lstStyle/>
          <a:p>
            <a:r>
              <a:rPr lang="es-MX" sz="1200" i="1" dirty="0"/>
              <a:t>Índice</a:t>
            </a:r>
            <a:endParaRPr lang="es-CO" sz="1200" i="1" dirty="0"/>
          </a:p>
        </p:txBody>
      </p:sp>
      <p:sp>
        <p:nvSpPr>
          <p:cNvPr id="11" name="CuadroTexto 10">
            <a:extLst>
              <a:ext uri="{FF2B5EF4-FFF2-40B4-BE49-F238E27FC236}">
                <a16:creationId xmlns:a16="http://schemas.microsoft.com/office/drawing/2014/main" id="{DC1368F4-6080-AE8E-D471-F3397569CE65}"/>
              </a:ext>
            </a:extLst>
          </p:cNvPr>
          <p:cNvSpPr txBox="1"/>
          <p:nvPr/>
        </p:nvSpPr>
        <p:spPr>
          <a:xfrm>
            <a:off x="6175746" y="4176058"/>
            <a:ext cx="920449" cy="276999"/>
          </a:xfrm>
          <a:prstGeom prst="rect">
            <a:avLst/>
          </a:prstGeom>
          <a:noFill/>
        </p:spPr>
        <p:txBody>
          <a:bodyPr wrap="square">
            <a:spAutoFit/>
          </a:bodyPr>
          <a:lstStyle/>
          <a:p>
            <a:r>
              <a:rPr lang="es-MX" sz="1200" i="1" dirty="0"/>
              <a:t>Elementos</a:t>
            </a:r>
            <a:endParaRPr lang="es-CO" sz="1200" i="1" dirty="0"/>
          </a:p>
        </p:txBody>
      </p:sp>
      <p:cxnSp>
        <p:nvCxnSpPr>
          <p:cNvPr id="12" name="Conector recto de flecha 11">
            <a:extLst>
              <a:ext uri="{FF2B5EF4-FFF2-40B4-BE49-F238E27FC236}">
                <a16:creationId xmlns:a16="http://schemas.microsoft.com/office/drawing/2014/main" id="{795751C3-2136-E59F-0546-6F220C6BA68D}"/>
              </a:ext>
            </a:extLst>
          </p:cNvPr>
          <p:cNvCxnSpPr>
            <a:cxnSpLocks/>
          </p:cNvCxnSpPr>
          <p:nvPr/>
        </p:nvCxnSpPr>
        <p:spPr>
          <a:xfrm flipV="1">
            <a:off x="6950198" y="3973332"/>
            <a:ext cx="2069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ector recto de flecha 12">
            <a:extLst>
              <a:ext uri="{FF2B5EF4-FFF2-40B4-BE49-F238E27FC236}">
                <a16:creationId xmlns:a16="http://schemas.microsoft.com/office/drawing/2014/main" id="{ED0A412E-0513-A405-B31F-DF4319A510D8}"/>
              </a:ext>
            </a:extLst>
          </p:cNvPr>
          <p:cNvCxnSpPr>
            <a:cxnSpLocks/>
          </p:cNvCxnSpPr>
          <p:nvPr/>
        </p:nvCxnSpPr>
        <p:spPr>
          <a:xfrm flipV="1">
            <a:off x="6962276" y="4320102"/>
            <a:ext cx="2069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739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0D2D1-9B82-C7BF-63D8-04DACE27F4E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34A1967-E479-EA8C-1B75-05B551132F40}"/>
              </a:ext>
            </a:extLst>
          </p:cNvPr>
          <p:cNvSpPr>
            <a:spLocks noGrp="1"/>
          </p:cNvSpPr>
          <p:nvPr>
            <p:ph type="title"/>
          </p:nvPr>
        </p:nvSpPr>
        <p:spPr/>
        <p:txBody>
          <a:bodyPr/>
          <a:lstStyle/>
          <a:p>
            <a:r>
              <a:rPr lang="es-MX" dirty="0"/>
              <a:t>Arreglos Unidimensionales</a:t>
            </a:r>
            <a:endParaRPr lang="es-CO" dirty="0"/>
          </a:p>
        </p:txBody>
      </p:sp>
      <p:pic>
        <p:nvPicPr>
          <p:cNvPr id="4" name="Imagen 3">
            <a:extLst>
              <a:ext uri="{FF2B5EF4-FFF2-40B4-BE49-F238E27FC236}">
                <a16:creationId xmlns:a16="http://schemas.microsoft.com/office/drawing/2014/main" id="{839F850F-4AE9-F8BE-2393-54FA8D77B2E0}"/>
              </a:ext>
            </a:extLst>
          </p:cNvPr>
          <p:cNvPicPr>
            <a:picLocks noChangeAspect="1"/>
          </p:cNvPicPr>
          <p:nvPr/>
        </p:nvPicPr>
        <p:blipFill>
          <a:blip r:embed="rId2"/>
          <a:stretch>
            <a:fillRect/>
          </a:stretch>
        </p:blipFill>
        <p:spPr>
          <a:xfrm rot="5400000">
            <a:off x="3689011" y="4153917"/>
            <a:ext cx="4813977" cy="427315"/>
          </a:xfrm>
          <a:prstGeom prst="rect">
            <a:avLst/>
          </a:prstGeom>
        </p:spPr>
      </p:pic>
      <p:sp>
        <p:nvSpPr>
          <p:cNvPr id="5" name="Rectangle 9">
            <a:extLst>
              <a:ext uri="{FF2B5EF4-FFF2-40B4-BE49-F238E27FC236}">
                <a16:creationId xmlns:a16="http://schemas.microsoft.com/office/drawing/2014/main" id="{5BCFFD3C-276C-A149-EBE9-301D54B57291}"/>
              </a:ext>
            </a:extLst>
          </p:cNvPr>
          <p:cNvSpPr>
            <a:spLocks noChangeArrowheads="1"/>
          </p:cNvSpPr>
          <p:nvPr/>
        </p:nvSpPr>
        <p:spPr bwMode="auto">
          <a:xfrm>
            <a:off x="381000" y="1449916"/>
            <a:ext cx="8458200" cy="628266"/>
          </a:xfrm>
          <a:prstGeom prst="rect">
            <a:avLst/>
          </a:prstGeom>
          <a:noFill/>
          <a:ln w="9525">
            <a:noFill/>
            <a:miter lim="800000"/>
            <a:headEnd/>
            <a:tailEnd/>
          </a:ln>
        </p:spPr>
        <p:txBody>
          <a:bodyPr lIns="90000" tIns="46800" rIns="90000" bIns="46800"/>
          <a:lstStyle/>
          <a:p>
            <a:pPr marL="273050" lvl="1" indent="-273050" defTabSz="411163" eaLnBrk="0" hangingPunct="0">
              <a:lnSpc>
                <a:spcPct val="120000"/>
              </a:lnSpc>
              <a:buBlip>
                <a:blip r:embed="rId3"/>
              </a:buBlip>
              <a:tabLst>
                <a:tab pos="2239963" algn="l"/>
              </a:tabLst>
              <a:defRPr/>
            </a:pPr>
            <a:r>
              <a:rPr lang="es-CO" b="1" cap="small" dirty="0">
                <a:cs typeface="Times New Roman" pitchFamily="18" charset="0"/>
              </a:rPr>
              <a:t>Ventajas y Desventajas de los Arreglos</a:t>
            </a:r>
            <a:endParaRPr lang="es-CO" dirty="0">
              <a:solidFill>
                <a:srgbClr val="080808"/>
              </a:solidFill>
              <a:cs typeface="Times New Roman" pitchFamily="18" charset="0"/>
            </a:endParaRPr>
          </a:p>
        </p:txBody>
      </p:sp>
      <p:sp>
        <p:nvSpPr>
          <p:cNvPr id="3" name="CuadroTexto 2">
            <a:extLst>
              <a:ext uri="{FF2B5EF4-FFF2-40B4-BE49-F238E27FC236}">
                <a16:creationId xmlns:a16="http://schemas.microsoft.com/office/drawing/2014/main" id="{445C4999-C374-2D3F-0FED-67EB41827C05}"/>
              </a:ext>
            </a:extLst>
          </p:cNvPr>
          <p:cNvSpPr txBox="1"/>
          <p:nvPr/>
        </p:nvSpPr>
        <p:spPr>
          <a:xfrm>
            <a:off x="819246" y="2641287"/>
            <a:ext cx="3623072" cy="3452574"/>
          </a:xfrm>
          <a:prstGeom prst="roundRect">
            <a:avLst>
              <a:gd name="adj" fmla="val 4911"/>
            </a:avLst>
          </a:prstGeom>
          <a:ln w="28575">
            <a:solidFill>
              <a:srgbClr val="24757E"/>
            </a:solidFill>
          </a:ln>
        </p:spPr>
        <p:style>
          <a:lnRef idx="2">
            <a:schemeClr val="accent1"/>
          </a:lnRef>
          <a:fillRef idx="1">
            <a:schemeClr val="lt1"/>
          </a:fillRef>
          <a:effectRef idx="0">
            <a:schemeClr val="accent1"/>
          </a:effectRef>
          <a:fontRef idx="minor">
            <a:schemeClr val="dk1"/>
          </a:fontRef>
        </p:style>
        <p:txBody>
          <a:bodyPr wrap="square">
            <a:spAutoFit/>
          </a:bodyPr>
          <a:lstStyle/>
          <a:p>
            <a:endParaRPr lang="es-ES" sz="1400" b="1" dirty="0">
              <a:solidFill>
                <a:schemeClr val="tx1"/>
              </a:solidFill>
              <a:latin typeface="Calibri" panose="020F0502020204030204" pitchFamily="34" charset="0"/>
              <a:cs typeface="Times New Roman" panose="02020603050405020304" pitchFamily="18" charset="0"/>
            </a:endParaRPr>
          </a:p>
          <a:p>
            <a:endParaRPr lang="es-ES" sz="1400" b="1" dirty="0">
              <a:solidFill>
                <a:schemeClr val="tx1"/>
              </a:solidFill>
              <a:latin typeface="Calibri" panose="020F0502020204030204" pitchFamily="34" charset="0"/>
              <a:cs typeface="Times New Roman" panose="02020603050405020304" pitchFamily="18" charset="0"/>
            </a:endParaRPr>
          </a:p>
          <a:p>
            <a:endParaRPr lang="es-ES" sz="1400" b="1" dirty="0">
              <a:solidFill>
                <a:schemeClr val="tx1"/>
              </a:solidFill>
              <a:latin typeface="Calibri" panose="020F0502020204030204" pitchFamily="34" charset="0"/>
              <a:cs typeface="Times New Roman" panose="02020603050405020304" pitchFamily="18" charset="0"/>
            </a:endParaRPr>
          </a:p>
          <a:p>
            <a:endParaRPr lang="es-ES" sz="1400" b="1" dirty="0">
              <a:solidFill>
                <a:schemeClr val="tx1"/>
              </a:solidFill>
              <a:latin typeface="Calibri" panose="020F0502020204030204" pitchFamily="34" charset="0"/>
              <a:cs typeface="Times New Roman" panose="02020603050405020304" pitchFamily="18" charset="0"/>
            </a:endParaRPr>
          </a:p>
          <a:p>
            <a:endParaRPr lang="es-ES" sz="1400" b="1" dirty="0">
              <a:solidFill>
                <a:schemeClr val="tx1"/>
              </a:solidFill>
              <a:latin typeface="Calibri" panose="020F0502020204030204" pitchFamily="34" charset="0"/>
              <a:cs typeface="Times New Roman" panose="02020603050405020304" pitchFamily="18" charset="0"/>
            </a:endParaRPr>
          </a:p>
          <a:p>
            <a:endParaRPr lang="es-ES" sz="1400" b="1" dirty="0">
              <a:solidFill>
                <a:schemeClr val="tx1"/>
              </a:solidFill>
              <a:latin typeface="Calibri" panose="020F0502020204030204" pitchFamily="34" charset="0"/>
              <a:cs typeface="Times New Roman" panose="02020603050405020304" pitchFamily="18" charset="0"/>
            </a:endParaRPr>
          </a:p>
          <a:p>
            <a:endParaRPr lang="es-ES" sz="1400" b="1" dirty="0">
              <a:solidFill>
                <a:schemeClr val="tx1"/>
              </a:solidFill>
              <a:latin typeface="Calibri" panose="020F0502020204030204" pitchFamily="34" charset="0"/>
              <a:cs typeface="Times New Roman" panose="02020603050405020304" pitchFamily="18" charset="0"/>
            </a:endParaRPr>
          </a:p>
          <a:p>
            <a:endParaRPr lang="es-ES" sz="1400" b="1" dirty="0">
              <a:solidFill>
                <a:schemeClr val="tx1"/>
              </a:solidFill>
              <a:latin typeface="Calibri" panose="020F0502020204030204" pitchFamily="34" charset="0"/>
              <a:cs typeface="Times New Roman" panose="02020603050405020304" pitchFamily="18" charset="0"/>
            </a:endParaRPr>
          </a:p>
          <a:p>
            <a:endParaRPr lang="es-ES" sz="1400" b="1" dirty="0">
              <a:solidFill>
                <a:schemeClr val="tx1"/>
              </a:solidFill>
              <a:latin typeface="Calibri" panose="020F0502020204030204" pitchFamily="34" charset="0"/>
              <a:cs typeface="Times New Roman" panose="02020603050405020304" pitchFamily="18" charset="0"/>
            </a:endParaRPr>
          </a:p>
          <a:p>
            <a:endParaRPr lang="es-ES" sz="1400" b="1" dirty="0">
              <a:solidFill>
                <a:schemeClr val="tx1"/>
              </a:solidFill>
              <a:latin typeface="Calibri" panose="020F0502020204030204" pitchFamily="34" charset="0"/>
              <a:cs typeface="Times New Roman" panose="02020603050405020304" pitchFamily="18" charset="0"/>
            </a:endParaRPr>
          </a:p>
          <a:p>
            <a:endParaRPr lang="es-ES" sz="1400" b="1" dirty="0">
              <a:solidFill>
                <a:schemeClr val="tx1"/>
              </a:solidFill>
              <a:latin typeface="Calibri" panose="020F0502020204030204" pitchFamily="34" charset="0"/>
              <a:cs typeface="Times New Roman" panose="02020603050405020304" pitchFamily="18" charset="0"/>
            </a:endParaRPr>
          </a:p>
          <a:p>
            <a:endParaRPr lang="es-ES" sz="1400" b="1" dirty="0">
              <a:solidFill>
                <a:schemeClr val="tx1"/>
              </a:solidFill>
              <a:latin typeface="Calibri" panose="020F0502020204030204" pitchFamily="34" charset="0"/>
              <a:cs typeface="Times New Roman" panose="02020603050405020304" pitchFamily="18" charset="0"/>
            </a:endParaRPr>
          </a:p>
          <a:p>
            <a:endParaRPr lang="es-ES" sz="1400" b="1" dirty="0">
              <a:solidFill>
                <a:schemeClr val="tx1"/>
              </a:solidFill>
              <a:latin typeface="Calibri" panose="020F0502020204030204" pitchFamily="34" charset="0"/>
              <a:cs typeface="Times New Roman" panose="02020603050405020304" pitchFamily="18" charset="0"/>
            </a:endParaRPr>
          </a:p>
          <a:p>
            <a:endParaRPr lang="es-ES" sz="1400" b="1" dirty="0">
              <a:solidFill>
                <a:schemeClr val="tx1"/>
              </a:solidFill>
              <a:latin typeface="Calibri" panose="020F0502020204030204" pitchFamily="34" charset="0"/>
              <a:cs typeface="Times New Roman" panose="02020603050405020304" pitchFamily="18" charset="0"/>
            </a:endParaRPr>
          </a:p>
          <a:p>
            <a:endParaRPr lang="es-ES" sz="1400" b="1" dirty="0">
              <a:solidFill>
                <a:schemeClr val="tx1"/>
              </a:solidFill>
              <a:latin typeface="Calibri" panose="020F0502020204030204" pitchFamily="34" charset="0"/>
              <a:cs typeface="Times New Roman" panose="02020603050405020304" pitchFamily="18" charset="0"/>
            </a:endParaRPr>
          </a:p>
        </p:txBody>
      </p:sp>
      <p:sp>
        <p:nvSpPr>
          <p:cNvPr id="6" name="CuadroTexto 5">
            <a:extLst>
              <a:ext uri="{FF2B5EF4-FFF2-40B4-BE49-F238E27FC236}">
                <a16:creationId xmlns:a16="http://schemas.microsoft.com/office/drawing/2014/main" id="{C1410AAE-0E54-4155-401E-5C7C8B889B88}"/>
              </a:ext>
            </a:extLst>
          </p:cNvPr>
          <p:cNvSpPr txBox="1"/>
          <p:nvPr/>
        </p:nvSpPr>
        <p:spPr>
          <a:xfrm>
            <a:off x="1028946" y="2311566"/>
            <a:ext cx="3243262" cy="517636"/>
          </a:xfrm>
          <a:prstGeom prst="roundRect">
            <a:avLst/>
          </a:prstGeom>
          <a:solidFill>
            <a:srgbClr val="31A1AD"/>
          </a:solidFill>
          <a:ln w="28575">
            <a:solidFill>
              <a:srgbClr val="24757E"/>
            </a:solidFill>
          </a:ln>
        </p:spPr>
        <p:style>
          <a:lnRef idx="2">
            <a:schemeClr val="accent1"/>
          </a:lnRef>
          <a:fillRef idx="1">
            <a:schemeClr val="lt1"/>
          </a:fillRef>
          <a:effectRef idx="0">
            <a:schemeClr val="accent1"/>
          </a:effectRef>
          <a:fontRef idx="minor">
            <a:schemeClr val="dk1"/>
          </a:fontRef>
        </p:style>
        <p:txBody>
          <a:bodyPr wrap="square" anchor="ctr" anchorCtr="0">
            <a:noAutofit/>
          </a:bodyPr>
          <a:lstStyle/>
          <a:p>
            <a:pPr algn="ctr"/>
            <a:r>
              <a:rPr kumimoji="0" lang="es-ES"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Ventajas</a:t>
            </a:r>
            <a:endParaRPr lang="es-CO" dirty="0">
              <a:solidFill>
                <a:schemeClr val="bg1"/>
              </a:solidFill>
            </a:endParaRPr>
          </a:p>
        </p:txBody>
      </p:sp>
      <p:sp>
        <p:nvSpPr>
          <p:cNvPr id="14" name="CuadroTexto 13">
            <a:extLst>
              <a:ext uri="{FF2B5EF4-FFF2-40B4-BE49-F238E27FC236}">
                <a16:creationId xmlns:a16="http://schemas.microsoft.com/office/drawing/2014/main" id="{4C9A08A4-36BA-5A03-41F2-732E4260926D}"/>
              </a:ext>
            </a:extLst>
          </p:cNvPr>
          <p:cNvSpPr txBox="1"/>
          <p:nvPr/>
        </p:nvSpPr>
        <p:spPr>
          <a:xfrm>
            <a:off x="7091881" y="2604414"/>
            <a:ext cx="3621600" cy="3611672"/>
          </a:xfrm>
          <a:prstGeom prst="roundRect">
            <a:avLst>
              <a:gd name="adj" fmla="val 4911"/>
            </a:avLst>
          </a:prstGeom>
          <a:ln w="28575">
            <a:solidFill>
              <a:srgbClr val="E94444"/>
            </a:solidFill>
          </a:ln>
        </p:spPr>
        <p:style>
          <a:lnRef idx="2">
            <a:schemeClr val="accent1"/>
          </a:lnRef>
          <a:fillRef idx="1">
            <a:schemeClr val="lt1"/>
          </a:fillRef>
          <a:effectRef idx="0">
            <a:schemeClr val="accent1"/>
          </a:effectRef>
          <a:fontRef idx="minor">
            <a:schemeClr val="dk1"/>
          </a:fontRef>
        </p:style>
        <p:txBody>
          <a:bodyPr wrap="square">
            <a:noAutofit/>
          </a:bodyPr>
          <a:lstStyle/>
          <a:p>
            <a:endParaRPr lang="es-ES" sz="1400" b="1" dirty="0">
              <a:solidFill>
                <a:schemeClr val="tx1"/>
              </a:solidFill>
              <a:latin typeface="Calibri" panose="020F0502020204030204" pitchFamily="34" charset="0"/>
              <a:cs typeface="Times New Roman" panose="02020603050405020304" pitchFamily="18" charset="0"/>
            </a:endParaRPr>
          </a:p>
          <a:p>
            <a:pPr>
              <a:lnSpc>
                <a:spcPct val="130000"/>
              </a:lnSpc>
            </a:pPr>
            <a:endParaRPr lang="es-ES" sz="1200" b="1" dirty="0">
              <a:solidFill>
                <a:schemeClr val="tx1"/>
              </a:solidFill>
              <a:latin typeface="Courier New" panose="02070309020205020404" pitchFamily="49" charset="0"/>
              <a:cs typeface="Courier New" panose="02070309020205020404" pitchFamily="49" charset="0"/>
            </a:endParaRPr>
          </a:p>
        </p:txBody>
      </p:sp>
      <p:sp>
        <p:nvSpPr>
          <p:cNvPr id="15" name="CuadroTexto 14">
            <a:extLst>
              <a:ext uri="{FF2B5EF4-FFF2-40B4-BE49-F238E27FC236}">
                <a16:creationId xmlns:a16="http://schemas.microsoft.com/office/drawing/2014/main" id="{6C8A5C3A-1A85-1BF1-2E6A-C513C56AA8CF}"/>
              </a:ext>
            </a:extLst>
          </p:cNvPr>
          <p:cNvSpPr txBox="1"/>
          <p:nvPr/>
        </p:nvSpPr>
        <p:spPr>
          <a:xfrm>
            <a:off x="7304109" y="2306422"/>
            <a:ext cx="3243262" cy="517636"/>
          </a:xfrm>
          <a:prstGeom prst="roundRect">
            <a:avLst/>
          </a:prstGeom>
          <a:solidFill>
            <a:srgbClr val="F08080"/>
          </a:solidFill>
          <a:ln w="28575">
            <a:solidFill>
              <a:srgbClr val="E94444"/>
            </a:solidFill>
          </a:ln>
        </p:spPr>
        <p:style>
          <a:lnRef idx="2">
            <a:schemeClr val="accent1"/>
          </a:lnRef>
          <a:fillRef idx="1">
            <a:schemeClr val="lt1"/>
          </a:fillRef>
          <a:effectRef idx="0">
            <a:schemeClr val="accent1"/>
          </a:effectRef>
          <a:fontRef idx="minor">
            <a:schemeClr val="dk1"/>
          </a:fontRef>
        </p:style>
        <p:txBody>
          <a:bodyPr wrap="square" anchor="ctr" anchorCtr="0">
            <a:noAutofit/>
          </a:bodyPr>
          <a:lstStyle/>
          <a:p>
            <a:pPr algn="ctr"/>
            <a:r>
              <a:rPr kumimoji="0" lang="es-ES"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Desventajas</a:t>
            </a:r>
            <a:endParaRPr lang="es-CO" dirty="0">
              <a:solidFill>
                <a:schemeClr val="bg1"/>
              </a:solidFill>
            </a:endParaRPr>
          </a:p>
        </p:txBody>
      </p:sp>
      <p:pic>
        <p:nvPicPr>
          <p:cNvPr id="36" name="Imagen 35">
            <a:extLst>
              <a:ext uri="{FF2B5EF4-FFF2-40B4-BE49-F238E27FC236}">
                <a16:creationId xmlns:a16="http://schemas.microsoft.com/office/drawing/2014/main" id="{4DFBEB33-78EC-3C81-5136-1F76B43AD706}"/>
              </a:ext>
            </a:extLst>
          </p:cNvPr>
          <p:cNvPicPr>
            <a:picLocks noChangeAspect="1"/>
          </p:cNvPicPr>
          <p:nvPr/>
        </p:nvPicPr>
        <p:blipFill>
          <a:blip r:embed="rId4"/>
          <a:stretch>
            <a:fillRect/>
          </a:stretch>
        </p:blipFill>
        <p:spPr>
          <a:xfrm>
            <a:off x="3902318" y="5324033"/>
            <a:ext cx="1080000" cy="1080000"/>
          </a:xfrm>
          <a:prstGeom prst="rect">
            <a:avLst/>
          </a:prstGeom>
        </p:spPr>
      </p:pic>
      <p:pic>
        <p:nvPicPr>
          <p:cNvPr id="38" name="Imagen 37">
            <a:extLst>
              <a:ext uri="{FF2B5EF4-FFF2-40B4-BE49-F238E27FC236}">
                <a16:creationId xmlns:a16="http://schemas.microsoft.com/office/drawing/2014/main" id="{563F68DC-BD92-173F-FF85-93D3D1C3F997}"/>
              </a:ext>
            </a:extLst>
          </p:cNvPr>
          <p:cNvPicPr>
            <a:picLocks noChangeAspect="1"/>
          </p:cNvPicPr>
          <p:nvPr/>
        </p:nvPicPr>
        <p:blipFill>
          <a:blip r:embed="rId5"/>
          <a:stretch>
            <a:fillRect/>
          </a:stretch>
        </p:blipFill>
        <p:spPr>
          <a:xfrm>
            <a:off x="10292754" y="5553861"/>
            <a:ext cx="1080000" cy="1080000"/>
          </a:xfrm>
          <a:prstGeom prst="rect">
            <a:avLst/>
          </a:prstGeom>
        </p:spPr>
      </p:pic>
      <p:sp>
        <p:nvSpPr>
          <p:cNvPr id="40" name="CuadroTexto 39">
            <a:extLst>
              <a:ext uri="{FF2B5EF4-FFF2-40B4-BE49-F238E27FC236}">
                <a16:creationId xmlns:a16="http://schemas.microsoft.com/office/drawing/2014/main" id="{DED57515-81F3-D34F-6875-CC15F0D54F7E}"/>
              </a:ext>
            </a:extLst>
          </p:cNvPr>
          <p:cNvSpPr txBox="1"/>
          <p:nvPr/>
        </p:nvSpPr>
        <p:spPr>
          <a:xfrm>
            <a:off x="819246" y="2902878"/>
            <a:ext cx="3623072" cy="3046988"/>
          </a:xfrm>
          <a:prstGeom prst="rect">
            <a:avLst/>
          </a:prstGeom>
          <a:noFill/>
        </p:spPr>
        <p:txBody>
          <a:bodyPr wrap="square">
            <a:spAutoFit/>
          </a:bodyPr>
          <a:lstStyle/>
          <a:p>
            <a:pPr marL="176213" indent="-176213">
              <a:buFont typeface="Wingdings" panose="05000000000000000000" pitchFamily="2" charset="2"/>
              <a:buChar char="§"/>
            </a:pPr>
            <a:r>
              <a:rPr lang="es-ES" sz="1600" dirty="0"/>
              <a:t>Por cómo se almacenan en la RAM, el acceso a los elementos, de acuerdo con su posición es más rápido que usar múltiples variables para el mismo propósito.</a:t>
            </a:r>
          </a:p>
          <a:p>
            <a:pPr marL="176213" indent="-176213">
              <a:buFont typeface="Wingdings" panose="05000000000000000000" pitchFamily="2" charset="2"/>
              <a:buChar char="§"/>
            </a:pPr>
            <a:r>
              <a:rPr lang="es-ES" sz="1600" dirty="0"/>
              <a:t>Permiten almacenar múltiples datos del mismo tipo bajo el nombre de una misma variable. </a:t>
            </a:r>
          </a:p>
          <a:p>
            <a:pPr marL="176213" indent="-176213">
              <a:buFont typeface="Wingdings" panose="05000000000000000000" pitchFamily="2" charset="2"/>
              <a:buChar char="§"/>
            </a:pPr>
            <a:r>
              <a:rPr lang="es-ES" sz="1600" dirty="0"/>
              <a:t>Los arreglos se pueden usar como base para la construcción de otras estructuras de datos como las listas enlazadas y las pilas.</a:t>
            </a:r>
            <a:endParaRPr lang="es-CO" sz="1600" dirty="0"/>
          </a:p>
        </p:txBody>
      </p:sp>
      <p:sp>
        <p:nvSpPr>
          <p:cNvPr id="41" name="CuadroTexto 40">
            <a:extLst>
              <a:ext uri="{FF2B5EF4-FFF2-40B4-BE49-F238E27FC236}">
                <a16:creationId xmlns:a16="http://schemas.microsoft.com/office/drawing/2014/main" id="{F3309C9F-105C-CD41-7920-CFE5E55E5481}"/>
              </a:ext>
            </a:extLst>
          </p:cNvPr>
          <p:cNvSpPr txBox="1"/>
          <p:nvPr/>
        </p:nvSpPr>
        <p:spPr>
          <a:xfrm>
            <a:off x="7153879" y="2922877"/>
            <a:ext cx="3559602" cy="3293209"/>
          </a:xfrm>
          <a:prstGeom prst="rect">
            <a:avLst/>
          </a:prstGeom>
          <a:noFill/>
        </p:spPr>
        <p:txBody>
          <a:bodyPr wrap="square">
            <a:spAutoFit/>
          </a:bodyPr>
          <a:lstStyle/>
          <a:p>
            <a:pPr marL="176213" indent="-176213">
              <a:buFont typeface="Wingdings" panose="05000000000000000000" pitchFamily="2" charset="2"/>
              <a:buChar char="§"/>
            </a:pPr>
            <a:r>
              <a:rPr lang="es-ES" sz="1600" dirty="0"/>
              <a:t>Tienen un tamaño fijo, así que una vez se crean no se puede aumentar o disminuir el número de datos que almacenan.</a:t>
            </a:r>
          </a:p>
          <a:p>
            <a:pPr marL="176213" indent="-176213">
              <a:buFont typeface="Wingdings" panose="05000000000000000000" pitchFamily="2" charset="2"/>
              <a:buChar char="§"/>
            </a:pPr>
            <a:r>
              <a:rPr lang="es-ES" sz="1600" dirty="0"/>
              <a:t>También suele ser una desventaja el que no permitan almacenar valores de múltiples tipos de datos al tiempo.</a:t>
            </a:r>
          </a:p>
          <a:p>
            <a:pPr marL="176213" indent="-176213">
              <a:buFont typeface="Wingdings" panose="05000000000000000000" pitchFamily="2" charset="2"/>
              <a:buChar char="§"/>
            </a:pPr>
            <a:r>
              <a:rPr lang="es-ES" sz="1600" dirty="0"/>
              <a:t>La asignación de memoria para un arreglo puede resultar problemática, especialmente en sistemas con memoria limitada. Si el tamaño del arreglo es muy grande, el S.O se puede quedarse sin memoria.</a:t>
            </a:r>
            <a:endParaRPr lang="es-CO" sz="1600" dirty="0"/>
          </a:p>
        </p:txBody>
      </p:sp>
    </p:spTree>
    <p:extLst>
      <p:ext uri="{BB962C8B-B14F-4D97-AF65-F5344CB8AC3E}">
        <p14:creationId xmlns:p14="http://schemas.microsoft.com/office/powerpoint/2010/main" val="2999964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659D9-4F23-A697-EB12-B06F85A9447E}"/>
            </a:ext>
          </a:extLst>
        </p:cNvPr>
        <p:cNvGrpSpPr/>
        <p:nvPr/>
      </p:nvGrpSpPr>
      <p:grpSpPr>
        <a:xfrm>
          <a:off x="0" y="0"/>
          <a:ext cx="0" cy="0"/>
          <a:chOff x="0" y="0"/>
          <a:chExt cx="0" cy="0"/>
        </a:xfrm>
      </p:grpSpPr>
      <p:sp>
        <p:nvSpPr>
          <p:cNvPr id="8195" name="Rectangle 9">
            <a:extLst>
              <a:ext uri="{FF2B5EF4-FFF2-40B4-BE49-F238E27FC236}">
                <a16:creationId xmlns:a16="http://schemas.microsoft.com/office/drawing/2014/main" id="{62745817-FA21-EC87-45DC-BDAF50208AAF}"/>
              </a:ext>
            </a:extLst>
          </p:cNvPr>
          <p:cNvSpPr>
            <a:spLocks noChangeArrowheads="1"/>
          </p:cNvSpPr>
          <p:nvPr/>
        </p:nvSpPr>
        <p:spPr bwMode="auto">
          <a:xfrm>
            <a:off x="1919288" y="1173707"/>
            <a:ext cx="8291513" cy="5063581"/>
          </a:xfrm>
          <a:prstGeom prst="rect">
            <a:avLst/>
          </a:prstGeom>
          <a:noFill/>
          <a:ln w="9525">
            <a:noFill/>
            <a:miter lim="800000"/>
            <a:headEnd/>
            <a:tailEnd/>
          </a:ln>
        </p:spPr>
        <p:txBody>
          <a:bodyPr lIns="90000" tIns="46800" rIns="90000" bIns="46800"/>
          <a:lstStyle/>
          <a:p>
            <a:pPr marL="627063" lvl="2" indent="-271463" defTabSz="411163" eaLnBrk="0" hangingPunct="0">
              <a:tabLst>
                <a:tab pos="2239963" algn="l"/>
              </a:tabLst>
              <a:defRPr/>
            </a:pPr>
            <a:endParaRPr lang="es-CO" sz="1600" dirty="0">
              <a:solidFill>
                <a:srgbClr val="080808"/>
              </a:solidFill>
              <a:cs typeface="Times New Roman" pitchFamily="18" charset="0"/>
            </a:endParaRPr>
          </a:p>
        </p:txBody>
      </p:sp>
      <p:sp>
        <p:nvSpPr>
          <p:cNvPr id="7" name="1 Rectángulo redondeado">
            <a:extLst>
              <a:ext uri="{FF2B5EF4-FFF2-40B4-BE49-F238E27FC236}">
                <a16:creationId xmlns:a16="http://schemas.microsoft.com/office/drawing/2014/main" id="{75400F59-8C94-EB25-0684-51FDD86644EC}"/>
              </a:ext>
            </a:extLst>
          </p:cNvPr>
          <p:cNvSpPr/>
          <p:nvPr/>
        </p:nvSpPr>
        <p:spPr>
          <a:xfrm>
            <a:off x="3345948" y="2912897"/>
            <a:ext cx="7051336" cy="1811966"/>
          </a:xfrm>
          <a:prstGeom prst="roundRect">
            <a:avLst/>
          </a:prstGeom>
          <a:solidFill>
            <a:schemeClr val="bg1">
              <a:lumMod val="85000"/>
            </a:schemeClr>
          </a:solidFill>
          <a:ln w="28575"/>
        </p:spPr>
        <p:style>
          <a:lnRef idx="1">
            <a:schemeClr val="dk1"/>
          </a:lnRef>
          <a:fillRef idx="2">
            <a:schemeClr val="dk1"/>
          </a:fillRef>
          <a:effectRef idx="1">
            <a:schemeClr val="dk1"/>
          </a:effectRef>
          <a:fontRef idx="minor">
            <a:schemeClr val="dk1"/>
          </a:fontRef>
        </p:style>
        <p:txBody>
          <a:bodyPr rtlCol="0" anchor="ctr"/>
          <a:lstStyle/>
          <a:p>
            <a:pPr algn="ctr">
              <a:lnSpc>
                <a:spcPct val="100000"/>
              </a:lnSpc>
              <a:buNone/>
            </a:pPr>
            <a:r>
              <a:rPr lang="es-CO" sz="3200" cap="small" dirty="0"/>
              <a:t>¿Cómo se declara un Arreglo Unidimensional?</a:t>
            </a:r>
            <a:endParaRPr lang="es-CO" sz="3200" i="1" cap="small" dirty="0">
              <a:solidFill>
                <a:schemeClr val="accent1"/>
              </a:solidFill>
            </a:endParaRPr>
          </a:p>
        </p:txBody>
      </p:sp>
      <p:pic>
        <p:nvPicPr>
          <p:cNvPr id="2" name="Imagen 1">
            <a:extLst>
              <a:ext uri="{FF2B5EF4-FFF2-40B4-BE49-F238E27FC236}">
                <a16:creationId xmlns:a16="http://schemas.microsoft.com/office/drawing/2014/main" id="{AEFB48F8-278F-C5B5-D396-18EF2B04140A}"/>
              </a:ext>
            </a:extLst>
          </p:cNvPr>
          <p:cNvPicPr>
            <a:picLocks noChangeAspect="1"/>
          </p:cNvPicPr>
          <p:nvPr/>
        </p:nvPicPr>
        <p:blipFill>
          <a:blip r:embed="rId3"/>
          <a:stretch>
            <a:fillRect/>
          </a:stretch>
        </p:blipFill>
        <p:spPr>
          <a:xfrm>
            <a:off x="1254404" y="3530598"/>
            <a:ext cx="3023289" cy="3251941"/>
          </a:xfrm>
          <a:prstGeom prst="rect">
            <a:avLst/>
          </a:prstGeom>
        </p:spPr>
      </p:pic>
    </p:spTree>
    <p:extLst>
      <p:ext uri="{BB962C8B-B14F-4D97-AF65-F5344CB8AC3E}">
        <p14:creationId xmlns:p14="http://schemas.microsoft.com/office/powerpoint/2010/main" val="2470322656"/>
      </p:ext>
    </p:extLst>
  </p:cSld>
  <p:clrMapOvr>
    <a:masterClrMapping/>
  </p:clrMapOvr>
</p:sld>
</file>

<file path=ppt/theme/theme1.xml><?xml version="1.0" encoding="utf-8"?>
<a:theme xmlns:a="http://schemas.openxmlformats.org/drawingml/2006/main" name="1_Diseño personalizado">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3492</Words>
  <Application>Microsoft Office PowerPoint</Application>
  <PresentationFormat>Panorámica</PresentationFormat>
  <Paragraphs>572</Paragraphs>
  <Slides>33</Slides>
  <Notes>29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Arial</vt:lpstr>
      <vt:lpstr>Calibri</vt:lpstr>
      <vt:lpstr>Consolas</vt:lpstr>
      <vt:lpstr>Courier New</vt:lpstr>
      <vt:lpstr>Times New Roman</vt:lpstr>
      <vt:lpstr>Wingdings</vt:lpstr>
      <vt:lpstr>1_Diseño personalizado</vt:lpstr>
      <vt:lpstr>Presentación de PowerPoint</vt:lpstr>
      <vt:lpstr>Contenido</vt:lpstr>
      <vt:lpstr>Presentación de PowerPoint</vt:lpstr>
      <vt:lpstr>Estructuras de Datos</vt:lpstr>
      <vt:lpstr>Presentación de PowerPoint</vt:lpstr>
      <vt:lpstr>Arreglos Unidimensionales</vt:lpstr>
      <vt:lpstr>Arreglos Unidimensionales</vt:lpstr>
      <vt:lpstr>Arreglos Unidimensionales</vt:lpstr>
      <vt:lpstr>Presentación de PowerPoint</vt:lpstr>
      <vt:lpstr>Arreglos Unidimensionales</vt:lpstr>
      <vt:lpstr>Arreglos Unidimensionales</vt:lpstr>
      <vt:lpstr>Arreglos Unidimensionales</vt:lpstr>
      <vt:lpstr>Presentación de PowerPoint</vt:lpstr>
      <vt:lpstr>Arreglos Unidimensionales</vt:lpstr>
      <vt:lpstr>Arreglos Unidimensionales</vt:lpstr>
      <vt:lpstr>Presentación de PowerPoint</vt:lpstr>
      <vt:lpstr>Arreglos Unidimensionales</vt:lpstr>
      <vt:lpstr>Presentación de PowerPoint</vt:lpstr>
      <vt:lpstr>Arreglos Unidimensionales</vt:lpstr>
      <vt:lpstr>Arreglos Unidimensionales</vt:lpstr>
      <vt:lpstr>Arreglos Unidimensionales</vt:lpstr>
      <vt:lpstr>Arreglos Unidimensionales</vt:lpstr>
      <vt:lpstr>Arreglos Unidimensionales</vt:lpstr>
      <vt:lpstr>Arreglos Unidimensionales</vt:lpstr>
      <vt:lpstr>Arreglos Unidimensionales</vt:lpstr>
      <vt:lpstr>Arreglos Unidimensionales</vt:lpstr>
      <vt:lpstr>Presentación de PowerPoint</vt:lpstr>
      <vt:lpstr>Arreglos Unidimensionales</vt:lpstr>
      <vt:lpstr>Arreglos Unidimensionales</vt:lpstr>
      <vt:lpstr>Presentación de PowerPoint</vt:lpstr>
      <vt:lpstr>Arreglos Unidimensionales</vt:lpstr>
      <vt:lpstr>Arreglos Unidimensionales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2023-11-22T19:52:28Z</dcterms:created>
  <dcterms:modified xsi:type="dcterms:W3CDTF">2024-04-29T12:18:53Z</dcterms:modified>
</cp:coreProperties>
</file>