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21c2566d7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21c2566d7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2284b66d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2284b66d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2284b66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2284b66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21c2566d7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21c2566d7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21c2566d7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21c2566d7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21c2566d7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21c2566d7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2284b66d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2284b66d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2284b66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2284b66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2284b66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2284b66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21c2566d7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21c2566d7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21c2566d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21c2566d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2284b66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2284b66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2284b66d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2284b66d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2284b66d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2284b66d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21c2566d7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21c2566d7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liTIg_aweBk" TargetMode="External"/><Relationship Id="rId4" Type="http://schemas.openxmlformats.org/officeDocument/2006/relationships/hyperlink" Target="http://www.youtube.com/watch?v=liTIg_aweBk" TargetMode="External"/><Relationship Id="rId5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.jp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NoSQL</a:t>
            </a:r>
            <a:r>
              <a:rPr lang="es" sz="3555"/>
              <a:t> (Not Only SQL)</a:t>
            </a:r>
            <a:endParaRPr sz="3555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Lucas Castronuovo y Sebastián Roca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 amt="18000"/>
          </a:blip>
          <a:srcRect b="0" l="49998" r="25290" t="0"/>
          <a:stretch/>
        </p:blipFill>
        <p:spPr>
          <a:xfrm>
            <a:off x="60609" y="1567550"/>
            <a:ext cx="2446124" cy="27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389825" y="1567550"/>
            <a:ext cx="178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Clave-Valor</a:t>
            </a:r>
            <a:endParaRPr sz="14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Almacenamiento en diccionarios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Cada registro se define como un conjunto de una clave que referencia a un valor</a:t>
            </a:r>
            <a:endParaRPr sz="1100"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2559275" y="1567550"/>
            <a:ext cx="178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Documentos</a:t>
            </a:r>
            <a:endParaRPr sz="14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Conformado por programas que almacenan, recuperan y gestionan datos de documento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Diseño basado en una noción abstracta de un documento</a:t>
            </a:r>
            <a:endParaRPr sz="1100"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4813825" y="1307850"/>
            <a:ext cx="18159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BD de Columnas Extendidas</a:t>
            </a:r>
            <a:endParaRPr sz="1500"/>
          </a:p>
          <a:p>
            <a:pPr indent="-2995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208"/>
              <a:t>Almacenamiento de datos en columnas en vez de filas</a:t>
            </a:r>
            <a:endParaRPr sz="120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8"/>
          </a:p>
          <a:p>
            <a:pPr indent="-2995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208"/>
              <a:t>Los datos se leen y se escriben de manera eficiente en el disco duro</a:t>
            </a:r>
            <a:endParaRPr sz="120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8"/>
          </a:p>
          <a:p>
            <a:pPr indent="-2995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208"/>
              <a:t>El almacenamiento de datos se da por orden de registro</a:t>
            </a:r>
            <a:endParaRPr sz="1208"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6898175" y="1567550"/>
            <a:ext cx="17877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Grafos</a:t>
            </a:r>
            <a:endParaRPr sz="1400"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Se almacena la información como nodos de un grafo y sus respectivas relaciones con otros nodos</a:t>
            </a:r>
            <a:endParaRPr sz="11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Las relaciones pueden tener propiedades, definidas por pares clave-valor</a:t>
            </a:r>
            <a:endParaRPr sz="1100"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 amt="18000"/>
          </a:blip>
          <a:srcRect b="0" l="0" r="75289" t="0"/>
          <a:stretch/>
        </p:blipFill>
        <p:spPr>
          <a:xfrm>
            <a:off x="2230072" y="1567550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 amt="18000"/>
          </a:blip>
          <a:srcRect b="0" l="75289" r="0" t="0"/>
          <a:stretch/>
        </p:blipFill>
        <p:spPr>
          <a:xfrm>
            <a:off x="4498703" y="1793075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 amt="18000"/>
          </a:blip>
          <a:srcRect b="0" l="26809" r="51804" t="0"/>
          <a:stretch/>
        </p:blipFill>
        <p:spPr>
          <a:xfrm>
            <a:off x="6692423" y="1793075"/>
            <a:ext cx="2116925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 amt="18000"/>
          </a:blip>
          <a:srcRect b="0" l="49998" r="25290" t="0"/>
          <a:stretch/>
        </p:blipFill>
        <p:spPr>
          <a:xfrm>
            <a:off x="60622" y="3703900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 rotWithShape="1">
          <a:blip r:embed="rId3">
            <a:alphaModFix amt="18000"/>
          </a:blip>
          <a:srcRect b="0" l="0" r="75289" t="0"/>
          <a:stretch/>
        </p:blipFill>
        <p:spPr>
          <a:xfrm>
            <a:off x="2230072" y="3878375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 rotWithShape="1">
          <a:blip r:embed="rId3">
            <a:alphaModFix amt="18000"/>
          </a:blip>
          <a:srcRect b="0" l="75289" r="0" t="0"/>
          <a:stretch/>
        </p:blipFill>
        <p:spPr>
          <a:xfrm>
            <a:off x="4498691" y="3878375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 rotWithShape="1">
          <a:blip r:embed="rId3">
            <a:alphaModFix amt="18000"/>
          </a:blip>
          <a:srcRect b="0" l="26809" r="51804" t="0"/>
          <a:stretch/>
        </p:blipFill>
        <p:spPr>
          <a:xfrm>
            <a:off x="6898173" y="4067150"/>
            <a:ext cx="2116925" cy="27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1263600" y="715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831200" y="1567550"/>
            <a:ext cx="4050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escalabilidad y su carácter descentralizado.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Soportan estructuras distribuidas.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Abiertas y flexibles.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Cambios de los esquemas sin tener que parar bases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Escalabilidad horizontal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pueden ejecutar en máquinas con pocos recursos.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Optimización de consultas en base de datos para grandes cantidades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contemplan la atomicidad de las instrucciones y la integridad de los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Soportan lo que se llama consistencia eventual.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Problemas de compatibilidad entre instrucciones 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Falta de estandarización.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hay soporte multiplataforma.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 txBox="1"/>
          <p:nvPr>
            <p:ph type="title"/>
          </p:nvPr>
        </p:nvSpPr>
        <p:spPr>
          <a:xfrm>
            <a:off x="4933225" y="715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Desv</a:t>
            </a:r>
            <a:r>
              <a:rPr lang="es"/>
              <a:t>entajas</a:t>
            </a:r>
            <a:endParaRPr/>
          </a:p>
        </p:txBody>
      </p:sp>
      <p:sp>
        <p:nvSpPr>
          <p:cNvPr id="225" name="Google Shape;225;p23"/>
          <p:cNvSpPr txBox="1"/>
          <p:nvPr>
            <p:ph type="title"/>
          </p:nvPr>
        </p:nvSpPr>
        <p:spPr>
          <a:xfrm>
            <a:off x="1297500" y="79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Generalidades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 amt="18000"/>
          </a:blip>
          <a:srcRect b="0" l="49998" r="25290" t="0"/>
          <a:stretch/>
        </p:blipFill>
        <p:spPr>
          <a:xfrm>
            <a:off x="60609" y="1567550"/>
            <a:ext cx="2446124" cy="27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y desventajas </a:t>
            </a:r>
            <a:r>
              <a:rPr lang="es"/>
              <a:t>específicas</a:t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389825" y="1567550"/>
            <a:ext cx="178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Clave-Valor</a:t>
            </a:r>
            <a:endParaRPr sz="14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Ventajas: Modelo dinámico, Estructuras genérica, Altamente flexible, permite agregar atributos en una etapa posterior al diseño.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Desventaja: No asegura la integridad del tipo de dato.</a:t>
            </a:r>
            <a:endParaRPr sz="1100"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2559275" y="1567550"/>
            <a:ext cx="178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Documentos</a:t>
            </a:r>
            <a:endParaRPr sz="14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Ventajas: La posibilidad de usar estructuras anidadas, soportar arreglos y entender diferentes tipos de datos.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Desventaja: No asegura la integridad del tipo de dato.</a:t>
            </a:r>
            <a:endParaRPr sz="1100"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4813825" y="1567550"/>
            <a:ext cx="18159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BD de Columnas Extendidas</a:t>
            </a:r>
            <a:endParaRPr sz="1500"/>
          </a:p>
          <a:p>
            <a:pPr indent="-305315" lvl="0" marL="457200" rtl="0" algn="l"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s" sz="1208"/>
              <a:t>Ventajas: Flexibilidad, puede agregar columnas de diferentes filas.</a:t>
            </a:r>
            <a:endParaRPr sz="1208"/>
          </a:p>
          <a:p>
            <a:pPr indent="-305315" lvl="0" marL="457200" rtl="0" algn="l"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s" sz="1208"/>
              <a:t>Desventaja: No asegura la integridad del tipo de dato.</a:t>
            </a:r>
            <a:endParaRPr sz="1208"/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 amt="18000"/>
          </a:blip>
          <a:srcRect b="0" l="0" r="75289" t="0"/>
          <a:stretch/>
        </p:blipFill>
        <p:spPr>
          <a:xfrm>
            <a:off x="2272613" y="1465875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 amt="18000"/>
          </a:blip>
          <a:srcRect b="0" l="75289" r="0" t="55432"/>
          <a:stretch/>
        </p:blipFill>
        <p:spPr>
          <a:xfrm>
            <a:off x="4498700" y="1596725"/>
            <a:ext cx="2446124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 amt="18000"/>
          </a:blip>
          <a:srcRect b="0" l="26809" r="51804" t="0"/>
          <a:stretch/>
        </p:blipFill>
        <p:spPr>
          <a:xfrm>
            <a:off x="6692423" y="1793075"/>
            <a:ext cx="2116925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 amt="18000"/>
          </a:blip>
          <a:srcRect b="0" l="49998" r="25290" t="0"/>
          <a:stretch/>
        </p:blipFill>
        <p:spPr>
          <a:xfrm>
            <a:off x="60622" y="3703900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 rotWithShape="1">
          <a:blip r:embed="rId3">
            <a:alphaModFix amt="18000"/>
          </a:blip>
          <a:srcRect b="0" l="0" r="75289" t="0"/>
          <a:stretch/>
        </p:blipFill>
        <p:spPr>
          <a:xfrm>
            <a:off x="2230072" y="3878375"/>
            <a:ext cx="2446124" cy="27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 amt="18000"/>
          </a:blip>
          <a:srcRect b="0" l="75289" r="0" t="0"/>
          <a:stretch/>
        </p:blipFill>
        <p:spPr>
          <a:xfrm>
            <a:off x="4498700" y="3247150"/>
            <a:ext cx="2446124" cy="3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 amt="18000"/>
          </a:blip>
          <a:srcRect b="0" l="26809" r="51804" t="0"/>
          <a:stretch/>
        </p:blipFill>
        <p:spPr>
          <a:xfrm>
            <a:off x="6898173" y="4067150"/>
            <a:ext cx="2116925" cy="27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6898175" y="1567550"/>
            <a:ext cx="20424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Grafos</a:t>
            </a:r>
            <a:endParaRPr sz="1400"/>
          </a:p>
          <a:p>
            <a:pPr indent="-273050" lvl="0" marL="457200" rtl="0" algn="l">
              <a:spcBef>
                <a:spcPts val="1200"/>
              </a:spcBef>
              <a:spcAft>
                <a:spcPts val="0"/>
              </a:spcAft>
              <a:buSzPts val="700"/>
              <a:buChar char="●"/>
            </a:pPr>
            <a:r>
              <a:rPr lang="es" sz="1200"/>
              <a:t>Ventajas: las estructuras internas son eficientes para almacenar y buscar en forma de estructuras de grafos.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con otras Bases de Datos</a:t>
            </a:r>
            <a:endParaRPr/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Base de Datos NoSQL se diferencia de una Base de datos Relacional teniendo en cuenta que: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permite joins.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garantizan ACID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Indexable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Colecciones de tamaño fijo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Teorema CAP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 txBox="1"/>
          <p:nvPr>
            <p:ph type="title"/>
          </p:nvPr>
        </p:nvSpPr>
        <p:spPr>
          <a:xfrm>
            <a:off x="1110100" y="1124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60"/>
              <a:t>Base de datos NoSQL y Base de datos Relacional</a:t>
            </a:r>
            <a:endParaRPr sz="1860"/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625" y="1976625"/>
            <a:ext cx="5169824" cy="19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 rotWithShape="1">
          <a:blip r:embed="rId4">
            <a:alphaModFix/>
          </a:blip>
          <a:srcRect b="0" l="-2000" r="1999" t="0"/>
          <a:stretch/>
        </p:blipFill>
        <p:spPr>
          <a:xfrm>
            <a:off x="203246" y="3538496"/>
            <a:ext cx="5517381" cy="15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con otras Bases de Datos</a:t>
            </a:r>
            <a:endParaRPr/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bases de datos NoSQL, al principio, solían ser bases de datos orientadas a objetos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Popularidad de las bases de datos NoSQL influenció a los proveedores de las bases de datos orientada a objetos</a:t>
            </a:r>
            <a:endParaRPr/>
          </a:p>
        </p:txBody>
      </p:sp>
      <p:sp>
        <p:nvSpPr>
          <p:cNvPr id="258" name="Google Shape;258;p26"/>
          <p:cNvSpPr txBox="1"/>
          <p:nvPr>
            <p:ph type="title"/>
          </p:nvPr>
        </p:nvSpPr>
        <p:spPr>
          <a:xfrm>
            <a:off x="1110100" y="1124800"/>
            <a:ext cx="7386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60"/>
              <a:t>Base de datos NoSQL y Base de datos Orientada a Objetos</a:t>
            </a:r>
            <a:endParaRPr sz="1860"/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25" y="2245413"/>
            <a:ext cx="34480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363" y="2416863"/>
            <a:ext cx="23526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>
            <a:off x="-146125" y="3161500"/>
            <a:ext cx="9350100" cy="19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Productos de Bases de Datos NoSQL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389825" y="1567550"/>
            <a:ext cx="178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Clave-Valor</a:t>
            </a:r>
            <a:endParaRPr sz="14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Redis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Amazon DynamoDB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Riak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2559275" y="1567550"/>
            <a:ext cx="178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Documentos</a:t>
            </a:r>
            <a:endParaRPr sz="14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CouchDB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Couchbase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Marklogic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MongoDB</a:t>
            </a:r>
            <a:endParaRPr sz="1100"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4813825" y="1307850"/>
            <a:ext cx="181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Columnas Extendidas</a:t>
            </a:r>
            <a:endParaRPr sz="14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Hypertable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Accumulo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Apache Cassandra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Apache HBASE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Amazon SimpleDB</a:t>
            </a:r>
            <a:endParaRPr sz="1100"/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6898175" y="1567550"/>
            <a:ext cx="178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Grafos</a:t>
            </a:r>
            <a:endParaRPr sz="1400"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Neo4j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InfiniteGraph</a:t>
            </a:r>
            <a:endParaRPr sz="1100"/>
          </a:p>
        </p:txBody>
      </p:sp>
      <p:pic>
        <p:nvPicPr>
          <p:cNvPr id="271" name="Google Shape;2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0" y="3296825"/>
            <a:ext cx="2295951" cy="7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276" y="3830033"/>
            <a:ext cx="1414963" cy="112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4600" y="3213425"/>
            <a:ext cx="2433568" cy="11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6924" y="4219050"/>
            <a:ext cx="2090194" cy="7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se usan las BD NoSQL?</a:t>
            </a:r>
            <a:endParaRPr/>
          </a:p>
        </p:txBody>
      </p:sp>
      <p:sp>
        <p:nvSpPr>
          <p:cNvPr id="280" name="Google Shape;280;p28"/>
          <p:cNvSpPr txBox="1"/>
          <p:nvPr>
            <p:ph idx="1" type="body"/>
          </p:nvPr>
        </p:nvSpPr>
        <p:spPr>
          <a:xfrm>
            <a:off x="1297500" y="982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Dado la variedad de base de datos NoSQL, decidimos elegir Dynamodb como un ejemplo particular.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Tutorial de instalación y uso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https://www.youtube.com/watch?v=liTIg_aweBk</a:t>
            </a:r>
            <a:r>
              <a:rPr lang="es"/>
              <a:t> </a:t>
            </a:r>
            <a:endParaRPr/>
          </a:p>
        </p:txBody>
      </p:sp>
      <p:pic>
        <p:nvPicPr>
          <p:cNvPr descr="En este video encontrarás un tutorial para principiantes de dynamodb en español, harémos algunas funciones del CRUD. &#10;&#10;En este link encontrarán más blogs que les puede ser útil:&#10;https://ufindtech.com/my-blog/&#10;&#10;Link del tutorial:&#10;https://ufindtech.com/tutorial-dynamodb-espanol/&#10;&#10;En el anterior link podrán encontrar el código para ir creando el proyecto.&#10;&#10;No olviden suscribirse y darle al Like." id="281" name="Google Shape;281;p28" title="Tutorial Dynamodb para principiantes en español. !Paso a Paso!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150" y="1962425"/>
            <a:ext cx="5563908" cy="31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020250" y="129400"/>
            <a:ext cx="6030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son las BD NoSQL?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102150" y="916875"/>
            <a:ext cx="5948400" cy="4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NoSql es utilizado para describir un subconjunto de bases de datos que difiere en distintos modos de bases de datos tradicionales. Son útiles cuando se necesita acceder y analizar gran cantidad de datos no estructurados o datos que se almacenen de forma remota en varios servidores virtuales o en la nube. Resuelve problemas de almacenamiento masivo y alto desempeño. No usa SQL como principal lenguaje. De ahí viene su nombre NotOnly SQL.</a:t>
            </a:r>
            <a:br>
              <a:rPr lang="es" sz="1600"/>
            </a:br>
            <a:br>
              <a:rPr lang="es" sz="1600"/>
            </a:br>
            <a:r>
              <a:rPr lang="es" sz="1600"/>
              <a:t>Breve Historia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término NoSQL fue acuñado en 1998 por Carlo Trozzi, Not Only SQL.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Erick Evans retomó el término en 2009, la diferencia es que Erick Evans sugiere referirse a esta familia de base de datos como big data.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4294967295" type="ctrTitle"/>
          </p:nvPr>
        </p:nvSpPr>
        <p:spPr>
          <a:xfrm>
            <a:off x="168125" y="0"/>
            <a:ext cx="35271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Definiciones</a:t>
            </a:r>
            <a:endParaRPr/>
          </a:p>
        </p:txBody>
      </p:sp>
      <p:sp>
        <p:nvSpPr>
          <p:cNvPr id="147" name="Google Shape;147;p15"/>
          <p:cNvSpPr txBox="1"/>
          <p:nvPr>
            <p:ph idx="4294967295" type="subTitle"/>
          </p:nvPr>
        </p:nvSpPr>
        <p:spPr>
          <a:xfrm>
            <a:off x="2907200" y="144050"/>
            <a:ext cx="56520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554">
                <a:latin typeface="Arial"/>
                <a:ea typeface="Arial"/>
                <a:cs typeface="Arial"/>
                <a:sym typeface="Arial"/>
              </a:rPr>
              <a:t>"NoSQL abarca una amplia variedad de </a:t>
            </a:r>
            <a:r>
              <a:rPr b="1" i="1" lang="es" sz="1554">
                <a:latin typeface="Arial"/>
                <a:ea typeface="Arial"/>
                <a:cs typeface="Arial"/>
                <a:sym typeface="Arial"/>
              </a:rPr>
              <a:t>diferentes tecnologías</a:t>
            </a:r>
            <a:r>
              <a:rPr i="1" lang="es" sz="1554">
                <a:latin typeface="Arial"/>
                <a:ea typeface="Arial"/>
                <a:cs typeface="Arial"/>
                <a:sym typeface="Arial"/>
              </a:rPr>
              <a:t> de bases de datos que se desarrollaron en respuesta a las </a:t>
            </a:r>
            <a:r>
              <a:rPr b="1" i="1" lang="es" sz="1554">
                <a:latin typeface="Arial"/>
                <a:ea typeface="Arial"/>
                <a:cs typeface="Arial"/>
                <a:sym typeface="Arial"/>
              </a:rPr>
              <a:t>demandas</a:t>
            </a:r>
            <a:r>
              <a:rPr i="1" lang="es" sz="1554">
                <a:latin typeface="Arial"/>
                <a:ea typeface="Arial"/>
                <a:cs typeface="Arial"/>
                <a:sym typeface="Arial"/>
              </a:rPr>
              <a:t> presentadas en la construcción de aplicaciones </a:t>
            </a:r>
            <a:r>
              <a:rPr b="1" i="1" lang="es" sz="1554">
                <a:latin typeface="Arial"/>
                <a:ea typeface="Arial"/>
                <a:cs typeface="Arial"/>
                <a:sym typeface="Arial"/>
              </a:rPr>
              <a:t>modernas</a:t>
            </a:r>
            <a:r>
              <a:rPr i="1" lang="es" sz="1554">
                <a:latin typeface="Arial"/>
                <a:ea typeface="Arial"/>
                <a:cs typeface="Arial"/>
                <a:sym typeface="Arial"/>
              </a:rPr>
              <a:t>" </a:t>
            </a:r>
            <a:endParaRPr i="1" sz="155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54">
                <a:latin typeface="Arial"/>
                <a:ea typeface="Arial"/>
                <a:cs typeface="Arial"/>
                <a:sym typeface="Arial"/>
              </a:rPr>
              <a:t>MongoDB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63300" y="1560775"/>
            <a:ext cx="43860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8">
                <a:solidFill>
                  <a:schemeClr val="lt1"/>
                </a:solidFill>
              </a:rPr>
              <a:t>“Un ambiente de base de datos NoSQL es, simplemente, un </a:t>
            </a:r>
            <a:r>
              <a:rPr b="1" i="1" lang="es" sz="1308">
                <a:solidFill>
                  <a:schemeClr val="lt1"/>
                </a:solidFill>
              </a:rPr>
              <a:t>sistema</a:t>
            </a:r>
            <a:r>
              <a:rPr i="1" lang="es" sz="1308">
                <a:solidFill>
                  <a:schemeClr val="lt1"/>
                </a:solidFill>
              </a:rPr>
              <a:t> de base de datos </a:t>
            </a:r>
            <a:r>
              <a:rPr b="1" i="1" lang="es" sz="1308">
                <a:solidFill>
                  <a:schemeClr val="lt1"/>
                </a:solidFill>
              </a:rPr>
              <a:t>no</a:t>
            </a:r>
            <a:endParaRPr b="1" i="1" sz="1308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308">
                <a:solidFill>
                  <a:schemeClr val="lt1"/>
                </a:solidFill>
              </a:rPr>
              <a:t>Relacional y ampliamente distribuido</a:t>
            </a:r>
            <a:r>
              <a:rPr i="1" lang="es" sz="1308">
                <a:solidFill>
                  <a:schemeClr val="lt1"/>
                </a:solidFill>
              </a:rPr>
              <a:t> que permite una organización </a:t>
            </a:r>
            <a:r>
              <a:rPr b="1" i="1" lang="es" sz="1308">
                <a:solidFill>
                  <a:schemeClr val="lt1"/>
                </a:solidFill>
              </a:rPr>
              <a:t>rápida </a:t>
            </a:r>
            <a:r>
              <a:rPr i="1" lang="es" sz="1308">
                <a:solidFill>
                  <a:schemeClr val="lt1"/>
                </a:solidFill>
              </a:rPr>
              <a:t>y </a:t>
            </a:r>
            <a:r>
              <a:rPr i="1" lang="es" sz="1308">
                <a:solidFill>
                  <a:schemeClr val="lt1"/>
                </a:solidFill>
              </a:rPr>
              <a:t>ad hoc</a:t>
            </a:r>
            <a:r>
              <a:rPr i="1" lang="es" sz="1308">
                <a:solidFill>
                  <a:schemeClr val="lt1"/>
                </a:solidFill>
              </a:rPr>
              <a:t> y análisis de tipos de datos muy </a:t>
            </a:r>
            <a:r>
              <a:rPr b="1" i="1" lang="es" sz="1308">
                <a:solidFill>
                  <a:schemeClr val="lt1"/>
                </a:solidFill>
              </a:rPr>
              <a:t>dispares</a:t>
            </a:r>
            <a:r>
              <a:rPr i="1" lang="es" sz="1308">
                <a:solidFill>
                  <a:schemeClr val="lt1"/>
                </a:solidFill>
              </a:rPr>
              <a:t>. Las bases de datos NoSQL a veces se denominan bases de datos en la nube, bases de datos no relacionales, bases de datos Big Data y una miríada de otros términos y se desarrollaron en respuesta al gran volumen de datos generados, almacenados y analizados por usuarios modernos (datos generados por el usuario) y sus aplicaciones (datos generados por máquina)”. </a:t>
            </a:r>
            <a:endParaRPr i="1" sz="1308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8">
                <a:solidFill>
                  <a:schemeClr val="lt1"/>
                </a:solidFill>
              </a:rPr>
              <a:t>Datastax</a:t>
            </a:r>
            <a:endParaRPr i="1" sz="155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449300" y="1594775"/>
            <a:ext cx="46311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8">
                <a:solidFill>
                  <a:schemeClr val="lt1"/>
                </a:solidFill>
              </a:rPr>
              <a:t>"La intención original ha sido desarrollar las modernas bases de datos de la </a:t>
            </a:r>
            <a:r>
              <a:rPr b="1" i="1" lang="es" sz="1308">
                <a:solidFill>
                  <a:schemeClr val="lt1"/>
                </a:solidFill>
              </a:rPr>
              <a:t>web.</a:t>
            </a:r>
            <a:r>
              <a:rPr i="1" lang="es" sz="1308">
                <a:solidFill>
                  <a:schemeClr val="lt1"/>
                </a:solidFill>
              </a:rPr>
              <a:t> El movimiento comenzó a principios de 2009 y está creciendo rápidamente. A menudo más características se aplican, tales como: libertad de esquemas, fácil soporte de replicación, API simple, consistencia eventual (no ACID), una gran cantidad de datos y mucho más. Así que el término engañoso "nosql” (la comunidad ahora lo traduce principalmente como "no sólo sal”) debe ser visto como un alias a algo parecido a la definición de arriba”.</a:t>
            </a:r>
            <a:endParaRPr i="1" sz="1308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8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8">
                <a:solidFill>
                  <a:schemeClr val="lt1"/>
                </a:solidFill>
              </a:rPr>
              <a:t>NoSql-detabase.org</a:t>
            </a:r>
            <a:endParaRPr i="1" sz="1308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Arquitecturas NoSQL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Generalidades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Consistencia débil o transacciones </a:t>
            </a:r>
            <a:r>
              <a:rPr lang="es"/>
              <a:t>restringidas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Arquitectura Distribuida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Estructura de datos sencillas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25" y="2951750"/>
            <a:ext cx="1813574" cy="181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538" y="3124025"/>
            <a:ext cx="2920800" cy="1641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5">
            <a:alphaModFix/>
          </a:blip>
          <a:srcRect b="0" l="26776" r="27153" t="0"/>
          <a:stretch/>
        </p:blipFill>
        <p:spPr>
          <a:xfrm>
            <a:off x="7195375" y="3248400"/>
            <a:ext cx="1140900" cy="1392600"/>
          </a:xfrm>
          <a:prstGeom prst="foldedCorner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Arquitecturas NoSQL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389825" y="1567550"/>
            <a:ext cx="178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Clave-Valor</a:t>
            </a:r>
            <a:endParaRPr sz="14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Estructura de datos sencilla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Formada por tablas donde se almacenan filas o elementos</a:t>
            </a:r>
            <a:endParaRPr sz="110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2559275" y="1567550"/>
            <a:ext cx="178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Documentos</a:t>
            </a:r>
            <a:endParaRPr sz="14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Se almacena en forma de documentos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Conjunto de pares clave-valor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Se puede contener otros documentos</a:t>
            </a:r>
            <a:endParaRPr sz="1100"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4813825" y="1307850"/>
            <a:ext cx="181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Columnas Extendidas</a:t>
            </a:r>
            <a:endParaRPr sz="14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BD ordenada en un mapa multidimensional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Definida por</a:t>
            </a:r>
            <a:endParaRPr sz="1100"/>
          </a:p>
          <a:p>
            <a:pPr indent="-292100" lvl="1" marL="6300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Rowkey</a:t>
            </a:r>
            <a:endParaRPr sz="1000"/>
          </a:p>
          <a:p>
            <a:pPr indent="-292100" lvl="1" marL="6300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Columnkey</a:t>
            </a:r>
            <a:endParaRPr sz="1000"/>
          </a:p>
          <a:p>
            <a:pPr indent="-292100" lvl="1" marL="6300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Timestamp</a:t>
            </a:r>
            <a:endParaRPr sz="1000"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6898175" y="1567550"/>
            <a:ext cx="1787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BD de Grafos</a:t>
            </a:r>
            <a:endParaRPr sz="1400"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Basada en grafos</a:t>
            </a:r>
            <a:endParaRPr sz="11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Usado en motores de recomendación y aplicaciones geoespaciales</a:t>
            </a:r>
            <a:endParaRPr sz="1100"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52" y="3730924"/>
            <a:ext cx="1339075" cy="13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300" y="4219049"/>
            <a:ext cx="693275" cy="6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825" y="4086297"/>
            <a:ext cx="2085000" cy="8259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 rotWithShape="1">
          <a:blip r:embed="rId6">
            <a:alphaModFix/>
          </a:blip>
          <a:srcRect b="0" l="0" r="47215" t="0"/>
          <a:stretch/>
        </p:blipFill>
        <p:spPr>
          <a:xfrm>
            <a:off x="7365678" y="3640875"/>
            <a:ext cx="1339075" cy="1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ctrTitle"/>
          </p:nvPr>
        </p:nvSpPr>
        <p:spPr>
          <a:xfrm>
            <a:off x="1712475" y="137875"/>
            <a:ext cx="73722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Big Data y su relación con NoSQL</a:t>
            </a:r>
            <a:endParaRPr sz="3600"/>
          </a:p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3102150" y="916875"/>
            <a:ext cx="5948400" cy="4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Big Data se refiere a datos que son masivamente generados. Un tipo de tecnología que ha surgido para tratar de poner solución a muchos de los problemas de los que adolecen los sistemas de almacenamiento tradicionales cuando intentan manejar este tipo de datos masivos. Son las tecnología que se conoce como NoSql.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Definición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Big Data es la ingente cantidad de información, en su mayor parte desestructurada,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que hoy en día generamos toda la sociedad como consecuencia de nuestra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actividad tanto en Internet como fuera de ella.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idx="4294967295" type="ctrTitle"/>
          </p:nvPr>
        </p:nvSpPr>
        <p:spPr>
          <a:xfrm>
            <a:off x="168125" y="0"/>
            <a:ext cx="35271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Definiciones</a:t>
            </a:r>
            <a:endParaRPr/>
          </a:p>
        </p:txBody>
      </p:sp>
      <p:sp>
        <p:nvSpPr>
          <p:cNvPr id="183" name="Google Shape;183;p19"/>
          <p:cNvSpPr txBox="1"/>
          <p:nvPr>
            <p:ph idx="4294967295" type="subTitle"/>
          </p:nvPr>
        </p:nvSpPr>
        <p:spPr>
          <a:xfrm>
            <a:off x="2907200" y="144050"/>
            <a:ext cx="56520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latin typeface="Arial"/>
                <a:ea typeface="Arial"/>
                <a:cs typeface="Arial"/>
                <a:sym typeface="Arial"/>
              </a:rPr>
              <a:t>“Big data is data that exceeds the processing capacity of conventional database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latin typeface="Arial"/>
                <a:ea typeface="Arial"/>
                <a:cs typeface="Arial"/>
                <a:sym typeface="Arial"/>
              </a:rPr>
              <a:t>systems. The data is too big, moves too fast, or doesn't fit the strictures of your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latin typeface="Arial"/>
                <a:ea typeface="Arial"/>
                <a:cs typeface="Arial"/>
                <a:sym typeface="Arial"/>
              </a:rPr>
              <a:t>database architectures. To gain value from this data, you must choose an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latin typeface="Arial"/>
                <a:ea typeface="Arial"/>
                <a:cs typeface="Arial"/>
                <a:sym typeface="Arial"/>
              </a:rPr>
              <a:t>alternative way to process ít." 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O'Really 2012</a:t>
            </a:r>
            <a:endParaRPr i="1" sz="1554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68125" y="1713938"/>
            <a:ext cx="5898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lt1"/>
                </a:solidFill>
              </a:rPr>
              <a:t>En el blog oficial de Microsoft Enterprise se puede leer:</a:t>
            </a:r>
            <a:endParaRPr sz="1200" u="sng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</a:rPr>
              <a:t>“Big data is the term increasingly used to describe the process of applying serious</a:t>
            </a:r>
            <a:endParaRPr i="1"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</a:rPr>
              <a:t>computing power — the latest in machine leaming and artificial intelligence — to</a:t>
            </a:r>
            <a:endParaRPr i="1"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</a:rPr>
              <a:t>seriously massive and often highly complex sets of information” </a:t>
            </a:r>
            <a:endParaRPr i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HowieT 2013</a:t>
            </a:r>
            <a:endParaRPr i="1" sz="1308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3102125" y="3483325"/>
            <a:ext cx="5855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lt1"/>
                </a:solidFill>
              </a:rPr>
              <a:t>Adrian Mery, de la revista Teradata expone la siguiente definición:</a:t>
            </a:r>
            <a:r>
              <a:rPr lang="es" sz="1200">
                <a:solidFill>
                  <a:schemeClr val="lt1"/>
                </a:solidFill>
              </a:rPr>
              <a:t> </a:t>
            </a:r>
            <a:r>
              <a:rPr i="1" lang="es" sz="1200">
                <a:solidFill>
                  <a:schemeClr val="lt1"/>
                </a:solidFill>
              </a:rPr>
              <a:t>“Big data</a:t>
            </a:r>
            <a:endParaRPr i="1"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</a:rPr>
              <a:t>exceeds the reach of commonly used hardware environments and software tools to</a:t>
            </a:r>
            <a:endParaRPr i="1"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</a:rPr>
              <a:t>capture, manage and process it within a tolerable elapsed time for its user</a:t>
            </a:r>
            <a:endParaRPr i="1"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</a:rPr>
              <a:t>population” </a:t>
            </a:r>
            <a:endParaRPr i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Merv 2011</a:t>
            </a:r>
            <a:endParaRPr i="1" sz="1308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3V’s : Volumen, Velocidad y Variedad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19425" y="1567550"/>
            <a:ext cx="43725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Volumen, Velocidad y Variedad son los principales factores que intentan mejorarse con las B.D. NoSQL.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En los últimos 10 años, el crecimiento del Volumen de Datos No Estructurados que se generan a gran velocidad llevó a que se desarrollen nuevos paradigmas de almacenamiento.</a:t>
            </a:r>
            <a:endParaRPr sz="1600"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350" y="1152475"/>
            <a:ext cx="4911750" cy="37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297500" y="1265000"/>
            <a:ext cx="70389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bases de </a:t>
            </a:r>
            <a:r>
              <a:rPr lang="es"/>
              <a:t>datos</a:t>
            </a:r>
            <a:r>
              <a:rPr lang="es"/>
              <a:t> NoSQL son requeridas cuando se cumplen estos puntos:</a:t>
            </a:r>
            <a:endParaRPr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200"/>
              <a:t>Mayor Velocidad en que los datos se generan</a:t>
            </a:r>
            <a:endParaRPr sz="1200"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200"/>
              <a:t>Mayor Volumen de Datos</a:t>
            </a:r>
            <a:endParaRPr sz="1200"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200"/>
              <a:t>Necesidad de almacenar datos de formatos Variados</a:t>
            </a:r>
            <a:endParaRPr sz="1200"/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200"/>
              <a:t>Ser ACID no es mandatorio</a:t>
            </a:r>
            <a:endParaRPr sz="1200"/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bases de datos NoSQL se utilizan para: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Desarrollo de Redes Sociales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Desarrollo Web o Móvil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Big Data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bases de datos NoSQL no se utilizan para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Sistemas consistentes, donde la </a:t>
            </a:r>
            <a:r>
              <a:rPr lang="es"/>
              <a:t>posibilidad</a:t>
            </a:r>
            <a:r>
              <a:rPr lang="es"/>
              <a:t> de error debe ser baja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Uso empresarial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Rama de negocios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550" y="1886100"/>
            <a:ext cx="2268401" cy="22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