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6" r:id="rId8"/>
    <p:sldId id="285" r:id="rId9"/>
    <p:sldId id="282" r:id="rId10"/>
    <p:sldId id="283" r:id="rId11"/>
    <p:sldId id="284" r:id="rId12"/>
    <p:sldId id="281" r:id="rId13"/>
    <p:sldId id="257" r:id="rId14"/>
    <p:sldId id="260" r:id="rId15"/>
    <p:sldId id="258" r:id="rId16"/>
    <p:sldId id="259" r:id="rId17"/>
    <p:sldId id="261" r:id="rId18"/>
    <p:sldId id="262" r:id="rId19"/>
    <p:sldId id="264" r:id="rId20"/>
    <p:sldId id="265" r:id="rId21"/>
    <p:sldId id="266" r:id="rId22"/>
    <p:sldId id="268" r:id="rId23"/>
    <p:sldId id="269" r:id="rId24"/>
    <p:sldId id="270" r:id="rId25"/>
    <p:sldId id="271" r:id="rId26"/>
    <p:sldId id="27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cedes blanco" initials="mb" lastIdx="1" clrIdx="0">
    <p:extLst>
      <p:ext uri="{19B8F6BF-5375-455C-9EA6-DF929625EA0E}">
        <p15:presenceInfo xmlns:p15="http://schemas.microsoft.com/office/powerpoint/2012/main" xmlns="" userId="mercedes blan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46" d="100"/>
          <a:sy n="46" d="100"/>
        </p:scale>
        <p:origin x="-106" y="-12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88B117-B45A-4965-887C-E055961C9316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450BB42-EDA8-46C4-AE44-F83D80677041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xmlns="" val="375258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B117-B45A-4965-887C-E055961C9316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BB42-EDA8-46C4-AE44-F83D8067704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86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B117-B45A-4965-887C-E055961C9316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BB42-EDA8-46C4-AE44-F83D8067704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019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B117-B45A-4965-887C-E055961C9316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BB42-EDA8-46C4-AE44-F83D8067704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114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88B117-B45A-4965-887C-E055961C9316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50BB42-EDA8-46C4-AE44-F83D8067704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3599069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B117-B45A-4965-887C-E055961C9316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BB42-EDA8-46C4-AE44-F83D8067704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38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B117-B45A-4965-887C-E055961C9316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BB42-EDA8-46C4-AE44-F83D8067704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494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B117-B45A-4965-887C-E055961C9316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BB42-EDA8-46C4-AE44-F83D8067704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870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B117-B45A-4965-887C-E055961C9316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BB42-EDA8-46C4-AE44-F83D8067704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265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88B117-B45A-4965-887C-E055961C9316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50BB42-EDA8-46C4-AE44-F83D8067704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0546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88B117-B45A-4965-887C-E055961C9316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50BB42-EDA8-46C4-AE44-F83D8067704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68311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D88B117-B45A-4965-887C-E055961C9316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450BB42-EDA8-46C4-AE44-F83D8067704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90013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CFAFBF-8C62-423E-B32B-0B55D3F2B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Comunicación y negociación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327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FD4102-7177-4904-B89D-DA0A571BE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725558"/>
            <a:ext cx="10366513" cy="5724938"/>
          </a:xfrm>
        </p:spPr>
        <p:txBody>
          <a:bodyPr>
            <a:normAutofit/>
          </a:bodyPr>
          <a:lstStyle/>
          <a:p>
            <a:r>
              <a:rPr lang="es-AR" sz="2800" dirty="0"/>
              <a:t>Oportunidad: situación que se presenta cuando las circunstancias ofrecen a la organización la posibilidad de superar las metas y los objetivos establecidos.</a:t>
            </a:r>
          </a:p>
          <a:p>
            <a:pPr marL="382588" indent="-382588"/>
            <a:r>
              <a:rPr lang="es-AR" sz="2800" dirty="0"/>
              <a:t>Detectar oportunidades por el método de la investigación </a:t>
            </a:r>
            <a:r>
              <a:rPr lang="es-AR" sz="2800" dirty="0" err="1"/>
              <a:t>dialéctiva</a:t>
            </a:r>
            <a:r>
              <a:rPr lang="es-AR" sz="2800" dirty="0"/>
              <a:t>.</a:t>
            </a:r>
          </a:p>
          <a:p>
            <a:pPr marL="382588" indent="-382588"/>
            <a:r>
              <a:rPr lang="es-AR" sz="2800" dirty="0"/>
              <a:t>Tipos de decisiones:</a:t>
            </a:r>
          </a:p>
          <a:p>
            <a:pPr marL="912940" lvl="1" indent="-382588"/>
            <a:r>
              <a:rPr lang="es-AR" sz="2800" dirty="0"/>
              <a:t>Decisiones programadas: soluciones a problemas rutinarios determinados por reglas, procedimiento o costumbre.</a:t>
            </a:r>
          </a:p>
          <a:p>
            <a:pPr marL="912940" lvl="1" indent="-382588"/>
            <a:r>
              <a:rPr lang="es-AR" sz="2800" dirty="0"/>
              <a:t>Decisiones no programadas: soluciones específicas producidas por medio de un proceso no estructurado para enfrentar problemas no rutinarios.</a:t>
            </a:r>
          </a:p>
        </p:txBody>
      </p:sp>
    </p:spTree>
    <p:extLst>
      <p:ext uri="{BB962C8B-B14F-4D97-AF65-F5344CB8AC3E}">
        <p14:creationId xmlns:p14="http://schemas.microsoft.com/office/powerpoint/2010/main" xmlns="" val="24117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1581D0-0D20-4A93-8305-0EFFF1D4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5009"/>
          </a:xfrm>
        </p:spPr>
        <p:txBody>
          <a:bodyPr>
            <a:normAutofit/>
          </a:bodyPr>
          <a:lstStyle/>
          <a:p>
            <a:r>
              <a:rPr lang="es-AR" sz="4000" dirty="0"/>
              <a:t>Conceptos relevantes: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E390DC-5BB3-4218-80D7-BA32D0DD4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00809"/>
            <a:ext cx="10555357" cy="5068956"/>
          </a:xfrm>
        </p:spPr>
        <p:txBody>
          <a:bodyPr>
            <a:normAutofit fontScale="77500" lnSpcReduction="20000"/>
          </a:bodyPr>
          <a:lstStyle/>
          <a:p>
            <a:r>
              <a:rPr lang="es-AR" sz="3600" b="1" dirty="0"/>
              <a:t>Certidumbre</a:t>
            </a:r>
            <a:r>
              <a:rPr lang="es-AR" sz="3600" dirty="0"/>
              <a:t>: situación para tomar decisiones en la que los gerentes cuentan con información exacta, mesurable y confiable sobre los resultados de las diversas alternativas que están considerando.</a:t>
            </a:r>
          </a:p>
          <a:p>
            <a:r>
              <a:rPr lang="es-AR" sz="3600" b="1" dirty="0"/>
              <a:t>Riesgo</a:t>
            </a:r>
            <a:r>
              <a:rPr lang="es-AR" sz="3600" dirty="0"/>
              <a:t>: situación para tomar decisiones en las que los gerentes saben que las probabilidades de una alternativa dada conducirán a una meta o resultados deseados.</a:t>
            </a:r>
          </a:p>
          <a:p>
            <a:r>
              <a:rPr lang="es-AR" sz="3600" b="1" dirty="0"/>
              <a:t>Probabilidad</a:t>
            </a:r>
            <a:r>
              <a:rPr lang="es-AR" sz="3600" dirty="0"/>
              <a:t>: medida estadística de la posibilidad de que ocurra cierto evento o resultado.</a:t>
            </a:r>
          </a:p>
          <a:p>
            <a:r>
              <a:rPr lang="es-AR" sz="3600" b="1" dirty="0"/>
              <a:t>Incertidumbre</a:t>
            </a:r>
            <a:r>
              <a:rPr lang="es-AR" sz="3600" dirty="0"/>
              <a:t>: situación para tomar decisiones en la que los gerentes enfrentan condiciones externas imprevisibles o carecen de la información necesario para establecer las probabilidades de ciertos hechos.</a:t>
            </a:r>
          </a:p>
          <a:p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xmlns="" val="16798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BF52C3-4A5D-4023-8266-2C497045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878" y="258417"/>
            <a:ext cx="10545417" cy="1341783"/>
          </a:xfrm>
        </p:spPr>
        <p:txBody>
          <a:bodyPr>
            <a:normAutofit fontScale="90000"/>
          </a:bodyPr>
          <a:lstStyle/>
          <a:p>
            <a:r>
              <a:rPr lang="es-AR" sz="4000" dirty="0"/>
              <a:t>Modelo racional para la toma de decisiones:</a:t>
            </a:r>
            <a:br>
              <a:rPr lang="es-AR" sz="4000" dirty="0"/>
            </a:br>
            <a:r>
              <a:rPr lang="es-AR" sz="2700" dirty="0"/>
              <a:t>Proceso de 4 pasos que ayudan a los administradores a ponderar alternativas y a elegir las alternativas que tienen más probabilidad de éxito.</a:t>
            </a:r>
            <a:endParaRPr lang="es-AR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956923B-43A5-42EC-8850-747C35F3FB8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4538" y="1530626"/>
            <a:ext cx="7349573" cy="519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26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CFAFBF-8C62-423E-B32B-0B55D3F2B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Planificación y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98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AC9B17-8C04-4416-B514-DE5CDF39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E83206-F1DA-4069-8A7F-8088B9F99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313"/>
            <a:ext cx="10515600" cy="5411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2800" b="1" dirty="0"/>
              <a:t>Planificación</a:t>
            </a:r>
            <a:r>
              <a:rPr lang="es-AR" sz="2800" dirty="0"/>
              <a:t> es un proceso de toma de decisiones para alcanzar un futuro deseado teniendo en cuenta la situación actual y los factores internos y externos que pueden influir en el logro de los objetivos</a:t>
            </a:r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r>
              <a:rPr lang="es-AR" sz="2800" b="1" dirty="0"/>
              <a:t>Planificación en las organizaciones</a:t>
            </a:r>
            <a:r>
              <a:rPr lang="es-AR" sz="2800" dirty="0"/>
              <a:t> es el proceso de establecer metas y elegir medios para alcanzar dichas metas.</a:t>
            </a:r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r>
              <a:rPr lang="es-AR" sz="2800" b="1" i="1" dirty="0"/>
              <a:t>Meta</a:t>
            </a:r>
            <a:r>
              <a:rPr lang="es-AR" sz="2800" dirty="0"/>
              <a:t>: objetivo de un plan o de un proyecto con un sentido de dirección, en donde se enfocan nuestros esfuerzos y guían los planes y decisiones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44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3311E4-30C4-4B11-89FB-CF8F108D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70" y="18255"/>
            <a:ext cx="10515600" cy="1325563"/>
          </a:xfrm>
        </p:spPr>
        <p:txBody>
          <a:bodyPr/>
          <a:lstStyle/>
          <a:p>
            <a:r>
              <a:rPr lang="es-AR" dirty="0"/>
              <a:t>Análisis FODA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9FE02CEA-4107-44AA-BC40-03031BCC1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8783" y="1052339"/>
            <a:ext cx="9862008" cy="564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96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9A40ED-67BA-44B7-B4B5-5F065DF0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B3F7CA-4A51-4250-B084-58106FAB2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03966A1-A59F-40EB-A64B-F8B272F38A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374" y="365125"/>
            <a:ext cx="10386391" cy="63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41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D83E88B-158F-4128-99F4-4E0FAEB8BF4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3664" y="506896"/>
            <a:ext cx="11404671" cy="598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963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A83B1C-9A19-4A4F-B4AC-D68452AB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430A47D-6457-45AF-9068-17F35E2B7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4826" y="206099"/>
            <a:ext cx="1040234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40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038B27-291A-4B7F-9221-0BFD5428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31" y="-63293"/>
            <a:ext cx="10515600" cy="1325563"/>
          </a:xfrm>
        </p:spPr>
        <p:txBody>
          <a:bodyPr/>
          <a:lstStyle/>
          <a:p>
            <a:r>
              <a:rPr lang="es-AR" dirty="0"/>
              <a:t>Enfoques para estrategias corporativas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B33DEE8-A21E-4ACF-AB54-DD6AF43D1E7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2333" y="1098765"/>
            <a:ext cx="8393300" cy="55008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9316558-FECF-4E3D-9AD3-5775C53BD961}"/>
              </a:ext>
            </a:extLst>
          </p:cNvPr>
          <p:cNvSpPr txBox="1"/>
          <p:nvPr/>
        </p:nvSpPr>
        <p:spPr>
          <a:xfrm>
            <a:off x="178904" y="1262270"/>
            <a:ext cx="84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17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E3D4BF-09C5-4550-A9B7-AF7F848C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Comunicación: </a:t>
            </a:r>
            <a:br>
              <a:rPr lang="es-AR" dirty="0"/>
            </a:br>
            <a:r>
              <a:rPr lang="es-AR" sz="3100" dirty="0"/>
              <a:t>Proceso mediante el cual las personas tratan de compartir significados por medio de la transmisión de mensajes simbólicos.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13E285-2252-4431-9555-8F4EF24FC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3600" dirty="0"/>
              <a:t>Proceso de la comunicación:</a:t>
            </a:r>
          </a:p>
          <a:p>
            <a:pPr marL="0" indent="0">
              <a:buNone/>
            </a:pPr>
            <a:endParaRPr lang="es-AR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023BA95-67FE-4CD9-8F65-3EAECE8E8E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8463" y="2999480"/>
            <a:ext cx="10324773" cy="35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8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5C82CB-932A-4CD4-83CA-8DB1BD00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21E97F-4668-47EA-BA8A-0F6EDC3A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8" y="444087"/>
            <a:ext cx="732182" cy="698914"/>
          </a:xfrm>
        </p:spPr>
        <p:txBody>
          <a:bodyPr/>
          <a:lstStyle/>
          <a:p>
            <a:pPr marL="0" indent="0">
              <a:buNone/>
            </a:pPr>
            <a:r>
              <a:rPr lang="es-AR" dirty="0"/>
              <a:t>2)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38AD35F-858D-4AA6-A1A3-87404742AC2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5616" y="261937"/>
            <a:ext cx="10783957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341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0EF9EB-512C-4F4F-8363-43C192FD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38" y="86811"/>
            <a:ext cx="7202557" cy="733460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Implantación de </a:t>
            </a:r>
            <a:r>
              <a:rPr lang="es-AR" dirty="0" err="1">
                <a:solidFill>
                  <a:schemeClr val="accent1">
                    <a:lumMod val="75000"/>
                  </a:schemeClr>
                </a:solidFill>
              </a:rPr>
              <a:t>estratégias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B382E4-9BAC-4A04-9508-9B09885DB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642" y="820272"/>
            <a:ext cx="10446936" cy="5584188"/>
          </a:xfrm>
        </p:spPr>
        <p:txBody>
          <a:bodyPr/>
          <a:lstStyle/>
          <a:p>
            <a:pPr marL="0" indent="0">
              <a:buNone/>
            </a:pPr>
            <a:r>
              <a:rPr lang="es-AR" dirty="0"/>
              <a:t>Las tareas administrativas básicas que se requieren para poner en práctica una estrategia.</a:t>
            </a:r>
          </a:p>
          <a:p>
            <a:pPr marL="0" indent="0">
              <a:buNone/>
            </a:pPr>
            <a:r>
              <a:rPr lang="en-US" i="1" u="sng" dirty="0"/>
              <a:t>JERARQUÍA DE PLANES ORGANIZACIONALES</a:t>
            </a:r>
            <a:endParaRPr lang="es-AR" i="1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D8F43E08-ABB2-43CA-A05C-D6F7FC84E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5268" y="1849190"/>
            <a:ext cx="10479157" cy="485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32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0EF9EB-512C-4F4F-8363-43C192FD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747" y="495334"/>
            <a:ext cx="2749827" cy="707302"/>
          </a:xfrm>
        </p:spPr>
        <p:txBody>
          <a:bodyPr/>
          <a:lstStyle/>
          <a:p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Control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B382E4-9BAC-4A04-9508-9B09885DB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747" y="1292088"/>
            <a:ext cx="10369826" cy="54017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2800" i="1" u="sng" dirty="0"/>
              <a:t>Control:</a:t>
            </a:r>
            <a:r>
              <a:rPr lang="es-AR" sz="2800" dirty="0"/>
              <a:t> proceso para asegurarse que las actividades reales se ciñen a las actividades proyectadas. </a:t>
            </a:r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r>
              <a:rPr lang="es-AR" sz="2800" i="1" u="sng" dirty="0"/>
              <a:t>Sistema de control: </a:t>
            </a:r>
            <a:r>
              <a:rPr lang="es-AR" sz="2800" dirty="0"/>
              <a:t>procedimiento de varios pasos aplicados a diversos tipos de actividades de control.</a:t>
            </a:r>
          </a:p>
          <a:p>
            <a:pPr marL="0" indent="0">
              <a:buNone/>
            </a:pPr>
            <a:endParaRPr lang="es-AR" sz="2800" i="1" u="sng" dirty="0"/>
          </a:p>
          <a:p>
            <a:pPr marL="0" indent="0">
              <a:buNone/>
            </a:pPr>
            <a:r>
              <a:rPr lang="es-AR" sz="2800" i="1" u="sng" dirty="0"/>
              <a:t>Sistema de control estratégico: </a:t>
            </a:r>
            <a:r>
              <a:rPr lang="es-AR" sz="2800" dirty="0"/>
              <a:t>es el proceso de establecer los tipos apropiados de sistemas de control en los niveles corporativos, de negocio y funcional de una empresa, lo cual posibilita que los gerentes estratégicos evalúen si se esta logrando niveles superiores de eficiencia, calidad, innovación y capacidad para satisfacer al cliente e implementando su estrategia en forma exitosa.</a:t>
            </a:r>
          </a:p>
        </p:txBody>
      </p:sp>
    </p:spTree>
    <p:extLst>
      <p:ext uri="{BB962C8B-B14F-4D97-AF65-F5344CB8AC3E}">
        <p14:creationId xmlns:p14="http://schemas.microsoft.com/office/powerpoint/2010/main" xmlns="" val="304882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25B429-4258-4EB0-8A73-958C8100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861" y="133530"/>
            <a:ext cx="10515600" cy="651178"/>
          </a:xfrm>
        </p:spPr>
        <p:txBody>
          <a:bodyPr>
            <a:normAutofit fontScale="90000"/>
          </a:bodyPr>
          <a:lstStyle/>
          <a:p>
            <a:r>
              <a:rPr lang="es-AR" dirty="0"/>
              <a:t>Proceso de control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02A68AC8-6BE8-4977-9189-3AE7EE217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89342" y="2286000"/>
            <a:ext cx="6765715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9DF49F7-BC96-4F65-8ED8-799AD11CF48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6861" y="990600"/>
            <a:ext cx="10863469" cy="57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072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53503B-AC78-4E84-868F-B3FE4EBC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739" y="415821"/>
            <a:ext cx="10515600" cy="806692"/>
          </a:xfrm>
        </p:spPr>
        <p:txBody>
          <a:bodyPr>
            <a:normAutofit/>
          </a:bodyPr>
          <a:lstStyle/>
          <a:p>
            <a:r>
              <a:rPr lang="es-AR" dirty="0"/>
              <a:t>Controles financieros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725B4C-7C24-4910-B94C-8CF95DB2A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634" y="1470991"/>
            <a:ext cx="10316817" cy="4785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dirty="0"/>
              <a:t>Estados financieros:  ofrecen información de los resultados y las perspectivas de la organización a largo plazo. Análisis monetario del flujo de bienes y servicios, que entran y salen de la organización.</a:t>
            </a:r>
          </a:p>
          <a:p>
            <a:pPr marL="0" indent="0">
              <a:buNone/>
            </a:pPr>
            <a:endParaRPr lang="es-AR" sz="2800" dirty="0"/>
          </a:p>
          <a:p>
            <a:r>
              <a:rPr lang="es-AR" sz="2800" dirty="0"/>
              <a:t>Balance general: descripción de la organización en términos de sus activos, pasivos y valor contable.</a:t>
            </a:r>
          </a:p>
          <a:p>
            <a:endParaRPr lang="es-AR" sz="2800" dirty="0"/>
          </a:p>
          <a:p>
            <a:r>
              <a:rPr lang="es-AR" sz="2800" dirty="0"/>
              <a:t>Estado de resultados: resumen de los resultados financieros de la organización para un plazo dado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9534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E55326-9018-4331-A370-A4AC1DD6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009" y="208928"/>
            <a:ext cx="10515600" cy="944217"/>
          </a:xfrm>
        </p:spPr>
        <p:txBody>
          <a:bodyPr/>
          <a:lstStyle/>
          <a:p>
            <a:r>
              <a:rPr lang="es-AR" dirty="0"/>
              <a:t>Presupuestos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4C21BF-61F8-4E43-BF15-BC8DF48F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2" y="1093304"/>
            <a:ext cx="10734262" cy="51683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sz="2800" dirty="0"/>
              <a:t>Presupuesto: estado cuantitativo formal de los recursos asignados para las actividades proyectadas para plazos de tiempo estipulados.</a:t>
            </a:r>
          </a:p>
          <a:p>
            <a:endParaRPr lang="es-AR" sz="2800" dirty="0"/>
          </a:p>
          <a:p>
            <a:r>
              <a:rPr lang="es-AR" sz="2800" dirty="0"/>
              <a:t>Centro de ingresos: unidad de la organización en la que los productos se mide en términos monetarios, pero no se comparan directamente con los costos de los insumos.</a:t>
            </a:r>
          </a:p>
          <a:p>
            <a:r>
              <a:rPr lang="es-AR" sz="2800" dirty="0"/>
              <a:t>Centro de egresos: unidad de la organización donde los insumos se miden en términos monetarios pero no así los productos. Ej. Departamento administrativo, sector de investigación.</a:t>
            </a:r>
          </a:p>
          <a:p>
            <a:r>
              <a:rPr lang="es-AR" sz="2800" dirty="0"/>
              <a:t>Centro de utilidades: unidad de la organización que no solo mide el valor monetario de los insumos y los productos, sino que también compara los productos con los activos usados para producirlos.</a:t>
            </a:r>
          </a:p>
          <a:p>
            <a:endParaRPr lang="es-A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06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1D1BE1-2006-4887-BDCA-ED0929A4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010" y="362708"/>
            <a:ext cx="3067878" cy="1003852"/>
          </a:xfrm>
        </p:spPr>
        <p:txBody>
          <a:bodyPr/>
          <a:lstStyle/>
          <a:p>
            <a:r>
              <a:rPr lang="es-AR" dirty="0"/>
              <a:t>Auditorías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36D16E-28F3-4790-8DFA-01D0702C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010" y="1642028"/>
            <a:ext cx="9949068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s-AR" sz="2800" dirty="0"/>
              <a:t>Proceso de evaluación</a:t>
            </a:r>
          </a:p>
          <a:p>
            <a:pPr>
              <a:spcBef>
                <a:spcPts val="1800"/>
              </a:spcBef>
            </a:pPr>
            <a:r>
              <a:rPr lang="es-AR" sz="2800" dirty="0"/>
              <a:t>EXTERNA: verificación del proceso que entraña la evaluación independiente de las cuentas y los estados financieros.</a:t>
            </a:r>
          </a:p>
          <a:p>
            <a:pPr>
              <a:spcBef>
                <a:spcPts val="1800"/>
              </a:spcBef>
            </a:pPr>
            <a:r>
              <a:rPr lang="es-AR" sz="2800" dirty="0"/>
              <a:t>INTERNA: realizada por una organización para asegurarse que sus activos están debidamente protegidos y de que sus registros financieros están debidamente llevados.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6087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13F97F-7994-48EC-A319-52C2BD6C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26" y="404883"/>
            <a:ext cx="10515600" cy="763172"/>
          </a:xfrm>
        </p:spPr>
        <p:txBody>
          <a:bodyPr/>
          <a:lstStyle/>
          <a:p>
            <a:r>
              <a:rPr lang="es-AR" dirty="0" err="1"/>
              <a:t>Balanced</a:t>
            </a:r>
            <a:r>
              <a:rPr lang="es-AR" dirty="0"/>
              <a:t> </a:t>
            </a:r>
            <a:r>
              <a:rPr lang="es-AR" dirty="0" err="1"/>
              <a:t>scorecard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E81970-2CDE-4E20-BDAE-A8FA9EFD5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965" y="1391478"/>
            <a:ext cx="10041834" cy="478548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AR" sz="2400" dirty="0"/>
              <a:t>Objetivos e indicadores que contemplan el desempeño de la organización desde cuatro perspectivas equilibradas: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AR" sz="2400" dirty="0"/>
              <a:t>FINANCIERA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AR" sz="2400" dirty="0"/>
              <a:t>CLIENTE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AR" sz="2400" dirty="0"/>
              <a:t>PROCESOS INTERNOS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AR" sz="2400" dirty="0"/>
              <a:t>FORMACIÓN Y CRECIMIENTO</a:t>
            </a:r>
          </a:p>
        </p:txBody>
      </p:sp>
    </p:spTree>
    <p:extLst>
      <p:ext uri="{BB962C8B-B14F-4D97-AF65-F5344CB8AC3E}">
        <p14:creationId xmlns:p14="http://schemas.microsoft.com/office/powerpoint/2010/main" xmlns="" val="5050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B880D4-D8E8-40A0-8D41-92990FDE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23" y="685800"/>
            <a:ext cx="10714383" cy="675861"/>
          </a:xfrm>
        </p:spPr>
        <p:txBody>
          <a:bodyPr>
            <a:normAutofit/>
          </a:bodyPr>
          <a:lstStyle/>
          <a:p>
            <a:r>
              <a:rPr lang="es-AR" sz="3200" dirty="0"/>
              <a:t>Cómo mejorar los proceso de comunicación: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5ADFA2-8AB3-4712-A3B6-8FB599B5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61661"/>
            <a:ext cx="9601200" cy="2266122"/>
          </a:xfrm>
        </p:spPr>
        <p:txBody>
          <a:bodyPr>
            <a:normAutofit/>
          </a:bodyPr>
          <a:lstStyle/>
          <a:p>
            <a:r>
              <a:rPr lang="es-AR" sz="2400" dirty="0"/>
              <a:t>Diferencias de percepción</a:t>
            </a:r>
          </a:p>
          <a:p>
            <a:r>
              <a:rPr lang="es-AR" sz="2400" dirty="0"/>
              <a:t>Relaciones emocionales</a:t>
            </a:r>
          </a:p>
          <a:p>
            <a:r>
              <a:rPr lang="es-AR" sz="2400" dirty="0"/>
              <a:t>Inconsistencia entre la comunicación verbal y no verbal</a:t>
            </a:r>
          </a:p>
          <a:p>
            <a:r>
              <a:rPr lang="es-AR" sz="2400" dirty="0"/>
              <a:t>Desconfianza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93AC7DD8-E5E8-483B-AA32-613B82F3513C}"/>
              </a:ext>
            </a:extLst>
          </p:cNvPr>
          <p:cNvSpPr txBox="1">
            <a:spLocks/>
          </p:cNvSpPr>
          <p:nvPr/>
        </p:nvSpPr>
        <p:spPr>
          <a:xfrm>
            <a:off x="894523" y="3611218"/>
            <a:ext cx="11039062" cy="6758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/>
              <a:t>Factores que influyen en la comunicación en las </a:t>
            </a:r>
            <a:r>
              <a:rPr lang="es-AR" sz="3200" dirty="0" err="1"/>
              <a:t>oganizaciones</a:t>
            </a:r>
            <a:r>
              <a:rPr lang="es-AR" sz="3200" dirty="0"/>
              <a:t>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282BF834-4244-4C1D-AF69-5870BA42CF09}"/>
              </a:ext>
            </a:extLst>
          </p:cNvPr>
          <p:cNvSpPr txBox="1">
            <a:spLocks/>
          </p:cNvSpPr>
          <p:nvPr/>
        </p:nvSpPr>
        <p:spPr>
          <a:xfrm>
            <a:off x="1451114" y="4363278"/>
            <a:ext cx="9601200" cy="226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/>
              <a:t>Canales formales de la comunicación</a:t>
            </a:r>
          </a:p>
          <a:p>
            <a:r>
              <a:rPr lang="es-AR" sz="2400" dirty="0"/>
              <a:t>Estructura de la autoridad</a:t>
            </a:r>
          </a:p>
          <a:p>
            <a:r>
              <a:rPr lang="es-AR" sz="2400" dirty="0"/>
              <a:t>Especialización de los trabajos</a:t>
            </a:r>
          </a:p>
          <a:p>
            <a:r>
              <a:rPr lang="es-AR" sz="2400" dirty="0"/>
              <a:t>Propiedad de la información</a:t>
            </a:r>
          </a:p>
        </p:txBody>
      </p:sp>
    </p:spTree>
    <p:extLst>
      <p:ext uri="{BB962C8B-B14F-4D97-AF65-F5344CB8AC3E}">
        <p14:creationId xmlns:p14="http://schemas.microsoft.com/office/powerpoint/2010/main" xmlns="" val="30173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6B0F5A-BAF6-4C34-8FC3-1C04D2BA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5617"/>
          </a:xfrm>
        </p:spPr>
        <p:txBody>
          <a:bodyPr/>
          <a:lstStyle/>
          <a:p>
            <a:r>
              <a:rPr lang="es-AR" dirty="0"/>
              <a:t>Tipos de comunicación: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454D0A-F6E0-43D1-9156-A9721DD7F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752" y="1551904"/>
            <a:ext cx="9601200" cy="3581400"/>
          </a:xfrm>
        </p:spPr>
        <p:txBody>
          <a:bodyPr>
            <a:noAutofit/>
          </a:bodyPr>
          <a:lstStyle/>
          <a:p>
            <a:r>
              <a:rPr lang="es-AR" sz="4000" dirty="0"/>
              <a:t>Comunicación vertical</a:t>
            </a:r>
          </a:p>
          <a:p>
            <a:r>
              <a:rPr lang="es-AR" sz="4000" dirty="0"/>
              <a:t>Comunicación lateral </a:t>
            </a:r>
          </a:p>
          <a:p>
            <a:r>
              <a:rPr lang="es-AR" sz="4000" dirty="0"/>
              <a:t>Comunicación informal</a:t>
            </a:r>
          </a:p>
          <a:p>
            <a:pPr lvl="1"/>
            <a:r>
              <a:rPr lang="es-AR" sz="4000" dirty="0"/>
              <a:t>Una sola línea</a:t>
            </a:r>
          </a:p>
          <a:p>
            <a:pPr lvl="1"/>
            <a:r>
              <a:rPr lang="es-AR" sz="4000" dirty="0"/>
              <a:t>Chismes</a:t>
            </a:r>
          </a:p>
          <a:p>
            <a:pPr lvl="1"/>
            <a:r>
              <a:rPr lang="es-AR" sz="4000" dirty="0"/>
              <a:t>Probabilidades</a:t>
            </a:r>
          </a:p>
          <a:p>
            <a:pPr lvl="1"/>
            <a:r>
              <a:rPr lang="es-AR" sz="4000" dirty="0"/>
              <a:t>Cadenas de </a:t>
            </a:r>
            <a:r>
              <a:rPr lang="es-AR" sz="4000" dirty="0" smtClean="0"/>
              <a:t>racimos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xmlns="" val="11890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7B98CC-A061-47C9-9E35-D9533CB0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688" y="1007773"/>
            <a:ext cx="10118035" cy="795130"/>
          </a:xfrm>
        </p:spPr>
        <p:txBody>
          <a:bodyPr>
            <a:normAutofit fontScale="90000"/>
          </a:bodyPr>
          <a:lstStyle/>
          <a:p>
            <a:r>
              <a:rPr lang="es-AR" sz="4000" dirty="0"/>
              <a:t>Como usar las habilidades para comunicarse:</a:t>
            </a:r>
            <a:endParaRPr lang="es-A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6EA1F0-FCF1-4740-B8CD-18FF9D42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743" y="1619870"/>
            <a:ext cx="10811815" cy="3879410"/>
          </a:xfrm>
        </p:spPr>
        <p:txBody>
          <a:bodyPr>
            <a:noAutofit/>
          </a:bodyPr>
          <a:lstStyle/>
          <a:p>
            <a:r>
              <a:rPr lang="es-AR" sz="2800" b="1" dirty="0"/>
              <a:t>Conflicto</a:t>
            </a:r>
            <a:r>
              <a:rPr lang="es-AR" sz="2800" dirty="0"/>
              <a:t>: desacuerdo sobre la asignación de recursos escasos o choques en cuanto a metas, valores, etc., se puede presentar a nivel organizacional o interpersonal.</a:t>
            </a:r>
          </a:p>
          <a:p>
            <a:r>
              <a:rPr lang="es-AR" sz="2800" b="1" dirty="0"/>
              <a:t>Negociación</a:t>
            </a:r>
            <a:r>
              <a:rPr lang="es-AR" sz="2800" dirty="0"/>
              <a:t>: la aplicación de las habilidades de comunicación y las transacciones para manejar conflictos y llegar a resultados satisfactorios para las partes.</a:t>
            </a:r>
          </a:p>
          <a:p>
            <a:pPr marL="0" indent="0">
              <a:spcBef>
                <a:spcPts val="1800"/>
              </a:spcBef>
              <a:spcAft>
                <a:spcPts val="600"/>
              </a:spcAft>
              <a:buNone/>
            </a:pPr>
            <a:r>
              <a:rPr lang="es-AR" sz="2800" b="1" dirty="0"/>
              <a:t>Características de las situaciones de las negociaciones: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400" dirty="0"/>
              <a:t>Conflicto de intereses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400" dirty="0"/>
              <a:t>No existen reglas o procedimientos definidos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400" dirty="0"/>
              <a:t>Las partes prefieren llegar al acuerdo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628B7CB3-2F0F-4936-A44F-34F3B41AA54C}"/>
              </a:ext>
            </a:extLst>
          </p:cNvPr>
          <p:cNvSpPr txBox="1">
            <a:spLocks/>
          </p:cNvSpPr>
          <p:nvPr/>
        </p:nvSpPr>
        <p:spPr>
          <a:xfrm>
            <a:off x="1011830" y="382660"/>
            <a:ext cx="9601200" cy="7951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b="1" dirty="0"/>
              <a:t>Negociaciones para manejar conflictos:</a:t>
            </a:r>
          </a:p>
        </p:txBody>
      </p:sp>
    </p:spTree>
    <p:extLst>
      <p:ext uri="{BB962C8B-B14F-4D97-AF65-F5344CB8AC3E}">
        <p14:creationId xmlns:p14="http://schemas.microsoft.com/office/powerpoint/2010/main" xmlns="" val="245201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628B7CB3-2F0F-4936-A44F-34F3B41AA54C}"/>
              </a:ext>
            </a:extLst>
          </p:cNvPr>
          <p:cNvSpPr txBox="1">
            <a:spLocks/>
          </p:cNvSpPr>
          <p:nvPr/>
        </p:nvSpPr>
        <p:spPr>
          <a:xfrm>
            <a:off x="1119810" y="309029"/>
            <a:ext cx="9601200" cy="7951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b="1" dirty="0"/>
              <a:t>Factores importantes para la Negociación: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914553D-54E0-4836-B37A-5E648647391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4012" y="914400"/>
            <a:ext cx="10928134" cy="565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89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8035294-9985-4931-8FCD-909E66EA609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1803" y="0"/>
            <a:ext cx="10958264" cy="618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533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CFAFBF-8C62-423E-B32B-0B55D3F2B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Toma de decisiones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68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518B7B-EBC5-4216-BDA8-97FDA761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5" y="685799"/>
            <a:ext cx="10078277" cy="1570384"/>
          </a:xfrm>
        </p:spPr>
        <p:txBody>
          <a:bodyPr>
            <a:noAutofit/>
          </a:bodyPr>
          <a:lstStyle/>
          <a:p>
            <a:r>
              <a:rPr lang="es-AR" sz="4000" b="1" dirty="0"/>
              <a:t>Toma de decisiones</a:t>
            </a:r>
            <a:r>
              <a:rPr lang="es-AR" sz="4000" dirty="0"/>
              <a:t>:</a:t>
            </a:r>
            <a:r>
              <a:rPr lang="es-AR" sz="3200" dirty="0"/>
              <a:t/>
            </a:r>
            <a:br>
              <a:rPr lang="es-AR" sz="3200" dirty="0"/>
            </a:br>
            <a:r>
              <a:rPr lang="es-AR" sz="3200" dirty="0"/>
              <a:t>	Es el proceso para identificar y seleccionar un curso 	    de acción para resolver un problema específico.</a:t>
            </a:r>
            <a:r>
              <a:rPr lang="es-AR" sz="4000" dirty="0"/>
              <a:t/>
            </a:r>
            <a:br>
              <a:rPr lang="es-AR" sz="4000" dirty="0"/>
            </a:br>
            <a:r>
              <a:rPr lang="es-AR" sz="4000" dirty="0"/>
              <a:t/>
            </a:r>
            <a:br>
              <a:rPr lang="es-AR" sz="4000" dirty="0"/>
            </a:br>
            <a:r>
              <a:rPr lang="es-AR" sz="4000" dirty="0"/>
              <a:t>  </a:t>
            </a:r>
            <a:br>
              <a:rPr lang="es-AR" sz="4000" dirty="0"/>
            </a:br>
            <a:endParaRPr lang="es-A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FD4102-7177-4904-B89D-DA0A571BE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544416"/>
            <a:ext cx="10366513" cy="3906079"/>
          </a:xfrm>
        </p:spPr>
        <p:txBody>
          <a:bodyPr>
            <a:normAutofit/>
          </a:bodyPr>
          <a:lstStyle/>
          <a:p>
            <a:r>
              <a:rPr lang="es-AR" sz="2600" dirty="0"/>
              <a:t>Problema: situación que se presenta cuando el estado real de las cosas no es igual al estado deseado de las cosas.</a:t>
            </a:r>
          </a:p>
          <a:p>
            <a:pPr marL="382588" indent="-382588"/>
            <a:r>
              <a:rPr lang="es-AR" sz="2600" dirty="0"/>
              <a:t>Procesos para detectar problemas:</a:t>
            </a:r>
          </a:p>
          <a:p>
            <a:pPr marL="1444752" lvl="2" indent="-457200">
              <a:buFont typeface="+mj-lt"/>
              <a:buAutoNum type="arabicPeriod"/>
            </a:pPr>
            <a:r>
              <a:rPr lang="es-AR" sz="2400" dirty="0"/>
              <a:t>Una desviación de una experiencia pasada</a:t>
            </a:r>
          </a:p>
          <a:p>
            <a:pPr marL="1444752" lvl="2" indent="-457200">
              <a:buFont typeface="+mj-lt"/>
              <a:buAutoNum type="arabicPeriod"/>
            </a:pPr>
            <a:r>
              <a:rPr lang="es-AR" sz="2400" dirty="0"/>
              <a:t>Una desviación del plan establecido</a:t>
            </a:r>
          </a:p>
          <a:p>
            <a:pPr marL="1444752" lvl="2" indent="-457200">
              <a:buFont typeface="+mj-lt"/>
              <a:buAutoNum type="arabicPeriod"/>
            </a:pPr>
            <a:r>
              <a:rPr lang="es-AR" sz="2400" dirty="0"/>
              <a:t>Otras personas</a:t>
            </a:r>
          </a:p>
          <a:p>
            <a:pPr marL="1444752" lvl="2" indent="-457200">
              <a:buFont typeface="+mj-lt"/>
              <a:buAutoNum type="arabicPeriod"/>
            </a:pPr>
            <a:r>
              <a:rPr lang="es-AR" sz="2400" dirty="0"/>
              <a:t>Desempeño de la competencia</a:t>
            </a:r>
          </a:p>
        </p:txBody>
      </p:sp>
    </p:spTree>
    <p:extLst>
      <p:ext uri="{BB962C8B-B14F-4D97-AF65-F5344CB8AC3E}">
        <p14:creationId xmlns:p14="http://schemas.microsoft.com/office/powerpoint/2010/main" xmlns="" val="365189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295</TotalTime>
  <Words>880</Words>
  <Application>Microsoft Office PowerPoint</Application>
  <PresentationFormat>Personalizado</PresentationFormat>
  <Paragraphs>93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Crop</vt:lpstr>
      <vt:lpstr>Comunicación y negociación</vt:lpstr>
      <vt:lpstr>Comunicación:  Proceso mediante el cual las personas tratan de compartir significados por medio de la transmisión de mensajes simbólicos.</vt:lpstr>
      <vt:lpstr>Cómo mejorar los proceso de comunicación:</vt:lpstr>
      <vt:lpstr>Tipos de comunicación:</vt:lpstr>
      <vt:lpstr>Como usar las habilidades para comunicarse:</vt:lpstr>
      <vt:lpstr>Diapositiva 6</vt:lpstr>
      <vt:lpstr>Diapositiva 7</vt:lpstr>
      <vt:lpstr>Toma de decisiones</vt:lpstr>
      <vt:lpstr>Toma de decisiones:  Es el proceso para identificar y seleccionar un curso      de acción para resolver un problema específico.     </vt:lpstr>
      <vt:lpstr>Diapositiva 10</vt:lpstr>
      <vt:lpstr>Conceptos relevantes:</vt:lpstr>
      <vt:lpstr>Modelo racional para la toma de decisiones: Proceso de 4 pasos que ayudan a los administradores a ponderar alternativas y a elegir las alternativas que tienen más probabilidad de éxito.</vt:lpstr>
      <vt:lpstr>Planificación y control</vt:lpstr>
      <vt:lpstr> </vt:lpstr>
      <vt:lpstr>Análisis FODA</vt:lpstr>
      <vt:lpstr>Diapositiva 16</vt:lpstr>
      <vt:lpstr>Diapositiva 17</vt:lpstr>
      <vt:lpstr>Diapositiva 18</vt:lpstr>
      <vt:lpstr>Enfoques para estrategias corporativas</vt:lpstr>
      <vt:lpstr>Diapositiva 20</vt:lpstr>
      <vt:lpstr>Implantación de estratégias</vt:lpstr>
      <vt:lpstr>Control</vt:lpstr>
      <vt:lpstr>Proceso de control</vt:lpstr>
      <vt:lpstr>Controles financieros</vt:lpstr>
      <vt:lpstr>Presupuestos</vt:lpstr>
      <vt:lpstr>Auditorías</vt:lpstr>
      <vt:lpstr>Balanced scorecard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Planificación y control</dc:title>
  <dc:creator>mercedes blanco</dc:creator>
  <cp:lastModifiedBy>Sebas</cp:lastModifiedBy>
  <cp:revision>22</cp:revision>
  <dcterms:created xsi:type="dcterms:W3CDTF">2019-04-24T03:05:07Z</dcterms:created>
  <dcterms:modified xsi:type="dcterms:W3CDTF">2019-11-06T02:13:28Z</dcterms:modified>
</cp:coreProperties>
</file>