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88" r:id="rId2"/>
  </p:sldMasterIdLst>
  <p:sldIdLst>
    <p:sldId id="256" r:id="rId3"/>
    <p:sldId id="258" r:id="rId4"/>
    <p:sldId id="259" r:id="rId5"/>
    <p:sldId id="260" r:id="rId6"/>
    <p:sldId id="261" r:id="rId7"/>
    <p:sldId id="262" r:id="rId8"/>
    <p:sldId id="263" r:id="rId9"/>
    <p:sldId id="264" r:id="rId10"/>
    <p:sldId id="265" r:id="rId11"/>
    <p:sldId id="267" r:id="rId12"/>
    <p:sldId id="269"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8" d="100"/>
          <a:sy n="68"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A8224893-DBDA-4BFA-9CE1-4BFE7CD0F8CF}" type="datetime1">
              <a:rPr lang="en-US" smtClean="0"/>
              <a:t>9/12/2019</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4FAB73BC-B049-4115-A692-8D63A059BFB8}" type="slidenum">
              <a:rPr lang="en-US" smtClean="0"/>
              <a:t>‹Nº›</a:t>
            </a:fld>
            <a:endParaRPr lang="en-US"/>
          </a:p>
        </p:txBody>
      </p:sp>
    </p:spTree>
    <p:extLst>
      <p:ext uri="{BB962C8B-B14F-4D97-AF65-F5344CB8AC3E}">
        <p14:creationId xmlns:p14="http://schemas.microsoft.com/office/powerpoint/2010/main" val="182579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376960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123964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80786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150757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3D7E00A-486F-4252-8B1D-E32645521F49}" type="datetime1">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307130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266538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F6E2C9B-5FA2-460D-9BE7-B0812FC2A6FF}"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28525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374940-A916-4C8B-9648-02A2D3898F9E}"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24096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586B75A-687E-405C-8A0B-8D00578BA2C3}"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68489348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7763431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64635250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53508601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1">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28858322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1">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5941430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278607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77B6E1-634A-48DC-9E8B-D894023267EF}"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001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F6E2C9B-5FA2-460D-9BE7-B0812FC2A6FF}"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374940-A916-4C8B-9648-02A2D3898F9E}"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9/12/2019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6B75A-687E-405C-8A0B-8D00578BA2C3}" type="datetime1">
              <a:rPr lang="en-US" smtClean="0"/>
              <a:t>9/12/2019</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123455212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87EA5-C96B-4CF8-A101-6A159B7C9F2A}"/>
              </a:ext>
            </a:extLst>
          </p:cNvPr>
          <p:cNvSpPr>
            <a:spLocks noGrp="1"/>
          </p:cNvSpPr>
          <p:nvPr>
            <p:ph type="ctrTitle"/>
          </p:nvPr>
        </p:nvSpPr>
        <p:spPr>
          <a:xfrm>
            <a:off x="1154955" y="1268433"/>
            <a:ext cx="8825658" cy="1003685"/>
          </a:xfrm>
        </p:spPr>
        <p:txBody>
          <a:bodyPr/>
          <a:lstStyle/>
          <a:p>
            <a:r>
              <a:rPr lang="es-CO" b="1" dirty="0"/>
              <a:t>GPS Geofence System</a:t>
            </a:r>
          </a:p>
        </p:txBody>
      </p:sp>
      <p:sp>
        <p:nvSpPr>
          <p:cNvPr id="3" name="Subtítulo 2">
            <a:extLst>
              <a:ext uri="{FF2B5EF4-FFF2-40B4-BE49-F238E27FC236}">
                <a16:creationId xmlns:a16="http://schemas.microsoft.com/office/drawing/2014/main" id="{A7EA775F-E400-4A65-BE8E-64B1A27DAEC6}"/>
              </a:ext>
            </a:extLst>
          </p:cNvPr>
          <p:cNvSpPr>
            <a:spLocks noGrp="1"/>
          </p:cNvSpPr>
          <p:nvPr>
            <p:ph type="subTitle" idx="1"/>
          </p:nvPr>
        </p:nvSpPr>
        <p:spPr>
          <a:xfrm>
            <a:off x="1154955" y="2166990"/>
            <a:ext cx="8825658" cy="861420"/>
          </a:xfrm>
        </p:spPr>
        <p:txBody>
          <a:bodyPr>
            <a:normAutofit/>
          </a:bodyPr>
          <a:lstStyle/>
          <a:p>
            <a:r>
              <a:rPr lang="es-CO" sz="2400" b="1" cap="none" dirty="0"/>
              <a:t>Expert Systems</a:t>
            </a:r>
          </a:p>
        </p:txBody>
      </p:sp>
      <p:sp>
        <p:nvSpPr>
          <p:cNvPr id="4" name="Subtítulo 2">
            <a:extLst>
              <a:ext uri="{FF2B5EF4-FFF2-40B4-BE49-F238E27FC236}">
                <a16:creationId xmlns:a16="http://schemas.microsoft.com/office/drawing/2014/main" id="{76DD07E0-C0D9-4B0C-B9CC-71C37095EE1D}"/>
              </a:ext>
            </a:extLst>
          </p:cNvPr>
          <p:cNvSpPr txBox="1">
            <a:spLocks/>
          </p:cNvSpPr>
          <p:nvPr/>
        </p:nvSpPr>
        <p:spPr>
          <a:xfrm>
            <a:off x="2249470" y="5187308"/>
            <a:ext cx="8825658" cy="86142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r"/>
            <a:r>
              <a:rPr lang="es-CO" sz="2400" b="1" cap="none" dirty="0"/>
              <a:t>Sebastián Mejía Serna</a:t>
            </a:r>
          </a:p>
          <a:p>
            <a:pPr algn="r"/>
            <a:r>
              <a:rPr lang="es-CO" sz="2400" b="1" cap="none" dirty="0"/>
              <a:t>2019</a:t>
            </a:r>
          </a:p>
        </p:txBody>
      </p:sp>
      <p:pic>
        <p:nvPicPr>
          <p:cNvPr id="6" name="Imagen 5">
            <a:extLst>
              <a:ext uri="{FF2B5EF4-FFF2-40B4-BE49-F238E27FC236}">
                <a16:creationId xmlns:a16="http://schemas.microsoft.com/office/drawing/2014/main" id="{0533A1B0-7955-4260-A441-811D1C7C5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879" y="2985728"/>
            <a:ext cx="2890576" cy="2890576"/>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B50565D9-C7B5-48A0-A0F2-E6E86F821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327" y="2913873"/>
            <a:ext cx="2404286" cy="1517143"/>
          </a:xfrm>
          <a:prstGeom prst="rect">
            <a:avLst/>
          </a:prstGeom>
        </p:spPr>
      </p:pic>
    </p:spTree>
    <p:extLst>
      <p:ext uri="{BB962C8B-B14F-4D97-AF65-F5344CB8AC3E}">
        <p14:creationId xmlns:p14="http://schemas.microsoft.com/office/powerpoint/2010/main" val="301392583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9F5BA53-FC04-403A-98C8-E61D2F5F0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pic>
        <p:nvPicPr>
          <p:cNvPr id="9" name="Imagen 8">
            <a:extLst>
              <a:ext uri="{FF2B5EF4-FFF2-40B4-BE49-F238E27FC236}">
                <a16:creationId xmlns:a16="http://schemas.microsoft.com/office/drawing/2014/main" id="{7B328D01-76A2-48D4-8E99-BB4CCC0D6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912" y="1727009"/>
            <a:ext cx="4455383" cy="2981949"/>
          </a:xfrm>
          <a:prstGeom prst="rect">
            <a:avLst/>
          </a:prstGeom>
          <a:ln>
            <a:noFill/>
          </a:ln>
          <a:effectLst>
            <a:outerShdw blurRad="292100" dist="139700" dir="2700000" algn="tl" rotWithShape="0">
              <a:srgbClr val="333333">
                <a:alpha val="65000"/>
              </a:srgbClr>
            </a:outerShdw>
          </a:effectLst>
        </p:spPr>
      </p:pic>
      <p:pic>
        <p:nvPicPr>
          <p:cNvPr id="3" name="Imagen 2">
            <a:extLst>
              <a:ext uri="{FF2B5EF4-FFF2-40B4-BE49-F238E27FC236}">
                <a16:creationId xmlns:a16="http://schemas.microsoft.com/office/drawing/2014/main" id="{318D84E0-23E3-4B36-B2AF-FF55D03D5817}"/>
              </a:ext>
            </a:extLst>
          </p:cNvPr>
          <p:cNvPicPr>
            <a:picLocks noChangeAspect="1"/>
          </p:cNvPicPr>
          <p:nvPr/>
        </p:nvPicPr>
        <p:blipFill>
          <a:blip r:embed="rId4"/>
          <a:stretch>
            <a:fillRect/>
          </a:stretch>
        </p:blipFill>
        <p:spPr>
          <a:xfrm>
            <a:off x="6311707" y="1074858"/>
            <a:ext cx="3524250" cy="4286250"/>
          </a:xfrm>
          <a:prstGeom prst="rect">
            <a:avLst/>
          </a:prstGeom>
        </p:spPr>
      </p:pic>
    </p:spTree>
    <p:extLst>
      <p:ext uri="{BB962C8B-B14F-4D97-AF65-F5344CB8AC3E}">
        <p14:creationId xmlns:p14="http://schemas.microsoft.com/office/powerpoint/2010/main" val="2039409369"/>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9F5BA53-FC04-403A-98C8-E61D2F5F0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
        <p:nvSpPr>
          <p:cNvPr id="2" name="Título 1">
            <a:extLst>
              <a:ext uri="{FF2B5EF4-FFF2-40B4-BE49-F238E27FC236}">
                <a16:creationId xmlns:a16="http://schemas.microsoft.com/office/drawing/2014/main" id="{DBC01000-1D8D-4C89-9CF4-EBC1007CBDD6}"/>
              </a:ext>
            </a:extLst>
          </p:cNvPr>
          <p:cNvSpPr>
            <a:spLocks noGrp="1"/>
          </p:cNvSpPr>
          <p:nvPr>
            <p:ph type="title"/>
          </p:nvPr>
        </p:nvSpPr>
        <p:spPr/>
        <p:txBody>
          <a:bodyPr/>
          <a:lstStyle/>
          <a:p>
            <a:r>
              <a:rPr lang="es-CO" sz="4000" b="1" dirty="0"/>
              <a:t>Conclusion</a:t>
            </a:r>
          </a:p>
        </p:txBody>
      </p:sp>
      <p:sp>
        <p:nvSpPr>
          <p:cNvPr id="5" name="Marcador de contenido 4">
            <a:extLst>
              <a:ext uri="{FF2B5EF4-FFF2-40B4-BE49-F238E27FC236}">
                <a16:creationId xmlns:a16="http://schemas.microsoft.com/office/drawing/2014/main" id="{87D471D8-F43A-43A9-8357-672A0A0EDA90}"/>
              </a:ext>
            </a:extLst>
          </p:cNvPr>
          <p:cNvSpPr>
            <a:spLocks noGrp="1"/>
          </p:cNvSpPr>
          <p:nvPr>
            <p:ph idx="4294967295"/>
          </p:nvPr>
        </p:nvSpPr>
        <p:spPr>
          <a:xfrm>
            <a:off x="1154954" y="2781300"/>
            <a:ext cx="9678146" cy="3238500"/>
          </a:xfrm>
        </p:spPr>
        <p:txBody>
          <a:bodyPr>
            <a:normAutofit/>
          </a:bodyPr>
          <a:lstStyle/>
          <a:p>
            <a:pPr algn="just"/>
            <a:r>
              <a:rPr lang="en-US" dirty="0"/>
              <a:t>We now know the all about project and this expert system will be useful for a lot of people who want to choose his/her security.</a:t>
            </a:r>
          </a:p>
          <a:p>
            <a:pPr marL="0" indent="0" algn="just">
              <a:buNone/>
            </a:pPr>
            <a:endParaRPr lang="en-US" dirty="0"/>
          </a:p>
          <a:p>
            <a:pPr algn="just"/>
            <a:r>
              <a:rPr lang="en-US" dirty="0"/>
              <a:t>To conclude this report, expert system is undeniably reliable in terms of providing reasonable and highly valuable decisions. Knowledge and experiences from a human expert can lead to the critical decision-making in achieving success. Yet, as humans have limitations in terms of how much of knowledge is comprehendible by a person and the possible fatigue of dealing with too much work, the expert system doesn’t have any.</a:t>
            </a:r>
            <a:endParaRPr lang="es-CO" dirty="0"/>
          </a:p>
        </p:txBody>
      </p:sp>
    </p:spTree>
    <p:extLst>
      <p:ext uri="{BB962C8B-B14F-4D97-AF65-F5344CB8AC3E}">
        <p14:creationId xmlns:p14="http://schemas.microsoft.com/office/powerpoint/2010/main" val="52623121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9F5BA53-FC04-403A-98C8-E61D2F5F0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
        <p:nvSpPr>
          <p:cNvPr id="2" name="Título 1">
            <a:extLst>
              <a:ext uri="{FF2B5EF4-FFF2-40B4-BE49-F238E27FC236}">
                <a16:creationId xmlns:a16="http://schemas.microsoft.com/office/drawing/2014/main" id="{DBC01000-1D8D-4C89-9CF4-EBC1007CBDD6}"/>
              </a:ext>
            </a:extLst>
          </p:cNvPr>
          <p:cNvSpPr>
            <a:spLocks noGrp="1"/>
          </p:cNvSpPr>
          <p:nvPr>
            <p:ph type="title"/>
          </p:nvPr>
        </p:nvSpPr>
        <p:spPr/>
        <p:txBody>
          <a:bodyPr/>
          <a:lstStyle/>
          <a:p>
            <a:r>
              <a:rPr lang="es-CO" sz="4000" b="1" dirty="0"/>
              <a:t>Conclusion</a:t>
            </a:r>
          </a:p>
        </p:txBody>
      </p:sp>
      <p:sp>
        <p:nvSpPr>
          <p:cNvPr id="5" name="Marcador de contenido 4">
            <a:extLst>
              <a:ext uri="{FF2B5EF4-FFF2-40B4-BE49-F238E27FC236}">
                <a16:creationId xmlns:a16="http://schemas.microsoft.com/office/drawing/2014/main" id="{87D471D8-F43A-43A9-8357-672A0A0EDA90}"/>
              </a:ext>
            </a:extLst>
          </p:cNvPr>
          <p:cNvSpPr>
            <a:spLocks noGrp="1"/>
          </p:cNvSpPr>
          <p:nvPr>
            <p:ph idx="4294967295"/>
          </p:nvPr>
        </p:nvSpPr>
        <p:spPr>
          <a:xfrm>
            <a:off x="1154954" y="2997200"/>
            <a:ext cx="9741646" cy="2768600"/>
          </a:xfrm>
        </p:spPr>
        <p:txBody>
          <a:bodyPr>
            <a:normAutofit/>
          </a:bodyPr>
          <a:lstStyle/>
          <a:p>
            <a:pPr algn="just"/>
            <a:r>
              <a:rPr lang="en-US" dirty="0"/>
              <a:t>The rapid change and improvement of technologies will gradually decrease the cost for implementing an expert system. This will significantly reduce the financial burden for small companies in deciding the implementation of expert system. In the business world, organizations often faced trouble in making tough decisions and overcome complex problems. Customers often require computerized systems to support their decision-making. All these criteria can be met with the implementation of the expert system.</a:t>
            </a:r>
            <a:endParaRPr lang="es-CO" dirty="0"/>
          </a:p>
        </p:txBody>
      </p:sp>
    </p:spTree>
    <p:extLst>
      <p:ext uri="{BB962C8B-B14F-4D97-AF65-F5344CB8AC3E}">
        <p14:creationId xmlns:p14="http://schemas.microsoft.com/office/powerpoint/2010/main" val="1366427666"/>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9F5BA53-FC04-403A-98C8-E61D2F5F0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
        <p:nvSpPr>
          <p:cNvPr id="2" name="Título 1">
            <a:extLst>
              <a:ext uri="{FF2B5EF4-FFF2-40B4-BE49-F238E27FC236}">
                <a16:creationId xmlns:a16="http://schemas.microsoft.com/office/drawing/2014/main" id="{DBC01000-1D8D-4C89-9CF4-EBC1007CBDD6}"/>
              </a:ext>
            </a:extLst>
          </p:cNvPr>
          <p:cNvSpPr>
            <a:spLocks noGrp="1"/>
          </p:cNvSpPr>
          <p:nvPr>
            <p:ph type="title"/>
          </p:nvPr>
        </p:nvSpPr>
        <p:spPr/>
        <p:txBody>
          <a:bodyPr>
            <a:normAutofit fontScale="90000"/>
          </a:bodyPr>
          <a:lstStyle/>
          <a:p>
            <a:pPr algn="ctr"/>
            <a:r>
              <a:rPr lang="es-CO" sz="4000" b="1" dirty="0"/>
              <a:t>Thank you very much!</a:t>
            </a:r>
          </a:p>
        </p:txBody>
      </p:sp>
      <p:pic>
        <p:nvPicPr>
          <p:cNvPr id="12" name="Imagen 11">
            <a:extLst>
              <a:ext uri="{FF2B5EF4-FFF2-40B4-BE49-F238E27FC236}">
                <a16:creationId xmlns:a16="http://schemas.microsoft.com/office/drawing/2014/main" id="{0BBC4837-F3A8-4689-A920-E7DE29A7E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550" y="1325317"/>
            <a:ext cx="2857500" cy="2857500"/>
          </a:xfrm>
          <a:prstGeom prst="rect">
            <a:avLst/>
          </a:prstGeom>
        </p:spPr>
      </p:pic>
      <p:sp>
        <p:nvSpPr>
          <p:cNvPr id="13" name="Bocadillo: ovalado 12">
            <a:extLst>
              <a:ext uri="{FF2B5EF4-FFF2-40B4-BE49-F238E27FC236}">
                <a16:creationId xmlns:a16="http://schemas.microsoft.com/office/drawing/2014/main" id="{C2883426-8CA1-4EF9-8527-870930ADA8E2}"/>
              </a:ext>
            </a:extLst>
          </p:cNvPr>
          <p:cNvSpPr/>
          <p:nvPr/>
        </p:nvSpPr>
        <p:spPr>
          <a:xfrm>
            <a:off x="2372569" y="652217"/>
            <a:ext cx="2654300" cy="1524000"/>
          </a:xfrm>
          <a:prstGeom prst="wedgeEllipseCallout">
            <a:avLst>
              <a:gd name="adj1" fmla="val 63856"/>
              <a:gd name="adj2" fmla="val 4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dirty="0"/>
              <a:t>Sorry! I don’t speak English</a:t>
            </a:r>
          </a:p>
        </p:txBody>
      </p:sp>
    </p:spTree>
    <p:extLst>
      <p:ext uri="{BB962C8B-B14F-4D97-AF65-F5344CB8AC3E}">
        <p14:creationId xmlns:p14="http://schemas.microsoft.com/office/powerpoint/2010/main" val="84374210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08345-1CCE-4E08-9DE9-8AD59739B95F}"/>
              </a:ext>
            </a:extLst>
          </p:cNvPr>
          <p:cNvSpPr>
            <a:spLocks noGrp="1"/>
          </p:cNvSpPr>
          <p:nvPr>
            <p:ph type="title"/>
          </p:nvPr>
        </p:nvSpPr>
        <p:spPr/>
        <p:txBody>
          <a:bodyPr/>
          <a:lstStyle/>
          <a:p>
            <a:r>
              <a:rPr lang="es-CO" dirty="0"/>
              <a:t>Expert </a:t>
            </a:r>
            <a:r>
              <a:rPr lang="es-CO"/>
              <a:t>systems</a:t>
            </a:r>
            <a:endParaRPr lang="es-CO" dirty="0"/>
          </a:p>
        </p:txBody>
      </p:sp>
      <p:sp>
        <p:nvSpPr>
          <p:cNvPr id="3" name="Marcador de contenido 2">
            <a:extLst>
              <a:ext uri="{FF2B5EF4-FFF2-40B4-BE49-F238E27FC236}">
                <a16:creationId xmlns:a16="http://schemas.microsoft.com/office/drawing/2014/main" id="{0F9C4762-DB7B-4983-9C4B-BB1EE7C6787E}"/>
              </a:ext>
            </a:extLst>
          </p:cNvPr>
          <p:cNvSpPr>
            <a:spLocks noGrp="1"/>
          </p:cNvSpPr>
          <p:nvPr>
            <p:ph idx="1"/>
          </p:nvPr>
        </p:nvSpPr>
        <p:spPr>
          <a:xfrm>
            <a:off x="1154954" y="3311236"/>
            <a:ext cx="5065737" cy="2708563"/>
          </a:xfrm>
        </p:spPr>
        <p:txBody>
          <a:bodyPr/>
          <a:lstStyle/>
          <a:p>
            <a:pPr marL="0" indent="0" algn="just">
              <a:buNone/>
            </a:pPr>
            <a:r>
              <a:rPr lang="en-US" dirty="0"/>
              <a:t>An expert system is a computer program that uses artificial intelligence (AI) technologies to simulate the judgment and behavior of a human or an organization that has expert knowledge and experience in a particular field.</a:t>
            </a:r>
            <a:endParaRPr lang="es-CO" dirty="0"/>
          </a:p>
        </p:txBody>
      </p:sp>
      <p:pic>
        <p:nvPicPr>
          <p:cNvPr id="5" name="Imagen 4">
            <a:extLst>
              <a:ext uri="{FF2B5EF4-FFF2-40B4-BE49-F238E27FC236}">
                <a16:creationId xmlns:a16="http://schemas.microsoft.com/office/drawing/2014/main" id="{4F9DA705-D489-4D14-BE0B-00AD2370B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944" y="2430520"/>
            <a:ext cx="3888102" cy="3888102"/>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BD072BAD-6901-450E-830F-9778EEAFB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Tree>
    <p:extLst>
      <p:ext uri="{BB962C8B-B14F-4D97-AF65-F5344CB8AC3E}">
        <p14:creationId xmlns:p14="http://schemas.microsoft.com/office/powerpoint/2010/main" val="721806035"/>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08345-1CCE-4E08-9DE9-8AD59739B95F}"/>
              </a:ext>
            </a:extLst>
          </p:cNvPr>
          <p:cNvSpPr>
            <a:spLocks noGrp="1"/>
          </p:cNvSpPr>
          <p:nvPr>
            <p:ph type="title"/>
          </p:nvPr>
        </p:nvSpPr>
        <p:spPr/>
        <p:txBody>
          <a:bodyPr/>
          <a:lstStyle/>
          <a:p>
            <a:r>
              <a:rPr lang="es-CO" dirty="0"/>
              <a:t>GPS</a:t>
            </a:r>
          </a:p>
        </p:txBody>
      </p:sp>
      <p:sp>
        <p:nvSpPr>
          <p:cNvPr id="3" name="Marcador de contenido 2">
            <a:extLst>
              <a:ext uri="{FF2B5EF4-FFF2-40B4-BE49-F238E27FC236}">
                <a16:creationId xmlns:a16="http://schemas.microsoft.com/office/drawing/2014/main" id="{0F9C4762-DB7B-4983-9C4B-BB1EE7C6787E}"/>
              </a:ext>
            </a:extLst>
          </p:cNvPr>
          <p:cNvSpPr>
            <a:spLocks noGrp="1"/>
          </p:cNvSpPr>
          <p:nvPr>
            <p:ph idx="1"/>
          </p:nvPr>
        </p:nvSpPr>
        <p:spPr>
          <a:xfrm>
            <a:off x="6096000" y="2992581"/>
            <a:ext cx="5320145" cy="2957944"/>
          </a:xfrm>
        </p:spPr>
        <p:txBody>
          <a:bodyPr/>
          <a:lstStyle/>
          <a:p>
            <a:pPr marL="0" indent="0" algn="just">
              <a:buNone/>
            </a:pPr>
            <a:r>
              <a:rPr lang="en-US" dirty="0"/>
              <a:t>The Global Positioning System (GPS) is a satellite-based navigation system made up of at least 24 satellites. GPS works in any weather conditions, anywhere in the world, 24 hours a day, with no subscription fees or setup charges. The U.S. Department of Defense (USDOD) originally put the satellites into orbit for military use, but they were made available for civilian use in the 1980s.</a:t>
            </a:r>
            <a:endParaRPr lang="es-CO" dirty="0"/>
          </a:p>
        </p:txBody>
      </p:sp>
      <p:pic>
        <p:nvPicPr>
          <p:cNvPr id="6" name="Imagen 5">
            <a:extLst>
              <a:ext uri="{FF2B5EF4-FFF2-40B4-BE49-F238E27FC236}">
                <a16:creationId xmlns:a16="http://schemas.microsoft.com/office/drawing/2014/main" id="{A0307849-9363-4CF2-809A-178913F9F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5" y="2938281"/>
            <a:ext cx="4918364" cy="2459182"/>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AD47906E-BAA1-4ABA-B79E-66A644218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Tree>
    <p:extLst>
      <p:ext uri="{BB962C8B-B14F-4D97-AF65-F5344CB8AC3E}">
        <p14:creationId xmlns:p14="http://schemas.microsoft.com/office/powerpoint/2010/main" val="2589262623"/>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08345-1CCE-4E08-9DE9-8AD59739B95F}"/>
              </a:ext>
            </a:extLst>
          </p:cNvPr>
          <p:cNvSpPr>
            <a:spLocks noGrp="1"/>
          </p:cNvSpPr>
          <p:nvPr>
            <p:ph type="title"/>
          </p:nvPr>
        </p:nvSpPr>
        <p:spPr/>
        <p:txBody>
          <a:bodyPr/>
          <a:lstStyle/>
          <a:p>
            <a:r>
              <a:rPr lang="es-CO" dirty="0"/>
              <a:t>Geofencing</a:t>
            </a:r>
          </a:p>
        </p:txBody>
      </p:sp>
      <p:sp>
        <p:nvSpPr>
          <p:cNvPr id="3" name="Marcador de contenido 2">
            <a:extLst>
              <a:ext uri="{FF2B5EF4-FFF2-40B4-BE49-F238E27FC236}">
                <a16:creationId xmlns:a16="http://schemas.microsoft.com/office/drawing/2014/main" id="{0F9C4762-DB7B-4983-9C4B-BB1EE7C6787E}"/>
              </a:ext>
            </a:extLst>
          </p:cNvPr>
          <p:cNvSpPr>
            <a:spLocks noGrp="1"/>
          </p:cNvSpPr>
          <p:nvPr>
            <p:ph idx="1"/>
          </p:nvPr>
        </p:nvSpPr>
        <p:spPr>
          <a:xfrm>
            <a:off x="775856" y="3428999"/>
            <a:ext cx="5846617" cy="2521525"/>
          </a:xfrm>
        </p:spPr>
        <p:txBody>
          <a:bodyPr/>
          <a:lstStyle/>
          <a:p>
            <a:pPr marL="0" indent="0" algn="just">
              <a:buNone/>
            </a:pPr>
            <a:r>
              <a:rPr lang="en-US" dirty="0"/>
              <a:t>Geofencing is a location-based service in which an app or other software uses GPS, RFID, Wi-Fi or cellular data to trigger a pre-programmed action when a mobile device or RFID tag enters or exits a virtual boundary set up around a geographical location, known as a geofence. </a:t>
            </a:r>
            <a:endParaRPr lang="es-CO" dirty="0"/>
          </a:p>
        </p:txBody>
      </p:sp>
      <p:pic>
        <p:nvPicPr>
          <p:cNvPr id="5" name="Imagen 4">
            <a:extLst>
              <a:ext uri="{FF2B5EF4-FFF2-40B4-BE49-F238E27FC236}">
                <a16:creationId xmlns:a16="http://schemas.microsoft.com/office/drawing/2014/main" id="{E03603FA-83B7-4680-B016-3F9677A72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782" y="2901491"/>
            <a:ext cx="3555593" cy="3140124"/>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263156D8-C38A-4BF0-AE6D-9733E5472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Tree>
    <p:extLst>
      <p:ext uri="{BB962C8B-B14F-4D97-AF65-F5344CB8AC3E}">
        <p14:creationId xmlns:p14="http://schemas.microsoft.com/office/powerpoint/2010/main" val="241643689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08345-1CCE-4E08-9DE9-8AD59739B95F}"/>
              </a:ext>
            </a:extLst>
          </p:cNvPr>
          <p:cNvSpPr>
            <a:spLocks noGrp="1"/>
          </p:cNvSpPr>
          <p:nvPr>
            <p:ph type="title"/>
          </p:nvPr>
        </p:nvSpPr>
        <p:spPr/>
        <p:txBody>
          <a:bodyPr/>
          <a:lstStyle/>
          <a:p>
            <a:r>
              <a:rPr lang="es-CO" dirty="0"/>
              <a:t>Problematic</a:t>
            </a:r>
          </a:p>
        </p:txBody>
      </p:sp>
      <p:sp>
        <p:nvSpPr>
          <p:cNvPr id="3" name="Marcador de contenido 2">
            <a:extLst>
              <a:ext uri="{FF2B5EF4-FFF2-40B4-BE49-F238E27FC236}">
                <a16:creationId xmlns:a16="http://schemas.microsoft.com/office/drawing/2014/main" id="{0F9C4762-DB7B-4983-9C4B-BB1EE7C6787E}"/>
              </a:ext>
            </a:extLst>
          </p:cNvPr>
          <p:cNvSpPr>
            <a:spLocks noGrp="1"/>
          </p:cNvSpPr>
          <p:nvPr>
            <p:ph idx="1"/>
          </p:nvPr>
        </p:nvSpPr>
        <p:spPr>
          <a:xfrm>
            <a:off x="5957455" y="2784764"/>
            <a:ext cx="5486399" cy="3056045"/>
          </a:xfrm>
        </p:spPr>
        <p:txBody>
          <a:bodyPr>
            <a:normAutofit/>
          </a:bodyPr>
          <a:lstStyle/>
          <a:p>
            <a:pPr marL="0" indent="0" algn="just">
              <a:buNone/>
            </a:pPr>
            <a:r>
              <a:rPr lang="en-US" dirty="0"/>
              <a:t>While Medellín tries to fade the trace of violence with the lowest homicide rate of the last thirty years, motorcycle theft is growing, with an increase of 13% over the previous year.</a:t>
            </a:r>
          </a:p>
          <a:p>
            <a:pPr marL="0" indent="0" algn="just">
              <a:buNone/>
            </a:pPr>
            <a:endParaRPr lang="en-US" dirty="0"/>
          </a:p>
          <a:p>
            <a:pPr marL="0" indent="0" algn="just">
              <a:buNone/>
            </a:pPr>
            <a:r>
              <a:rPr lang="en-US" dirty="0"/>
              <a:t>Every day 16 motorcycles are stolen in the Valle Aburrá, most while the unsuspecting owner makes a turn and leaves his motorcycle parked on the street.</a:t>
            </a:r>
            <a:endParaRPr lang="es-CO" dirty="0"/>
          </a:p>
        </p:txBody>
      </p:sp>
      <p:pic>
        <p:nvPicPr>
          <p:cNvPr id="6" name="Imagen 5">
            <a:extLst>
              <a:ext uri="{FF2B5EF4-FFF2-40B4-BE49-F238E27FC236}">
                <a16:creationId xmlns:a16="http://schemas.microsoft.com/office/drawing/2014/main" id="{C9854973-887A-41DD-9BF4-1F5F1BB751A4}"/>
              </a:ext>
            </a:extLst>
          </p:cNvPr>
          <p:cNvPicPr>
            <a:picLocks noChangeAspect="1"/>
          </p:cNvPicPr>
          <p:nvPr/>
        </p:nvPicPr>
        <p:blipFill rotWithShape="1">
          <a:blip r:embed="rId2">
            <a:extLst>
              <a:ext uri="{28A0092B-C50C-407E-A947-70E740481C1C}">
                <a14:useLocalDpi xmlns:a14="http://schemas.microsoft.com/office/drawing/2010/main" val="0"/>
              </a:ext>
            </a:extLst>
          </a:blip>
          <a:srcRect l="9273" r="4908"/>
          <a:stretch/>
        </p:blipFill>
        <p:spPr>
          <a:xfrm>
            <a:off x="748146" y="3273756"/>
            <a:ext cx="4787514" cy="1994930"/>
          </a:xfrm>
          <a:prstGeom prst="rect">
            <a:avLst/>
          </a:prstGeom>
        </p:spPr>
      </p:pic>
      <p:pic>
        <p:nvPicPr>
          <p:cNvPr id="8" name="Imagen 7">
            <a:extLst>
              <a:ext uri="{FF2B5EF4-FFF2-40B4-BE49-F238E27FC236}">
                <a16:creationId xmlns:a16="http://schemas.microsoft.com/office/drawing/2014/main" id="{8731D84F-2E04-480D-A9B2-4DE834111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Tree>
    <p:extLst>
      <p:ext uri="{BB962C8B-B14F-4D97-AF65-F5344CB8AC3E}">
        <p14:creationId xmlns:p14="http://schemas.microsoft.com/office/powerpoint/2010/main" val="170146564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270F9-1BEF-42EF-A5F8-DDF864DD3B00}"/>
              </a:ext>
            </a:extLst>
          </p:cNvPr>
          <p:cNvSpPr>
            <a:spLocks noGrp="1"/>
          </p:cNvSpPr>
          <p:nvPr>
            <p:ph type="title"/>
          </p:nvPr>
        </p:nvSpPr>
        <p:spPr/>
        <p:txBody>
          <a:bodyPr/>
          <a:lstStyle/>
          <a:p>
            <a:r>
              <a:rPr lang="es-CO" dirty="0"/>
              <a:t>Solution</a:t>
            </a:r>
          </a:p>
        </p:txBody>
      </p:sp>
      <p:sp>
        <p:nvSpPr>
          <p:cNvPr id="3" name="Marcador de contenido 2">
            <a:extLst>
              <a:ext uri="{FF2B5EF4-FFF2-40B4-BE49-F238E27FC236}">
                <a16:creationId xmlns:a16="http://schemas.microsoft.com/office/drawing/2014/main" id="{BFDB344A-BFBE-4E56-85B9-8915CB2A021C}"/>
              </a:ext>
            </a:extLst>
          </p:cNvPr>
          <p:cNvSpPr>
            <a:spLocks noGrp="1"/>
          </p:cNvSpPr>
          <p:nvPr>
            <p:ph idx="1"/>
          </p:nvPr>
        </p:nvSpPr>
        <p:spPr>
          <a:xfrm>
            <a:off x="836290" y="3103418"/>
            <a:ext cx="5259710" cy="2916382"/>
          </a:xfrm>
        </p:spPr>
        <p:txBody>
          <a:bodyPr/>
          <a:lstStyle/>
          <a:p>
            <a:pPr marL="0" indent="0" algn="just">
              <a:buNone/>
            </a:pPr>
            <a:r>
              <a:rPr lang="en-US" dirty="0"/>
              <a:t>GPS system to increase the chances of recovering vehicles in case of loss or theft.</a:t>
            </a:r>
          </a:p>
          <a:p>
            <a:pPr algn="just"/>
            <a:endParaRPr lang="en-US" dirty="0"/>
          </a:p>
          <a:p>
            <a:pPr marL="0" indent="0" algn="just">
              <a:buNone/>
            </a:pPr>
            <a:r>
              <a:rPr lang="en-US" dirty="0"/>
              <a:t>This GPS must have remote shutdown, nationwide tracking, location requests, disconnection alert, and creation of geofences. Being a support network for the national police.</a:t>
            </a:r>
            <a:endParaRPr lang="es-CO" dirty="0"/>
          </a:p>
        </p:txBody>
      </p:sp>
      <p:pic>
        <p:nvPicPr>
          <p:cNvPr id="5" name="Imagen 4">
            <a:extLst>
              <a:ext uri="{FF2B5EF4-FFF2-40B4-BE49-F238E27FC236}">
                <a16:creationId xmlns:a16="http://schemas.microsoft.com/office/drawing/2014/main" id="{C4F2E89F-10B3-4173-A51D-65183F277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797" y="2671580"/>
            <a:ext cx="4391025" cy="3238500"/>
          </a:xfrm>
          <a:prstGeom prst="rect">
            <a:avLst/>
          </a:prstGeom>
        </p:spPr>
      </p:pic>
      <p:pic>
        <p:nvPicPr>
          <p:cNvPr id="7" name="Imagen 6">
            <a:extLst>
              <a:ext uri="{FF2B5EF4-FFF2-40B4-BE49-F238E27FC236}">
                <a16:creationId xmlns:a16="http://schemas.microsoft.com/office/drawing/2014/main" id="{7E5A109B-4F3E-4077-9DCA-338C808BA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Tree>
    <p:extLst>
      <p:ext uri="{BB962C8B-B14F-4D97-AF65-F5344CB8AC3E}">
        <p14:creationId xmlns:p14="http://schemas.microsoft.com/office/powerpoint/2010/main" val="327453479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270F9-1BEF-42EF-A5F8-DDF864DD3B00}"/>
              </a:ext>
            </a:extLst>
          </p:cNvPr>
          <p:cNvSpPr>
            <a:spLocks noGrp="1"/>
          </p:cNvSpPr>
          <p:nvPr>
            <p:ph type="title"/>
          </p:nvPr>
        </p:nvSpPr>
        <p:spPr/>
        <p:txBody>
          <a:bodyPr/>
          <a:lstStyle/>
          <a:p>
            <a:r>
              <a:rPr lang="es-CO" dirty="0"/>
              <a:t>Solution</a:t>
            </a:r>
          </a:p>
        </p:txBody>
      </p:sp>
      <p:sp>
        <p:nvSpPr>
          <p:cNvPr id="3" name="Marcador de contenido 2">
            <a:extLst>
              <a:ext uri="{FF2B5EF4-FFF2-40B4-BE49-F238E27FC236}">
                <a16:creationId xmlns:a16="http://schemas.microsoft.com/office/drawing/2014/main" id="{BFDB344A-BFBE-4E56-85B9-8915CB2A021C}"/>
              </a:ext>
            </a:extLst>
          </p:cNvPr>
          <p:cNvSpPr>
            <a:spLocks noGrp="1"/>
          </p:cNvSpPr>
          <p:nvPr>
            <p:ph idx="1"/>
          </p:nvPr>
        </p:nvSpPr>
        <p:spPr>
          <a:xfrm>
            <a:off x="5846618" y="3283527"/>
            <a:ext cx="5167745" cy="1856510"/>
          </a:xfrm>
        </p:spPr>
        <p:txBody>
          <a:bodyPr/>
          <a:lstStyle/>
          <a:p>
            <a:pPr marL="0" indent="0" algn="just">
              <a:buNone/>
            </a:pPr>
            <a:r>
              <a:rPr lang="en-US" dirty="0"/>
              <a:t>The added value of this GPS will be the possibility of creating geofences. That is why the expert system that is proposed will allow the implementation of this tool more easily and prevent theft of vehicles that are parked on public roads.</a:t>
            </a:r>
            <a:endParaRPr lang="es-CO" dirty="0"/>
          </a:p>
        </p:txBody>
      </p:sp>
      <p:pic>
        <p:nvPicPr>
          <p:cNvPr id="6" name="Imagen 5">
            <a:extLst>
              <a:ext uri="{FF2B5EF4-FFF2-40B4-BE49-F238E27FC236}">
                <a16:creationId xmlns:a16="http://schemas.microsoft.com/office/drawing/2014/main" id="{CBF2B653-22E1-462F-AAD5-CCEC6E915EA0}"/>
              </a:ext>
            </a:extLst>
          </p:cNvPr>
          <p:cNvPicPr>
            <a:picLocks noChangeAspect="1"/>
          </p:cNvPicPr>
          <p:nvPr/>
        </p:nvPicPr>
        <p:blipFill rotWithShape="1">
          <a:blip r:embed="rId2">
            <a:extLst>
              <a:ext uri="{28A0092B-C50C-407E-A947-70E740481C1C}">
                <a14:useLocalDpi xmlns:a14="http://schemas.microsoft.com/office/drawing/2010/main" val="0"/>
              </a:ext>
            </a:extLst>
          </a:blip>
          <a:srcRect l="13379" r="12698" b="16822"/>
          <a:stretch/>
        </p:blipFill>
        <p:spPr>
          <a:xfrm>
            <a:off x="734291" y="2894734"/>
            <a:ext cx="4516581" cy="2397702"/>
          </a:xfrm>
          <a:prstGeom prst="rect">
            <a:avLst/>
          </a:prstGeom>
        </p:spPr>
      </p:pic>
      <p:pic>
        <p:nvPicPr>
          <p:cNvPr id="8" name="Imagen 7">
            <a:extLst>
              <a:ext uri="{FF2B5EF4-FFF2-40B4-BE49-F238E27FC236}">
                <a16:creationId xmlns:a16="http://schemas.microsoft.com/office/drawing/2014/main" id="{0F6D02A3-0928-456C-BB88-BBC00F66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Tree>
    <p:extLst>
      <p:ext uri="{BB962C8B-B14F-4D97-AF65-F5344CB8AC3E}">
        <p14:creationId xmlns:p14="http://schemas.microsoft.com/office/powerpoint/2010/main" val="90487950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9F5BA53-FC04-403A-98C8-E61D2F5F0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pic>
        <p:nvPicPr>
          <p:cNvPr id="8" name="Imagen 7">
            <a:extLst>
              <a:ext uri="{FF2B5EF4-FFF2-40B4-BE49-F238E27FC236}">
                <a16:creationId xmlns:a16="http://schemas.microsoft.com/office/drawing/2014/main" id="{7C1001FF-69FF-4690-8AEA-4E14FE300792}"/>
              </a:ext>
            </a:extLst>
          </p:cNvPr>
          <p:cNvPicPr>
            <a:picLocks noChangeAspect="1"/>
          </p:cNvPicPr>
          <p:nvPr/>
        </p:nvPicPr>
        <p:blipFill>
          <a:blip r:embed="rId3"/>
          <a:stretch>
            <a:fillRect/>
          </a:stretch>
        </p:blipFill>
        <p:spPr>
          <a:xfrm>
            <a:off x="1638300" y="239519"/>
            <a:ext cx="8128846" cy="6378962"/>
          </a:xfrm>
          <a:prstGeom prst="rect">
            <a:avLst/>
          </a:prstGeom>
        </p:spPr>
      </p:pic>
    </p:spTree>
    <p:extLst>
      <p:ext uri="{BB962C8B-B14F-4D97-AF65-F5344CB8AC3E}">
        <p14:creationId xmlns:p14="http://schemas.microsoft.com/office/powerpoint/2010/main" val="3537875331"/>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9F5BA53-FC04-403A-98C8-E61D2F5F0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688" y="234578"/>
            <a:ext cx="671514" cy="609600"/>
          </a:xfrm>
          <a:prstGeom prst="rect">
            <a:avLst/>
          </a:prstGeom>
        </p:spPr>
      </p:pic>
      <p:sp>
        <p:nvSpPr>
          <p:cNvPr id="2" name="Título 1">
            <a:extLst>
              <a:ext uri="{FF2B5EF4-FFF2-40B4-BE49-F238E27FC236}">
                <a16:creationId xmlns:a16="http://schemas.microsoft.com/office/drawing/2014/main" id="{DBC01000-1D8D-4C89-9CF4-EBC1007CBDD6}"/>
              </a:ext>
            </a:extLst>
          </p:cNvPr>
          <p:cNvSpPr>
            <a:spLocks noGrp="1"/>
          </p:cNvSpPr>
          <p:nvPr>
            <p:ph type="title"/>
          </p:nvPr>
        </p:nvSpPr>
        <p:spPr>
          <a:xfrm>
            <a:off x="1294258" y="1676400"/>
            <a:ext cx="2793158" cy="736600"/>
          </a:xfrm>
        </p:spPr>
        <p:txBody>
          <a:bodyPr/>
          <a:lstStyle/>
          <a:p>
            <a:pPr algn="ctr"/>
            <a:r>
              <a:rPr lang="es-CO" sz="4000" b="1" dirty="0"/>
              <a:t>Petri Rules</a:t>
            </a:r>
          </a:p>
        </p:txBody>
      </p:sp>
      <p:sp>
        <p:nvSpPr>
          <p:cNvPr id="3" name="Marcador de contenido 2">
            <a:extLst>
              <a:ext uri="{FF2B5EF4-FFF2-40B4-BE49-F238E27FC236}">
                <a16:creationId xmlns:a16="http://schemas.microsoft.com/office/drawing/2014/main" id="{D79DD309-C2E0-4880-BAD5-C6BE7878E02E}"/>
              </a:ext>
            </a:extLst>
          </p:cNvPr>
          <p:cNvSpPr>
            <a:spLocks noGrp="1"/>
          </p:cNvSpPr>
          <p:nvPr>
            <p:ph idx="1"/>
          </p:nvPr>
        </p:nvSpPr>
        <p:spPr>
          <a:xfrm>
            <a:off x="5029200" y="1168400"/>
            <a:ext cx="6311900" cy="4737100"/>
          </a:xfrm>
        </p:spPr>
        <p:txBody>
          <a:bodyPr>
            <a:normAutofit fontScale="77500" lnSpcReduction="20000"/>
          </a:bodyPr>
          <a:lstStyle/>
          <a:p>
            <a:pPr lvl="0">
              <a:lnSpc>
                <a:spcPct val="170000"/>
              </a:lnSpc>
              <a:spcBef>
                <a:spcPts val="0"/>
              </a:spcBef>
            </a:pPr>
            <a:r>
              <a:rPr lang="es-CO" dirty="0"/>
              <a:t>If p</a:t>
            </a:r>
            <a:r>
              <a:rPr lang="es-CO" baseline="-25000" dirty="0"/>
              <a:t>1</a:t>
            </a:r>
            <a:r>
              <a:rPr lang="es-CO" dirty="0"/>
              <a:t> &amp; t</a:t>
            </a:r>
            <a:r>
              <a:rPr lang="es-CO" baseline="-25000" dirty="0"/>
              <a:t>1</a:t>
            </a:r>
            <a:r>
              <a:rPr lang="es-CO" dirty="0"/>
              <a:t> then (p</a:t>
            </a:r>
            <a:r>
              <a:rPr lang="es-CO" baseline="-25000" dirty="0"/>
              <a:t>2</a:t>
            </a:r>
            <a:r>
              <a:rPr lang="es-CO" dirty="0"/>
              <a:t> &amp; p</a:t>
            </a:r>
            <a:r>
              <a:rPr lang="es-CO" baseline="-25000" dirty="0"/>
              <a:t>4</a:t>
            </a:r>
            <a:r>
              <a:rPr lang="es-CO" dirty="0"/>
              <a:t>) = 1 &amp; p</a:t>
            </a:r>
            <a:r>
              <a:rPr lang="es-CO" baseline="-25000" dirty="0"/>
              <a:t>1</a:t>
            </a:r>
            <a:r>
              <a:rPr lang="es-CO" dirty="0"/>
              <a:t> = 0</a:t>
            </a:r>
          </a:p>
          <a:p>
            <a:pPr lvl="0">
              <a:lnSpc>
                <a:spcPct val="170000"/>
              </a:lnSpc>
              <a:spcBef>
                <a:spcPts val="0"/>
              </a:spcBef>
            </a:pPr>
            <a:r>
              <a:rPr lang="es-CO" dirty="0"/>
              <a:t>If p</a:t>
            </a:r>
            <a:r>
              <a:rPr lang="es-CO" baseline="-25000" dirty="0"/>
              <a:t>2</a:t>
            </a:r>
            <a:r>
              <a:rPr lang="es-CO" dirty="0"/>
              <a:t> &amp; t</a:t>
            </a:r>
            <a:r>
              <a:rPr lang="es-CO" baseline="-25000" dirty="0"/>
              <a:t>2</a:t>
            </a:r>
            <a:r>
              <a:rPr lang="es-CO" dirty="0"/>
              <a:t> then p</a:t>
            </a:r>
            <a:r>
              <a:rPr lang="es-CO" baseline="-25000" dirty="0"/>
              <a:t>3</a:t>
            </a:r>
            <a:r>
              <a:rPr lang="es-CO" dirty="0"/>
              <a:t> = 1 &amp; p</a:t>
            </a:r>
            <a:r>
              <a:rPr lang="es-CO" baseline="-25000" dirty="0"/>
              <a:t>2</a:t>
            </a:r>
            <a:r>
              <a:rPr lang="es-CO" dirty="0"/>
              <a:t> = 0</a:t>
            </a:r>
          </a:p>
          <a:p>
            <a:pPr lvl="0">
              <a:lnSpc>
                <a:spcPct val="170000"/>
              </a:lnSpc>
              <a:spcBef>
                <a:spcPts val="0"/>
              </a:spcBef>
            </a:pPr>
            <a:r>
              <a:rPr lang="es-CO" dirty="0"/>
              <a:t>If p</a:t>
            </a:r>
            <a:r>
              <a:rPr lang="es-CO" baseline="-25000" dirty="0"/>
              <a:t>3</a:t>
            </a:r>
            <a:r>
              <a:rPr lang="es-CO" dirty="0"/>
              <a:t> &amp; t</a:t>
            </a:r>
            <a:r>
              <a:rPr lang="es-CO" baseline="-25000" dirty="0"/>
              <a:t>3</a:t>
            </a:r>
            <a:r>
              <a:rPr lang="es-CO" dirty="0"/>
              <a:t> then (p</a:t>
            </a:r>
            <a:r>
              <a:rPr lang="es-CO" baseline="-25000" dirty="0"/>
              <a:t>4</a:t>
            </a:r>
            <a:r>
              <a:rPr lang="es-CO" dirty="0"/>
              <a:t> &amp; p</a:t>
            </a:r>
            <a:r>
              <a:rPr lang="es-CO" baseline="-25000" dirty="0"/>
              <a:t>9</a:t>
            </a:r>
            <a:r>
              <a:rPr lang="es-CO" dirty="0"/>
              <a:t>) = 1 &amp; p</a:t>
            </a:r>
            <a:r>
              <a:rPr lang="es-CO" baseline="-25000" dirty="0"/>
              <a:t>3</a:t>
            </a:r>
            <a:r>
              <a:rPr lang="es-CO" dirty="0"/>
              <a:t> = 0</a:t>
            </a:r>
          </a:p>
          <a:p>
            <a:pPr lvl="0">
              <a:lnSpc>
                <a:spcPct val="170000"/>
              </a:lnSpc>
              <a:spcBef>
                <a:spcPts val="0"/>
              </a:spcBef>
            </a:pPr>
            <a:r>
              <a:rPr lang="es-CO" dirty="0"/>
              <a:t>If p</a:t>
            </a:r>
            <a:r>
              <a:rPr lang="es-CO" baseline="-25000" dirty="0"/>
              <a:t>4</a:t>
            </a:r>
            <a:r>
              <a:rPr lang="es-CO" dirty="0"/>
              <a:t> &amp; p</a:t>
            </a:r>
            <a:r>
              <a:rPr lang="es-CO" baseline="-25000" dirty="0"/>
              <a:t>3</a:t>
            </a:r>
            <a:r>
              <a:rPr lang="es-CO" dirty="0"/>
              <a:t> &amp; t</a:t>
            </a:r>
            <a:r>
              <a:rPr lang="es-CO" baseline="-25000" dirty="0"/>
              <a:t>4</a:t>
            </a:r>
            <a:r>
              <a:rPr lang="es-CO" dirty="0"/>
              <a:t> then (p</a:t>
            </a:r>
            <a:r>
              <a:rPr lang="es-CO" baseline="-25000" dirty="0"/>
              <a:t>5</a:t>
            </a:r>
            <a:r>
              <a:rPr lang="es-CO" dirty="0"/>
              <a:t> &amp; p</a:t>
            </a:r>
            <a:r>
              <a:rPr lang="es-CO" baseline="-25000" dirty="0"/>
              <a:t>9</a:t>
            </a:r>
            <a:r>
              <a:rPr lang="es-CO" dirty="0"/>
              <a:t>) = 1 &amp; (p</a:t>
            </a:r>
            <a:r>
              <a:rPr lang="es-CO" baseline="-25000" dirty="0"/>
              <a:t>4</a:t>
            </a:r>
            <a:r>
              <a:rPr lang="es-CO" dirty="0"/>
              <a:t> &amp; p</a:t>
            </a:r>
            <a:r>
              <a:rPr lang="es-CO" baseline="-25000" dirty="0"/>
              <a:t>3</a:t>
            </a:r>
            <a:r>
              <a:rPr lang="es-CO" dirty="0"/>
              <a:t>) = 0</a:t>
            </a:r>
          </a:p>
          <a:p>
            <a:pPr lvl="0">
              <a:lnSpc>
                <a:spcPct val="170000"/>
              </a:lnSpc>
              <a:spcBef>
                <a:spcPts val="0"/>
              </a:spcBef>
            </a:pPr>
            <a:r>
              <a:rPr lang="es-CO" dirty="0"/>
              <a:t>If p</a:t>
            </a:r>
            <a:r>
              <a:rPr lang="es-CO" baseline="-25000" dirty="0"/>
              <a:t>4 </a:t>
            </a:r>
            <a:r>
              <a:rPr lang="es-CO" dirty="0"/>
              <a:t>&amp; t</a:t>
            </a:r>
            <a:r>
              <a:rPr lang="es-CO" baseline="-25000" dirty="0"/>
              <a:t>4 </a:t>
            </a:r>
            <a:r>
              <a:rPr lang="es-CO" dirty="0"/>
              <a:t>then p</a:t>
            </a:r>
            <a:r>
              <a:rPr lang="es-CO" baseline="-25000" dirty="0"/>
              <a:t>5 </a:t>
            </a:r>
            <a:r>
              <a:rPr lang="es-CO" dirty="0"/>
              <a:t>= 1 &amp; p</a:t>
            </a:r>
            <a:r>
              <a:rPr lang="es-CO" baseline="-25000" dirty="0"/>
              <a:t>4 </a:t>
            </a:r>
            <a:r>
              <a:rPr lang="es-CO" dirty="0"/>
              <a:t>= 0</a:t>
            </a:r>
          </a:p>
          <a:p>
            <a:pPr lvl="0">
              <a:lnSpc>
                <a:spcPct val="170000"/>
              </a:lnSpc>
              <a:spcBef>
                <a:spcPts val="0"/>
              </a:spcBef>
            </a:pPr>
            <a:r>
              <a:rPr lang="es-CO" dirty="0"/>
              <a:t>If p</a:t>
            </a:r>
            <a:r>
              <a:rPr lang="es-CO" baseline="-25000" dirty="0"/>
              <a:t>5 </a:t>
            </a:r>
            <a:r>
              <a:rPr lang="es-CO" dirty="0"/>
              <a:t>&amp; t</a:t>
            </a:r>
            <a:r>
              <a:rPr lang="es-CO" baseline="-25000" dirty="0"/>
              <a:t>5 </a:t>
            </a:r>
            <a:r>
              <a:rPr lang="es-CO" dirty="0"/>
              <a:t>then p</a:t>
            </a:r>
            <a:r>
              <a:rPr lang="es-CO" baseline="-25000" dirty="0"/>
              <a:t>6 </a:t>
            </a:r>
            <a:r>
              <a:rPr lang="es-CO" dirty="0"/>
              <a:t>= 1 &amp; p</a:t>
            </a:r>
            <a:r>
              <a:rPr lang="es-CO" baseline="-25000" dirty="0"/>
              <a:t>5 </a:t>
            </a:r>
            <a:r>
              <a:rPr lang="es-CO" dirty="0"/>
              <a:t>= 0</a:t>
            </a:r>
          </a:p>
          <a:p>
            <a:pPr lvl="0">
              <a:lnSpc>
                <a:spcPct val="170000"/>
              </a:lnSpc>
              <a:spcBef>
                <a:spcPts val="0"/>
              </a:spcBef>
            </a:pPr>
            <a:r>
              <a:rPr lang="es-CO" dirty="0"/>
              <a:t>If p</a:t>
            </a:r>
            <a:r>
              <a:rPr lang="es-CO" baseline="-25000" dirty="0"/>
              <a:t>6 </a:t>
            </a:r>
            <a:r>
              <a:rPr lang="es-CO" dirty="0"/>
              <a:t>&amp; t</a:t>
            </a:r>
            <a:r>
              <a:rPr lang="es-CO" baseline="-25000" dirty="0"/>
              <a:t>6 </a:t>
            </a:r>
            <a:r>
              <a:rPr lang="es-CO" dirty="0"/>
              <a:t>then p</a:t>
            </a:r>
            <a:r>
              <a:rPr lang="es-CO" baseline="-25000" dirty="0"/>
              <a:t>7 </a:t>
            </a:r>
            <a:r>
              <a:rPr lang="es-CO" dirty="0"/>
              <a:t>= 1 &amp; p</a:t>
            </a:r>
            <a:r>
              <a:rPr lang="es-CO" baseline="-25000" dirty="0"/>
              <a:t>6 </a:t>
            </a:r>
            <a:r>
              <a:rPr lang="es-CO" dirty="0"/>
              <a:t>= 0</a:t>
            </a:r>
          </a:p>
          <a:p>
            <a:pPr lvl="0">
              <a:lnSpc>
                <a:spcPct val="170000"/>
              </a:lnSpc>
              <a:spcBef>
                <a:spcPts val="0"/>
              </a:spcBef>
            </a:pPr>
            <a:r>
              <a:rPr lang="es-CO" dirty="0"/>
              <a:t>If p</a:t>
            </a:r>
            <a:r>
              <a:rPr lang="es-CO" baseline="-25000" dirty="0"/>
              <a:t>7 </a:t>
            </a:r>
            <a:r>
              <a:rPr lang="es-CO" dirty="0"/>
              <a:t>&amp; t</a:t>
            </a:r>
            <a:r>
              <a:rPr lang="es-CO" baseline="-25000" dirty="0"/>
              <a:t>7 </a:t>
            </a:r>
            <a:r>
              <a:rPr lang="es-CO" dirty="0"/>
              <a:t>then p</a:t>
            </a:r>
            <a:r>
              <a:rPr lang="es-CO" baseline="-25000" dirty="0"/>
              <a:t>8 </a:t>
            </a:r>
            <a:r>
              <a:rPr lang="es-CO" dirty="0"/>
              <a:t>= 1 &amp; p</a:t>
            </a:r>
            <a:r>
              <a:rPr lang="es-CO" baseline="-25000" dirty="0"/>
              <a:t>7 </a:t>
            </a:r>
            <a:r>
              <a:rPr lang="es-CO" dirty="0"/>
              <a:t>= 0</a:t>
            </a:r>
          </a:p>
          <a:p>
            <a:pPr lvl="0">
              <a:lnSpc>
                <a:spcPct val="170000"/>
              </a:lnSpc>
              <a:spcBef>
                <a:spcPts val="0"/>
              </a:spcBef>
            </a:pPr>
            <a:r>
              <a:rPr lang="es-CO" dirty="0"/>
              <a:t>If p</a:t>
            </a:r>
            <a:r>
              <a:rPr lang="es-CO" baseline="-25000" dirty="0"/>
              <a:t>8 </a:t>
            </a:r>
            <a:r>
              <a:rPr lang="es-CO" dirty="0"/>
              <a:t>&amp; t</a:t>
            </a:r>
            <a:r>
              <a:rPr lang="es-CO" baseline="-25000" dirty="0"/>
              <a:t>8 </a:t>
            </a:r>
            <a:r>
              <a:rPr lang="es-CO" dirty="0"/>
              <a:t>then p</a:t>
            </a:r>
            <a:r>
              <a:rPr lang="es-CO" baseline="-25000" dirty="0"/>
              <a:t>9 </a:t>
            </a:r>
            <a:r>
              <a:rPr lang="es-CO" dirty="0"/>
              <a:t>= 1 &amp; p</a:t>
            </a:r>
            <a:r>
              <a:rPr lang="es-CO" baseline="-25000" dirty="0"/>
              <a:t>8 </a:t>
            </a:r>
            <a:r>
              <a:rPr lang="es-CO" dirty="0"/>
              <a:t>= 0</a:t>
            </a:r>
          </a:p>
          <a:p>
            <a:pPr lvl="0">
              <a:lnSpc>
                <a:spcPct val="170000"/>
              </a:lnSpc>
              <a:spcBef>
                <a:spcPts val="0"/>
              </a:spcBef>
            </a:pPr>
            <a:r>
              <a:rPr lang="es-CO" dirty="0"/>
              <a:t>If p</a:t>
            </a:r>
            <a:r>
              <a:rPr lang="es-CO" baseline="-25000" dirty="0"/>
              <a:t>9 </a:t>
            </a:r>
            <a:r>
              <a:rPr lang="es-CO" dirty="0"/>
              <a:t>&amp; t</a:t>
            </a:r>
            <a:r>
              <a:rPr lang="es-CO" baseline="-25000" dirty="0"/>
              <a:t>9 </a:t>
            </a:r>
            <a:r>
              <a:rPr lang="es-CO" dirty="0"/>
              <a:t>then p</a:t>
            </a:r>
            <a:r>
              <a:rPr lang="es-CO" baseline="-25000" dirty="0"/>
              <a:t>10</a:t>
            </a:r>
            <a:r>
              <a:rPr lang="es-CO" dirty="0"/>
              <a:t> = 1 &amp; p</a:t>
            </a:r>
            <a:r>
              <a:rPr lang="es-CO" baseline="-25000" dirty="0"/>
              <a:t>9 </a:t>
            </a:r>
            <a:r>
              <a:rPr lang="es-CO" dirty="0"/>
              <a:t>= 0</a:t>
            </a:r>
          </a:p>
          <a:p>
            <a:pPr lvl="0">
              <a:lnSpc>
                <a:spcPct val="170000"/>
              </a:lnSpc>
              <a:spcBef>
                <a:spcPts val="0"/>
              </a:spcBef>
            </a:pPr>
            <a:r>
              <a:rPr lang="es-CO" dirty="0"/>
              <a:t>If p</a:t>
            </a:r>
            <a:r>
              <a:rPr lang="es-CO" baseline="-25000" dirty="0"/>
              <a:t>9</a:t>
            </a:r>
            <a:r>
              <a:rPr lang="es-CO" dirty="0"/>
              <a:t> &amp; p</a:t>
            </a:r>
            <a:r>
              <a:rPr lang="es-CO" baseline="-25000" dirty="0"/>
              <a:t>3 </a:t>
            </a:r>
            <a:r>
              <a:rPr lang="es-CO" dirty="0"/>
              <a:t>&amp; t</a:t>
            </a:r>
            <a:r>
              <a:rPr lang="es-CO" baseline="-25000" dirty="0"/>
              <a:t>9</a:t>
            </a:r>
            <a:r>
              <a:rPr lang="es-CO" dirty="0"/>
              <a:t> then p</a:t>
            </a:r>
            <a:r>
              <a:rPr lang="es-CO" baseline="-25000" dirty="0"/>
              <a:t>10</a:t>
            </a:r>
            <a:r>
              <a:rPr lang="es-CO" dirty="0"/>
              <a:t> = 1 &amp; (p</a:t>
            </a:r>
            <a:r>
              <a:rPr lang="es-CO" baseline="-25000" dirty="0"/>
              <a:t>9</a:t>
            </a:r>
            <a:r>
              <a:rPr lang="es-CO" dirty="0"/>
              <a:t> &amp; p</a:t>
            </a:r>
            <a:r>
              <a:rPr lang="es-CO" baseline="-25000" dirty="0"/>
              <a:t>3</a:t>
            </a:r>
            <a:r>
              <a:rPr lang="es-CO" dirty="0"/>
              <a:t>) = 0</a:t>
            </a:r>
          </a:p>
          <a:p>
            <a:pPr lvl="0">
              <a:lnSpc>
                <a:spcPct val="170000"/>
              </a:lnSpc>
              <a:spcBef>
                <a:spcPts val="0"/>
              </a:spcBef>
            </a:pPr>
            <a:r>
              <a:rPr lang="es-CO" dirty="0"/>
              <a:t>If p</a:t>
            </a:r>
            <a:r>
              <a:rPr lang="es-CO" baseline="-25000" dirty="0"/>
              <a:t>9</a:t>
            </a:r>
            <a:r>
              <a:rPr lang="es-CO" dirty="0"/>
              <a:t> &amp; p</a:t>
            </a:r>
            <a:r>
              <a:rPr lang="es-CO" baseline="-25000" dirty="0"/>
              <a:t>5</a:t>
            </a:r>
            <a:r>
              <a:rPr lang="es-CO" dirty="0"/>
              <a:t> &amp; p</a:t>
            </a:r>
            <a:r>
              <a:rPr lang="es-CO" baseline="-25000" dirty="0"/>
              <a:t>6</a:t>
            </a:r>
            <a:r>
              <a:rPr lang="es-CO" dirty="0"/>
              <a:t> &amp; p</a:t>
            </a:r>
            <a:r>
              <a:rPr lang="es-CO" baseline="-25000" dirty="0"/>
              <a:t>7</a:t>
            </a:r>
            <a:r>
              <a:rPr lang="es-CO" dirty="0"/>
              <a:t> &amp; p</a:t>
            </a:r>
            <a:r>
              <a:rPr lang="es-CO" baseline="-25000" dirty="0"/>
              <a:t>8</a:t>
            </a:r>
            <a:r>
              <a:rPr lang="es-CO" dirty="0"/>
              <a:t> &amp; t</a:t>
            </a:r>
            <a:r>
              <a:rPr lang="es-CO" baseline="-25000" dirty="0"/>
              <a:t>9</a:t>
            </a:r>
            <a:r>
              <a:rPr lang="es-CO" dirty="0"/>
              <a:t> then p</a:t>
            </a:r>
            <a:r>
              <a:rPr lang="es-CO" baseline="-25000" dirty="0"/>
              <a:t>10</a:t>
            </a:r>
            <a:r>
              <a:rPr lang="es-CO" dirty="0"/>
              <a:t> = 1 &amp; (p</a:t>
            </a:r>
            <a:r>
              <a:rPr lang="es-CO" baseline="-25000" dirty="0"/>
              <a:t>9</a:t>
            </a:r>
            <a:r>
              <a:rPr lang="es-CO" dirty="0"/>
              <a:t> &amp; p</a:t>
            </a:r>
            <a:r>
              <a:rPr lang="es-CO" baseline="-25000" dirty="0"/>
              <a:t>5</a:t>
            </a:r>
            <a:r>
              <a:rPr lang="es-CO" dirty="0"/>
              <a:t> &amp; p</a:t>
            </a:r>
            <a:r>
              <a:rPr lang="es-CO" baseline="-25000" dirty="0"/>
              <a:t>6</a:t>
            </a:r>
            <a:r>
              <a:rPr lang="es-CO" dirty="0"/>
              <a:t> &amp; p</a:t>
            </a:r>
            <a:r>
              <a:rPr lang="es-CO" baseline="-25000" dirty="0"/>
              <a:t>7</a:t>
            </a:r>
            <a:r>
              <a:rPr lang="es-CO" dirty="0"/>
              <a:t> &amp; p</a:t>
            </a:r>
            <a:r>
              <a:rPr lang="es-CO" baseline="-25000" dirty="0"/>
              <a:t>8</a:t>
            </a:r>
            <a:r>
              <a:rPr lang="es-CO" dirty="0"/>
              <a:t>) = 0</a:t>
            </a:r>
          </a:p>
          <a:p>
            <a:pPr lvl="0">
              <a:lnSpc>
                <a:spcPct val="170000"/>
              </a:lnSpc>
              <a:spcBef>
                <a:spcPts val="0"/>
              </a:spcBef>
            </a:pPr>
            <a:r>
              <a:rPr lang="es-CO" dirty="0"/>
              <a:t>If p</a:t>
            </a:r>
            <a:r>
              <a:rPr lang="es-CO" baseline="-25000" dirty="0"/>
              <a:t>10 </a:t>
            </a:r>
            <a:r>
              <a:rPr lang="es-CO" dirty="0"/>
              <a:t>&amp; t</a:t>
            </a:r>
            <a:r>
              <a:rPr lang="es-CO" baseline="-25000" dirty="0"/>
              <a:t>10 </a:t>
            </a:r>
            <a:r>
              <a:rPr lang="es-CO" dirty="0"/>
              <a:t>then p</a:t>
            </a:r>
            <a:r>
              <a:rPr lang="es-CO" baseline="-25000" dirty="0"/>
              <a:t>1 </a:t>
            </a:r>
            <a:r>
              <a:rPr lang="es-CO" dirty="0"/>
              <a:t>= 1 &amp; p</a:t>
            </a:r>
            <a:r>
              <a:rPr lang="es-CO" baseline="-25000" dirty="0"/>
              <a:t>10 </a:t>
            </a:r>
            <a:r>
              <a:rPr lang="es-CO" dirty="0"/>
              <a:t>= 0</a:t>
            </a:r>
          </a:p>
          <a:p>
            <a:pPr>
              <a:lnSpc>
                <a:spcPct val="170000"/>
              </a:lnSpc>
              <a:spcBef>
                <a:spcPts val="0"/>
              </a:spcBef>
            </a:pPr>
            <a:endParaRPr lang="es-CO" dirty="0"/>
          </a:p>
        </p:txBody>
      </p:sp>
      <p:pic>
        <p:nvPicPr>
          <p:cNvPr id="10" name="Imagen 9">
            <a:extLst>
              <a:ext uri="{FF2B5EF4-FFF2-40B4-BE49-F238E27FC236}">
                <a16:creationId xmlns:a16="http://schemas.microsoft.com/office/drawing/2014/main" id="{2234ABF5-D01A-4B19-ACDC-06B8DFB56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019" y="2857500"/>
            <a:ext cx="3595637" cy="2540000"/>
          </a:xfrm>
          <a:prstGeom prst="rect">
            <a:avLst/>
          </a:prstGeom>
        </p:spPr>
      </p:pic>
    </p:spTree>
    <p:extLst>
      <p:ext uri="{BB962C8B-B14F-4D97-AF65-F5344CB8AC3E}">
        <p14:creationId xmlns:p14="http://schemas.microsoft.com/office/powerpoint/2010/main" val="701982620"/>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Sala de reuniones Ion">
  <a:themeElements>
    <a:clrScheme name="Sala de reuniones 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Sala de juntas (ion)</Template>
  <TotalTime>347</TotalTime>
  <Words>729</Words>
  <Application>Microsoft Office PowerPoint</Application>
  <PresentationFormat>Panorámica</PresentationFormat>
  <Paragraphs>42</Paragraphs>
  <Slides>13</Slides>
  <Notes>0</Notes>
  <HiddenSlides>3</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13</vt:i4>
      </vt:variant>
    </vt:vector>
  </HeadingPairs>
  <TitlesOfParts>
    <vt:vector size="21" baseType="lpstr">
      <vt:lpstr>Arial</vt:lpstr>
      <vt:lpstr>Calibri</vt:lpstr>
      <vt:lpstr>Calibri Light</vt:lpstr>
      <vt:lpstr>Century Gothic</vt:lpstr>
      <vt:lpstr>Wingdings 2</vt:lpstr>
      <vt:lpstr>Wingdings 3</vt:lpstr>
      <vt:lpstr>HDOfficeLightV0</vt:lpstr>
      <vt:lpstr>Sala de reuniones Ion</vt:lpstr>
      <vt:lpstr>GPS Geofence System</vt:lpstr>
      <vt:lpstr>Expert systems</vt:lpstr>
      <vt:lpstr>GPS</vt:lpstr>
      <vt:lpstr>Geofencing</vt:lpstr>
      <vt:lpstr>Problematic</vt:lpstr>
      <vt:lpstr>Solution</vt:lpstr>
      <vt:lpstr>Solution</vt:lpstr>
      <vt:lpstr>Presentación de PowerPoint</vt:lpstr>
      <vt:lpstr>Petri Rules</vt:lpstr>
      <vt:lpstr>Presentación de PowerPoint</vt:lpstr>
      <vt:lpstr>Conclusion</vt:lpstr>
      <vt:lpstr>Conclusion</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Geofence System</dc:title>
  <dc:creator>Sebastián Mejía</dc:creator>
  <cp:lastModifiedBy>SEBASTIAN MEJIA SERNA</cp:lastModifiedBy>
  <cp:revision>24</cp:revision>
  <dcterms:created xsi:type="dcterms:W3CDTF">2019-09-08T22:51:51Z</dcterms:created>
  <dcterms:modified xsi:type="dcterms:W3CDTF">2019-09-13T01:13:56Z</dcterms:modified>
</cp:coreProperties>
</file>