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</p:sldIdLst>
  <p:sldSz cy="9753600" cx="13004800"/>
  <p:notesSz cx="13004800" cy="9753600"/>
  <p:embeddedFontLst>
    <p:embeddedFont>
      <p:font typeface="Source Sans Pro"/>
      <p:regular r:id="rId116"/>
      <p:bold r:id="rId117"/>
      <p:italic r:id="rId118"/>
      <p:boldItalic r:id="rId119"/>
    </p:embeddedFont>
    <p:embeddedFont>
      <p:font typeface="Century Gothic"/>
      <p:regular r:id="rId120"/>
      <p:bold r:id="rId121"/>
      <p:italic r:id="rId122"/>
      <p:boldItalic r:id="rId1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50272E-759F-481C-A4E9-28A3BA79AF78}">
  <a:tblStyle styleId="{8350272E-759F-481C-A4E9-28A3BA79AF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CenturyGothic-bold.fntdata"/><Relationship Id="rId25" Type="http://schemas.openxmlformats.org/officeDocument/2006/relationships/slide" Target="slides/slide19.xml"/><Relationship Id="rId120" Type="http://schemas.openxmlformats.org/officeDocument/2006/relationships/font" Target="fonts/CenturyGothic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3" Type="http://schemas.openxmlformats.org/officeDocument/2006/relationships/font" Target="fonts/CenturyGothic-boldItalic.fntdata"/><Relationship Id="rId122" Type="http://schemas.openxmlformats.org/officeDocument/2006/relationships/font" Target="fonts/CenturyGothic-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SourceSansPro-italic.fntdata"/><Relationship Id="rId117" Type="http://schemas.openxmlformats.org/officeDocument/2006/relationships/font" Target="fonts/SourceSansPro-bold.fntdata"/><Relationship Id="rId116" Type="http://schemas.openxmlformats.org/officeDocument/2006/relationships/font" Target="fonts/SourceSansPro-regular.fntdata"/><Relationship Id="rId115" Type="http://schemas.openxmlformats.org/officeDocument/2006/relationships/slide" Target="slides/slide109.xml"/><Relationship Id="rId119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635625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366000" y="0"/>
            <a:ext cx="5635625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64650"/>
            <a:ext cx="5635625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f7b883c9_0_0:notes"/>
          <p:cNvSpPr txBox="1"/>
          <p:nvPr>
            <p:ph idx="1" type="body"/>
          </p:nvPr>
        </p:nvSpPr>
        <p:spPr>
          <a:xfrm>
            <a:off x="1300163" y="4632325"/>
            <a:ext cx="104049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2cf7b883c9_0_0:notes"/>
          <p:cNvSpPr/>
          <p:nvPr>
            <p:ph idx="2" type="sldImg"/>
          </p:nvPr>
        </p:nvSpPr>
        <p:spPr>
          <a:xfrm>
            <a:off x="4064000" y="731838"/>
            <a:ext cx="48771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0d5d2de6_0_206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0d5d2de6_0_206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b0d5d2de6_0_2067:notes"/>
          <p:cNvSpPr txBox="1"/>
          <p:nvPr>
            <p:ph idx="12" type="sldNum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368d7d1973_0_20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1368d7d1973_0_20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368d7d1973_0_21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1368d7d1973_0_21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68d7d1973_0_22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368d7d1973_0_22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368d7d1973_0_23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368d7d1973_0_23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368d7d1973_0_24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1368d7d1973_0_24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368d7d1973_0_24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1368d7d1973_0_24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368d7d1973_0_25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1368d7d1973_0_25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68d7d1973_0_25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1368d7d1973_0_25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68d7d1973_0_26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1368d7d1973_0_26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2cf7b883c9_0_2693:notes"/>
          <p:cNvSpPr txBox="1"/>
          <p:nvPr>
            <p:ph idx="1" type="body"/>
          </p:nvPr>
        </p:nvSpPr>
        <p:spPr>
          <a:xfrm>
            <a:off x="1300163" y="4632325"/>
            <a:ext cx="104049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12cf7b883c9_0_2693:notes"/>
          <p:cNvSpPr/>
          <p:nvPr>
            <p:ph idx="2" type="sldImg"/>
          </p:nvPr>
        </p:nvSpPr>
        <p:spPr>
          <a:xfrm>
            <a:off x="4064000" y="731838"/>
            <a:ext cx="48771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0d5d2de6_0_200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b0d5d2de6_0_200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0d5d2de6_0_134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b0d5d2de6_0_134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0d5d2de6_0_134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b0d5d2de6_0_134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b0d5d2de6_0_135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b0d5d2de6_0_135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b0d5d2de6_0_135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b0d5d2de6_0_135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b0d5d2de6_0_136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b0d5d2de6_0_136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b0d5d2de6_0_136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b0d5d2de6_0_136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b0d5d2de6_0_137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b0d5d2de6_0_137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0d5d2de6_0_137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b0d5d2de6_0_137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0d5d2de6_0_189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b0d5d2de6_0_189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3b0d5d2de6_0_1892:notes"/>
          <p:cNvSpPr txBox="1"/>
          <p:nvPr>
            <p:ph idx="12" type="sldNum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b0d5d2de6_0_138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b0d5d2de6_0_138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0d5d2de6_0_139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3b0d5d2de6_0_139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0d5d2de6_0_207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b0d5d2de6_0_207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b0d5d2de6_0_2075:notes"/>
          <p:cNvSpPr txBox="1"/>
          <p:nvPr>
            <p:ph idx="12" type="sldNum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b0d5d2de6_0_208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b0d5d2de6_0_208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0d5d2de6_0_208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3b0d5d2de6_0_208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b0d5d2de6_0_209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b0d5d2de6_0_209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b0d5d2de6_0_209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3b0d5d2de6_0_209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b0d5d2de6_0_210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3b0d5d2de6_0_210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b0d5d2de6_0_210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3b0d5d2de6_0_210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b0d5d2de6_0_211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b0d5d2de6_0_211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0d5d2de6_0_133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3b0d5d2de6_0_133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b0d5d2de6_0_212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b0d5d2de6_0_212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b0d5d2de6_0_212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b0d5d2de6_0_212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b0d5d2de6_0_213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b0d5d2de6_0_213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b0d5d2de6_0_213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b0d5d2de6_0_213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b0d5d2de6_0_214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3b0d5d2de6_0_214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0d5d2de6_0_236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0d5d2de6_0_236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3b0d5d2de6_0_2368:notes"/>
          <p:cNvSpPr txBox="1"/>
          <p:nvPr>
            <p:ph idx="12" type="sldNum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b0d5d2de6_0_237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b0d5d2de6_0_237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b0d5d2de6_0_237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3b0d5d2de6_0_237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b0d5d2de6_0_238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b0d5d2de6_0_238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b0d5d2de6_0_238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3b0d5d2de6_0_238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b0d5d2de6_0_201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b0d5d2de6_0_201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b0d5d2de6_0_239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b0d5d2de6_0_239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b0d5d2de6_0_239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3b0d5d2de6_0_239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b0d5d2de6_0_240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3b0d5d2de6_0_240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b0d5d2de6_0_242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3b0d5d2de6_0_242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b0d5d2de6_0_242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3b0d5d2de6_0_242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0d5d2de6_0_243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3b0d5d2de6_0_243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b0d5d2de6_0_241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3b0d5d2de6_0_241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b0d5d2de6_0_244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3b0d5d2de6_0_244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b0d5d2de6_0_244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3b0d5d2de6_0_244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0d5d2de6_0_245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3b0d5d2de6_0_245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b0d5d2de6_0_201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b0d5d2de6_0_201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b0d5d2de6_0_245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3b0d5d2de6_0_245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b0d5d2de6_0_246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3b0d5d2de6_0_246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b0d5d2de6_0_246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3b0d5d2de6_0_246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b0d5d2de6_0_247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3b0d5d2de6_0_247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b0d5d2de6_0_247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3b0d5d2de6_0_247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b0d5d2de6_0_248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3b0d5d2de6_0_248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b0d5d2de6_0_248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3b0d5d2de6_0_248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b0d5d2de6_0_249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3b0d5d2de6_0_249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b0d5d2de6_0_249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3b0d5d2de6_0_249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b0d5d2de6_0_250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3b0d5d2de6_0_250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0d5d2de6_0_204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3b0d5d2de6_0_204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b0d5d2de6_0_250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3b0d5d2de6_0_250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b0d5d2de6_0_251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3b0d5d2de6_0_251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b0d5d2de6_0_251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3b0d5d2de6_0_251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b0d5d2de6_0_252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3b0d5d2de6_0_252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b0d5d2de6_0_254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3b0d5d2de6_0_254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b0d5d2de6_0_253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3b0d5d2de6_0_253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b0d5d2de6_0_253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3b0d5d2de6_0_253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68d7d1973_0_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68d7d1973_0_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368d7d1973_0_0:notes"/>
          <p:cNvSpPr txBox="1"/>
          <p:nvPr>
            <p:ph idx="12" type="sldNum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68d7d1973_0_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368d7d1973_0_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68d7d1973_0_27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368d7d1973_0_27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b0d5d2de6_0_205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b0d5d2de6_0_205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68d7d1973_0_1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368d7d1973_0_1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68d7d1973_0_27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368d7d1973_0_27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368d7d1973_0_1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368d7d1973_0_1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68d7d1973_0_28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368d7d1973_0_28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68d7d1973_0_3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368d7d1973_0_3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68d7d1973_0_4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368d7d1973_0_4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68d7d1973_0_4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368d7d1973_0_4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68d7d1973_0_5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368d7d1973_0_5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68d7d1973_0_6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368d7d1973_0_6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68d7d1973_0_7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368d7d1973_0_7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0d5d2de6_0_205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b0d5d2de6_0_205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68d7d1973_0_7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368d7d1973_0_7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68d7d1973_0_8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368d7d1973_0_8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68d7d1973_0_9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368d7d1973_0_9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368d7d1973_0_9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368d7d1973_0_9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68d7d1973_0_111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1368d7d1973_0_111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68d7d1973_0_11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368d7d1973_0_11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68d7d1973_0_12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368d7d1973_0_12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68d7d1973_0_130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368d7d1973_0_130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68d7d1973_0_136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1368d7d1973_0_136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68d7d1973_0_14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368d7d1973_0_14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0d5d2de6_0_206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b0d5d2de6_0_206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68d7d1973_0_15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368d7d1973_0_15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68d7d1973_0_15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368d7d1973_0_15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68d7d1973_0_16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368d7d1973_0_16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68d7d1973_0_167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1368d7d1973_0_167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68d7d1973_0_173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368d7d1973_0_173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68d7d1973_0_179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368d7d1973_0_179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68d7d1973_0_185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368d7d1973_0_185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68d7d1973_0_192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1368d7d1973_0_192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68d7d1973_0_198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1368d7d1973_0_198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368d7d1973_0_204:notes"/>
          <p:cNvSpPr txBox="1"/>
          <p:nvPr>
            <p:ph idx="1" type="body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1368d7d1973_0_204:notes"/>
          <p:cNvSpPr/>
          <p:nvPr>
            <p:ph idx="2" type="sldImg"/>
          </p:nvPr>
        </p:nvSpPr>
        <p:spPr>
          <a:xfrm>
            <a:off x="4064000" y="731838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0" y="3068187"/>
            <a:ext cx="12679680" cy="12484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00480" y="4315811"/>
            <a:ext cx="11379200" cy="543779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0025" lIns="416125" spcFirstLastPara="1" rIns="390100" wrap="square" tIns="130025">
            <a:normAutofit/>
          </a:bodyPr>
          <a:lstStyle>
            <a:lvl1pPr lvl="0" algn="l">
              <a:spcBef>
                <a:spcPts val="2844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None/>
              <a:defRPr sz="2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0" y="1599590"/>
            <a:ext cx="12679680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  <a:defRPr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7805139" y="2913075"/>
            <a:ext cx="4874543" cy="5982208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300480" y="2900070"/>
            <a:ext cx="6502400" cy="600821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390100" lIns="416125" spcFirstLastPara="1" rIns="390100" wrap="square" tIns="390100">
            <a:normAutofit/>
          </a:bodyPr>
          <a:lstStyle>
            <a:lvl1pPr indent="-228600" lvl="0" marL="457200" algn="l">
              <a:spcBef>
                <a:spcPts val="2844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0" y="5852160"/>
            <a:ext cx="12679680" cy="12484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95050" lIns="1690500" spcFirstLastPara="1" rIns="390100" wrap="square" tIns="195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entury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300480" y="7114391"/>
            <a:ext cx="11379200" cy="263921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95050" lIns="416125" spcFirstLastPara="1" rIns="390100" wrap="square" tIns="195050">
            <a:normAutofit/>
          </a:bodyPr>
          <a:lstStyle>
            <a:lvl1pPr lvl="0" algn="l">
              <a:spcBef>
                <a:spcPts val="427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1318542" y="1606475"/>
            <a:ext cx="11361138" cy="42395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0" y="5852160"/>
            <a:ext cx="12679680" cy="12484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95050" lIns="1690500" spcFirstLastPara="1" rIns="390100" wrap="square" tIns="195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entury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300480" y="7114391"/>
            <a:ext cx="11379200" cy="263921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95050" lIns="416125" spcFirstLastPara="1" rIns="390100" wrap="square" tIns="195050">
            <a:normAutofit/>
          </a:bodyPr>
          <a:lstStyle>
            <a:lvl1pPr lvl="0" algn="l">
              <a:spcBef>
                <a:spcPts val="427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/>
          <p:nvPr>
            <p:ph idx="2" type="pic"/>
          </p:nvPr>
        </p:nvSpPr>
        <p:spPr>
          <a:xfrm>
            <a:off x="1318542" y="1606475"/>
            <a:ext cx="5670093" cy="423956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3"/>
          <p:cNvSpPr/>
          <p:nvPr>
            <p:ph idx="3" type="pic"/>
          </p:nvPr>
        </p:nvSpPr>
        <p:spPr>
          <a:xfrm>
            <a:off x="7009587" y="1606475"/>
            <a:ext cx="5670093" cy="42395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0" y="5852160"/>
            <a:ext cx="12679680" cy="12484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95050" lIns="1690500" spcFirstLastPara="1" rIns="390100" wrap="square" tIns="195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entury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300480" y="7114391"/>
            <a:ext cx="11379200" cy="263921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95050" lIns="416125" spcFirstLastPara="1" rIns="390100" wrap="square" tIns="195050">
            <a:normAutofit/>
          </a:bodyPr>
          <a:lstStyle>
            <a:lvl1pPr lvl="0" algn="l">
              <a:spcBef>
                <a:spcPts val="427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1318542" y="1606475"/>
            <a:ext cx="9389466" cy="4239565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4"/>
          <p:cNvSpPr/>
          <p:nvPr>
            <p:ph idx="3" type="pic"/>
          </p:nvPr>
        </p:nvSpPr>
        <p:spPr>
          <a:xfrm>
            <a:off x="10728960" y="1606475"/>
            <a:ext cx="1950720" cy="210677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4" type="pic"/>
          </p:nvPr>
        </p:nvSpPr>
        <p:spPr>
          <a:xfrm>
            <a:off x="10728960" y="3739262"/>
            <a:ext cx="1950720" cy="21067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 rot="5400000">
            <a:off x="4386530" y="889897"/>
            <a:ext cx="5220646" cy="10823788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42900" lvl="0" marL="457200" algn="l">
              <a:spcBef>
                <a:spcPts val="2844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 rot="5400000">
            <a:off x="8075540" y="4891013"/>
            <a:ext cx="7869551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75275" lIns="390100" spcFirstLastPara="1" rIns="390100" wrap="square" tIns="975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 rot="5400000">
            <a:off x="2929135" y="1127428"/>
            <a:ext cx="6460166" cy="9139484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42900" lvl="0" marL="457200" algn="l">
              <a:spcBef>
                <a:spcPts val="2844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89476" y="3691467"/>
            <a:ext cx="5071872" cy="523578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93700" lvl="0" marL="457200" algn="l">
              <a:spcBef>
                <a:spcPts val="2844"/>
              </a:spcBef>
              <a:spcAft>
                <a:spcPts val="0"/>
              </a:spcAft>
              <a:buSzPts val="2600"/>
              <a:buChar char="🞑"/>
              <a:defRPr sz="2600"/>
            </a:lvl1pPr>
            <a:lvl2pPr indent="-393700" lvl="1" marL="9144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2pPr>
            <a:lvl3pPr indent="-393700" lvl="2" marL="13716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3pPr>
            <a:lvl4pPr indent="-393700" lvl="3" marL="18288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7320937" y="3691467"/>
            <a:ext cx="5071872" cy="523578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93700" lvl="0" marL="457200" algn="l">
              <a:spcBef>
                <a:spcPts val="2844"/>
              </a:spcBef>
              <a:spcAft>
                <a:spcPts val="0"/>
              </a:spcAft>
              <a:buSzPts val="2600"/>
              <a:buChar char="🞑"/>
              <a:defRPr sz="2600"/>
            </a:lvl1pPr>
            <a:lvl2pPr indent="-393700" lvl="1" marL="9144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2pPr>
            <a:lvl3pPr indent="-393700" lvl="2" marL="13716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3pPr>
            <a:lvl4pPr indent="-393700" lvl="3" marL="18288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SzPts val="2600"/>
              <a:buChar char="🞑"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584959" y="3691468"/>
            <a:ext cx="10823788" cy="522064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42900" lvl="0" marL="457200" algn="l">
              <a:spcBef>
                <a:spcPts val="2844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🞑"/>
              <a:defRPr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0" y="7147285"/>
            <a:ext cx="12679680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300480" y="8453120"/>
            <a:ext cx="11379200" cy="130048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0025" lIns="416125" spcFirstLastPara="1" rIns="390100" wrap="square" tIns="130025">
            <a:normAutofit/>
          </a:bodyPr>
          <a:lstStyle>
            <a:lvl1pPr lvl="0" algn="l">
              <a:spcBef>
                <a:spcPts val="427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2" type="pic"/>
          </p:nvPr>
        </p:nvSpPr>
        <p:spPr>
          <a:xfrm>
            <a:off x="1318542" y="1606475"/>
            <a:ext cx="11361138" cy="55270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0" y="4551679"/>
            <a:ext cx="12679680" cy="325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  <a:defRPr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300480" y="7800330"/>
            <a:ext cx="11379200" cy="110540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130025" lIns="416125" spcFirstLastPara="1" rIns="390100" wrap="square" tIns="130025">
            <a:normAutofit/>
          </a:bodyPr>
          <a:lstStyle>
            <a:lvl1pPr indent="-228600" lvl="0" marL="457200" algn="l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None/>
              <a:defRPr sz="2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93725" y="2869637"/>
            <a:ext cx="5071872" cy="124855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>
            <a:noAutofit/>
          </a:bodyPr>
          <a:lstStyle>
            <a:lvl1pPr indent="-228600" lvl="0" marL="457200" algn="l">
              <a:spcBef>
                <a:spcPts val="2844"/>
              </a:spcBef>
              <a:spcAft>
                <a:spcPts val="0"/>
              </a:spcAft>
              <a:buSzPts val="3400"/>
              <a:buNone/>
              <a:defRPr b="0" sz="3400"/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SzPts val="2600"/>
              <a:buNone/>
              <a:defRPr b="1" sz="2600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6pPr>
            <a:lvl7pPr indent="-228600" lvl="6" marL="32004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7pPr>
            <a:lvl8pPr indent="-228600" lvl="7" marL="36576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8pPr>
            <a:lvl9pPr indent="-228600" lvl="8" marL="41148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593725" y="4360432"/>
            <a:ext cx="5071872" cy="4566821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93700" lvl="0" marL="457200" algn="l">
              <a:spcBef>
                <a:spcPts val="2844"/>
              </a:spcBef>
              <a:spcAft>
                <a:spcPts val="0"/>
              </a:spcAft>
              <a:buSzPts val="2600"/>
              <a:buChar char="🞑"/>
              <a:defRPr sz="2600"/>
            </a:lvl1pPr>
            <a:lvl2pPr indent="-393700" lvl="1" marL="9144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2pPr>
            <a:lvl3pPr indent="-393700" lvl="2" marL="13716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3pPr>
            <a:lvl4pPr indent="-393700" lvl="3" marL="18288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7320937" y="2869637"/>
            <a:ext cx="5071872" cy="124855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>
            <a:noAutofit/>
          </a:bodyPr>
          <a:lstStyle>
            <a:lvl1pPr indent="-228600" lvl="0" marL="457200" algn="l">
              <a:spcBef>
                <a:spcPts val="2844"/>
              </a:spcBef>
              <a:spcAft>
                <a:spcPts val="0"/>
              </a:spcAft>
              <a:buSzPts val="3400"/>
              <a:buNone/>
              <a:defRPr b="0" sz="3400"/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SzPts val="2600"/>
              <a:buNone/>
              <a:defRPr b="1" sz="2600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6pPr>
            <a:lvl7pPr indent="-228600" lvl="6" marL="32004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7pPr>
            <a:lvl8pPr indent="-228600" lvl="7" marL="36576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8pPr>
            <a:lvl9pPr indent="-228600" lvl="8" marL="4114800" algn="l">
              <a:spcBef>
                <a:spcPts val="460"/>
              </a:spcBef>
              <a:spcAft>
                <a:spcPts val="0"/>
              </a:spcAft>
              <a:buSzPts val="2300"/>
              <a:buNone/>
              <a:defRPr b="1" sz="23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7320937" y="4360432"/>
            <a:ext cx="5071872" cy="4566821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93700" lvl="0" marL="457200" algn="l">
              <a:spcBef>
                <a:spcPts val="2844"/>
              </a:spcBef>
              <a:spcAft>
                <a:spcPts val="0"/>
              </a:spcAft>
              <a:buSzPts val="2600"/>
              <a:buChar char="🞑"/>
              <a:defRPr sz="2600"/>
            </a:lvl1pPr>
            <a:lvl2pPr indent="-393700" lvl="1" marL="9144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2pPr>
            <a:lvl3pPr indent="-393700" lvl="2" marL="13716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3pPr>
            <a:lvl4pPr indent="-393700" lvl="3" marL="18288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SzPts val="2300"/>
              <a:buChar char="🞑"/>
              <a:defRPr sz="23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>
            <a:off x="1723773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8"/>
          <p:cNvCxnSpPr/>
          <p:nvPr/>
        </p:nvCxnSpPr>
        <p:spPr>
          <a:xfrm>
            <a:off x="7450985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1723773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8"/>
          <p:cNvCxnSpPr/>
          <p:nvPr/>
        </p:nvCxnSpPr>
        <p:spPr>
          <a:xfrm>
            <a:off x="7450985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8"/>
          <p:cNvCxnSpPr/>
          <p:nvPr/>
        </p:nvCxnSpPr>
        <p:spPr>
          <a:xfrm>
            <a:off x="1723773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8"/>
          <p:cNvCxnSpPr/>
          <p:nvPr/>
        </p:nvCxnSpPr>
        <p:spPr>
          <a:xfrm>
            <a:off x="7450985" y="4130937"/>
            <a:ext cx="4811776" cy="225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0" y="1599590"/>
            <a:ext cx="12679680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  <a:defRPr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7320937" y="3684694"/>
            <a:ext cx="5071872" cy="524256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393700" lvl="0" marL="457200" algn="l">
              <a:spcBef>
                <a:spcPts val="2844"/>
              </a:spcBef>
              <a:spcAft>
                <a:spcPts val="0"/>
              </a:spcAft>
              <a:buSzPts val="2600"/>
              <a:buChar char="🞑"/>
              <a:defRPr sz="2600"/>
            </a:lvl1pPr>
            <a:lvl2pPr indent="-393700" lvl="1" marL="9144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2pPr>
            <a:lvl3pPr indent="-393700" lvl="2" marL="13716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3pPr>
            <a:lvl4pPr indent="-393700" lvl="3" marL="18288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4pPr>
            <a:lvl5pPr indent="-393700" lvl="4" marL="2286000" algn="l">
              <a:spcBef>
                <a:spcPts val="853"/>
              </a:spcBef>
              <a:spcAft>
                <a:spcPts val="0"/>
              </a:spcAft>
              <a:buSzPts val="2600"/>
              <a:buChar char="🞑"/>
              <a:defRPr sz="26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SzPts val="2800"/>
              <a:buChar char="🞑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SzPts val="2800"/>
              <a:buChar char="🞑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SzPts val="2800"/>
              <a:buChar char="🞑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SzPts val="2800"/>
              <a:buChar char="🞑"/>
              <a:defRPr sz="28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1281354" y="2900069"/>
            <a:ext cx="5071872" cy="600821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390100" lIns="416125" spcFirstLastPara="1" rIns="390100" wrap="square" tIns="390100">
            <a:normAutofit/>
          </a:bodyPr>
          <a:lstStyle>
            <a:lvl1pPr indent="-228600" lvl="0" marL="457200" algn="l">
              <a:spcBef>
                <a:spcPts val="2844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None/>
              <a:defRPr sz="2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00" spcFirstLastPara="1" rIns="390100" wrap="square" tIns="65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  <a:defRPr b="0" i="0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84959" y="3691468"/>
            <a:ext cx="10823788" cy="522064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rmAutofit/>
          </a:bodyPr>
          <a:lstStyle>
            <a:lvl1pPr indent="-406400" lvl="0" marL="457200" marR="0" rtl="0" algn="l">
              <a:spcBef>
                <a:spcPts val="284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🞑"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spcBef>
                <a:spcPts val="853"/>
              </a:spcBef>
              <a:spcAft>
                <a:spcPts val="0"/>
              </a:spcAft>
              <a:buClr>
                <a:srgbClr val="51640A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93700" lvl="2" marL="1371600" marR="0" rtl="0" algn="l"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93700" lvl="3" marL="1828800" marR="0" rtl="0" algn="l">
              <a:spcBef>
                <a:spcPts val="853"/>
              </a:spcBef>
              <a:spcAft>
                <a:spcPts val="0"/>
              </a:spcAft>
              <a:buClr>
                <a:srgbClr val="51640A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93700" lvl="4" marL="2286000" marR="0" rtl="0" algn="l"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rgbClr val="51640A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rgbClr val="51640A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🞑"/>
              <a:defRPr b="0" i="0" sz="2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300482" y="0"/>
            <a:ext cx="11376943" cy="260096"/>
          </a:xfrm>
          <a:prstGeom prst="rect">
            <a:avLst/>
          </a:prstGeom>
          <a:solidFill>
            <a:srgbClr val="D5D9CC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300482" y="9493504"/>
            <a:ext cx="11376943" cy="2600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0" y="3067407"/>
            <a:ext cx="12679800" cy="239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25" spcFirstLastPara="1" rIns="390100" wrap="square" tIns="65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lang="en-US" sz="6600"/>
              <a:t>Paradigma Imperativo</a:t>
            </a:r>
            <a:endParaRPr sz="6600"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1300480" y="5460966"/>
            <a:ext cx="11379300" cy="30666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0000" lIns="416125" spcFirstLastPara="1" rIns="390100" wrap="square" tIns="13000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ct val="49315"/>
              <a:buNone/>
            </a:pPr>
            <a:r>
              <a:t/>
            </a:r>
            <a:endParaRPr b="1" sz="7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ct val="49315"/>
              <a:buNone/>
            </a:pPr>
            <a:r>
              <a:t/>
            </a:r>
            <a:endParaRPr b="1" sz="7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ts val="900"/>
              <a:buNone/>
            </a:pPr>
            <a:r>
              <a:rPr b="1" lang="en-US" sz="16500">
                <a:latin typeface="Arial"/>
                <a:ea typeface="Arial"/>
                <a:cs typeface="Arial"/>
                <a:sym typeface="Arial"/>
              </a:rPr>
              <a:t>Eduardo Feitosa</a:t>
            </a:r>
            <a:endParaRPr b="1" sz="16500"/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SzPts val="900"/>
              <a:buNone/>
            </a:pPr>
            <a:r>
              <a:rPr b="1" lang="en-US" sz="16500">
                <a:latin typeface="Arial"/>
                <a:ea typeface="Arial"/>
                <a:cs typeface="Arial"/>
                <a:sym typeface="Arial"/>
              </a:rPr>
              <a:t>efeitosa@icomp.ufam.edu.br</a:t>
            </a:r>
            <a:endParaRPr b="1" sz="16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343" y="392841"/>
            <a:ext cx="4125424" cy="231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08" y="196629"/>
            <a:ext cx="2181038" cy="267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93216" y="393257"/>
            <a:ext cx="38703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950" lIns="117950" spcFirstLastPara="1" rIns="117950" wrap="square" tIns="11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0" y="4551679"/>
            <a:ext cx="12679800" cy="3251100"/>
          </a:xfrm>
          <a:prstGeom prst="rect">
            <a:avLst/>
          </a:prstGeom>
        </p:spPr>
        <p:txBody>
          <a:bodyPr anchorCtr="0" anchor="ctr" bIns="65000" lIns="1690500" spcFirstLastPara="1" rIns="390100" wrap="square" tIns="65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Paradigma Imperativo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300480" y="7800330"/>
            <a:ext cx="11379300" cy="1105500"/>
          </a:xfrm>
          <a:prstGeom prst="rect">
            <a:avLst/>
          </a:prstGeom>
        </p:spPr>
        <p:txBody>
          <a:bodyPr anchorCtr="0" anchor="ctr" bIns="130025" lIns="416125" spcFirstLastPara="1" rIns="390100" wrap="square" tIns="130025">
            <a:normAutofit/>
          </a:bodyPr>
          <a:lstStyle/>
          <a:p>
            <a:pPr indent="0" lvl="0" marL="0" rtl="0" algn="l">
              <a:spcBef>
                <a:spcPts val="4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6"/>
          <p:cNvSpPr txBox="1"/>
          <p:nvPr/>
        </p:nvSpPr>
        <p:spPr>
          <a:xfrm>
            <a:off x="0" y="269787"/>
            <a:ext cx="13004700" cy="152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com controles posicionados pelo usuário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116"/>
          <p:cNvSpPr txBox="1"/>
          <p:nvPr/>
        </p:nvSpPr>
        <p:spPr>
          <a:xfrm>
            <a:off x="673099" y="1981201"/>
            <a:ext cx="115443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Java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56" name="Google Shape;756;p116"/>
          <p:cNvSpPr txBox="1"/>
          <p:nvPr/>
        </p:nvSpPr>
        <p:spPr>
          <a:xfrm>
            <a:off x="869300" y="3103975"/>
            <a:ext cx="11151900" cy="60678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(sum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getnext(value);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(value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value;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(sum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getnext(value);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(value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value;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7"/>
          <p:cNvSpPr txBox="1"/>
          <p:nvPr/>
        </p:nvSpPr>
        <p:spPr>
          <a:xfrm>
            <a:off x="0" y="269787"/>
            <a:ext cx="13004700" cy="152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com controles posicionados pelo usuário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117"/>
          <p:cNvSpPr txBox="1"/>
          <p:nvPr/>
        </p:nvSpPr>
        <p:spPr>
          <a:xfrm>
            <a:off x="673099" y="1981201"/>
            <a:ext cx="115443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Java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63" name="Google Shape;763;p117"/>
          <p:cNvSpPr txBox="1"/>
          <p:nvPr/>
        </p:nvSpPr>
        <p:spPr>
          <a:xfrm>
            <a:off x="869300" y="3103975"/>
            <a:ext cx="11151900" cy="45807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outerLoop: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(row =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row &lt; numRows; row++)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(col = 0; col &lt; numCols; col++)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 += mat[row][col];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(sum &gt;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1000.0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outerLoop;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Iteração baseada em estrutura de 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9" name="Google Shape;769;p118"/>
          <p:cNvSpPr txBox="1"/>
          <p:nvPr/>
        </p:nvSpPr>
        <p:spPr>
          <a:xfrm>
            <a:off x="673099" y="1524001"/>
            <a:ext cx="11544300" cy="7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iteração é controlada pelos elementos em uma estrutura de dados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função responsável por percorrer a estrutura de dados é chamada </a:t>
            </a:r>
            <a:r>
              <a:rPr b="1" lang="en-US" sz="3200">
                <a:solidFill>
                  <a:schemeClr val="dk1"/>
                </a:solidFill>
              </a:rPr>
              <a:t>iterador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No início de cada iteração, o iterador é chamado e a cada chamada um valor é retornado (em uma ordem específica)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Devido a flexibilidade do </a:t>
            </a:r>
            <a:r>
              <a:rPr b="1" lang="en-US" sz="3600">
                <a:solidFill>
                  <a:schemeClr val="dk1"/>
                </a:solidFill>
              </a:rPr>
              <a:t>for</a:t>
            </a:r>
            <a:r>
              <a:rPr lang="en-US" sz="3600">
                <a:solidFill>
                  <a:schemeClr val="dk1"/>
                </a:solidFill>
              </a:rPr>
              <a:t> do C, ele pode ser usado para simular uma iteração definida pelo usuário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118"/>
          <p:cNvSpPr txBox="1"/>
          <p:nvPr/>
        </p:nvSpPr>
        <p:spPr>
          <a:xfrm>
            <a:off x="869300" y="7980775"/>
            <a:ext cx="11151900" cy="11112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= root; ptr != null; ptr = traverse(ptr))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Iteração baseada em estrutura de 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6" name="Google Shape;776;p119"/>
          <p:cNvSpPr txBox="1"/>
          <p:nvPr/>
        </p:nvSpPr>
        <p:spPr>
          <a:xfrm>
            <a:off x="673100" y="1294725"/>
            <a:ext cx="11544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Java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é equivalente a: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7" name="Google Shape;777;p119"/>
          <p:cNvSpPr txBox="1"/>
          <p:nvPr/>
        </p:nvSpPr>
        <p:spPr>
          <a:xfrm>
            <a:off x="869300" y="1975125"/>
            <a:ext cx="11151900" cy="2598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lista = Arrays.asList("casa", "janela", "pé");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(String x : lista)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System.out.println(x);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119"/>
          <p:cNvSpPr txBox="1"/>
          <p:nvPr/>
        </p:nvSpPr>
        <p:spPr>
          <a:xfrm>
            <a:off x="539475" y="5404125"/>
            <a:ext cx="12040800" cy="4085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lista = Arrays.asList("casa", "janela", "pé");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Iterator&lt;String&gt; iter = lista.iterator();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(iter.hasNext())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x = iter.next();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System.out.println(x);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Iteração baseada em estrutura de 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4" name="Google Shape;784;p120"/>
          <p:cNvSpPr txBox="1"/>
          <p:nvPr/>
        </p:nvSpPr>
        <p:spPr>
          <a:xfrm>
            <a:off x="673100" y="1294725"/>
            <a:ext cx="11544300" cy="5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programador pode implementar as interfaces </a:t>
            </a:r>
            <a:r>
              <a:rPr b="1" lang="en-US" sz="3600">
                <a:solidFill>
                  <a:schemeClr val="dk1"/>
                </a:solidFill>
              </a:rPr>
              <a:t>Iterable</a:t>
            </a:r>
            <a:r>
              <a:rPr lang="en-US" sz="3600">
                <a:solidFill>
                  <a:schemeClr val="dk1"/>
                </a:solidFill>
              </a:rPr>
              <a:t> e </a:t>
            </a:r>
            <a:r>
              <a:rPr b="1" lang="en-US" sz="3600">
                <a:solidFill>
                  <a:schemeClr val="dk1"/>
                </a:solidFill>
              </a:rPr>
              <a:t>Iterator</a:t>
            </a:r>
            <a:r>
              <a:rPr lang="en-US" sz="3600">
                <a:solidFill>
                  <a:schemeClr val="dk1"/>
                </a:solidFill>
              </a:rPr>
              <a:t> para que um tipo possa ser usado no </a:t>
            </a:r>
            <a:r>
              <a:rPr b="1" lang="en-US" sz="3600">
                <a:solidFill>
                  <a:schemeClr val="dk1"/>
                </a:solidFill>
              </a:rPr>
              <a:t>for </a:t>
            </a:r>
            <a:r>
              <a:rPr lang="en-US" sz="3600">
                <a:solidFill>
                  <a:schemeClr val="dk1"/>
                </a:solidFill>
              </a:rPr>
              <a:t>(java)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85" name="Google Shape;785;p120"/>
          <p:cNvSpPr txBox="1"/>
          <p:nvPr/>
        </p:nvSpPr>
        <p:spPr>
          <a:xfrm>
            <a:off x="2222625" y="3779650"/>
            <a:ext cx="8911800" cy="4085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Iterable&lt;T&gt;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Iterator&lt;T&gt;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bool hasNext();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next();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Desvio Incondicional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1" name="Google Shape;791;p121"/>
          <p:cNvSpPr txBox="1"/>
          <p:nvPr/>
        </p:nvSpPr>
        <p:spPr>
          <a:xfrm>
            <a:off x="673100" y="1294725"/>
            <a:ext cx="11544300" cy="7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sentença de </a:t>
            </a:r>
            <a:r>
              <a:rPr b="1" lang="en-US" sz="3600">
                <a:solidFill>
                  <a:schemeClr val="dk1"/>
                </a:solidFill>
              </a:rPr>
              <a:t>desvio incondicional</a:t>
            </a:r>
            <a:r>
              <a:rPr lang="en-US" sz="3600">
                <a:solidFill>
                  <a:schemeClr val="dk1"/>
                </a:solidFill>
              </a:rPr>
              <a:t> transfere o controle da execução para um local específico no programa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Muito debatido no final da década de 1960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goto</a:t>
            </a:r>
            <a:r>
              <a:rPr lang="en-US" sz="3600">
                <a:solidFill>
                  <a:schemeClr val="dk1"/>
                </a:solidFill>
              </a:rPr>
              <a:t> na maioria das linguagens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É a sentença mais poderosa de controle de fluxo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Linguagens sem goto: Java, Python, Ruby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Guardados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7" name="Google Shape;797;p122"/>
          <p:cNvSpPr txBox="1"/>
          <p:nvPr/>
        </p:nvSpPr>
        <p:spPr>
          <a:xfrm>
            <a:off x="673100" y="1294725"/>
            <a:ext cx="11544300" cy="5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Sugerido por Dijkstra em 1975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ideia era dar suporte a uma metodologia que garantisse a corretude durante o desenvolvimento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Outra motivação era o não determinismo, que </a:t>
            </a:r>
            <a:r>
              <a:rPr lang="en-US" sz="3600">
                <a:solidFill>
                  <a:schemeClr val="dk1"/>
                </a:solidFill>
              </a:rPr>
              <a:t>às vezes</a:t>
            </a:r>
            <a:r>
              <a:rPr lang="en-US" sz="3600">
                <a:solidFill>
                  <a:schemeClr val="dk1"/>
                </a:solidFill>
              </a:rPr>
              <a:t> é necessário em programas concorrentes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2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Guardados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3" name="Google Shape;803;p123"/>
          <p:cNvSpPr txBox="1"/>
          <p:nvPr/>
        </p:nvSpPr>
        <p:spPr>
          <a:xfrm>
            <a:off x="673100" y="1294725"/>
            <a:ext cx="11544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Construção de seleção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4" name="Google Shape;804;p123"/>
          <p:cNvSpPr txBox="1"/>
          <p:nvPr/>
        </p:nvSpPr>
        <p:spPr>
          <a:xfrm>
            <a:off x="2330525" y="2139675"/>
            <a:ext cx="8911800" cy="4085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i = 0 -&gt; sum := sum + i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i &gt; j -&gt; sum := sum + j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j &gt; i -&gt; sum := sum + i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&gt;= y -&gt; max := x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y &gt;= x -&gt; max := y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2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Guardados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0" name="Google Shape;810;p124"/>
          <p:cNvSpPr txBox="1"/>
          <p:nvPr/>
        </p:nvSpPr>
        <p:spPr>
          <a:xfrm>
            <a:off x="673100" y="1294725"/>
            <a:ext cx="11544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Construção de laço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1" name="Google Shape;811;p124"/>
          <p:cNvSpPr txBox="1"/>
          <p:nvPr/>
        </p:nvSpPr>
        <p:spPr>
          <a:xfrm>
            <a:off x="863150" y="2139675"/>
            <a:ext cx="10379100" cy="21027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q1 &gt; q2 -&gt; temp := q1; q1 := q2; q2 := temp;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q2 &gt; q3 -&gt; temp := q2; q2 := q3; q3 := temp;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q3 &gt; q4 -&gt; temp := q3; q3 := q4; q4 := temp;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od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5"/>
          <p:cNvSpPr txBox="1"/>
          <p:nvPr>
            <p:ph type="ctrTitle"/>
          </p:nvPr>
        </p:nvSpPr>
        <p:spPr>
          <a:xfrm>
            <a:off x="0" y="3067407"/>
            <a:ext cx="12679800" cy="239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5000" lIns="1690525" spcFirstLastPara="1" rIns="390100" wrap="square" tIns="65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lang="en-US" sz="6600"/>
              <a:t>Paradigma Imperativo</a:t>
            </a:r>
            <a:endParaRPr sz="6600"/>
          </a:p>
        </p:txBody>
      </p:sp>
      <p:sp>
        <p:nvSpPr>
          <p:cNvPr id="817" name="Google Shape;817;p125"/>
          <p:cNvSpPr txBox="1"/>
          <p:nvPr>
            <p:ph idx="1" type="subTitle"/>
          </p:nvPr>
        </p:nvSpPr>
        <p:spPr>
          <a:xfrm>
            <a:off x="1300480" y="5460966"/>
            <a:ext cx="11379300" cy="30666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0000" lIns="416125" spcFirstLastPara="1" rIns="390100" wrap="square" tIns="13000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ct val="49315"/>
              <a:buNone/>
            </a:pPr>
            <a:r>
              <a:t/>
            </a:r>
            <a:endParaRPr b="1" sz="7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ct val="49315"/>
              <a:buNone/>
            </a:pPr>
            <a:r>
              <a:t/>
            </a:r>
            <a:endParaRPr b="1" sz="7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SzPts val="900"/>
              <a:buNone/>
            </a:pPr>
            <a:r>
              <a:rPr b="1" lang="en-US" sz="16500">
                <a:latin typeface="Arial"/>
                <a:ea typeface="Arial"/>
                <a:cs typeface="Arial"/>
                <a:sym typeface="Arial"/>
              </a:rPr>
              <a:t>Eduardo Feitosa</a:t>
            </a:r>
            <a:endParaRPr b="1" sz="16500"/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SzPts val="900"/>
              <a:buNone/>
            </a:pPr>
            <a:r>
              <a:rPr b="1" lang="en-US" sz="16500">
                <a:latin typeface="Arial"/>
                <a:ea typeface="Arial"/>
                <a:cs typeface="Arial"/>
                <a:sym typeface="Arial"/>
              </a:rPr>
              <a:t>efeitosa@icomp.ufam.edu.br</a:t>
            </a:r>
            <a:endParaRPr b="1" sz="16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818" name="Google Shape;818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343" y="392841"/>
            <a:ext cx="4125424" cy="231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08" y="196629"/>
            <a:ext cx="2181038" cy="267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673099" y="1524001"/>
            <a:ext cx="11544300" cy="7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arquitetura dos computadores exerceu grande efeito sobre o projeto das LPs.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maioria delas, nos últimos 35 anos, foi projetada em torno da "máquina de von Neumann". 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Nesta arquitetura, tanto os dados como os programas são armazenados na mesma memória e a CPU é separada da memória.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Instruções e dados devem ser transportados, ou transmitidos, da memória para a CPU.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resultados das operações realizadas na CPU devem ser devolvidos para a memória.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673099" y="1524001"/>
            <a:ext cx="11544300" cy="6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LPs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criadas para esta </a:t>
            </a:r>
            <a:r>
              <a:rPr lang="en-US" sz="3600">
                <a:solidFill>
                  <a:schemeClr val="dk1"/>
                </a:solidFill>
              </a:rPr>
              <a:t>arquitetura</a:t>
            </a:r>
            <a:r>
              <a:rPr lang="en-US" sz="3600">
                <a:solidFill>
                  <a:schemeClr val="dk1"/>
                </a:solidFill>
              </a:rPr>
              <a:t> são chamadas de imperativas ou procedurais, e compartilham </a:t>
            </a:r>
            <a:r>
              <a:rPr lang="en-US" sz="3600">
                <a:solidFill>
                  <a:schemeClr val="dk1"/>
                </a:solidFill>
              </a:rPr>
              <a:t>as seguintes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características: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As variáveis modelam as células de memória;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comandos de atribuição são baseados nas operações de transferência dos dados e instruções;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operandos das expressões são passados da memória para a CPU, e o resultado da expressão é passado de volta para a célula de memória, representada pelo lado esquerdo do comando de atribuição;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673099" y="1524001"/>
            <a:ext cx="11544300" cy="4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execução é sequencial de instruções;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forma iterativa de repetição é o método mais eficiente desta arquitetura;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iteração é rápida em computadores com este tipo de arquitetura porque as instruções são armazenadas em células adjacentes da memória. Essa eficiência desencoraja o uso da recursão para repetição.</a:t>
            </a:r>
            <a:endParaRPr sz="3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673099" y="1524001"/>
            <a:ext cx="11544300" cy="6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É interessante notar que algumas vezes as linguagens de programação imperativas são também chamadas de procedurais, mas isto não tem relação com o conceito de </a:t>
            </a:r>
            <a:r>
              <a:rPr b="1" lang="en-US" sz="3600">
                <a:solidFill>
                  <a:schemeClr val="dk1"/>
                </a:solidFill>
              </a:rPr>
              <a:t>procedimento</a:t>
            </a:r>
            <a:r>
              <a:rPr lang="en-US" sz="3600">
                <a:solidFill>
                  <a:schemeClr val="dk1"/>
                </a:solidFill>
              </a:rPr>
              <a:t>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paradigma imperativo de linguagens de programação pode ser  encontrado, por exemplo, nas linguagens Fortran, Cobol, Basic, Pascal, Modula-2, C e Ada. 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673099" y="1524001"/>
            <a:ext cx="11544300" cy="7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paradigma imperativo de programação é o mais antigo de todos os paradigmas de programação.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Baseia-se no modo de funcionamento do computador, ou seja, é influenciado pela arquitetura do computador.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Isto é refletido na execução </a:t>
            </a:r>
            <a:r>
              <a:rPr lang="en-US" sz="3600">
                <a:solidFill>
                  <a:schemeClr val="dk1"/>
                </a:solidFill>
              </a:rPr>
              <a:t>sequencial</a:t>
            </a:r>
            <a:r>
              <a:rPr lang="en-US" sz="3600">
                <a:solidFill>
                  <a:schemeClr val="dk1"/>
                </a:solidFill>
              </a:rPr>
              <a:t> baseada em comandos e no armazenamento de dados alterável, conceitos que são baseados na maneira como computadores executam os programas no nível de linguagem de máquina. 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 Imperativo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673099" y="1524001"/>
            <a:ext cx="11544300" cy="7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termo “imperare” em Latim significa “comandar”.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paradigma imperativo foi predominante nas LP, pois tais linguagens são mais fáceis de traduzir para uma forma adequada para execução na máquina.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 programa desenvolvido a partir deste modelo, por exemplo nas linguagens C e Modula-2, consiste em uma sequência de modificações no armazenamento de dados na memória do computador.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 Imperativo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73099" y="1524001"/>
            <a:ext cx="11544300" cy="6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lang="en-US" sz="3600">
                <a:solidFill>
                  <a:schemeClr val="dk1"/>
                </a:solidFill>
              </a:rPr>
              <a:t> linguagens imperativas são caracterizadas por três conceitos: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Variáveis</a:t>
            </a:r>
            <a:r>
              <a:rPr lang="en-US" sz="3200">
                <a:solidFill>
                  <a:schemeClr val="dk1"/>
                </a:solidFill>
              </a:rPr>
              <a:t> - mantém o estado de um programa imperativo e são associadas com localizações de memória que correspondem a um endereço e um valor de armazenamento. </a:t>
            </a:r>
            <a:endParaRPr sz="3200">
              <a:solidFill>
                <a:schemeClr val="dk1"/>
              </a:solidFill>
            </a:endParaRPr>
          </a:p>
          <a:p>
            <a:pPr indent="-4318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</a:pPr>
            <a:r>
              <a:rPr lang="en-US" sz="3200">
                <a:solidFill>
                  <a:schemeClr val="dk1"/>
                </a:solidFill>
              </a:rPr>
              <a:t>O valor da variável pode ser acessado e alterado direta ou indiretamente, através de um comando de atribuição ou de um comando de leitura.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 Imperativo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673099" y="1524001"/>
            <a:ext cx="11544300" cy="6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linguagens imperativas são caracterizadas por três conceitos: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Atribuições</a:t>
            </a:r>
            <a:r>
              <a:rPr lang="en-US" sz="3200">
                <a:solidFill>
                  <a:schemeClr val="dk1"/>
                </a:solidFill>
              </a:rPr>
              <a:t> - O comando de atribuição introduz uma dependência de ordem no programa: o valor de uma variável é diferente antes e depois de um comando de atribuição.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Sequência</a:t>
            </a:r>
            <a:r>
              <a:rPr lang="en-US" sz="3200">
                <a:solidFill>
                  <a:schemeClr val="dk1"/>
                </a:solidFill>
              </a:rPr>
              <a:t> - O resultado do processamento de um programa depende da ordem na qual os comandos são escritos e executados, ou seja, da sequência na qual os comandos estão escritos.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 Imperativo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673099" y="1524001"/>
            <a:ext cx="11544300" cy="7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funções de linguagens imperativas são descritas como </a:t>
            </a:r>
            <a:r>
              <a:rPr b="1" lang="en-US" sz="3600">
                <a:solidFill>
                  <a:schemeClr val="dk1"/>
                </a:solidFill>
              </a:rPr>
              <a:t>algoritmos</a:t>
            </a:r>
            <a:r>
              <a:rPr lang="en-US" sz="3600">
                <a:solidFill>
                  <a:schemeClr val="dk1"/>
                </a:solidFill>
              </a:rPr>
              <a:t> que especificam como processar um intervalo de valores, a partir de um valor de domínio, com uma série de passos prescritos.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repetição, ou laço, é usada extensivamente para processar os valores desejados.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Laços são usados para varrer uma </a:t>
            </a:r>
            <a:r>
              <a:rPr lang="en-US" sz="3200">
                <a:solidFill>
                  <a:schemeClr val="dk1"/>
                </a:solidFill>
              </a:rPr>
              <a:t>sequência</a:t>
            </a:r>
            <a:r>
              <a:rPr lang="en-US" sz="3200">
                <a:solidFill>
                  <a:schemeClr val="dk1"/>
                </a:solidFill>
              </a:rPr>
              <a:t> de localizações de memória, tal como vetores, ou para acumular um valor em uma variável específica.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Por essas características, têm sido chamadas de “baseadas em comandos” ou “orientadas a atribuições”.</a:t>
            </a:r>
            <a:endParaRPr i="1" sz="2800">
              <a:solidFill>
                <a:schemeClr val="dk1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 Imperativo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0" y="4551679"/>
            <a:ext cx="12679800" cy="3251100"/>
          </a:xfrm>
          <a:prstGeom prst="rect">
            <a:avLst/>
          </a:prstGeom>
        </p:spPr>
        <p:txBody>
          <a:bodyPr anchorCtr="0" anchor="ctr" bIns="65000" lIns="1690500" spcFirstLastPara="1" rIns="390100" wrap="square" tIns="65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Máquina de Turing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300480" y="7800330"/>
            <a:ext cx="11379300" cy="1105500"/>
          </a:xfrm>
          <a:prstGeom prst="rect">
            <a:avLst/>
          </a:prstGeom>
        </p:spPr>
        <p:txBody>
          <a:bodyPr anchorCtr="0" anchor="ctr" bIns="130025" lIns="416125" spcFirstLastPara="1" rIns="390100" wrap="square" tIns="130025">
            <a:normAutofit/>
          </a:bodyPr>
          <a:lstStyle/>
          <a:p>
            <a:pPr indent="0" lvl="0" marL="0" rtl="0" algn="l">
              <a:spcBef>
                <a:spcPts val="4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Comparativo entre LP Imperativas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09" y="1219276"/>
            <a:ext cx="10561191" cy="85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Comparativo entre LP Imperativas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19264"/>
            <a:ext cx="11537822" cy="85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0" y="4551679"/>
            <a:ext cx="12679800" cy="3251100"/>
          </a:xfrm>
          <a:prstGeom prst="rect">
            <a:avLst/>
          </a:prstGeom>
        </p:spPr>
        <p:txBody>
          <a:bodyPr anchorCtr="0" anchor="ctr" bIns="65000" lIns="1690500" spcFirstLastPara="1" rIns="390100" wrap="square" tIns="65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Exemplos de LPs Imperativas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1300480" y="7800330"/>
            <a:ext cx="11379300" cy="1105500"/>
          </a:xfrm>
          <a:prstGeom prst="rect">
            <a:avLst/>
          </a:prstGeom>
        </p:spPr>
        <p:txBody>
          <a:bodyPr anchorCtr="0" anchor="ctr" bIns="130025" lIns="416125" spcFirstLastPara="1" rIns="390100" wrap="square" tIns="130025">
            <a:normAutofit/>
          </a:bodyPr>
          <a:lstStyle/>
          <a:p>
            <a:pPr indent="0" lvl="0" marL="0" rtl="0" algn="l">
              <a:spcBef>
                <a:spcPts val="4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673099" y="1524001"/>
            <a:ext cx="11544300" cy="7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Projetada por Guido van Rossum em 1990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Projetada para ser simples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Princípio norteador: “deve haver um jeito  óbvio (e preferencialmente apenas um) de se fazer alguma coisa em Python”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Desenvolvimento contínuo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PEP (</a:t>
            </a:r>
            <a:r>
              <a:rPr i="1" lang="en-US" sz="3200">
                <a:solidFill>
                  <a:schemeClr val="dk1"/>
                </a:solidFill>
              </a:rPr>
              <a:t>Python Enhancement Proposal</a:t>
            </a:r>
            <a:r>
              <a:rPr lang="en-US" sz="3200">
                <a:solidFill>
                  <a:schemeClr val="dk1"/>
                </a:solidFill>
              </a:rPr>
              <a:t>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Propostas da comunidade para acrescentar funcionalidades ou corrigir problemas do Python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Python: uma Linguagem Simples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/>
        </p:nvSpPr>
        <p:spPr>
          <a:xfrm>
            <a:off x="673099" y="1524001"/>
            <a:ext cx="11544300" cy="7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PEP 8: estilo de código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Define um estilo de código comum para todos os programadores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Usar espaços ou TAB para indentar?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Onde usar linhas em branco?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PEP 20: o “Zen” do Python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Define os princípios norteadores da linguagem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PEP 3099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Coisas que não vão mudar no Python 3000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Python: algumas PEPs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Python: Fluxo sequencial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1481550" y="2049500"/>
            <a:ext cx="10371000" cy="6494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8500" lIns="58500" spcFirstLastPara="1" rIns="58500" wrap="square" tIns="58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#!/usr/bin/python3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fib(n):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32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n &lt;= </a:t>
            </a:r>
            <a:r>
              <a:rPr b="0" lang="en-US" sz="32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: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-US" sz="32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32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32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: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-US" sz="32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 fib(n - </a:t>
            </a:r>
            <a:r>
              <a:rPr b="0" lang="en-US" sz="32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) + fib(n - </a:t>
            </a:r>
            <a:r>
              <a:rPr b="0" lang="en-US" sz="32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) 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s = </a:t>
            </a:r>
            <a:r>
              <a:rPr b="0" lang="en-US" sz="32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32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"Digite um n: "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)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x = </a:t>
            </a:r>
            <a:r>
              <a:rPr b="0" lang="en-US" sz="32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(s)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fx = fib(x)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32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"Fibonacci de </a:t>
            </a:r>
            <a:r>
              <a:rPr b="1" lang="en-US" sz="3200" strike="noStrike">
                <a:solidFill>
                  <a:srgbClr val="169B62"/>
                </a:solidFill>
                <a:latin typeface="Verdana"/>
                <a:ea typeface="Verdana"/>
                <a:cs typeface="Verdana"/>
                <a:sym typeface="Verdana"/>
              </a:rPr>
              <a:t>{x}</a:t>
            </a:r>
            <a:r>
              <a:rPr b="0" lang="en-US" sz="32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 e' </a:t>
            </a:r>
            <a:r>
              <a:rPr b="1" lang="en-US" sz="3200" strike="noStrike">
                <a:solidFill>
                  <a:srgbClr val="169B62"/>
                </a:solidFill>
                <a:latin typeface="Verdana"/>
                <a:ea typeface="Verdana"/>
                <a:cs typeface="Verdana"/>
                <a:sym typeface="Verdana"/>
              </a:rPr>
              <a:t>{fx}</a:t>
            </a:r>
            <a:r>
              <a:rPr b="0" lang="en-US" sz="32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0" lang="en-US" sz="3200" strike="noStrike">
                <a:latin typeface="Verdana"/>
                <a:ea typeface="Verdana"/>
                <a:cs typeface="Verdana"/>
                <a:sym typeface="Verdana"/>
              </a:rPr>
              <a:t>)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/>
        </p:nvSpPr>
        <p:spPr>
          <a:xfrm>
            <a:off x="673099" y="1524001"/>
            <a:ext cx="11544300" cy="7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Projetada por Larry Wall em 1987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Projetada para substituir awk e sed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Designada para ser prática (fácil de usar, eficiente, completa) em vez de elegante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Muito influenciada por comandos de terminal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Chamadas de função não exigem parênteses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Perl</a:t>
            </a: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uma Linguagem expressiva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/>
        </p:nvSpPr>
        <p:spPr>
          <a:xfrm>
            <a:off x="673099" y="1524001"/>
            <a:ext cx="11544300" cy="7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Perl possui três tipos de dados</a:t>
            </a:r>
            <a:endParaRPr b="1" sz="3200">
              <a:solidFill>
                <a:schemeClr val="accent5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accent5"/>
                </a:solidFill>
              </a:rPr>
              <a:t>$x</a:t>
            </a:r>
            <a:r>
              <a:rPr lang="en-US" sz="3200">
                <a:solidFill>
                  <a:schemeClr val="dk1"/>
                </a:solidFill>
              </a:rPr>
              <a:t> é um escalar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Pode ser uma string, um inteiro, um ponto flutuante ou uma referência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accent5"/>
                </a:solidFill>
              </a:rPr>
              <a:t>@x</a:t>
            </a:r>
            <a:r>
              <a:rPr lang="en-US" sz="3200">
                <a:solidFill>
                  <a:schemeClr val="dk1"/>
                </a:solidFill>
              </a:rPr>
              <a:t> é um vetor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Pode conter qualquer elemento escalar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Equivalente às listas de Python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accent5"/>
                </a:solidFill>
              </a:rPr>
              <a:t>%x</a:t>
            </a:r>
            <a:r>
              <a:rPr lang="en-US" sz="3200">
                <a:solidFill>
                  <a:schemeClr val="dk1"/>
                </a:solidFill>
              </a:rPr>
              <a:t> é uma hash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Contém entradas do tipo chave =&gt; valor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Equivalente aos dicionários de Python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Perl: uma Linguagem expressiva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Perl</a:t>
            </a: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Fluxo sequencial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589545" y="2248983"/>
            <a:ext cx="12032400" cy="638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0600" lIns="50600" spcFirstLastPara="1" rIns="50600" wrap="square" tIns="50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#!/usr/bin/perl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$numel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$#vetor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vetor contem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$numel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elementos:\n"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b="0" lang="en-US" sz="2800" strike="noStrike">
                <a:solidFill>
                  <a:srgbClr val="CE181E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primeiro elemento da lista eh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shift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primeiro elemento da lista era</a:t>
            </a:r>
            <a:r>
              <a:rPr b="0" lang="en-US" sz="2800" strike="noStrike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:\n"</a:t>
            </a:r>
            <a:r>
              <a:rPr b="0" lang="en-US" sz="2800" strike="noStrike"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Perl: Fluxo sequencial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589545" y="2248983"/>
            <a:ext cx="12032400" cy="638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0600" lIns="50600" spcFirstLastPara="1" rIns="50600" wrap="square" tIns="50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#!/usr/bin/perl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$numel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$#vetor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vetor contem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$numel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elementos:\n"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b="0" lang="en-US" sz="2800" strike="noStrike">
                <a:solidFill>
                  <a:srgbClr val="CE181E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primeiro elemento da lista eh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shift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"O primeiro elemento da lista era</a:t>
            </a:r>
            <a:r>
              <a:rPr b="0" lang="en-US" sz="2800" strike="noStrike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$primeiro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:\n"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lang="en-US" sz="2800" strike="noStrike"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@vetor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2300"/>
            </a:b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"\n"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1651098" y="8712254"/>
            <a:ext cx="10734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50" lIns="46450" spcFirstLastPara="1" rIns="46450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Source Sans Pro"/>
                <a:ea typeface="Source Sans Pro"/>
                <a:cs typeface="Source Sans Pro"/>
                <a:sym typeface="Source Sans Pro"/>
              </a:rPr>
              <a:t>O </a:t>
            </a:r>
            <a:r>
              <a:rPr b="0" lang="en-US" sz="2800" strike="noStrike">
                <a:latin typeface="Source Sans Pro"/>
                <a:ea typeface="Source Sans Pro"/>
                <a:cs typeface="Source Sans Pro"/>
                <a:sym typeface="Source Sans Pro"/>
              </a:rPr>
              <a:t>mesmo código, com os</a:t>
            </a:r>
            <a:r>
              <a:rPr b="0" lang="en-US" sz="2800" strike="noStrike">
                <a:latin typeface="Source Sans Pro"/>
                <a:ea typeface="Source Sans Pro"/>
                <a:cs typeface="Source Sans Pro"/>
                <a:sym typeface="Source Sans Pro"/>
              </a:rPr>
              <a:t> parênteses opciona</a:t>
            </a:r>
            <a:r>
              <a:rPr b="0" lang="en-US" sz="2800" strike="noStrike"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73099" y="1524001"/>
            <a:ext cx="11544300" cy="6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Modelo matemático proposto por Alan Turing por volta de 1936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Aproximadamente seis anos antes do Colossus</a:t>
            </a:r>
            <a:endParaRPr sz="3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Objetivo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Formalizar o conceito de </a:t>
            </a:r>
            <a:r>
              <a:rPr b="1" lang="en-US" sz="3200">
                <a:solidFill>
                  <a:schemeClr val="dk1"/>
                </a:solidFill>
              </a:rPr>
              <a:t>algoritmo</a:t>
            </a:r>
            <a:endParaRPr b="1"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Solucionar o desafio do "problema de decisão" (</a:t>
            </a:r>
            <a:r>
              <a:rPr i="1" lang="en-US" sz="3200">
                <a:solidFill>
                  <a:schemeClr val="dk1"/>
                </a:solidFill>
              </a:rPr>
              <a:t>Entscheidungsproblem</a:t>
            </a:r>
            <a:r>
              <a:rPr lang="en-US" sz="3200">
                <a:solidFill>
                  <a:schemeClr val="dk1"/>
                </a:solidFill>
              </a:rPr>
              <a:t>) que havia sido proposto por David Hilbert	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Definir os limites da computabilidade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 de Turing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673099" y="1524001"/>
            <a:ext cx="11544300" cy="8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linguagem C foi criada por Dennis Ritchie e Brian Kernighan em 1972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linguagem de baixo nível, baseada em B, com tipos de dados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Apesar de não impor muitas restrições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Programação estruturada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Todos os programas contêm uma função chamada main()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partir do seu ponto de entrada, a execução segue o fluxo sequencial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 uma linguagem “genérica”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673099" y="1524001"/>
            <a:ext cx="11544300" cy="7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 foi projetada para ser compilada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Todas as variáveis devem ser declaradas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tipos das variáveis devem ser conhecidos em tempo de compilação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As variáveis não podem mudar de tipo durante a execução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Tipagem estática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Tipagem relativamente fraca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Mais fraca que Java, mais forte que JavaScript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 uma linguagem “genérica”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/>
        </p:nvSpPr>
        <p:spPr>
          <a:xfrm>
            <a:off x="673099" y="1524001"/>
            <a:ext cx="11544300" cy="5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Atualmente a linguagem C é um padrão ISO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International Organization for Standardization ou Organização Internacional para Padronizações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ISO/IEC 9899:2011 (C11)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linguagem C foi base da linguagem C++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C++ também é hoje um padrão ISO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ISO/IEC 14882:2017 (C++17)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 uma linguagem “genérica”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673099" y="1524001"/>
            <a:ext cx="11544300" cy="7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C++ cresceu muito desde sua versão inicial em 1985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Sofreu influência de muitas linguagens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Ada, ALGOL 68, C, CLU, ML, Simula, …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É um “monstro” multi-paradigma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Procedimental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Orientado a objetos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Funcional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Paralelo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Genérico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C++: linguagem “para a todos conquistar”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C++: linguagem “para a todos conquistar”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636003" y="1877093"/>
            <a:ext cx="12032400" cy="722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0600" lIns="50600" spcFirstLastPara="1" rIns="50600" wrap="square" tIns="50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780373"/>
                </a:solidFill>
                <a:latin typeface="Verdana"/>
                <a:ea typeface="Verdana"/>
                <a:cs typeface="Verdana"/>
                <a:sym typeface="Verdana"/>
              </a:rPr>
              <a:t>#include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&lt;iostream&gt;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using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std::cout;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using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std::cin;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main()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n, i, j;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cout &lt;&lt;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"Digite um numero</a:t>
            </a:r>
            <a:r>
              <a:rPr b="0" lang="en-US" sz="2800" strike="noStrike">
                <a:solidFill>
                  <a:srgbClr val="5B277D"/>
                </a:solidFill>
                <a:latin typeface="Verdana"/>
                <a:ea typeface="Verdana"/>
                <a:cs typeface="Verdana"/>
                <a:sym typeface="Verdana"/>
              </a:rPr>
              <a:t>\n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cin &gt;&gt; n;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(i =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i &lt; n; i++) {</a:t>
            </a:r>
            <a:br>
              <a:rPr lang="en-US" sz="2300"/>
            </a:b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(j =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j &lt; n; j++)</a:t>
            </a:r>
            <a:br>
              <a:rPr lang="en-US" sz="2300"/>
            </a:b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cout &lt;&lt; </a:t>
            </a:r>
            <a:r>
              <a:rPr b="0" lang="en-US" sz="2800" strike="noStrike">
                <a:solidFill>
                  <a:srgbClr val="069A2E"/>
                </a:solidFill>
                <a:latin typeface="Verdana"/>
                <a:ea typeface="Verdana"/>
                <a:cs typeface="Verdana"/>
                <a:sym typeface="Verdana"/>
              </a:rPr>
              <a:t>'*'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cout &lt;&lt; </a:t>
            </a:r>
            <a:r>
              <a:rPr b="0" lang="en-US" sz="2800" strike="noStrike">
                <a:solidFill>
                  <a:srgbClr val="5B277D"/>
                </a:solidFill>
                <a:latin typeface="Verdana"/>
                <a:ea typeface="Verdana"/>
                <a:cs typeface="Verdana"/>
                <a:sym typeface="Verdana"/>
              </a:rPr>
              <a:t>'\n'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2800" strike="noStrike">
                <a:solidFill>
                  <a:srgbClr val="EA75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b="0" lang="en-US" sz="2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0" y="4551679"/>
            <a:ext cx="12679800" cy="3251100"/>
          </a:xfrm>
          <a:prstGeom prst="rect">
            <a:avLst/>
          </a:prstGeom>
        </p:spPr>
        <p:txBody>
          <a:bodyPr anchorCtr="0" anchor="ctr" bIns="65000" lIns="1690500" spcFirstLastPara="1" rIns="390100" wrap="square" tIns="65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Expressões e Sentenças de Atribuição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1300480" y="7800330"/>
            <a:ext cx="11379300" cy="1105500"/>
          </a:xfrm>
          <a:prstGeom prst="rect">
            <a:avLst/>
          </a:prstGeom>
        </p:spPr>
        <p:txBody>
          <a:bodyPr anchorCtr="0" anchor="ctr" bIns="130025" lIns="416125" spcFirstLastPara="1" rIns="390100" wrap="square" tIns="130025">
            <a:normAutofit/>
          </a:bodyPr>
          <a:lstStyle/>
          <a:p>
            <a:pPr indent="0" lvl="0" marL="0" rtl="0" algn="l">
              <a:spcBef>
                <a:spcPts val="4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673099" y="1524001"/>
            <a:ext cx="11544300" cy="7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Expressões</a:t>
            </a:r>
            <a:r>
              <a:rPr lang="en-US" sz="3600">
                <a:solidFill>
                  <a:schemeClr val="dk1"/>
                </a:solidFill>
              </a:rPr>
              <a:t> são os meios fundamentais de especificar computações em uma LP.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É crucial entender tanto a sintaxe quanto a semântica de expressões das linguagens.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Isso é um exemplo de </a:t>
            </a:r>
            <a:r>
              <a:rPr b="1" lang="en-US" sz="3200">
                <a:solidFill>
                  <a:schemeClr val="dk1"/>
                </a:solidFill>
              </a:rPr>
              <a:t>ortogonalidade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Para entender a avaliação de expressões, é necessário conhecer as ordens de avaliação de operadores e operandos.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ordem de avaliação de operadores de expressões é ditada pelas regras de associatividade e de precedência da linguagem.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/>
        </p:nvSpPr>
        <p:spPr>
          <a:xfrm>
            <a:off x="673099" y="1524001"/>
            <a:ext cx="11544300" cy="7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>
                <a:solidFill>
                  <a:schemeClr val="dk1"/>
                </a:solidFill>
              </a:rPr>
              <a:t> ordem de avaliação dos operandos em expressões pode não ser mencionada no projeto da linguagem.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Programadores escolhem a ordem, o que leva à possibilidade de os programas produzirem resultados diferentes em implementações diferentes. 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essência das LPs imperativas é o papel dominante das sentenças de atribuição.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finalidade é causar o efeito colateral de alterar os valores de variáveis, ou o estado, do programa.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Parte integrante das LPs imperativas é o conceito de variáveis cujos valores mudam durante a execução.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/>
        </p:nvSpPr>
        <p:spPr>
          <a:xfrm>
            <a:off x="673099" y="1524001"/>
            <a:ext cx="11544300" cy="8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Avaliação de expressões aritméticas foi a motivação para o desenvolvimento da primeira linguagem de programação;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Expressão aritmética consiste de:	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operadores e operandos,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parênteses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chamadas de função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Double A = (3.2 + 8.4) / B;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Aritméticas 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/>
        </p:nvSpPr>
        <p:spPr>
          <a:xfrm>
            <a:off x="673099" y="1524001"/>
            <a:ext cx="11544300" cy="6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Considerações de projeto: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Quais são as regras de  precedência de operadores?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Quais são as regras de associatividade de operadores?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Qual é a ordem de avaliação dos operandos?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Existem restrições quanto </a:t>
            </a:r>
            <a:r>
              <a:rPr lang="en-US" sz="3200">
                <a:solidFill>
                  <a:schemeClr val="dk1"/>
                </a:solidFill>
              </a:rPr>
              <a:t>aos efeitos</a:t>
            </a:r>
            <a:r>
              <a:rPr lang="en-US" sz="3200">
                <a:solidFill>
                  <a:schemeClr val="dk1"/>
                </a:solidFill>
              </a:rPr>
              <a:t> colaterais da avaliação dos operandos?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linguagem permite sobrecarga de operadores definidas pelo usuário?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Aritméticas 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673099" y="1524001"/>
            <a:ext cx="11544300" cy="5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máquinas de Turing são máquinas de estados que possuem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Uma </a:t>
            </a:r>
            <a:r>
              <a:rPr lang="en-US" sz="3200">
                <a:solidFill>
                  <a:srgbClr val="FF0000"/>
                </a:solidFill>
              </a:rPr>
              <a:t>fita</a:t>
            </a:r>
            <a:r>
              <a:rPr lang="en-US" sz="3200">
                <a:solidFill>
                  <a:schemeClr val="dk1"/>
                </a:solidFill>
              </a:rPr>
              <a:t> de tamanho infinito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Uma </a:t>
            </a:r>
            <a:r>
              <a:rPr lang="en-US" sz="3200">
                <a:solidFill>
                  <a:srgbClr val="FF0000"/>
                </a:solidFill>
              </a:rPr>
              <a:t>cabeça de leitura e escrita</a:t>
            </a:r>
            <a:endParaRPr sz="3200">
              <a:solidFill>
                <a:srgbClr val="FF0000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 conjunto finito de </a:t>
            </a:r>
            <a:r>
              <a:rPr lang="en-US" sz="3200">
                <a:solidFill>
                  <a:srgbClr val="FF0000"/>
                </a:solidFill>
              </a:rPr>
              <a:t>estados internos</a:t>
            </a:r>
            <a:endParaRPr sz="3200">
              <a:solidFill>
                <a:srgbClr val="FF0000"/>
              </a:solidFill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Inicial, de aceitação e de rejeição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 conjunto finito de </a:t>
            </a:r>
            <a:r>
              <a:rPr lang="en-US" sz="3200">
                <a:solidFill>
                  <a:srgbClr val="FF0000"/>
                </a:solidFill>
              </a:rPr>
              <a:t>regras de transição</a:t>
            </a:r>
            <a:endParaRPr sz="3200"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 de Turing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/>
        </p:nvSpPr>
        <p:spPr>
          <a:xfrm>
            <a:off x="673099" y="1524001"/>
            <a:ext cx="11544300" cy="7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Operadores: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Unário 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possui apenas um </a:t>
            </a:r>
            <a:r>
              <a:rPr lang="en-US" sz="2800">
                <a:solidFill>
                  <a:schemeClr val="dk1"/>
                </a:solidFill>
              </a:rPr>
              <a:t>operando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b="1" lang="en-US" sz="2800">
                <a:solidFill>
                  <a:schemeClr val="dk1"/>
                </a:solidFill>
              </a:rPr>
              <a:t>Ex: A ++</a:t>
            </a:r>
            <a:endParaRPr b="1" sz="2800">
              <a:solidFill>
                <a:schemeClr val="dk1"/>
              </a:solidFill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200">
                <a:solidFill>
                  <a:schemeClr val="dk1"/>
                </a:solidFill>
              </a:rPr>
              <a:t>Binário </a:t>
            </a:r>
            <a:endParaRPr sz="36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possui dois operandos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b="1" lang="en-US" sz="2800">
                <a:solidFill>
                  <a:schemeClr val="dk1"/>
                </a:solidFill>
              </a:rPr>
              <a:t>Ex: A * B</a:t>
            </a:r>
            <a:endParaRPr b="1" sz="2800">
              <a:solidFill>
                <a:schemeClr val="dk1"/>
              </a:solidFill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200">
                <a:solidFill>
                  <a:schemeClr val="dk1"/>
                </a:solidFill>
              </a:rPr>
              <a:t>ternário </a:t>
            </a:r>
            <a:endParaRPr sz="36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possui 3 operandos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(condição) ? Verdadeiro : Falso 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■"/>
            </a:pPr>
            <a:r>
              <a:rPr b="1" lang="en-US" sz="2800">
                <a:solidFill>
                  <a:schemeClr val="dk1"/>
                </a:solidFill>
              </a:rPr>
              <a:t>Ex: (A &lt; B) ? 1 : 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Aritméticas 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/>
        </p:nvSpPr>
        <p:spPr>
          <a:xfrm>
            <a:off x="673099" y="1524001"/>
            <a:ext cx="11544300" cy="7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Como deve ser avaliada a seguinte expressão: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+ b * c** d** e / f 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Para isso temos: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Regra de Precedência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Regra de Associatividade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Parênteses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Expressões Condicionais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Ordem de Avaliação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/>
        </p:nvSpPr>
        <p:spPr>
          <a:xfrm>
            <a:off x="673099" y="1524001"/>
            <a:ext cx="11544300" cy="8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Regra de Precedência de Operadores </a:t>
            </a:r>
            <a:r>
              <a:rPr lang="en-US" sz="3600">
                <a:solidFill>
                  <a:schemeClr val="dk1"/>
                </a:solidFill>
              </a:rPr>
              <a:t>para avaliação de expressões definem a ordem na qual operadores adjacentes de diferentes níveis de precedência são avaliados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Níveis de precedência típicos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parênteses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Operadores unários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** (se a linguagem suporta exponenciação)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*, /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+, -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==, &gt; , &lt; , &lt;= , &gt;</a:t>
            </a:r>
            <a:r>
              <a:rPr lang="en-US" sz="2800">
                <a:solidFill>
                  <a:schemeClr val="dk1"/>
                </a:solidFill>
              </a:rPr>
              <a:t>=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Precedência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/>
        </p:nvSpPr>
        <p:spPr>
          <a:xfrm>
            <a:off x="673099" y="1524001"/>
            <a:ext cx="11544300" cy="5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expressão típica em C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linguagem assegura que o operador </a:t>
            </a:r>
            <a:r>
              <a:rPr b="1" lang="en-US" sz="3600">
                <a:solidFill>
                  <a:schemeClr val="dk1"/>
                </a:solidFill>
              </a:rPr>
              <a:t>&amp;</a:t>
            </a:r>
            <a:r>
              <a:rPr lang="en-US" sz="3600">
                <a:solidFill>
                  <a:schemeClr val="dk1"/>
                </a:solidFill>
              </a:rPr>
              <a:t> tem menor precedência que o operador </a:t>
            </a:r>
            <a:r>
              <a:rPr b="1" lang="en-US" sz="3600">
                <a:solidFill>
                  <a:schemeClr val="dk1"/>
                </a:solidFill>
              </a:rPr>
              <a:t>[]</a:t>
            </a:r>
            <a:r>
              <a:rPr lang="en-US" sz="3600">
                <a:solidFill>
                  <a:schemeClr val="dk1"/>
                </a:solidFill>
              </a:rPr>
              <a:t> para que a expressão acima signifique o "endereço do quarto elemento"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84" name="Google Shape;384;p5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Precedência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59"/>
          <p:cNvSpPr txBox="1"/>
          <p:nvPr/>
        </p:nvSpPr>
        <p:spPr>
          <a:xfrm>
            <a:off x="2130510" y="3127520"/>
            <a:ext cx="8847300" cy="150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0600" lIns="50600" spcFirstLastPara="1" rIns="50600" wrap="square" tIns="50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numeros[] = {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42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ptr = </a:t>
            </a:r>
            <a:r>
              <a:rPr b="0" lang="en-US" sz="2800" strike="noStrike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numeros[</a:t>
            </a:r>
            <a:r>
              <a:rPr b="0" lang="en-US" sz="2800" strike="noStrike">
                <a:solidFill>
                  <a:srgbClr val="BF004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/>
        </p:nvSpPr>
        <p:spPr>
          <a:xfrm>
            <a:off x="673099" y="1524001"/>
            <a:ext cx="11544300" cy="6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expressão típica em Perl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operador </a:t>
            </a:r>
            <a:r>
              <a:rPr b="1" lang="en-US" sz="3600">
                <a:solidFill>
                  <a:schemeClr val="dk1"/>
                </a:solidFill>
              </a:rPr>
              <a:t>or</a:t>
            </a:r>
            <a:r>
              <a:rPr lang="en-US" sz="3600">
                <a:solidFill>
                  <a:schemeClr val="dk1"/>
                </a:solidFill>
              </a:rPr>
              <a:t> tem menor precedência que os outros operadores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comando </a:t>
            </a:r>
            <a:r>
              <a:rPr b="1" lang="en-US" sz="3200">
                <a:solidFill>
                  <a:schemeClr val="dk1"/>
                </a:solidFill>
              </a:rPr>
              <a:t>die</a:t>
            </a:r>
            <a:r>
              <a:rPr lang="en-US" sz="3200">
                <a:solidFill>
                  <a:schemeClr val="dk1"/>
                </a:solidFill>
              </a:rPr>
              <a:t> só é executado se a expressão à esquerda retornar um valor falso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Precedência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485481" y="2771184"/>
            <a:ext cx="12032400" cy="183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0600" lIns="50600" spcFirstLastPara="1" rIns="50600" wrap="square" tIns="50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$nome_completo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=~ </a:t>
            </a:r>
            <a:r>
              <a:rPr b="0" lang="en-US" sz="2800" strike="noStrike">
                <a:solidFill>
                  <a:srgbClr val="FF4000"/>
                </a:solidFill>
                <a:latin typeface="Verdana"/>
                <a:ea typeface="Verdana"/>
                <a:cs typeface="Verdana"/>
                <a:sym typeface="Verdana"/>
              </a:rPr>
              <a:t>/\s*(\w+)\s+(\w+)/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2800" strike="noStrike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2800" strike="noStrike">
                <a:solidFill>
                  <a:srgbClr val="C6363C"/>
                </a:solidFill>
                <a:latin typeface="Verdana"/>
                <a:ea typeface="Verdana"/>
                <a:cs typeface="Verdana"/>
                <a:sym typeface="Verdana"/>
              </a:rPr>
              <a:t>die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2800" strike="noStrike">
                <a:solidFill>
                  <a:srgbClr val="FF4000"/>
                </a:solidFill>
                <a:latin typeface="Verdana"/>
                <a:ea typeface="Verdana"/>
                <a:cs typeface="Verdana"/>
                <a:sym typeface="Verdana"/>
              </a:rPr>
              <a:t>"No match"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US" sz="2300"/>
            </a:b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$nome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$1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$sobrenome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en-US" sz="2800" strike="noStrike">
                <a:solidFill>
                  <a:srgbClr val="13A4A6"/>
                </a:solidFill>
                <a:latin typeface="Verdana"/>
                <a:ea typeface="Verdana"/>
                <a:cs typeface="Verdana"/>
                <a:sym typeface="Verdana"/>
              </a:rPr>
              <a:t>$2</a:t>
            </a:r>
            <a:r>
              <a:rPr b="0" lang="en-US" sz="2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sz="2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/>
        </p:nvSpPr>
        <p:spPr>
          <a:xfrm>
            <a:off x="673099" y="1524001"/>
            <a:ext cx="11544300" cy="6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regras de precedência da linguagem influenciam muito na facilidade de escrita e na facilidade de leitura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Algumas regras são intuitivas ou devem ser internalizadas pelos programadores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&amp;estrutura-&gt;vetor[10] 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outros casos, é melhor utilizar parênteses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terceiro_bit = (num &gt;&gt; 2) &amp; 1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98" name="Google Shape;398;p6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Precedência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Precedência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76" y="3741184"/>
            <a:ext cx="2573824" cy="39014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62"/>
          <p:cNvGraphicFramePr/>
          <p:nvPr/>
        </p:nvGraphicFramePr>
        <p:xfrm>
          <a:off x="3429376" y="2522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{8350272E-759F-481C-A4E9-28A3BA79AF78}</a:tableStyleId>
              </a:tblPr>
              <a:tblGrid>
                <a:gridCol w="2091025"/>
                <a:gridCol w="2363900"/>
                <a:gridCol w="2228225"/>
                <a:gridCol w="2226175"/>
              </a:tblGrid>
              <a:tr h="99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FORTRAN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PASCAL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*, /, </a:t>
                      </a: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div, mod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, -- 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pós-fixo 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**, </a:t>
                      </a: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*, /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, - ( todos 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, -- 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prefixo 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*, /, </a:t>
                      </a: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+, - ( todos)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, - (unário)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+, - (unário)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*, / , %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+, - (binário)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+, - (binário)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0025" marB="130025" marR="130025" marL="130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/>
        </p:nvSpPr>
        <p:spPr>
          <a:xfrm>
            <a:off x="673099" y="1524001"/>
            <a:ext cx="11544300" cy="8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Regras de associatividade definem a ordem em que os operadores adjacentes com mesmo precedência são avaliados (Ex: A + B – C + D</a:t>
            </a:r>
            <a:r>
              <a:rPr lang="en-US" sz="3200">
                <a:solidFill>
                  <a:schemeClr val="dk1"/>
                </a:solidFill>
              </a:rPr>
              <a:t>)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Regras de associatividade comuns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Da esquerda para a direita,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exceto **, Qual é da direita para a esquerda a esquerda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B + A ** C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Regras de precedência e de associatividade podem ser substituídas pelo uso de parênteses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Ex: ( A + B ) * C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11" name="Google Shape;411;p6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Associatividade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/>
        </p:nvSpPr>
        <p:spPr>
          <a:xfrm>
            <a:off x="673099" y="1524001"/>
            <a:ext cx="115443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Em FORTRAN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Alguns operadores unários associam-se da direita para esquerda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Em APL 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Todos os operadores têm precedência iguais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São associativos da direita para a esquerda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7" name="Google Shape;417;p6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 de Associatividade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18" name="Google Shape;418;p64"/>
          <p:cNvGraphicFramePr/>
          <p:nvPr/>
        </p:nvGraphicFramePr>
        <p:xfrm>
          <a:off x="914432" y="4952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{8350272E-759F-481C-A4E9-28A3BA79AF78}</a:tableStyleId>
              </a:tblPr>
              <a:tblGrid>
                <a:gridCol w="2706950"/>
                <a:gridCol w="8773625"/>
              </a:tblGrid>
              <a:tr h="52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Linguagem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Regra de Associatividade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ACA"/>
                    </a:solidFill>
                  </a:tcPr>
                </a:tc>
              </a:tr>
              <a:tr h="8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Esquerda : *, / , + , -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Direita : **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</a:tr>
              <a:tr h="52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Esquerda : Todos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Esquerda : ++ pós-fixo, -- pós-fixo, * ,  / , % , + binário , - binário 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Direita : ++ prefixo, -- prefixo,  + unário , - unário 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</a:tr>
              <a:tr h="8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C++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Esquerda : * ,  / , % , +  binário , - binário 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Direita : ++, -- , + unário , - unário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Esquerda : todos, exceto **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Direita : **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R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/>
        </p:nvSpPr>
        <p:spPr>
          <a:xfrm>
            <a:off x="673099" y="1524001"/>
            <a:ext cx="11544300" cy="8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Operador ternário ? :</a:t>
            </a:r>
            <a:endParaRPr sz="3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C, C++ e Java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Exemplo</a:t>
            </a:r>
            <a:r>
              <a:rPr lang="en-US" sz="3200">
                <a:solidFill>
                  <a:schemeClr val="dk1"/>
                </a:solidFill>
              </a:rPr>
              <a:t>:</a:t>
            </a:r>
            <a:endParaRPr sz="32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</a:rPr>
              <a:t>res = (cont == 0)? 0 : soma/cont</a:t>
            </a:r>
            <a:endParaRPr i="1"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Equivalente – if-then-else</a:t>
            </a:r>
            <a:endParaRPr b="1" sz="32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</a:rPr>
              <a:t>if (cont == 0) </a:t>
            </a:r>
            <a:endParaRPr i="1" sz="3200">
              <a:solidFill>
                <a:schemeClr val="dk1"/>
              </a:solidFill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</a:rPr>
              <a:t>res = 0</a:t>
            </a:r>
            <a:endParaRPr i="1" sz="32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</a:rPr>
              <a:t>else res = soma /cont</a:t>
            </a:r>
            <a:endParaRPr i="1"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24" name="Google Shape;424;p6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Condicionais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 de Turing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00" y="1414937"/>
            <a:ext cx="7496175" cy="7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Ordem de avaliação de operandos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673099" y="1524001"/>
            <a:ext cx="11544300" cy="7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Variáveis</a:t>
            </a:r>
            <a:endParaRPr b="1"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Buscar seu valor na memória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Constantes: </a:t>
            </a:r>
            <a:endParaRPr b="1"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Algumas vezes é necessário buscar na memória;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Outras vezes a constante está na própria instrução de máquina. 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Expressões parêntizadas</a:t>
            </a:r>
            <a:endParaRPr b="1"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avaliar todos operandos primeiro antes que seu valor possa ser usado como operando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Efeitos Colaterais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67"/>
          <p:cNvSpPr txBox="1"/>
          <p:nvPr/>
        </p:nvSpPr>
        <p:spPr>
          <a:xfrm>
            <a:off x="673099" y="1524001"/>
            <a:ext cx="11544300" cy="7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Ocorre quando uma função altera um de seus parâmetros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ou uma variável não local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u="sng">
                <a:solidFill>
                  <a:schemeClr val="dk1"/>
                </a:solidFill>
              </a:rPr>
              <a:t>Exemplo:</a:t>
            </a:r>
            <a:r>
              <a:rPr lang="en-US" sz="3600">
                <a:solidFill>
                  <a:schemeClr val="dk1"/>
                </a:solidFill>
              </a:rPr>
              <a:t> Quando uma função é chamada em uma expressão e altera outro operando da expressão: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= 10;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/*a função fun( ) retorna o valor do argumento divido por </a:t>
            </a:r>
            <a:r>
              <a:rPr lang="en-US" sz="2800">
                <a:solidFill>
                  <a:schemeClr val="dk1"/>
                </a:solidFill>
              </a:rPr>
              <a:t>2 e modifica o parâmetro</a:t>
            </a:r>
            <a:r>
              <a:rPr lang="en-US" sz="2800">
                <a:solidFill>
                  <a:schemeClr val="dk1"/>
                </a:solidFill>
              </a:rPr>
              <a:t>*/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b = a + fun(a);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Se o valor de a for buscado primeiro a = 10 + 5 = 15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Mas se o segundo operando for avaliado primeiro, o valor do primeiro será 5 + 5 = 10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Efeitos Colaterais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68"/>
          <p:cNvSpPr txBox="1"/>
          <p:nvPr/>
        </p:nvSpPr>
        <p:spPr>
          <a:xfrm>
            <a:off x="673099" y="1524001"/>
            <a:ext cx="11544300" cy="6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Variável Global</a:t>
            </a:r>
            <a:endParaRPr sz="3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Int a = 5;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Int fun1( ) {  a = 17;	return 3;  }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Int fun2( ) {  a = a + fun1( );   }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void main( ) {  	fun2( );   }</a:t>
            </a:r>
            <a:endParaRPr sz="3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valor computado em fun2( ) depende da ordem de avaliação dos operandos na expressão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 + fun1 ( 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Efeitos Colaterais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p69"/>
          <p:cNvSpPr txBox="1"/>
          <p:nvPr/>
        </p:nvSpPr>
        <p:spPr>
          <a:xfrm>
            <a:off x="673099" y="1524001"/>
            <a:ext cx="11544300" cy="6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Possíveis Soluções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projetista da linguagem poderia impedir que a avaliação da função afetasse o valor das expressões.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Declarar, na definição da linguagem, que os operandos devem ser avaliados em uma ordem particular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Exigir que os programadores garantam esta ordem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Rejeitar os efeitos colaterais é difícil e elimina a otimização do programador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Sobrecarga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70"/>
          <p:cNvSpPr txBox="1"/>
          <p:nvPr/>
        </p:nvSpPr>
        <p:spPr>
          <a:xfrm>
            <a:off x="673099" y="1524001"/>
            <a:ext cx="11544300" cy="8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Usar um operador para mais do que um propósito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+ para </a:t>
            </a:r>
            <a:r>
              <a:rPr lang="en-US" sz="3200">
                <a:solidFill>
                  <a:schemeClr val="dk1"/>
                </a:solidFill>
              </a:rPr>
              <a:t>adição</a:t>
            </a:r>
            <a:r>
              <a:rPr lang="en-US" sz="3200">
                <a:solidFill>
                  <a:schemeClr val="dk1"/>
                </a:solidFill>
              </a:rPr>
              <a:t> de quaisquer operandos de tipo numérico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int e float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Java (+) para concatenar cadeias.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C: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= B * C 	// Multiplicação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= * ref; 	// Referência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Sobrecarga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0" name="Google Shape;460;p71"/>
          <p:cNvSpPr txBox="1"/>
          <p:nvPr/>
        </p:nvSpPr>
        <p:spPr>
          <a:xfrm>
            <a:off x="673099" y="1524001"/>
            <a:ext cx="11544300" cy="6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Alguns representam problemas em potencial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Perda da capacidade de detectar erros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Omissão de um operador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Podem ser evitados pela introdução de novos símbolos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media = soma / cont;  // int ou float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div para divisão de inteiros no Pascal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Sobrecarga de Operadores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p72"/>
          <p:cNvSpPr txBox="1"/>
          <p:nvPr/>
        </p:nvSpPr>
        <p:spPr>
          <a:xfrm>
            <a:off x="673099" y="1524001"/>
            <a:ext cx="11544300" cy="6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C++ e Ada permitem que programador defina a sobrecarga de operadores.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Problema potencial: 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Programadores podem definir sobrecarga de operadores sem sentido;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Legibilidade</a:t>
            </a:r>
            <a:r>
              <a:rPr lang="en-US" sz="3200">
                <a:solidFill>
                  <a:schemeClr val="dk1"/>
                </a:solidFill>
              </a:rPr>
              <a:t> pode ficar comprometida.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Conversões de Tipo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73"/>
          <p:cNvSpPr txBox="1"/>
          <p:nvPr/>
        </p:nvSpPr>
        <p:spPr>
          <a:xfrm>
            <a:off x="673099" y="1524001"/>
            <a:ext cx="11544300" cy="8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conversão de estreitamento transforma um valor para um tipo que não pode armazenar todos os valores do tipo original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float para int</a:t>
            </a:r>
            <a:endParaRPr b="1"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conversão de alargamento transforma um valor para um tipo que pode incluir, pelo menos, aproximações de todos os valores do original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int para float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expressão de modo misto é aquela que possui operandos de tipos diferentes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Conversões </a:t>
            </a: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Expressões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74"/>
          <p:cNvSpPr txBox="1"/>
          <p:nvPr/>
        </p:nvSpPr>
        <p:spPr>
          <a:xfrm>
            <a:off x="673099" y="1524001"/>
            <a:ext cx="11544300" cy="5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Desvantagem de conversão: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Diminui poder do compilador na detecção de erros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Na maioria das linguagens, todos os tipos numéricos são convertidos em expressões, usando coerção de alargamento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No Ada e Modula-2, praticamente, não é permitida conversão em expressões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de Tipo Explícita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75"/>
          <p:cNvSpPr txBox="1"/>
          <p:nvPr/>
        </p:nvSpPr>
        <p:spPr>
          <a:xfrm>
            <a:off x="673099" y="1524001"/>
            <a:ext cx="11544300" cy="7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Chamada de </a:t>
            </a:r>
            <a:r>
              <a:rPr i="1" lang="en-US" sz="3600">
                <a:solidFill>
                  <a:schemeClr val="dk1"/>
                </a:solidFill>
              </a:rPr>
              <a:t>casting</a:t>
            </a:r>
            <a:r>
              <a:rPr lang="en-US" sz="3600">
                <a:solidFill>
                  <a:schemeClr val="dk1"/>
                </a:solidFill>
              </a:rPr>
              <a:t> em linguagens baseadas em C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C: (int) numero</a:t>
            </a:r>
            <a:endParaRPr sz="3200">
              <a:solidFill>
                <a:schemeClr val="dk1"/>
              </a:solidFill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200">
                <a:solidFill>
                  <a:schemeClr val="dk1"/>
                </a:solidFill>
              </a:rPr>
              <a:t>Ada: Float (soma)</a:t>
            </a:r>
            <a:r>
              <a:rPr lang="en-US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Obs: a sintaxe em Ada é similar a chamada de funções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673099" y="1524001"/>
            <a:ext cx="11544300" cy="6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máquina de Turing que sempre </a:t>
            </a:r>
            <a:r>
              <a:rPr b="1" lang="en-US" sz="3600">
                <a:solidFill>
                  <a:schemeClr val="dk1"/>
                </a:solidFill>
              </a:rPr>
              <a:t>para</a:t>
            </a:r>
            <a:r>
              <a:rPr lang="en-US" sz="3600">
                <a:solidFill>
                  <a:schemeClr val="dk1"/>
                </a:solidFill>
              </a:rPr>
              <a:t> para qualquer entrada é um "modelo de algoritmo"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Todo algoritmo possui uma máquina de Turing equivalente que </a:t>
            </a:r>
            <a:r>
              <a:rPr b="1" lang="en-US" sz="3600">
                <a:solidFill>
                  <a:schemeClr val="dk1"/>
                </a:solidFill>
              </a:rPr>
              <a:t>para</a:t>
            </a:r>
            <a:r>
              <a:rPr lang="en-US" sz="3600">
                <a:solidFill>
                  <a:schemeClr val="dk1"/>
                </a:solidFill>
              </a:rPr>
              <a:t> para qualquer entrada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Portanto, algoritmos e máquinas de Turing são conceitos equivalentes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e </a:t>
            </a: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 de Turing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em Expressões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76"/>
          <p:cNvSpPr txBox="1"/>
          <p:nvPr/>
        </p:nvSpPr>
        <p:spPr>
          <a:xfrm>
            <a:off x="673099" y="1524001"/>
            <a:ext cx="11544300" cy="6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Erros em Expressões (causados por):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Limitações aritméticas: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Ex. Divisão por zero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Limitações da aritmética computacional: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Ex. overflow de inteiros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Overflow de ponto flutuante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Relacionais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77"/>
          <p:cNvSpPr txBox="1"/>
          <p:nvPr/>
        </p:nvSpPr>
        <p:spPr>
          <a:xfrm>
            <a:off x="673099" y="1524001"/>
            <a:ext cx="11544300" cy="8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Possui dois operandos e um operador relacional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Este Compara os valores de seus dois operandos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Seu valor é booleano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Os símbolos de operadores variam bastante entre linguagens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Relacionais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02" name="Google Shape;502;p78"/>
          <p:cNvGraphicFramePr/>
          <p:nvPr/>
        </p:nvGraphicFramePr>
        <p:xfrm>
          <a:off x="650240" y="1803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{8350272E-759F-481C-A4E9-28A3BA79AF78}</a:tableStyleId>
              </a:tblPr>
              <a:tblGrid>
                <a:gridCol w="3497450"/>
                <a:gridCol w="2661900"/>
                <a:gridCol w="2765825"/>
                <a:gridCol w="2779125"/>
              </a:tblGrid>
              <a:tr h="9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Operação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FORTRAN 90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Igual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.EQ. ou ==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Diferente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.NE. ou &lt;&gt;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Maior que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.GT. ou &gt;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 que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.LT. ou &lt;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Maior que ou igual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.GE. ou &gt;=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 que ou igual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.LE. ou &lt;=</a:t>
                      </a:r>
                      <a:endParaRPr b="0" sz="2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025" marB="65025" marR="128000" marL="12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Booleanas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79"/>
          <p:cNvSpPr txBox="1"/>
          <p:nvPr/>
        </p:nvSpPr>
        <p:spPr>
          <a:xfrm>
            <a:off x="673099" y="1524001"/>
            <a:ext cx="11544300" cy="7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Operandos são booleanos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resultado é booleano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Característica do C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possui tipo booleano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utiliza o tipo int com 0 para FALSO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diferente de zero para VERDADEIRO.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 expressão: a &lt; b &lt; c  é correta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 equivalente a: (a&lt;b) &lt; c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509" name="Google Shape;50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424" y="2418808"/>
            <a:ext cx="6502400" cy="27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Booleanas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p80"/>
          <p:cNvSpPr txBox="1"/>
          <p:nvPr/>
        </p:nvSpPr>
        <p:spPr>
          <a:xfrm>
            <a:off x="673100" y="1382800"/>
            <a:ext cx="11544300" cy="7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Qualquer linguagem “que se preze” oferece operadores booleanos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C, C++, Perl, Python, JavaScript etc.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 constante “falso” é 0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Qualquer outro valor é a constante “verdadeiro”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&amp;&amp;, || e ! representam conjunção, disjunção e negação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Perl, C++, Python, Pascal etc.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 constante “falso” é False e/ou false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 constante “verdadeiro” é True e/ou true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and, or e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516" name="Google Shape;5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900" y="7131800"/>
            <a:ext cx="4409250" cy="2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Compostos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p81"/>
          <p:cNvSpPr txBox="1"/>
          <p:nvPr/>
        </p:nvSpPr>
        <p:spPr>
          <a:xfrm>
            <a:off x="673099" y="1524001"/>
            <a:ext cx="11544300" cy="7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É um método abreviado de especificar uma forma de atribuição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Introduzido em ALGOL; adotado por C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= a + b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É escrito como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+= b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Unários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82"/>
          <p:cNvSpPr txBox="1"/>
          <p:nvPr/>
        </p:nvSpPr>
        <p:spPr>
          <a:xfrm>
            <a:off x="673099" y="1524001"/>
            <a:ext cx="11544300" cy="8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Linguagens baseadas em C combinam operações de incremento e de decremento com atribuição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soma = ++ cont (o valor de cont é incrementa em 1, </a:t>
            </a:r>
            <a:r>
              <a:rPr lang="en-US" sz="3200">
                <a:solidFill>
                  <a:schemeClr val="dk1"/>
                </a:solidFill>
              </a:rPr>
              <a:t>é atribuído</a:t>
            </a:r>
            <a:r>
              <a:rPr lang="en-US" sz="3200">
                <a:solidFill>
                  <a:schemeClr val="dk1"/>
                </a:solidFill>
              </a:rPr>
              <a:t> a suma)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soma = cont++ (atribui a soma , e cont é incrementado)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cont++ (cont é incrementado 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-cont++ (cont é incremented e depois é transformado em negativos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(-cont)++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3"/>
          <p:cNvSpPr txBox="1"/>
          <p:nvPr>
            <p:ph type="title"/>
          </p:nvPr>
        </p:nvSpPr>
        <p:spPr>
          <a:xfrm>
            <a:off x="0" y="4551679"/>
            <a:ext cx="12679800" cy="3251100"/>
          </a:xfrm>
          <a:prstGeom prst="rect">
            <a:avLst/>
          </a:prstGeom>
        </p:spPr>
        <p:txBody>
          <a:bodyPr anchorCtr="0" anchor="ctr" bIns="65000" lIns="1690500" spcFirstLastPara="1" rIns="390100" wrap="square" tIns="65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Estruturas de Controle no Nível de Sentença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83"/>
          <p:cNvSpPr txBox="1"/>
          <p:nvPr>
            <p:ph idx="1" type="body"/>
          </p:nvPr>
        </p:nvSpPr>
        <p:spPr>
          <a:xfrm>
            <a:off x="1300480" y="7800330"/>
            <a:ext cx="11379300" cy="1105500"/>
          </a:xfrm>
          <a:prstGeom prst="rect">
            <a:avLst/>
          </a:prstGeom>
        </p:spPr>
        <p:txBody>
          <a:bodyPr anchorCtr="0" anchor="ctr" bIns="130025" lIns="416125" spcFirstLastPara="1" rIns="390100" wrap="square" tIns="130025">
            <a:normAutofit/>
          </a:bodyPr>
          <a:lstStyle/>
          <a:p>
            <a:pPr indent="0" lvl="0" marL="0" rtl="0" algn="l">
              <a:spcBef>
                <a:spcPts val="4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fluxo de controle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84"/>
          <p:cNvSpPr txBox="1"/>
          <p:nvPr/>
        </p:nvSpPr>
        <p:spPr>
          <a:xfrm>
            <a:off x="673099" y="1524001"/>
            <a:ext cx="11544300" cy="6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Computações são realizadas por meio da avaliação de expressões e da atribuição dos valores a variáveis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Para tornar a computação mais flexível e poderosa criou-se: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Formas de selecionar entre caminhos alternativos de fluxo de controle (execução da sentença)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Execução repetida de sentenças ou de sequência de sentenças chamada de </a:t>
            </a:r>
            <a:r>
              <a:rPr b="1" lang="en-US" sz="3200">
                <a:solidFill>
                  <a:schemeClr val="dk1"/>
                </a:solidFill>
              </a:rPr>
              <a:t>controle de fluxo</a:t>
            </a:r>
            <a:r>
              <a:rPr lang="en-US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fluxo de controle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85"/>
          <p:cNvSpPr txBox="1"/>
          <p:nvPr/>
        </p:nvSpPr>
        <p:spPr>
          <a:xfrm>
            <a:off x="673099" y="1524001"/>
            <a:ext cx="11544300" cy="5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</a:t>
            </a:r>
            <a:r>
              <a:rPr b="1" lang="en-US" sz="3600">
                <a:solidFill>
                  <a:schemeClr val="dk1"/>
                </a:solidFill>
              </a:rPr>
              <a:t>controle do fluxo</a:t>
            </a:r>
            <a:r>
              <a:rPr lang="en-US" sz="3600">
                <a:solidFill>
                  <a:schemeClr val="dk1"/>
                </a:solidFill>
              </a:rPr>
              <a:t> em um programa ocorre em diversos níveis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Dentro das expressões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Regras de associatividade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Regras de precedência de operadores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Entre as unidades de programas 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Subprogramas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Entre as sentenças 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673099" y="1524001"/>
            <a:ext cx="115443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Máquinas de Turing, por sua vez, são equivalentes a gramáticas livres de contexto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máquina de Turing pode ser usada para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Descrever uma linguagem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Verificar se uma cadeia pertence à linguagem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Portanto, um </a:t>
            </a:r>
            <a:r>
              <a:rPr lang="en-US" sz="3600">
                <a:solidFill>
                  <a:schemeClr val="dk1"/>
                </a:solidFill>
              </a:rPr>
              <a:t>algoritmo</a:t>
            </a:r>
            <a:r>
              <a:rPr lang="en-US" sz="3600">
                <a:solidFill>
                  <a:schemeClr val="dk1"/>
                </a:solidFill>
              </a:rPr>
              <a:t> pode ser usado para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Descrever uma linguagem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Verificar se uma cadeia pertence à linguagem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</a:t>
            </a: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Máquina de Turing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controle: Evolução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p86"/>
          <p:cNvSpPr txBox="1"/>
          <p:nvPr/>
        </p:nvSpPr>
        <p:spPr>
          <a:xfrm>
            <a:off x="673099" y="1524001"/>
            <a:ext cx="11544300" cy="7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Sentenças de controle em FORTRAN I foram baseados diretamente no hardware do IBM 704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Boa parte da pesquisa e da discussão foi devotada às sentenças de controle nos anos 1960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Um resultado importante:</a:t>
            </a:r>
            <a:r>
              <a:rPr lang="en-US" sz="3600">
                <a:solidFill>
                  <a:schemeClr val="dk1"/>
                </a:solidFill>
              </a:rPr>
              <a:t> foi provado que todos os algoritmos que podem ser expressos por diagramas de fluxo podem ser codificados em uma linguagem de programação com apenas duas sentenças de controle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controle: Evolução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87"/>
          <p:cNvSpPr txBox="1"/>
          <p:nvPr/>
        </p:nvSpPr>
        <p:spPr>
          <a:xfrm>
            <a:off x="673099" y="1524001"/>
            <a:ext cx="11544300" cy="6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Antes, a</a:t>
            </a:r>
            <a:r>
              <a:rPr lang="en-US" sz="3600">
                <a:solidFill>
                  <a:schemeClr val="dk1"/>
                </a:solidFill>
              </a:rPr>
              <a:t>penas um sentença de controle é necessária, o </a:t>
            </a:r>
            <a:r>
              <a:rPr b="1" lang="en-US" sz="3600">
                <a:solidFill>
                  <a:schemeClr val="dk1"/>
                </a:solidFill>
              </a:rPr>
              <a:t>goto</a:t>
            </a:r>
            <a:r>
              <a:rPr lang="en-US" sz="3600">
                <a:solidFill>
                  <a:schemeClr val="dk1"/>
                </a:solidFill>
              </a:rPr>
              <a:t>, mas esta sentença tem diversos problemas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</a:t>
            </a:r>
            <a:r>
              <a:rPr b="1" lang="en-US" sz="3600">
                <a:solidFill>
                  <a:schemeClr val="dk1"/>
                </a:solidFill>
              </a:rPr>
              <a:t>goto</a:t>
            </a:r>
            <a:r>
              <a:rPr lang="en-US" sz="3600">
                <a:solidFill>
                  <a:schemeClr val="dk1"/>
                </a:solidFill>
              </a:rPr>
              <a:t> pode ser substituído por duas sentenças de controle: </a:t>
            </a:r>
            <a:r>
              <a:rPr b="1" lang="en-US" sz="3600">
                <a:solidFill>
                  <a:schemeClr val="dk1"/>
                </a:solidFill>
              </a:rPr>
              <a:t>seleção</a:t>
            </a:r>
            <a:r>
              <a:rPr lang="en-US" sz="3600">
                <a:solidFill>
                  <a:schemeClr val="dk1"/>
                </a:solidFill>
              </a:rPr>
              <a:t> e </a:t>
            </a:r>
            <a:r>
              <a:rPr b="1" lang="en-US" sz="3600">
                <a:solidFill>
                  <a:schemeClr val="dk1"/>
                </a:solidFill>
              </a:rPr>
              <a:t>repetição</a:t>
            </a:r>
            <a:endParaRPr b="1"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Na prática, o aspecto importante não é a quantidade de sentenças de controle, mas a facilidade de leitura e escrita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controle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88"/>
          <p:cNvSpPr txBox="1"/>
          <p:nvPr/>
        </p:nvSpPr>
        <p:spPr>
          <a:xfrm>
            <a:off x="673099" y="1524001"/>
            <a:ext cx="11544300" cy="6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</a:t>
            </a:r>
            <a:r>
              <a:rPr b="1" lang="en-US" sz="3600">
                <a:solidFill>
                  <a:schemeClr val="dk1"/>
                </a:solidFill>
              </a:rPr>
              <a:t>estrutura de controle</a:t>
            </a:r>
            <a:r>
              <a:rPr lang="en-US" sz="3600">
                <a:solidFill>
                  <a:schemeClr val="dk1"/>
                </a:solidFill>
              </a:rPr>
              <a:t> é uma sentença de controle e a coleção de sentenças cuja a execução está </a:t>
            </a:r>
            <a:r>
              <a:rPr lang="en-US" sz="3600">
                <a:solidFill>
                  <a:schemeClr val="dk1"/>
                </a:solidFill>
              </a:rPr>
              <a:t>sob</a:t>
            </a:r>
            <a:r>
              <a:rPr lang="en-US" sz="3600">
                <a:solidFill>
                  <a:schemeClr val="dk1"/>
                </a:solidFill>
              </a:rPr>
              <a:t> seu controle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Questão de projeto relativa a todas as estruturas de controle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b="1" lang="en-US" sz="3200">
                <a:solidFill>
                  <a:schemeClr val="dk1"/>
                </a:solidFill>
              </a:rPr>
              <a:t>A estrutura de controle tem múltiplas entradas?</a:t>
            </a:r>
            <a:endParaRPr b="1"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Afetam a legibilidade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Ocorrem apenas em LP que incluem </a:t>
            </a:r>
            <a:r>
              <a:rPr i="1" lang="en-US" sz="2800">
                <a:solidFill>
                  <a:schemeClr val="dk1"/>
                </a:solidFill>
              </a:rPr>
              <a:t>goto</a:t>
            </a:r>
            <a:r>
              <a:rPr lang="en-US" sz="2800">
                <a:solidFill>
                  <a:schemeClr val="dk1"/>
                </a:solidFill>
              </a:rPr>
              <a:t> e rótulos (labels) de instruções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89"/>
          <p:cNvSpPr txBox="1"/>
          <p:nvPr/>
        </p:nvSpPr>
        <p:spPr>
          <a:xfrm>
            <a:off x="673099" y="1524001"/>
            <a:ext cx="11544300" cy="7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</a:t>
            </a:r>
            <a:r>
              <a:rPr b="1" lang="en-US" sz="3600">
                <a:solidFill>
                  <a:schemeClr val="dk1"/>
                </a:solidFill>
              </a:rPr>
              <a:t>sentença de seleção</a:t>
            </a:r>
            <a:r>
              <a:rPr lang="en-US" sz="3600">
                <a:solidFill>
                  <a:schemeClr val="dk1"/>
                </a:solidFill>
              </a:rPr>
              <a:t> provê meios de escolher entre dois ou mais caminhos de execução no programa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COBOL introduziu o conceito de </a:t>
            </a:r>
            <a:r>
              <a:rPr b="1" lang="en-US" sz="3600">
                <a:solidFill>
                  <a:schemeClr val="dk1"/>
                </a:solidFill>
              </a:rPr>
              <a:t>IF</a:t>
            </a:r>
            <a:r>
              <a:rPr lang="en-US" sz="3600">
                <a:solidFill>
                  <a:schemeClr val="dk1"/>
                </a:solidFill>
              </a:rPr>
              <a:t>..</a:t>
            </a:r>
            <a:r>
              <a:rPr b="1" lang="en-US" sz="3600">
                <a:solidFill>
                  <a:schemeClr val="dk1"/>
                </a:solidFill>
              </a:rPr>
              <a:t>ELSE</a:t>
            </a:r>
            <a:endParaRPr b="1"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sentenças de seleção são divididas em duas categorias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Duas vias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Múltiplas vias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de duas vias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90"/>
          <p:cNvSpPr txBox="1"/>
          <p:nvPr/>
        </p:nvSpPr>
        <p:spPr>
          <a:xfrm>
            <a:off x="673099" y="1524001"/>
            <a:ext cx="11544300" cy="7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As </a:t>
            </a:r>
            <a:r>
              <a:rPr b="1" lang="en-US" sz="3600">
                <a:solidFill>
                  <a:schemeClr val="dk1"/>
                </a:solidFill>
              </a:rPr>
              <a:t>sentenças de seleção de duas vias</a:t>
            </a:r>
            <a:r>
              <a:rPr lang="en-US" sz="3600">
                <a:solidFill>
                  <a:schemeClr val="dk1"/>
                </a:solidFill>
              </a:rPr>
              <a:t> das LPs modernas são bastante semelhantes. A forma geral é: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Qual é a forma e o tipo da expressão que controla a seleção?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as cláusulas </a:t>
            </a:r>
            <a:r>
              <a:rPr b="1" lang="en-US" sz="3200">
                <a:solidFill>
                  <a:schemeClr val="dk1"/>
                </a:solidFill>
              </a:rPr>
              <a:t>then</a:t>
            </a:r>
            <a:r>
              <a:rPr lang="en-US" sz="3200">
                <a:solidFill>
                  <a:schemeClr val="dk1"/>
                </a:solidFill>
              </a:rPr>
              <a:t> e </a:t>
            </a:r>
            <a:r>
              <a:rPr b="1" lang="en-US" sz="3200">
                <a:solidFill>
                  <a:schemeClr val="dk1"/>
                </a:solidFill>
              </a:rPr>
              <a:t>else</a:t>
            </a:r>
            <a:r>
              <a:rPr lang="en-US" sz="3200">
                <a:solidFill>
                  <a:schemeClr val="dk1"/>
                </a:solidFill>
              </a:rPr>
              <a:t> são especificadas?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o significado dos seletores aninhados devem ser especificados?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78" name="Google Shape;578;p90"/>
          <p:cNvSpPr txBox="1"/>
          <p:nvPr/>
        </p:nvSpPr>
        <p:spPr>
          <a:xfrm>
            <a:off x="4176450" y="3306850"/>
            <a:ext cx="4347000" cy="1616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latin typeface="Century Gothic"/>
                <a:ea typeface="Century Gothic"/>
                <a:cs typeface="Century Gothic"/>
                <a:sym typeface="Century Gothic"/>
              </a:rPr>
              <a:t>if control_expression</a:t>
            </a:r>
            <a:endParaRPr sz="3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latin typeface="Century Gothic"/>
                <a:ea typeface="Century Gothic"/>
                <a:cs typeface="Century Gothic"/>
                <a:sym typeface="Century Gothic"/>
              </a:rPr>
              <a:t>then-clause</a:t>
            </a:r>
            <a:endParaRPr sz="3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entury Gothic"/>
                <a:ea typeface="Century Gothic"/>
                <a:cs typeface="Century Gothic"/>
                <a:sym typeface="Century Gothic"/>
              </a:rPr>
              <a:t>else-clause</a:t>
            </a:r>
            <a:endParaRPr sz="3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de duas vias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91"/>
          <p:cNvSpPr txBox="1"/>
          <p:nvPr/>
        </p:nvSpPr>
        <p:spPr>
          <a:xfrm>
            <a:off x="673099" y="1524001"/>
            <a:ext cx="11544300" cy="5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expressão de controle é especificada entre parênteses se a palavra reservada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(ou outro marca sintática) não é usada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 - if (expressão) comando; else comando;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Pascal - if expressão then comando else comando</a:t>
            </a:r>
            <a:endParaRPr sz="3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Algumas linguagens permitem expressões aritméticas (C/C++, Python), outras permitem apenas expressões booleanas (Ada, Java, Ruby, C#)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de duas vias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0" name="Google Shape;590;p92"/>
          <p:cNvSpPr txBox="1"/>
          <p:nvPr/>
        </p:nvSpPr>
        <p:spPr>
          <a:xfrm>
            <a:off x="673099" y="1524001"/>
            <a:ext cx="11544300" cy="7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Forma da cláusulas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e </a:t>
            </a:r>
            <a:r>
              <a:rPr b="1" lang="en-US" sz="3600">
                <a:solidFill>
                  <a:schemeClr val="dk1"/>
                </a:solidFill>
              </a:rPr>
              <a:t>else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Em Perl, todas as cláusulas precisam ser sentenças compostas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maioria das linguagens permitem sentenças simples e sentenças compostas</a:t>
            </a:r>
            <a:endParaRPr sz="3200">
              <a:solidFill>
                <a:schemeClr val="dk1"/>
              </a:solidFill>
            </a:endParaRPr>
          </a:p>
          <a:p>
            <a:pPr indent="-4064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As linguagens baseadas em C utilizam chaves para formar sentenças compostas</a:t>
            </a:r>
            <a:endParaRPr sz="28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Em Fortran 95, Ada e Ruby as cláusulas </a:t>
            </a:r>
            <a:r>
              <a:rPr b="1" lang="en-US" sz="3200">
                <a:solidFill>
                  <a:schemeClr val="dk1"/>
                </a:solidFill>
              </a:rPr>
              <a:t>then</a:t>
            </a:r>
            <a:r>
              <a:rPr lang="en-US" sz="3200">
                <a:solidFill>
                  <a:schemeClr val="dk1"/>
                </a:solidFill>
              </a:rPr>
              <a:t> e </a:t>
            </a:r>
            <a:r>
              <a:rPr b="1" lang="en-US" sz="3200">
                <a:solidFill>
                  <a:schemeClr val="dk1"/>
                </a:solidFill>
              </a:rPr>
              <a:t>else</a:t>
            </a:r>
            <a:r>
              <a:rPr lang="en-US" sz="3200">
                <a:solidFill>
                  <a:schemeClr val="dk1"/>
                </a:solidFill>
              </a:rPr>
              <a:t> são sequências de sentenças. 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Python usa indentação para isso</a:t>
            </a:r>
            <a:endParaRPr sz="3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591" name="Google Shape;591;p92"/>
          <p:cNvSpPr txBox="1"/>
          <p:nvPr/>
        </p:nvSpPr>
        <p:spPr>
          <a:xfrm>
            <a:off x="8004350" y="7303725"/>
            <a:ext cx="4347000" cy="15237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x &gt; y: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   x = y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   print("case 1")</a:t>
            </a:r>
            <a:endParaRPr sz="5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Seletores Aninhados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93"/>
          <p:cNvSpPr txBox="1"/>
          <p:nvPr/>
        </p:nvSpPr>
        <p:spPr>
          <a:xfrm>
            <a:off x="673099" y="1524001"/>
            <a:ext cx="11544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Quando uma construção de seleção é aninhada com a cláusula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de outra construção de seleção, não fica claro com qual </a:t>
            </a:r>
            <a:r>
              <a:rPr b="1" lang="en-US" sz="3600">
                <a:solidFill>
                  <a:schemeClr val="dk1"/>
                </a:solidFill>
              </a:rPr>
              <a:t>if</a:t>
            </a:r>
            <a:r>
              <a:rPr lang="en-US" sz="3600">
                <a:solidFill>
                  <a:schemeClr val="dk1"/>
                </a:solidFill>
              </a:rPr>
              <a:t> a cláusula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deve ser associada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98" name="Google Shape;598;p93"/>
          <p:cNvSpPr txBox="1"/>
          <p:nvPr/>
        </p:nvSpPr>
        <p:spPr>
          <a:xfrm>
            <a:off x="4154800" y="4572150"/>
            <a:ext cx="4347000" cy="32202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(sum == 0)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(count == 0)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       result = 0;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2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    result = 1;</a:t>
            </a:r>
            <a:endParaRPr sz="2900">
              <a:solidFill>
                <a:srgbClr val="24292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Seletores Aninhados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p94"/>
          <p:cNvSpPr txBox="1"/>
          <p:nvPr/>
        </p:nvSpPr>
        <p:spPr>
          <a:xfrm>
            <a:off x="673099" y="1524001"/>
            <a:ext cx="115443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Esta construção pode ser interpretada de duas formas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05" name="Google Shape;605;p94"/>
          <p:cNvSpPr txBox="1"/>
          <p:nvPr/>
        </p:nvSpPr>
        <p:spPr>
          <a:xfrm>
            <a:off x="1170525" y="3260550"/>
            <a:ext cx="4971600" cy="37404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(sum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 {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(count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1;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94"/>
          <p:cNvSpPr txBox="1"/>
          <p:nvPr/>
        </p:nvSpPr>
        <p:spPr>
          <a:xfrm>
            <a:off x="6924250" y="3260550"/>
            <a:ext cx="4971600" cy="37404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(sum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 {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(count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1;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Seletores Aninhados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95"/>
          <p:cNvSpPr txBox="1"/>
          <p:nvPr/>
        </p:nvSpPr>
        <p:spPr>
          <a:xfrm>
            <a:off x="673099" y="1524001"/>
            <a:ext cx="11544300" cy="8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Perl, as cláusulas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e </a:t>
            </a:r>
            <a:r>
              <a:rPr b="1" lang="en-US" sz="3600">
                <a:solidFill>
                  <a:schemeClr val="dk1"/>
                </a:solidFill>
              </a:rPr>
              <a:t>else</a:t>
            </a:r>
            <a:r>
              <a:rPr lang="en-US" sz="3600">
                <a:solidFill>
                  <a:schemeClr val="dk1"/>
                </a:solidFill>
              </a:rPr>
              <a:t> têm que ser compostas 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Java, a semântica estática </a:t>
            </a:r>
            <a:r>
              <a:rPr lang="en-US" sz="3600">
                <a:solidFill>
                  <a:schemeClr val="dk1"/>
                </a:solidFill>
              </a:rPr>
              <a:t>específica</a:t>
            </a:r>
            <a:r>
              <a:rPr lang="en-US" sz="3600">
                <a:solidFill>
                  <a:schemeClr val="dk1"/>
                </a:solidFill>
              </a:rPr>
              <a:t> que a cláusula </a:t>
            </a:r>
            <a:r>
              <a:rPr b="1" lang="en-US" sz="3600">
                <a:solidFill>
                  <a:schemeClr val="dk1"/>
                </a:solidFill>
              </a:rPr>
              <a:t>else</a:t>
            </a:r>
            <a:r>
              <a:rPr lang="en-US" sz="3600">
                <a:solidFill>
                  <a:schemeClr val="dk1"/>
                </a:solidFill>
              </a:rPr>
              <a:t> faz par com a cláusula </a:t>
            </a:r>
            <a:r>
              <a:rPr b="1" lang="en-US" sz="3600">
                <a:solidFill>
                  <a:schemeClr val="dk1"/>
                </a:solidFill>
              </a:rPr>
              <a:t>then</a:t>
            </a:r>
            <a:r>
              <a:rPr lang="en-US" sz="3600">
                <a:solidFill>
                  <a:schemeClr val="dk1"/>
                </a:solidFill>
              </a:rPr>
              <a:t> sem par mais próxima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alternativa sintática é o uso de uma palavra reservada para marcar o fim do seletor (Fortran 95, Ada, Ruby, Lua)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673099" y="1524001"/>
            <a:ext cx="11544300" cy="7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Máquina de Turing pode ser entrada de outra máquina de Turing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</a:t>
            </a:r>
            <a:r>
              <a:rPr b="1" lang="en-US" sz="3600">
                <a:solidFill>
                  <a:schemeClr val="dk1"/>
                </a:solidFill>
              </a:rPr>
              <a:t>máquina de Turing universal</a:t>
            </a:r>
            <a:r>
              <a:rPr lang="en-US" sz="3600">
                <a:solidFill>
                  <a:schemeClr val="dk1"/>
                </a:solidFill>
              </a:rPr>
              <a:t> U é uma máquina de Turing que aceita como entrada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descrição de uma máquina de Turing M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Uma cadeia de entrada w</a:t>
            </a:r>
            <a:endParaRPr sz="3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Simula a execução de M com a cadeia de entrada w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 computador é "equivalente" a uma máquina de Turing universal (com memória finita)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 de Turing Universal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Seletores Aninhados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96"/>
          <p:cNvSpPr txBox="1"/>
          <p:nvPr/>
        </p:nvSpPr>
        <p:spPr>
          <a:xfrm>
            <a:off x="673099" y="1524001"/>
            <a:ext cx="115443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Ruby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19" name="Google Shape;619;p96"/>
          <p:cNvSpPr txBox="1"/>
          <p:nvPr/>
        </p:nvSpPr>
        <p:spPr>
          <a:xfrm>
            <a:off x="673100" y="3260550"/>
            <a:ext cx="5853600" cy="4365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1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96"/>
          <p:cNvSpPr txBox="1"/>
          <p:nvPr/>
        </p:nvSpPr>
        <p:spPr>
          <a:xfrm>
            <a:off x="6927725" y="3260550"/>
            <a:ext cx="5853600" cy="4365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1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Seletores Aninhados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97"/>
          <p:cNvSpPr txBox="1"/>
          <p:nvPr/>
        </p:nvSpPr>
        <p:spPr>
          <a:xfrm>
            <a:off x="673099" y="1524001"/>
            <a:ext cx="115443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linguagens que a indentação é significativa, este problema não existe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Python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27" name="Google Shape;627;p97"/>
          <p:cNvSpPr txBox="1"/>
          <p:nvPr/>
        </p:nvSpPr>
        <p:spPr>
          <a:xfrm>
            <a:off x="1244000" y="4584200"/>
            <a:ext cx="4119600" cy="31155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0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1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98"/>
          <p:cNvSpPr txBox="1"/>
          <p:nvPr/>
        </p:nvSpPr>
        <p:spPr>
          <a:xfrm>
            <a:off x="673099" y="1524001"/>
            <a:ext cx="11544300" cy="7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construção de </a:t>
            </a:r>
            <a:r>
              <a:rPr b="1" lang="en-US" sz="3600">
                <a:solidFill>
                  <a:schemeClr val="dk1"/>
                </a:solidFill>
              </a:rPr>
              <a:t>seleção múltipla</a:t>
            </a:r>
            <a:r>
              <a:rPr lang="en-US" sz="3600">
                <a:solidFill>
                  <a:schemeClr val="dk1"/>
                </a:solidFill>
              </a:rPr>
              <a:t> permite a seleção de uma entre várias sentenças (ou grupo de sentenças)</a:t>
            </a:r>
            <a:endParaRPr sz="32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Qual é a forma e o tipo da expressão que controla a seleção?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os segmentos selecionáveis são especificados?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fluxo de execução através da estrutura é restrito a incluir apenas um segmento selecionável?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os valores dos casos são especificados?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os seletores de valores não apresentados deve ser tratados?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99"/>
          <p:cNvSpPr txBox="1"/>
          <p:nvPr/>
        </p:nvSpPr>
        <p:spPr>
          <a:xfrm>
            <a:off x="673099" y="1524001"/>
            <a:ext cx="115443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das linguagens baseadas em C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40" name="Google Shape;640;p99"/>
          <p:cNvSpPr txBox="1"/>
          <p:nvPr/>
        </p:nvSpPr>
        <p:spPr>
          <a:xfrm>
            <a:off x="724850" y="2469300"/>
            <a:ext cx="11440800" cy="6864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1: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3: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odd +=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sumodd += index;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2: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4: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even +=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sumeven += index;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default: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printf("Error in switch, index %d\n", index);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p100"/>
          <p:cNvSpPr txBox="1"/>
          <p:nvPr/>
        </p:nvSpPr>
        <p:spPr>
          <a:xfrm>
            <a:off x="673099" y="1524001"/>
            <a:ext cx="115443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das linguagens baseadas em C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As expressões podem ser do tipo inteiro, caractere ou enumerado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Mais que um segmento pode ser executado por vez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Nem todos os casos precisam ser especificados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47" name="Google Shape;647;p100"/>
          <p:cNvSpPr txBox="1"/>
          <p:nvPr/>
        </p:nvSpPr>
        <p:spPr>
          <a:xfrm>
            <a:off x="2076950" y="5039000"/>
            <a:ext cx="8736600" cy="4479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1: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3: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odd +=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sumodd += index;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2: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4: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even +=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sumeven += index;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default: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printf("Error in switch, index %d\n", index);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p101"/>
          <p:cNvSpPr txBox="1"/>
          <p:nvPr/>
        </p:nvSpPr>
        <p:spPr>
          <a:xfrm>
            <a:off x="673099" y="1524001"/>
            <a:ext cx="115443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C#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54" name="Google Shape;654;p101"/>
          <p:cNvSpPr txBox="1"/>
          <p:nvPr/>
        </p:nvSpPr>
        <p:spPr>
          <a:xfrm>
            <a:off x="801050" y="2393100"/>
            <a:ext cx="11440800" cy="70590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-1: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Negatives++;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0: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Zeros++;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goto case 1;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1: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Positives++;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default: 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Console.Writeln("Error in switch\n");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0" name="Google Shape;660;p102"/>
          <p:cNvSpPr txBox="1"/>
          <p:nvPr/>
        </p:nvSpPr>
        <p:spPr>
          <a:xfrm>
            <a:off x="673099" y="1524001"/>
            <a:ext cx="11544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C#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é permitido a execução implícita de mais de um segmento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As expressões também podem ser strings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61" name="Google Shape;661;p102"/>
          <p:cNvSpPr txBox="1"/>
          <p:nvPr/>
        </p:nvSpPr>
        <p:spPr>
          <a:xfrm>
            <a:off x="2378925" y="4282075"/>
            <a:ext cx="8585700" cy="5094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-1: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Negatives++;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0: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Zeros++;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goto case 1;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case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Positives++;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default: 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04800" lvl="0" marL="15240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Console.Writeln("Error in switch\n");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103"/>
          <p:cNvSpPr txBox="1"/>
          <p:nvPr/>
        </p:nvSpPr>
        <p:spPr>
          <a:xfrm>
            <a:off x="673099" y="1524001"/>
            <a:ext cx="11544300" cy="8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Ada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expressão tem que ser do tipo ordinal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Apenas um segmento pode ser executado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Lista de escolhas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Um das formas 7, 10..15, 10 | 15 | 20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valores precisam ser mutuamente exclusivo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68" name="Google Shape;668;p103"/>
          <p:cNvSpPr txBox="1"/>
          <p:nvPr/>
        </p:nvSpPr>
        <p:spPr>
          <a:xfrm>
            <a:off x="801050" y="2393100"/>
            <a:ext cx="11440800" cy="3093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is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when choice list =&gt; statement_sequence;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when choice list =&gt; statement_sequence;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[when other =&gt; statement_sequence;]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 case;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4" name="Google Shape;674;p104"/>
          <p:cNvSpPr txBox="1"/>
          <p:nvPr/>
        </p:nvSpPr>
        <p:spPr>
          <a:xfrm>
            <a:off x="673099" y="1524001"/>
            <a:ext cx="11544300" cy="6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Ruby (semelhante a </a:t>
            </a:r>
            <a:r>
              <a:rPr b="1" lang="en-US" sz="3600">
                <a:solidFill>
                  <a:schemeClr val="dk1"/>
                </a:solidFill>
              </a:rPr>
              <a:t>if</a:t>
            </a:r>
            <a:r>
              <a:rPr lang="en-US" sz="3600">
                <a:solidFill>
                  <a:schemeClr val="dk1"/>
                </a:solidFill>
              </a:rPr>
              <a:t>s aninhados)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Ruby (semelhante ao </a:t>
            </a:r>
            <a:r>
              <a:rPr b="1" lang="en-US" sz="3600">
                <a:solidFill>
                  <a:schemeClr val="dk1"/>
                </a:solidFill>
              </a:rPr>
              <a:t>switch</a:t>
            </a:r>
            <a:r>
              <a:rPr lang="en-US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75" name="Google Shape;675;p104"/>
          <p:cNvSpPr txBox="1"/>
          <p:nvPr/>
        </p:nvSpPr>
        <p:spPr>
          <a:xfrm>
            <a:off x="2209500" y="2511000"/>
            <a:ext cx="8585700" cy="2598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leap =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% 400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 0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% 100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== 0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% 4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== 0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104"/>
          <p:cNvSpPr txBox="1"/>
          <p:nvPr/>
        </p:nvSpPr>
        <p:spPr>
          <a:xfrm>
            <a:off x="2209500" y="6279225"/>
            <a:ext cx="9490500" cy="3093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int_val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neg_count++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zero_count++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pos_count++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puts "Error: int_val is out of range"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5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Seleção Múltipla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105"/>
          <p:cNvSpPr txBox="1"/>
          <p:nvPr/>
        </p:nvSpPr>
        <p:spPr>
          <a:xfrm>
            <a:off x="673099" y="1524001"/>
            <a:ext cx="115443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em Python (seleção múltipla usando if)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83" name="Google Shape;683;p105"/>
          <p:cNvSpPr txBox="1"/>
          <p:nvPr/>
        </p:nvSpPr>
        <p:spPr>
          <a:xfrm>
            <a:off x="392875" y="2529450"/>
            <a:ext cx="5295000" cy="4085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bag1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bag2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bag3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5"/>
          <p:cNvSpPr txBox="1"/>
          <p:nvPr/>
        </p:nvSpPr>
        <p:spPr>
          <a:xfrm>
            <a:off x="6384450" y="2529450"/>
            <a:ext cx="5295000" cy="3093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bag1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bag2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&lt;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bag3 = True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673099" y="1524001"/>
            <a:ext cx="11544300" cy="6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Podemos pensar em um computador como algo que se comporta mais ou menos como uma máquina de Turing universal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memória é equivalente à fita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memória contém o programa a ser executado e também os dados do programa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hardware do computador faz o papel da cabeça da máquina de Turing, com suas próprias transições e estados para executar os nossos códigos, manipular a memória, fazer operações de E/S etc.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269787"/>
            <a:ext cx="13004700" cy="7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Analogamente</a:t>
            </a:r>
            <a:endParaRPr sz="5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Iteração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106"/>
          <p:cNvSpPr txBox="1"/>
          <p:nvPr/>
        </p:nvSpPr>
        <p:spPr>
          <a:xfrm>
            <a:off x="673099" y="1524001"/>
            <a:ext cx="11544300" cy="6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</a:t>
            </a:r>
            <a:r>
              <a:rPr b="1" lang="en-US" sz="3600">
                <a:solidFill>
                  <a:schemeClr val="dk1"/>
                </a:solidFill>
              </a:rPr>
              <a:t>sentença de iteração</a:t>
            </a:r>
            <a:r>
              <a:rPr lang="en-US" sz="3600">
                <a:solidFill>
                  <a:schemeClr val="dk1"/>
                </a:solidFill>
              </a:rPr>
              <a:t> é aquela que causa a execução de uma sentença (ou coleção de sentenças) zero, uma ou mais vezes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Também chamada de laço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Como a iteração é controlada?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Onde o mecanismo de controle deve aparecer na construção do laço?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Sentenças de Iteração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6" name="Google Shape;696;p107"/>
          <p:cNvSpPr txBox="1"/>
          <p:nvPr/>
        </p:nvSpPr>
        <p:spPr>
          <a:xfrm>
            <a:off x="673099" y="1524001"/>
            <a:ext cx="115443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</a:t>
            </a:r>
            <a:r>
              <a:rPr b="1" lang="en-US" sz="3600">
                <a:solidFill>
                  <a:schemeClr val="dk1"/>
                </a:solidFill>
              </a:rPr>
              <a:t>corpo</a:t>
            </a:r>
            <a:r>
              <a:rPr lang="en-US" sz="3600">
                <a:solidFill>
                  <a:schemeClr val="dk1"/>
                </a:solidFill>
              </a:rPr>
              <a:t> de uma construção iterativa é a coleção de sentenças cuja a execução é controlada pela sentença de iteração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 sentença de iteração junto com o corpo é chamada de </a:t>
            </a:r>
            <a:r>
              <a:rPr b="1" lang="en-US" sz="3600">
                <a:solidFill>
                  <a:schemeClr val="dk1"/>
                </a:solidFill>
              </a:rPr>
              <a:t>construção iterativa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8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por contador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p108"/>
          <p:cNvSpPr txBox="1"/>
          <p:nvPr/>
        </p:nvSpPr>
        <p:spPr>
          <a:xfrm>
            <a:off x="673099" y="1524001"/>
            <a:ext cx="11544300" cy="7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Uma sentença de iteração de contagem tem uma variável, chamada </a:t>
            </a:r>
            <a:r>
              <a:rPr b="1" lang="en-US" sz="3600">
                <a:solidFill>
                  <a:schemeClr val="dk1"/>
                </a:solidFill>
              </a:rPr>
              <a:t>variável do laço</a:t>
            </a:r>
            <a:r>
              <a:rPr lang="en-US" sz="3600">
                <a:solidFill>
                  <a:schemeClr val="dk1"/>
                </a:solidFill>
              </a:rPr>
              <a:t>, onde o valor da contagem é mantida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Existe uma maneira de especificar o valor inicial, o valor final e o passo da variável do laço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Qual é o tipo e o escopo da variável do laço?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variável do laço pode ser alterada? Isto altera o controle do laço?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parâmetros do laço devem ser avaliados uma única vez, ou em cada iteração?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9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por contador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8" name="Google Shape;708;p109"/>
          <p:cNvSpPr txBox="1"/>
          <p:nvPr/>
        </p:nvSpPr>
        <p:spPr>
          <a:xfrm>
            <a:off x="673099" y="1524001"/>
            <a:ext cx="11544300" cy="6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Exemplos em Fortran 95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variável do laço deve ser do tipo inteiro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 variável do laço pode não ser alterada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Os parâmetros são avaliados apenas uma vez e podem ser alterados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é possível saltar para dentro do laço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09" name="Google Shape;709;p109"/>
          <p:cNvSpPr txBox="1"/>
          <p:nvPr/>
        </p:nvSpPr>
        <p:spPr>
          <a:xfrm>
            <a:off x="773875" y="2529450"/>
            <a:ext cx="11151900" cy="25983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 var = initial, terminal [, stepsize]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 = initial, terminal [, stepsize]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 Do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0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por contador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110"/>
          <p:cNvSpPr txBox="1"/>
          <p:nvPr/>
        </p:nvSpPr>
        <p:spPr>
          <a:xfrm>
            <a:off x="673099" y="1524001"/>
            <a:ext cx="11544300" cy="7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Exemplos em Ada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tipo da variável do laço é definida pelo intervalo e ela só existe dentro do laço e não pode ser alterada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intervalo pode ser alterado, mas não afeta a execução do laço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é possível saltar para dentro do laço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16" name="Google Shape;716;p110"/>
          <p:cNvSpPr txBox="1"/>
          <p:nvPr/>
        </p:nvSpPr>
        <p:spPr>
          <a:xfrm>
            <a:off x="773875" y="2300850"/>
            <a:ext cx="11151900" cy="40851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 [reverse]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discrete_range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loop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 loop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: Float := 1.35;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1..10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loop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:= Sum + Count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 loop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1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por contador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p111"/>
          <p:cNvSpPr txBox="1"/>
          <p:nvPr/>
        </p:nvSpPr>
        <p:spPr>
          <a:xfrm>
            <a:off x="673099" y="1524001"/>
            <a:ext cx="11544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das linguagens baseadas em C: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23" name="Google Shape;723;p111"/>
          <p:cNvSpPr txBox="1"/>
          <p:nvPr/>
        </p:nvSpPr>
        <p:spPr>
          <a:xfrm>
            <a:off x="773875" y="2300850"/>
            <a:ext cx="11151900" cy="60678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(exp1; exp2; exp3)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loop body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= 1; count &lt;= 10; count++)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C99, C++, Java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(int count = 1; count &lt;= len; count++)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2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por contador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9" name="Google Shape;729;p112"/>
          <p:cNvSpPr txBox="1"/>
          <p:nvPr/>
        </p:nvSpPr>
        <p:spPr>
          <a:xfrm>
            <a:off x="673099" y="1524001"/>
            <a:ext cx="11544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das linguagens baseadas em C: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Não existe uma variável de laço específica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exp1 é avaliada apenas uma vez antes da execução do laço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exp2 e exp3 são avaliadas a cada iteração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Qualquer expressão pode ser alterada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30" name="Google Shape;730;p112"/>
          <p:cNvSpPr txBox="1"/>
          <p:nvPr/>
        </p:nvSpPr>
        <p:spPr>
          <a:xfrm>
            <a:off x="2514600" y="5634750"/>
            <a:ext cx="8496900" cy="39666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(exp1; exp2; exp3)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loop body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= 1; count &lt;= 10; count++)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C99, C++, Java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(int count = 1; count &lt;= len; count++)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3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logicamente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p113"/>
          <p:cNvSpPr txBox="1"/>
          <p:nvPr/>
        </p:nvSpPr>
        <p:spPr>
          <a:xfrm>
            <a:off x="673099" y="1524001"/>
            <a:ext cx="11544300" cy="6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 controle do laço é baseado em uma expressão booleana (não em um contador)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controle deve ser pré-testado ou pós-testado?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laço controlado logicamente deve ser uma forma especial de laço controlado por contador ou uma sentença separada?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4"/>
          <p:cNvSpPr txBox="1"/>
          <p:nvPr/>
        </p:nvSpPr>
        <p:spPr>
          <a:xfrm>
            <a:off x="0" y="269787"/>
            <a:ext cx="13004700" cy="7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controlados logicamente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p114"/>
          <p:cNvSpPr txBox="1"/>
          <p:nvPr/>
        </p:nvSpPr>
        <p:spPr>
          <a:xfrm>
            <a:off x="673099" y="1524001"/>
            <a:ext cx="11544300" cy="6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Exemplo das linguagens baseadas em C: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Fortran 95 não tem laço lógico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Ada tem apenas um laço pré-testado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3" name="Google Shape;743;p114"/>
          <p:cNvSpPr txBox="1"/>
          <p:nvPr/>
        </p:nvSpPr>
        <p:spPr>
          <a:xfrm>
            <a:off x="773875" y="2453250"/>
            <a:ext cx="11151900" cy="3093900"/>
          </a:xfrm>
          <a:prstGeom prst="rect">
            <a:avLst/>
          </a:prstGeom>
          <a:solidFill>
            <a:srgbClr val="F1F6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(control_expression)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loop body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loop body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(control_expression);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5"/>
          <p:cNvSpPr txBox="1"/>
          <p:nvPr/>
        </p:nvSpPr>
        <p:spPr>
          <a:xfrm>
            <a:off x="0" y="269787"/>
            <a:ext cx="13004700" cy="152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69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entury Gothic"/>
              <a:buNone/>
            </a:pPr>
            <a:r>
              <a:rPr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Laços com controles posicionados pelo usuário</a:t>
            </a:r>
            <a:endParaRPr sz="4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9" name="Google Shape;749;p115"/>
          <p:cNvSpPr txBox="1"/>
          <p:nvPr/>
        </p:nvSpPr>
        <p:spPr>
          <a:xfrm>
            <a:off x="673099" y="1981201"/>
            <a:ext cx="11544300" cy="6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175">
            <a:sp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Em algumas situações é conveniente para o programador escolher o local do controle do laço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Questões de projeto</a:t>
            </a:r>
            <a:endParaRPr sz="36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O mecanismo condicional deve ser parte integral da saída?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Apenas um corpo de laço pode ser terminado, ou laços externos também podem ser terminados?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