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7772400" cy="10058400"/>
  <p:embeddedFontLst>
    <p:embeddedFont>
      <p:font typeface="Cambria Math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CambriaMath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368675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402138" y="0"/>
            <a:ext cx="3368675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3575"/>
            <a:ext cx="3368675" cy="5032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7ab529fca_0_44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7ab529fca_0_44:notes"/>
          <p:cNvSpPr txBox="1"/>
          <p:nvPr>
            <p:ph idx="1" type="body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57ab529fca_0_44:notes"/>
          <p:cNvSpPr txBox="1"/>
          <p:nvPr>
            <p:ph idx="12" type="sldNum"/>
          </p:nvPr>
        </p:nvSpPr>
        <p:spPr>
          <a:xfrm>
            <a:off x="4402138" y="9553575"/>
            <a:ext cx="3368700" cy="503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7ad7faa95_0_2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7ad7faa95_0_2:notes"/>
          <p:cNvSpPr txBox="1"/>
          <p:nvPr>
            <p:ph idx="1" type="body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57ad7faa95_0_2:notes"/>
          <p:cNvSpPr txBox="1"/>
          <p:nvPr>
            <p:ph idx="12" type="sldNum"/>
          </p:nvPr>
        </p:nvSpPr>
        <p:spPr>
          <a:xfrm>
            <a:off x="4402138" y="9553575"/>
            <a:ext cx="3368700" cy="503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7ad7faa95_0_11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7ad7faa95_0_11:notes"/>
          <p:cNvSpPr txBox="1"/>
          <p:nvPr>
            <p:ph idx="1" type="body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57ad7faa95_0_11:notes"/>
          <p:cNvSpPr txBox="1"/>
          <p:nvPr>
            <p:ph idx="12" type="sldNum"/>
          </p:nvPr>
        </p:nvSpPr>
        <p:spPr>
          <a:xfrm>
            <a:off x="4402138" y="9553575"/>
            <a:ext cx="3368700" cy="503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:notes"/>
          <p:cNvSpPr txBox="1"/>
          <p:nvPr>
            <p:ph idx="12" type="sldNum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7ab529fca_0_1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7ab529fca_0_1:notes"/>
          <p:cNvSpPr txBox="1"/>
          <p:nvPr>
            <p:ph idx="1" type="body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57ab529fca_0_1:notes"/>
          <p:cNvSpPr txBox="1"/>
          <p:nvPr>
            <p:ph idx="12" type="sldNum"/>
          </p:nvPr>
        </p:nvSpPr>
        <p:spPr>
          <a:xfrm>
            <a:off x="4402138" y="9553575"/>
            <a:ext cx="3368700" cy="503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:notes"/>
          <p:cNvSpPr txBox="1"/>
          <p:nvPr>
            <p:ph idx="12" type="sldNum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5:notes"/>
          <p:cNvSpPr txBox="1"/>
          <p:nvPr>
            <p:ph idx="12" type="sldNum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7ab529fca_0_36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7ab529fca_0_36:notes"/>
          <p:cNvSpPr txBox="1"/>
          <p:nvPr>
            <p:ph idx="1" type="body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57ab529fca_0_36:notes"/>
          <p:cNvSpPr txBox="1"/>
          <p:nvPr>
            <p:ph idx="12" type="sldNum"/>
          </p:nvPr>
        </p:nvSpPr>
        <p:spPr>
          <a:xfrm>
            <a:off x="4402138" y="9553575"/>
            <a:ext cx="3368700" cy="503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7ab529fca_0_28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7ab529fca_0_28:notes"/>
          <p:cNvSpPr txBox="1"/>
          <p:nvPr>
            <p:ph idx="1" type="body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57ab529fca_0_28:notes"/>
          <p:cNvSpPr txBox="1"/>
          <p:nvPr>
            <p:ph idx="12" type="sldNum"/>
          </p:nvPr>
        </p:nvSpPr>
        <p:spPr>
          <a:xfrm>
            <a:off x="4402138" y="9553575"/>
            <a:ext cx="3368700" cy="503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7ab529fca_0_20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7ab529fca_0_20:notes"/>
          <p:cNvSpPr txBox="1"/>
          <p:nvPr>
            <p:ph idx="1" type="body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57ab529fca_0_20:notes"/>
          <p:cNvSpPr txBox="1"/>
          <p:nvPr>
            <p:ph idx="12" type="sldNum"/>
          </p:nvPr>
        </p:nvSpPr>
        <p:spPr>
          <a:xfrm>
            <a:off x="4402138" y="9553575"/>
            <a:ext cx="3368700" cy="503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idx="1"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14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6.jpg"/><Relationship Id="rId5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.jp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5.jpg"/><Relationship Id="rId5" Type="http://schemas.openxmlformats.org/officeDocument/2006/relationships/image" Target="../media/image7.png"/><Relationship Id="rId6" Type="http://schemas.openxmlformats.org/officeDocument/2006/relationships/image" Target="../media/image1.jpg"/><Relationship Id="rId7" Type="http://schemas.openxmlformats.org/officeDocument/2006/relationships/image" Target="../media/image13.jpg"/><Relationship Id="rId8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.jp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/>
        </p:nvSpPr>
        <p:spPr>
          <a:xfrm>
            <a:off x="1449360" y="6289782"/>
            <a:ext cx="9143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Ingeniería de Sistemas y Computación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/>
          <p:nvPr/>
        </p:nvSpPr>
        <p:spPr>
          <a:xfrm>
            <a:off x="992160" y="1988840"/>
            <a:ext cx="10058040" cy="58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36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INFORME DEL PROYECTO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7"/>
          <p:cNvSpPr/>
          <p:nvPr/>
        </p:nvSpPr>
        <p:spPr>
          <a:xfrm>
            <a:off x="1484883" y="5636132"/>
            <a:ext cx="9143640" cy="58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32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COMPUTACIÓN BLANDA – Mayo 17 de 2019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416" y="332656"/>
            <a:ext cx="10513168" cy="13700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sistemas y computaciÃ³n utp" id="125" name="Google Shape;12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9416" y="5539136"/>
            <a:ext cx="954470" cy="1059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sistemas y computaciÃ³n utp" id="126" name="Google Shape;12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78922" y="5396504"/>
            <a:ext cx="954470" cy="1059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REDES NEURONALES" id="127" name="Google Shape;127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43416" y="2817571"/>
            <a:ext cx="3626574" cy="2719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/>
        </p:nvSpPr>
        <p:spPr>
          <a:xfrm>
            <a:off x="875658" y="108360"/>
            <a:ext cx="105153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9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4. Análisis de resultados</a:t>
            </a:r>
            <a:endParaRPr b="0" sz="29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6"/>
          <p:cNvSpPr/>
          <p:nvPr/>
        </p:nvSpPr>
        <p:spPr>
          <a:xfrm>
            <a:off x="653538" y="1096920"/>
            <a:ext cx="10656600" cy="285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12" scaled="0"/>
          </a:gradFill>
          <a:ln cap="flat" cmpd="sng" w="9525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571" y="353238"/>
            <a:ext cx="1305560" cy="4781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sistemas y computaciÃ³n utp" id="220" name="Google Shape;22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51959" y="182160"/>
            <a:ext cx="738939" cy="82031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6"/>
          <p:cNvSpPr txBox="1"/>
          <p:nvPr/>
        </p:nvSpPr>
        <p:spPr>
          <a:xfrm>
            <a:off x="966925" y="1854675"/>
            <a:ext cx="9783900" cy="4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Después de realizar todas las iteraciones las salidas comparadas con las entradas son correctas. Para el cálculo de las salidas de la red neuronal se redondea la salida y </a:t>
            </a:r>
            <a:r>
              <a:rPr lang="es-CO" sz="2400"/>
              <a:t>así</a:t>
            </a:r>
            <a:r>
              <a:rPr lang="es-CO" sz="2400"/>
              <a:t> obtenemos la salida esperada.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22" name="Google Shape;22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4200" y="3244125"/>
            <a:ext cx="7915275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/>
        </p:nvSpPr>
        <p:spPr>
          <a:xfrm>
            <a:off x="966925" y="1570500"/>
            <a:ext cx="9783900" cy="48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En la imagen anterior podemos observar el correcto cálculo de la salida </a:t>
            </a:r>
            <a:r>
              <a:rPr lang="es-CO" sz="2400"/>
              <a:t>número</a:t>
            </a:r>
            <a:r>
              <a:rPr lang="es-CO" sz="2400"/>
              <a:t> 2. La red neuronal nos arroja las siguientes salidas: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['0.05743', '0.00662', '0.02908', '0.99497'],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la cual si </a:t>
            </a:r>
            <a:r>
              <a:rPr lang="es-CO" sz="2400"/>
              <a:t>redondeamos</a:t>
            </a:r>
            <a:r>
              <a:rPr lang="es-CO" sz="2400"/>
              <a:t> los valores obtenemos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[0, 0, 0, 1] y ésta es la salida que realmente está en el patrón de entrada.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Podemos concluir que la red neuronal esta cumpliendo el objetivo además puede también trabajar con patrones de entrada diferentes como lo puede ser las compuertas AND o XOR.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29" name="Google Shape;229;p37"/>
          <p:cNvSpPr/>
          <p:nvPr/>
        </p:nvSpPr>
        <p:spPr>
          <a:xfrm>
            <a:off x="653538" y="1096920"/>
            <a:ext cx="10656600" cy="285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12" scaled="0"/>
          </a:gradFill>
          <a:ln cap="flat" cmpd="sng" w="9525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571" y="353238"/>
            <a:ext cx="1305560" cy="4781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sistemas y computaciÃ³n utp" id="231" name="Google Shape;23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51959" y="182160"/>
            <a:ext cx="738939" cy="820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/>
          <p:nvPr/>
        </p:nvSpPr>
        <p:spPr>
          <a:xfrm>
            <a:off x="653538" y="1096920"/>
            <a:ext cx="10656600" cy="285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12" scaled="0"/>
          </a:gradFill>
          <a:ln cap="flat" cmpd="sng" w="9525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571" y="353238"/>
            <a:ext cx="1305560" cy="4781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sistemas y computaciÃ³n utp" id="239" name="Google Shape;239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51959" y="182160"/>
            <a:ext cx="738939" cy="82031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8"/>
          <p:cNvSpPr txBox="1"/>
          <p:nvPr/>
        </p:nvSpPr>
        <p:spPr>
          <a:xfrm>
            <a:off x="1089900" y="1987550"/>
            <a:ext cx="9783900" cy="41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Para el entrenamiento de nuestra red neuronal utilizamos 1000 iteraciones, teniendo en cuenta que utilizamos como </a:t>
            </a:r>
            <a:r>
              <a:rPr lang="es-CO" sz="2400"/>
              <a:t>función</a:t>
            </a:r>
            <a:r>
              <a:rPr lang="es-CO" sz="2400"/>
              <a:t> de </a:t>
            </a:r>
            <a:r>
              <a:rPr lang="es-CO" sz="2400"/>
              <a:t>activación</a:t>
            </a:r>
            <a:r>
              <a:rPr lang="es-CO" sz="2400"/>
              <a:t> la </a:t>
            </a:r>
            <a:r>
              <a:rPr b="1" i="1" lang="es-CO" sz="2400"/>
              <a:t>tangente hiperbólica, </a:t>
            </a:r>
            <a:r>
              <a:rPr lang="es-CO" sz="2400"/>
              <a:t>que es un poco </a:t>
            </a:r>
            <a:r>
              <a:rPr lang="es-CO" sz="2400"/>
              <a:t>más</a:t>
            </a:r>
            <a:r>
              <a:rPr lang="es-CO" sz="2400"/>
              <a:t> precisa que la </a:t>
            </a:r>
            <a:r>
              <a:rPr i="1" lang="es-CO" sz="2400"/>
              <a:t>sigmoide </a:t>
            </a:r>
            <a:r>
              <a:rPr lang="es-CO" sz="2400"/>
              <a:t>y un factor de aprendizaje de 0.16.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Utilizamos el factor de entrenamiento </a:t>
            </a:r>
            <a:r>
              <a:rPr b="1" lang="es-CO" sz="2400"/>
              <a:t>0.16 </a:t>
            </a:r>
            <a:r>
              <a:rPr lang="es-CO" sz="2400"/>
              <a:t>visto en clase, pero al variar dicho valor por encima o por debajo varios resultados no eran los correctos.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/>
        </p:nvSpPr>
        <p:spPr>
          <a:xfrm>
            <a:off x="875658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900" u="none" cap="none" strike="noStrike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INFORME</a:t>
            </a:r>
            <a:endParaRPr b="0" i="0" sz="2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8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  <a:ln cap="flat" cmpd="sng" w="9525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571" y="353238"/>
            <a:ext cx="1305560" cy="478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2422" y="1405575"/>
            <a:ext cx="1609521" cy="120095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6" name="Google Shape;136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85030" y="2708920"/>
            <a:ext cx="1609200" cy="1152128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7" name="Google Shape;137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68789" y="5229199"/>
            <a:ext cx="1609200" cy="1512169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8" name="Google Shape;138;p28"/>
          <p:cNvSpPr/>
          <p:nvPr/>
        </p:nvSpPr>
        <p:spPr>
          <a:xfrm>
            <a:off x="4483822" y="1714317"/>
            <a:ext cx="5256584" cy="58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800" u="none" cap="none" strike="noStrike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1. Descripción del proyecto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8"/>
          <p:cNvSpPr/>
          <p:nvPr/>
        </p:nvSpPr>
        <p:spPr>
          <a:xfrm>
            <a:off x="4483822" y="3039277"/>
            <a:ext cx="5256584" cy="58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800" u="none" cap="none" strike="noStrike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2. Lenguaje utilizado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8"/>
          <p:cNvSpPr/>
          <p:nvPr/>
        </p:nvSpPr>
        <p:spPr>
          <a:xfrm>
            <a:off x="4483822" y="4370229"/>
            <a:ext cx="5256584" cy="58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800" u="none" cap="none" strike="noStrike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3. Pantallas de ejecución del proyecto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8"/>
          <p:cNvSpPr/>
          <p:nvPr/>
        </p:nvSpPr>
        <p:spPr>
          <a:xfrm>
            <a:off x="4460491" y="5621633"/>
            <a:ext cx="5256584" cy="58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800" u="none" cap="none" strike="noStrike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4. Análisis de resultados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92423" y="4005064"/>
            <a:ext cx="1703378" cy="1224135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Resultado de imagen para sistemas y computaciÃ³n utp" id="143" name="Google Shape;143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651959" y="182160"/>
            <a:ext cx="738939" cy="820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/>
        </p:nvSpPr>
        <p:spPr>
          <a:xfrm>
            <a:off x="875658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900" u="none" cap="none" strike="noStrike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1. Descripción del proyecto</a:t>
            </a:r>
            <a:endParaRPr b="0" i="0" sz="2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9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  <a:ln cap="flat" cmpd="sng" w="9525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571" y="353238"/>
            <a:ext cx="1305560" cy="4781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sistemas y computaciÃ³n utp" id="152" name="Google Shape;15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51959" y="182160"/>
            <a:ext cx="738939" cy="82031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9"/>
          <p:cNvSpPr txBox="1"/>
          <p:nvPr/>
        </p:nvSpPr>
        <p:spPr>
          <a:xfrm>
            <a:off x="619575" y="2291975"/>
            <a:ext cx="10771200" cy="3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400">
                <a:solidFill>
                  <a:schemeClr val="dk1"/>
                </a:solidFill>
              </a:rPr>
              <a:t>El objetivo de este proyecto es crear una red neuronal Backpropagation (RNBP) que reconozca los números del 0 al 9 mediante un entrenamiento con patrones de un display de 7 segmentos. Este algoritmo consta de dos fases </a:t>
            </a:r>
            <a:r>
              <a:rPr i="1" lang="es-CO" sz="2400">
                <a:solidFill>
                  <a:schemeClr val="dk1"/>
                </a:solidFill>
              </a:rPr>
              <a:t>propagación</a:t>
            </a:r>
            <a:r>
              <a:rPr lang="es-CO" sz="2400">
                <a:solidFill>
                  <a:schemeClr val="dk1"/>
                </a:solidFill>
              </a:rPr>
              <a:t> y </a:t>
            </a:r>
            <a:r>
              <a:rPr i="1" lang="es-CO" sz="2400">
                <a:solidFill>
                  <a:schemeClr val="dk1"/>
                </a:solidFill>
              </a:rPr>
              <a:t>actualización de pesos. </a:t>
            </a:r>
            <a:endParaRPr i="1"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375" y="1316300"/>
            <a:ext cx="942975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0"/>
          <p:cNvSpPr txBox="1"/>
          <p:nvPr/>
        </p:nvSpPr>
        <p:spPr>
          <a:xfrm>
            <a:off x="2265150" y="2287850"/>
            <a:ext cx="7433400" cy="3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Leds=[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[[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],[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]],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[[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],[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]],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[[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],[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]],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[[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],[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]],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[[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],[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]],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[[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],[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]],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[[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],[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]],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[[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],[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]],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[[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],[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]],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[[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],[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O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]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30"/>
          <p:cNvSpPr/>
          <p:nvPr/>
        </p:nvSpPr>
        <p:spPr>
          <a:xfrm>
            <a:off x="653538" y="1096920"/>
            <a:ext cx="10656600" cy="285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12" scaled="0"/>
          </a:gradFill>
          <a:ln cap="flat" cmpd="sng" w="9525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571" y="353238"/>
            <a:ext cx="1305560" cy="4781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sistemas y computaciÃ³n utp" id="163" name="Google Shape;163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51959" y="182160"/>
            <a:ext cx="738939" cy="820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/>
        </p:nvSpPr>
        <p:spPr>
          <a:xfrm>
            <a:off x="875658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9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2. Lenguaje utilizado</a:t>
            </a:r>
            <a:endParaRPr b="0" sz="29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1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  <a:ln cap="flat" cmpd="sng" w="9525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571" y="353238"/>
            <a:ext cx="1305560" cy="4781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sistemas y computaciÃ³n utp" id="172" name="Google Shape;17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51959" y="182160"/>
            <a:ext cx="738939" cy="82031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1"/>
          <p:cNvSpPr txBox="1"/>
          <p:nvPr/>
        </p:nvSpPr>
        <p:spPr>
          <a:xfrm>
            <a:off x="596300" y="2204485"/>
            <a:ext cx="10771200" cy="3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O" sz="2400">
                <a:solidFill>
                  <a:schemeClr val="dk1"/>
                </a:solidFill>
              </a:rPr>
              <a:t>El lenguaje de programación utilizado para el desarrollo de la red neuronal Backpropagation (RNBP) fue Python ya que es un lenguaje dinámico y de un tipado débil además ha tenido una gran aceptación por la comunidad en el campo de la Inteligencia Artificial.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400">
                <a:solidFill>
                  <a:schemeClr val="dk1"/>
                </a:solidFill>
              </a:rPr>
              <a:t>Debido a que las redes neuronales son fundamentadas en la matemática utilizamos la librería </a:t>
            </a:r>
            <a:r>
              <a:rPr b="1" i="1" lang="es-CO" sz="2400">
                <a:solidFill>
                  <a:schemeClr val="dk1"/>
                </a:solidFill>
              </a:rPr>
              <a:t>math</a:t>
            </a:r>
            <a:r>
              <a:rPr lang="es-CO" sz="2400">
                <a:solidFill>
                  <a:schemeClr val="dk1"/>
                </a:solidFill>
              </a:rPr>
              <a:t> que nos proporciona Python y para los números aleatorios que utilizan las redes neuronales utilizamos la librería </a:t>
            </a:r>
            <a:r>
              <a:rPr b="1" i="1" lang="es-CO" sz="2400">
                <a:solidFill>
                  <a:schemeClr val="dk1"/>
                </a:solidFill>
              </a:rPr>
              <a:t>random.</a:t>
            </a:r>
            <a:endParaRPr b="1" i="1"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/>
        </p:nvSpPr>
        <p:spPr>
          <a:xfrm>
            <a:off x="875658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900" strike="noStrike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3. Pantalla de ejecución del proyecto</a:t>
            </a:r>
            <a:endParaRPr b="0" sz="29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  <a:ln cap="flat" cmpd="sng" w="9525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571" y="353238"/>
            <a:ext cx="1305560" cy="4781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sistemas y computaciÃ³n utp" id="182" name="Google Shape;18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51959" y="182160"/>
            <a:ext cx="738939" cy="82031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2"/>
          <p:cNvSpPr txBox="1"/>
          <p:nvPr/>
        </p:nvSpPr>
        <p:spPr>
          <a:xfrm>
            <a:off x="7610000" y="2818125"/>
            <a:ext cx="3780900" cy="22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r2 es una </a:t>
            </a:r>
            <a:r>
              <a:rPr lang="es-CO" sz="2400"/>
              <a:t>instanciación</a:t>
            </a:r>
            <a:r>
              <a:rPr lang="es-CO" sz="2400"/>
              <a:t> de RedNeuronal(), la cual se crea con 7 capas de entrada, 5 capas ocultas y 4 capas de salida</a:t>
            </a:r>
            <a:endParaRPr sz="2400"/>
          </a:p>
        </p:txBody>
      </p:sp>
      <p:pic>
        <p:nvPicPr>
          <p:cNvPr id="184" name="Google Shape;184;p32"/>
          <p:cNvPicPr preferRelativeResize="0"/>
          <p:nvPr/>
        </p:nvPicPr>
        <p:blipFill rotWithShape="1">
          <a:blip r:embed="rId5">
            <a:alphaModFix/>
          </a:blip>
          <a:srcRect b="0" l="0" r="27771" t="0"/>
          <a:stretch/>
        </p:blipFill>
        <p:spPr>
          <a:xfrm>
            <a:off x="875650" y="1308225"/>
            <a:ext cx="6553375" cy="52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75" y="1925100"/>
            <a:ext cx="11895249" cy="441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3"/>
          <p:cNvSpPr/>
          <p:nvPr/>
        </p:nvSpPr>
        <p:spPr>
          <a:xfrm>
            <a:off x="653538" y="1096920"/>
            <a:ext cx="10656600" cy="285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12" scaled="0"/>
          </a:gradFill>
          <a:ln cap="flat" cmpd="sng" w="9525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571" y="353238"/>
            <a:ext cx="1305560" cy="4781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sistemas y computaciÃ³n utp" id="193" name="Google Shape;193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51959" y="182160"/>
            <a:ext cx="738939" cy="820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75" y="2122050"/>
            <a:ext cx="11824126" cy="316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4"/>
          <p:cNvSpPr/>
          <p:nvPr/>
        </p:nvSpPr>
        <p:spPr>
          <a:xfrm>
            <a:off x="653538" y="1096920"/>
            <a:ext cx="10656600" cy="285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12" scaled="0"/>
          </a:gradFill>
          <a:ln cap="flat" cmpd="sng" w="9525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571" y="353238"/>
            <a:ext cx="1305560" cy="4781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sistemas y computaciÃ³n utp" id="202" name="Google Shape;202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51959" y="182160"/>
            <a:ext cx="738939" cy="820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/>
          <p:nvPr/>
        </p:nvSpPr>
        <p:spPr>
          <a:xfrm>
            <a:off x="653538" y="1096920"/>
            <a:ext cx="10656600" cy="285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12" scaled="0"/>
          </a:gradFill>
          <a:ln cap="flat" cmpd="sng" w="9525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571" y="353238"/>
            <a:ext cx="1305560" cy="4781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sistemas y computaciÃ³n utp" id="210" name="Google Shape;21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51959" y="182160"/>
            <a:ext cx="738939" cy="820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499" y="1795474"/>
            <a:ext cx="11548876" cy="473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