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3" r:id="rId6"/>
    <p:sldId id="261" r:id="rId7"/>
    <p:sldId id="262" r:id="rId8"/>
    <p:sldId id="265"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p:scale>
          <a:sx n="100" d="100"/>
          <a:sy n="100" d="100"/>
        </p:scale>
        <p:origin x="76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93FC3EA-004D-4E75-822D-8B88DD10AD55}" type="datetimeFigureOut">
              <a:rPr lang="es-MX" smtClean="0"/>
              <a:t>30/06/2024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B782F-FF26-4AD0-B5B4-01C5A278E70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26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3FC3EA-004D-4E75-822D-8B88DD10AD55}" type="datetimeFigureOut">
              <a:rPr lang="es-MX" smtClean="0"/>
              <a:t>30/06/2024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306660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3FC3EA-004D-4E75-822D-8B88DD10AD55}" type="datetimeFigureOut">
              <a:rPr lang="es-MX" smtClean="0"/>
              <a:t>30/06/2024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155433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93FC3EA-004D-4E75-822D-8B88DD10AD55}" type="datetimeFigureOut">
              <a:rPr lang="es-MX" smtClean="0"/>
              <a:t>30/06/2024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294814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93FC3EA-004D-4E75-822D-8B88DD10AD55}" type="datetimeFigureOut">
              <a:rPr lang="es-MX" smtClean="0"/>
              <a:t>30/06/2024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F4B782F-FF26-4AD0-B5B4-01C5A278E700}"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0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93FC3EA-004D-4E75-822D-8B88DD10AD55}" type="datetimeFigureOut">
              <a:rPr lang="es-MX" smtClean="0"/>
              <a:t>30/06/2024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96421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93FC3EA-004D-4E75-822D-8B88DD10AD55}" type="datetimeFigureOut">
              <a:rPr lang="es-MX" smtClean="0"/>
              <a:t>30/06/2024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174836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93FC3EA-004D-4E75-822D-8B88DD10AD55}" type="datetimeFigureOut">
              <a:rPr lang="es-MX" smtClean="0"/>
              <a:t>30/06/2024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176074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93FC3EA-004D-4E75-822D-8B88DD10AD55}" type="datetimeFigureOut">
              <a:rPr lang="es-MX" smtClean="0"/>
              <a:t>30/06/2024</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240783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3FC3EA-004D-4E75-822D-8B88DD10AD55}" type="datetimeFigureOut">
              <a:rPr lang="es-MX" smtClean="0"/>
              <a:t>30/06/2024</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4B782F-FF26-4AD0-B5B4-01C5A278E700}" type="slidenum">
              <a:rPr lang="es-MX" smtClean="0"/>
              <a:t>‹Nº›</a:t>
            </a:fld>
            <a:endParaRPr lang="es-MX"/>
          </a:p>
        </p:txBody>
      </p:sp>
    </p:spTree>
    <p:extLst>
      <p:ext uri="{BB962C8B-B14F-4D97-AF65-F5344CB8AC3E}">
        <p14:creationId xmlns:p14="http://schemas.microsoft.com/office/powerpoint/2010/main" val="28627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93FC3EA-004D-4E75-822D-8B88DD10AD55}" type="datetimeFigureOut">
              <a:rPr lang="es-MX" smtClean="0"/>
              <a:t>30/06/2024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F4B782F-FF26-4AD0-B5B4-01C5A278E700}" type="slidenum">
              <a:rPr lang="es-MX" smtClean="0"/>
              <a:t>‹Nº›</a:t>
            </a:fld>
            <a:endParaRPr lang="es-MX"/>
          </a:p>
        </p:txBody>
      </p:sp>
    </p:spTree>
    <p:extLst>
      <p:ext uri="{BB962C8B-B14F-4D97-AF65-F5344CB8AC3E}">
        <p14:creationId xmlns:p14="http://schemas.microsoft.com/office/powerpoint/2010/main" val="219562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93FC3EA-004D-4E75-822D-8B88DD10AD55}" type="datetimeFigureOut">
              <a:rPr lang="es-MX" smtClean="0"/>
              <a:t>30/06/2024</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4B782F-FF26-4AD0-B5B4-01C5A278E700}"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743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58354"/>
            <a:ext cx="8467725" cy="5037879"/>
          </a:xfrm>
          <a:prstGeom prst="rect">
            <a:avLst/>
          </a:prstGeom>
        </p:spPr>
      </p:pic>
      <p:sp>
        <p:nvSpPr>
          <p:cNvPr id="5" name="Rectángulo 4"/>
          <p:cNvSpPr/>
          <p:nvPr/>
        </p:nvSpPr>
        <p:spPr>
          <a:xfrm>
            <a:off x="0" y="526097"/>
            <a:ext cx="12192000" cy="400110"/>
          </a:xfrm>
          <a:prstGeom prst="rect">
            <a:avLst/>
          </a:prstGeom>
        </p:spPr>
        <p:txBody>
          <a:bodyPr wrap="square">
            <a:spAutoFit/>
          </a:bodyPr>
          <a:lstStyle/>
          <a:p>
            <a:pPr algn="ctr"/>
            <a:r>
              <a:rPr lang="es-MX" sz="2000" b="1" dirty="0" smtClean="0">
                <a:latin typeface="Arial" panose="020B0604020202020204" pitchFamily="34" charset="0"/>
                <a:cs typeface="Arial" panose="020B0604020202020204" pitchFamily="34" charset="0"/>
              </a:rPr>
              <a:t>Diferencia porcentual de votos entre la coalición MORENA-PT y el PAN en 2021</a:t>
            </a:r>
            <a:endParaRPr lang="es-MX" sz="2000" dirty="0"/>
          </a:p>
        </p:txBody>
      </p:sp>
      <p:sp>
        <p:nvSpPr>
          <p:cNvPr id="6" name="Rectángulo 5"/>
          <p:cNvSpPr/>
          <p:nvPr/>
        </p:nvSpPr>
        <p:spPr>
          <a:xfrm>
            <a:off x="7991475" y="2132002"/>
            <a:ext cx="3838575" cy="3647152"/>
          </a:xfrm>
          <a:prstGeom prst="rect">
            <a:avLst/>
          </a:prstGeom>
        </p:spPr>
        <p:txBody>
          <a:bodyPr wrap="square">
            <a:spAutoFit/>
          </a:bodyPr>
          <a:lstStyle/>
          <a:p>
            <a:pPr algn="just">
              <a:lnSpc>
                <a:spcPct val="150000"/>
              </a:lnSpc>
            </a:pPr>
            <a:r>
              <a:rPr lang="es-MX" sz="1400" dirty="0" smtClean="0">
                <a:latin typeface="Arial" panose="020B0604020202020204" pitchFamily="34" charset="0"/>
                <a:cs typeface="Arial" panose="020B0604020202020204" pitchFamily="34" charset="0"/>
              </a:rPr>
              <a:t>El mapa proporciona una visualización de cómo se distribuyeron las victorias entre MORENA-PT y PAN en las diferentes secciones electorales. Las áreas en azul obscuro indican secciones donde el PAN obtuvo una ventaja significativa, mientras que las áreas en rojo obscuro muestran secciones donde MORENA-PT tuvo una ventaja considerable. Las áreas en azul claro y rosa claro indican secciones donde las diferencias fueron menores.</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05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090670" y="506413"/>
            <a:ext cx="10058400" cy="617537"/>
          </a:xfrm>
        </p:spPr>
        <p:txBody>
          <a:bodyPr>
            <a:normAutofit/>
          </a:bodyPr>
          <a:lstStyle/>
          <a:p>
            <a:pPr algn="ctr"/>
            <a:r>
              <a:rPr lang="es-MX" sz="2000" b="1" dirty="0" smtClean="0">
                <a:latin typeface="Arial" panose="020B0604020202020204" pitchFamily="34" charset="0"/>
                <a:cs typeface="Arial" panose="020B0604020202020204" pitchFamily="34" charset="0"/>
              </a:rPr>
              <a:t>Margen porcentual de victoria de MORENA-PT frente al 2do lugar en 2021</a:t>
            </a:r>
            <a:endParaRPr lang="es-MX" sz="20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780627" y="1423035"/>
            <a:ext cx="8678486" cy="2810267"/>
          </a:xfrm>
          <a:prstGeom prst="rect">
            <a:avLst/>
          </a:prstGeom>
        </p:spPr>
      </p:pic>
      <p:sp>
        <p:nvSpPr>
          <p:cNvPr id="5" name="Rectángulo 4"/>
          <p:cNvSpPr/>
          <p:nvPr/>
        </p:nvSpPr>
        <p:spPr>
          <a:xfrm>
            <a:off x="1780627" y="4433327"/>
            <a:ext cx="8678485" cy="1708160"/>
          </a:xfrm>
          <a:prstGeom prst="rect">
            <a:avLst/>
          </a:prstGeom>
        </p:spPr>
        <p:txBody>
          <a:bodyPr wrap="square">
            <a:spAutoFit/>
          </a:bodyPr>
          <a:lstStyle/>
          <a:p>
            <a:pPr algn="just">
              <a:lnSpc>
                <a:spcPct val="150000"/>
              </a:lnSpc>
            </a:pPr>
            <a:r>
              <a:rPr lang="es-MX" sz="1400" dirty="0" smtClean="0">
                <a:latin typeface="Arial" panose="020B0604020202020204" pitchFamily="34" charset="0"/>
                <a:cs typeface="Arial" panose="020B0604020202020204" pitchFamily="34" charset="0"/>
              </a:rPr>
              <a:t>Las gráficas muestran la distribución de la diferencia porcentual de votos por sección electoral entre el ganador y el segundo lugar en las elecciones de 2021, exclusivamente de las secciones donde el ganador fue la coalición MORENA-PT. El histograma indica que la mayoría de las secciones electorales tienen diferencias de votos entre el 10% y el 20%. Por su parte, el gráfico de la derecha revela que la densidad máxima se encuentra alrededor del 12%, lo que sugiere que este es el margen de victoria más frecuente.</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77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058400" cy="551597"/>
          </a:xfrm>
        </p:spPr>
        <p:txBody>
          <a:bodyPr>
            <a:normAutofit/>
          </a:bodyPr>
          <a:lstStyle/>
          <a:p>
            <a:pPr algn="ctr"/>
            <a:r>
              <a:rPr lang="es-MX" sz="2000" b="1" dirty="0" smtClean="0">
                <a:latin typeface="Arial" panose="020B0604020202020204" pitchFamily="34" charset="0"/>
                <a:cs typeface="Arial" panose="020B0604020202020204" pitchFamily="34" charset="0"/>
              </a:rPr>
              <a:t>Estadística descriptiva de las votaciones del 2021</a:t>
            </a:r>
            <a:endParaRPr lang="es-MX" sz="2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8039099" y="3857414"/>
            <a:ext cx="3800475" cy="2158927"/>
          </a:xfrm>
        </p:spPr>
        <p:txBody>
          <a:bodyPr>
            <a:normAutofit fontScale="85000" lnSpcReduction="10000"/>
          </a:bodyPr>
          <a:lstStyle/>
          <a:p>
            <a:pPr algn="just">
              <a:lnSpc>
                <a:spcPct val="150000"/>
              </a:lnSpc>
            </a:pPr>
            <a:r>
              <a:rPr lang="es-MX" sz="1600" dirty="0" smtClean="0">
                <a:latin typeface="Arial" panose="020B0604020202020204" pitchFamily="34" charset="0"/>
                <a:cs typeface="Arial" panose="020B0604020202020204" pitchFamily="34" charset="0"/>
              </a:rPr>
              <a:t>La tabla presenta los estadísticos de los votos totales y su respectivo porcentaje, para los partidos involucrados en las elecciones del 2021. Los estadísticos utilizados son el mínimo, el primer cuartil, la mediana, la media, el tercer cuartil, el máximo y el error estándar.</a:t>
            </a:r>
            <a:endParaRPr lang="es-MX" sz="16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28344" y="1021506"/>
            <a:ext cx="12063656" cy="2505355"/>
          </a:xfrm>
          <a:prstGeom prst="rect">
            <a:avLst/>
          </a:prstGeom>
        </p:spPr>
      </p:pic>
      <p:pic>
        <p:nvPicPr>
          <p:cNvPr id="5" name="Imagen 4"/>
          <p:cNvPicPr>
            <a:picLocks noChangeAspect="1"/>
          </p:cNvPicPr>
          <p:nvPr/>
        </p:nvPicPr>
        <p:blipFill>
          <a:blip r:embed="rId3"/>
          <a:stretch>
            <a:fillRect/>
          </a:stretch>
        </p:blipFill>
        <p:spPr>
          <a:xfrm>
            <a:off x="494426" y="3857414"/>
            <a:ext cx="7282938" cy="2443618"/>
          </a:xfrm>
          <a:prstGeom prst="rect">
            <a:avLst/>
          </a:prstGeom>
        </p:spPr>
      </p:pic>
      <p:pic>
        <p:nvPicPr>
          <p:cNvPr id="6" name="Imagen 5"/>
          <p:cNvPicPr>
            <a:picLocks noChangeAspect="1"/>
          </p:cNvPicPr>
          <p:nvPr/>
        </p:nvPicPr>
        <p:blipFill rotWithShape="1">
          <a:blip r:embed="rId2"/>
          <a:srcRect r="96843"/>
          <a:stretch/>
        </p:blipFill>
        <p:spPr>
          <a:xfrm>
            <a:off x="113517" y="3857414"/>
            <a:ext cx="380909" cy="2421238"/>
          </a:xfrm>
          <a:prstGeom prst="rect">
            <a:avLst/>
          </a:prstGeom>
        </p:spPr>
      </p:pic>
    </p:spTree>
    <p:extLst>
      <p:ext uri="{BB962C8B-B14F-4D97-AF65-F5344CB8AC3E}">
        <p14:creationId xmlns:p14="http://schemas.microsoft.com/office/powerpoint/2010/main" val="63291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370950"/>
            <a:ext cx="8277225" cy="4924541"/>
          </a:xfrm>
          <a:prstGeom prst="rect">
            <a:avLst/>
          </a:prstGeom>
        </p:spPr>
      </p:pic>
      <p:sp>
        <p:nvSpPr>
          <p:cNvPr id="5" name="Rectángulo 4"/>
          <p:cNvSpPr/>
          <p:nvPr/>
        </p:nvSpPr>
        <p:spPr>
          <a:xfrm>
            <a:off x="0" y="300335"/>
            <a:ext cx="12192000" cy="707886"/>
          </a:xfrm>
          <a:prstGeom prst="rect">
            <a:avLst/>
          </a:prstGeom>
        </p:spPr>
        <p:txBody>
          <a:bodyPr wrap="square">
            <a:spAutoFit/>
          </a:bodyPr>
          <a:lstStyle/>
          <a:p>
            <a:pPr algn="ctr"/>
            <a:r>
              <a:rPr lang="es-MX" sz="2000" b="1" dirty="0" smtClean="0">
                <a:latin typeface="Arial" panose="020B0604020202020204" pitchFamily="34" charset="0"/>
                <a:cs typeface="Arial" panose="020B0604020202020204" pitchFamily="34" charset="0"/>
              </a:rPr>
              <a:t>Diferencia porcentual de votos entre la coalición </a:t>
            </a:r>
          </a:p>
          <a:p>
            <a:pPr algn="ctr"/>
            <a:r>
              <a:rPr lang="es-MX" sz="2000" b="1" dirty="0" smtClean="0">
                <a:latin typeface="Arial" panose="020B0604020202020204" pitchFamily="34" charset="0"/>
                <a:cs typeface="Arial" panose="020B0604020202020204" pitchFamily="34" charset="0"/>
              </a:rPr>
              <a:t>Sigamos Haciendo Historia y la coalición Fuerza y Corazón por México en 2024</a:t>
            </a:r>
            <a:endParaRPr lang="es-MX" sz="2000" b="1" dirty="0">
              <a:latin typeface="Arial" panose="020B0604020202020204" pitchFamily="34" charset="0"/>
              <a:cs typeface="Arial" panose="020B0604020202020204" pitchFamily="34" charset="0"/>
            </a:endParaRPr>
          </a:p>
        </p:txBody>
      </p:sp>
      <p:sp>
        <p:nvSpPr>
          <p:cNvPr id="6" name="Rectángulo 5"/>
          <p:cNvSpPr/>
          <p:nvPr/>
        </p:nvSpPr>
        <p:spPr>
          <a:xfrm>
            <a:off x="8372476" y="1469143"/>
            <a:ext cx="3686174" cy="4728154"/>
          </a:xfrm>
          <a:prstGeom prst="rect">
            <a:avLst/>
          </a:prstGeom>
        </p:spPr>
        <p:txBody>
          <a:bodyPr wrap="square">
            <a:spAutoFit/>
          </a:bodyPr>
          <a:lstStyle/>
          <a:p>
            <a:pPr algn="just">
              <a:lnSpc>
                <a:spcPct val="150000"/>
              </a:lnSpc>
            </a:pPr>
            <a:r>
              <a:rPr lang="es-MX" sz="1350" dirty="0" smtClean="0">
                <a:latin typeface="Arial" panose="020B0604020202020204" pitchFamily="34" charset="0"/>
                <a:cs typeface="Arial" panose="020B0604020202020204" pitchFamily="34" charset="0"/>
              </a:rPr>
              <a:t>El mapa visualiza la distribución de las victorias entre la coalición Sigamos Haciendo Historia (SHH) y la coalición Fuerza y Corazón por México (FCM) en las diferentes secciones electorales de 2024. Las áreas en azul obscuro indican secciones donde FCM obtuvo una ventaja significativa, mientras que las áreas en rojo obscuro muestran secciones donde SHH tuvo una ventaja considerable. Las áreas en azul claro y rosa claro indican secciones donde las diferencias fueron menores.</a:t>
            </a:r>
          </a:p>
          <a:p>
            <a:pPr algn="just">
              <a:lnSpc>
                <a:spcPct val="150000"/>
              </a:lnSpc>
            </a:pPr>
            <a:r>
              <a:rPr lang="es-MX" sz="1350" dirty="0" smtClean="0">
                <a:latin typeface="Arial" panose="020B0604020202020204" pitchFamily="34" charset="0"/>
                <a:cs typeface="Arial" panose="020B0604020202020204" pitchFamily="34" charset="0"/>
              </a:rPr>
              <a:t>	En comparación al 2021, las preferencias electorales del 2024 fueron más extremas, abundan más los colores obscuros. </a:t>
            </a:r>
            <a:endParaRPr lang="es-MX" sz="13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35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0" y="287339"/>
            <a:ext cx="12192000" cy="703262"/>
          </a:xfrm>
        </p:spPr>
        <p:txBody>
          <a:bodyPr>
            <a:normAutofit/>
          </a:bodyPr>
          <a:lstStyle/>
          <a:p>
            <a:pPr algn="ctr"/>
            <a:r>
              <a:rPr lang="es-MX" sz="2000" b="1" dirty="0">
                <a:solidFill>
                  <a:prstClr val="black">
                    <a:lumMod val="75000"/>
                    <a:lumOff val="25000"/>
                  </a:prstClr>
                </a:solidFill>
                <a:latin typeface="Arial" panose="020B0604020202020204" pitchFamily="34" charset="0"/>
                <a:cs typeface="Arial" panose="020B0604020202020204" pitchFamily="34" charset="0"/>
              </a:rPr>
              <a:t>Margen porcentual de victoria de </a:t>
            </a:r>
            <a:r>
              <a:rPr lang="es-MX" sz="2000" b="1" dirty="0" smtClean="0">
                <a:solidFill>
                  <a:prstClr val="black">
                    <a:lumMod val="75000"/>
                    <a:lumOff val="25000"/>
                  </a:prstClr>
                </a:solidFill>
                <a:latin typeface="Arial" panose="020B0604020202020204" pitchFamily="34" charset="0"/>
                <a:cs typeface="Arial" panose="020B0604020202020204" pitchFamily="34" charset="0"/>
              </a:rPr>
              <a:t>la </a:t>
            </a:r>
            <a:br>
              <a:rPr lang="es-MX" sz="2000" b="1" dirty="0" smtClean="0">
                <a:solidFill>
                  <a:prstClr val="black">
                    <a:lumMod val="75000"/>
                    <a:lumOff val="25000"/>
                  </a:prstClr>
                </a:solidFill>
                <a:latin typeface="Arial" panose="020B0604020202020204" pitchFamily="34" charset="0"/>
                <a:cs typeface="Arial" panose="020B0604020202020204" pitchFamily="34" charset="0"/>
              </a:rPr>
            </a:br>
            <a:r>
              <a:rPr lang="es-MX" sz="2000" b="1" dirty="0" smtClean="0">
                <a:solidFill>
                  <a:prstClr val="black">
                    <a:lumMod val="75000"/>
                    <a:lumOff val="25000"/>
                  </a:prstClr>
                </a:solidFill>
                <a:latin typeface="Arial" panose="020B0604020202020204" pitchFamily="34" charset="0"/>
                <a:cs typeface="Arial" panose="020B0604020202020204" pitchFamily="34" charset="0"/>
              </a:rPr>
              <a:t>coalición Sigamos Haciendo Historia </a:t>
            </a:r>
            <a:r>
              <a:rPr lang="es-MX" sz="2000" b="1" dirty="0">
                <a:solidFill>
                  <a:prstClr val="black">
                    <a:lumMod val="75000"/>
                    <a:lumOff val="25000"/>
                  </a:prstClr>
                </a:solidFill>
                <a:latin typeface="Arial" panose="020B0604020202020204" pitchFamily="34" charset="0"/>
                <a:cs typeface="Arial" panose="020B0604020202020204" pitchFamily="34" charset="0"/>
              </a:rPr>
              <a:t>frente al 2do lugar en </a:t>
            </a:r>
            <a:r>
              <a:rPr lang="es-MX" sz="2000" b="1" dirty="0" smtClean="0">
                <a:solidFill>
                  <a:prstClr val="black">
                    <a:lumMod val="75000"/>
                    <a:lumOff val="25000"/>
                  </a:prstClr>
                </a:solidFill>
                <a:latin typeface="Arial" panose="020B0604020202020204" pitchFamily="34" charset="0"/>
                <a:cs typeface="Arial" panose="020B0604020202020204" pitchFamily="34" charset="0"/>
              </a:rPr>
              <a:t>2024</a:t>
            </a:r>
            <a:endParaRPr lang="es-MX" dirty="0"/>
          </a:p>
        </p:txBody>
      </p:sp>
      <p:pic>
        <p:nvPicPr>
          <p:cNvPr id="4" name="Imagen 3"/>
          <p:cNvPicPr>
            <a:picLocks noChangeAspect="1"/>
          </p:cNvPicPr>
          <p:nvPr/>
        </p:nvPicPr>
        <p:blipFill>
          <a:blip r:embed="rId2"/>
          <a:stretch>
            <a:fillRect/>
          </a:stretch>
        </p:blipFill>
        <p:spPr>
          <a:xfrm>
            <a:off x="1718650" y="1628589"/>
            <a:ext cx="8754697" cy="2667372"/>
          </a:xfrm>
          <a:prstGeom prst="rect">
            <a:avLst/>
          </a:prstGeom>
        </p:spPr>
      </p:pic>
      <p:pic>
        <p:nvPicPr>
          <p:cNvPr id="5" name="Imagen 4"/>
          <p:cNvPicPr>
            <a:picLocks noChangeAspect="1"/>
          </p:cNvPicPr>
          <p:nvPr/>
        </p:nvPicPr>
        <p:blipFill rotWithShape="1">
          <a:blip r:embed="rId3"/>
          <a:srcRect b="90933"/>
          <a:stretch/>
        </p:blipFill>
        <p:spPr>
          <a:xfrm>
            <a:off x="1755270" y="1373748"/>
            <a:ext cx="8681456" cy="254841"/>
          </a:xfrm>
          <a:prstGeom prst="rect">
            <a:avLst/>
          </a:prstGeom>
        </p:spPr>
      </p:pic>
      <p:sp>
        <p:nvSpPr>
          <p:cNvPr id="6" name="Rectángulo 5"/>
          <p:cNvSpPr/>
          <p:nvPr/>
        </p:nvSpPr>
        <p:spPr>
          <a:xfrm>
            <a:off x="1718649" y="4372161"/>
            <a:ext cx="8718077" cy="2031325"/>
          </a:xfrm>
          <a:prstGeom prst="rect">
            <a:avLst/>
          </a:prstGeom>
        </p:spPr>
        <p:txBody>
          <a:bodyPr wrap="square">
            <a:spAutoFit/>
          </a:bodyPr>
          <a:lstStyle/>
          <a:p>
            <a:pPr algn="just">
              <a:lnSpc>
                <a:spcPct val="150000"/>
              </a:lnSpc>
            </a:pPr>
            <a:r>
              <a:rPr lang="es-MX" sz="1400" dirty="0">
                <a:latin typeface="Arial" panose="020B0604020202020204" pitchFamily="34" charset="0"/>
                <a:cs typeface="Arial" panose="020B0604020202020204" pitchFamily="34" charset="0"/>
              </a:rPr>
              <a:t>Las gráficas muestran la distribución de la </a:t>
            </a:r>
            <a:r>
              <a:rPr lang="es-MX" sz="1400" dirty="0" smtClean="0">
                <a:latin typeface="Arial" panose="020B0604020202020204" pitchFamily="34" charset="0"/>
                <a:cs typeface="Arial" panose="020B0604020202020204" pitchFamily="34" charset="0"/>
              </a:rPr>
              <a:t>diferencia porcentual </a:t>
            </a:r>
            <a:r>
              <a:rPr lang="es-MX" sz="1400" dirty="0">
                <a:latin typeface="Arial" panose="020B0604020202020204" pitchFamily="34" charset="0"/>
                <a:cs typeface="Arial" panose="020B0604020202020204" pitchFamily="34" charset="0"/>
              </a:rPr>
              <a:t>de </a:t>
            </a:r>
            <a:r>
              <a:rPr lang="es-MX" sz="1400" dirty="0" smtClean="0">
                <a:latin typeface="Arial" panose="020B0604020202020204" pitchFamily="34" charset="0"/>
                <a:cs typeface="Arial" panose="020B0604020202020204" pitchFamily="34" charset="0"/>
              </a:rPr>
              <a:t>votos por sección electoral entre </a:t>
            </a:r>
            <a:r>
              <a:rPr lang="es-MX" sz="1400" dirty="0">
                <a:latin typeface="Arial" panose="020B0604020202020204" pitchFamily="34" charset="0"/>
                <a:cs typeface="Arial" panose="020B0604020202020204" pitchFamily="34" charset="0"/>
              </a:rPr>
              <a:t>el </a:t>
            </a:r>
            <a:r>
              <a:rPr lang="es-MX" sz="1400" dirty="0" smtClean="0">
                <a:latin typeface="Arial" panose="020B0604020202020204" pitchFamily="34" charset="0"/>
                <a:cs typeface="Arial" panose="020B0604020202020204" pitchFamily="34" charset="0"/>
              </a:rPr>
              <a:t>ganador </a:t>
            </a:r>
            <a:r>
              <a:rPr lang="es-MX" sz="1400" dirty="0">
                <a:latin typeface="Arial" panose="020B0604020202020204" pitchFamily="34" charset="0"/>
                <a:cs typeface="Arial" panose="020B0604020202020204" pitchFamily="34" charset="0"/>
              </a:rPr>
              <a:t>y el segundo lugar en las elecciones de </a:t>
            </a:r>
            <a:r>
              <a:rPr lang="es-MX" sz="1400" dirty="0" smtClean="0">
                <a:latin typeface="Arial" panose="020B0604020202020204" pitchFamily="34" charset="0"/>
                <a:cs typeface="Arial" panose="020B0604020202020204" pitchFamily="34" charset="0"/>
              </a:rPr>
              <a:t>2024, </a:t>
            </a:r>
            <a:r>
              <a:rPr lang="es-MX" sz="1400" dirty="0" smtClean="0">
                <a:latin typeface="Arial" panose="020B0604020202020204" pitchFamily="34" charset="0"/>
                <a:cs typeface="Arial" panose="020B0604020202020204" pitchFamily="34" charset="0"/>
              </a:rPr>
              <a:t>exclusivamente de las secciones donde el ganador fue la coalición SHH.</a:t>
            </a:r>
            <a:r>
              <a:rPr lang="es-MX" sz="1400" dirty="0" smtClean="0">
                <a:latin typeface="Arial" panose="020B0604020202020204" pitchFamily="34" charset="0"/>
                <a:cs typeface="Arial" panose="020B0604020202020204" pitchFamily="34" charset="0"/>
              </a:rPr>
              <a:t> El histograma revela que las diferencias de votos están más dispersas en comparación con las elecciones de 2021, con varios picos de frecuencia en los intervalos de 5% a 35%, siendo el intervalo de 20% el más frecuente. El gráfico de la derecha muestra una densidad máxima alrededor del 20%, indicando que este es el margen de victoria más frecuente en 2024.</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38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41957"/>
            <a:ext cx="10058400" cy="913547"/>
          </a:xfrm>
        </p:spPr>
        <p:txBody>
          <a:bodyPr>
            <a:normAutofit/>
          </a:bodyPr>
          <a:lstStyle/>
          <a:p>
            <a:pPr algn="ctr"/>
            <a:r>
              <a:rPr lang="es-MX" sz="2000" b="1" dirty="0">
                <a:latin typeface="Arial" panose="020B0604020202020204" pitchFamily="34" charset="0"/>
                <a:cs typeface="Arial" panose="020B0604020202020204" pitchFamily="34" charset="0"/>
              </a:rPr>
              <a:t>Estadística descriptiva </a:t>
            </a:r>
            <a:r>
              <a:rPr lang="es-MX" sz="2000" b="1" dirty="0" smtClean="0">
                <a:latin typeface="Arial" panose="020B0604020202020204" pitchFamily="34" charset="0"/>
                <a:cs typeface="Arial" panose="020B0604020202020204" pitchFamily="34" charset="0"/>
              </a:rPr>
              <a:t>de </a:t>
            </a:r>
            <a:r>
              <a:rPr lang="es-MX" sz="2000" b="1" dirty="0">
                <a:latin typeface="Arial" panose="020B0604020202020204" pitchFamily="34" charset="0"/>
                <a:cs typeface="Arial" panose="020B0604020202020204" pitchFamily="34" charset="0"/>
              </a:rPr>
              <a:t>las votaciones del </a:t>
            </a:r>
            <a:r>
              <a:rPr lang="es-MX" sz="2000" b="1" dirty="0" smtClean="0">
                <a:latin typeface="Arial" panose="020B0604020202020204" pitchFamily="34" charset="0"/>
                <a:cs typeface="Arial" panose="020B0604020202020204" pitchFamily="34" charset="0"/>
              </a:rPr>
              <a:t>2024</a:t>
            </a:r>
            <a:endParaRPr lang="es-MX" sz="2000" dirty="0"/>
          </a:p>
        </p:txBody>
      </p:sp>
      <p:sp>
        <p:nvSpPr>
          <p:cNvPr id="3" name="Marcador de contenido 2"/>
          <p:cNvSpPr>
            <a:spLocks noGrp="1"/>
          </p:cNvSpPr>
          <p:nvPr>
            <p:ph idx="1"/>
          </p:nvPr>
        </p:nvSpPr>
        <p:spPr>
          <a:xfrm>
            <a:off x="1097280" y="4476750"/>
            <a:ext cx="10058399" cy="1392343"/>
          </a:xfrm>
        </p:spPr>
        <p:txBody>
          <a:bodyPr>
            <a:noAutofit/>
          </a:bodyPr>
          <a:lstStyle/>
          <a:p>
            <a:pPr algn="just">
              <a:lnSpc>
                <a:spcPct val="150000"/>
              </a:lnSpc>
            </a:pPr>
            <a:r>
              <a:rPr lang="es-MX" sz="1400" dirty="0">
                <a:latin typeface="Arial" panose="020B0604020202020204" pitchFamily="34" charset="0"/>
                <a:cs typeface="Arial" panose="020B0604020202020204" pitchFamily="34" charset="0"/>
              </a:rPr>
              <a:t>La tabla presenta los estadísticos de los votos totales y su respectivo porcentaje, para los partidos involucrados en las elecciones del </a:t>
            </a:r>
            <a:r>
              <a:rPr lang="es-MX" sz="1400" dirty="0" smtClean="0">
                <a:latin typeface="Arial" panose="020B0604020202020204" pitchFamily="34" charset="0"/>
                <a:cs typeface="Arial" panose="020B0604020202020204" pitchFamily="34" charset="0"/>
              </a:rPr>
              <a:t>2024. </a:t>
            </a:r>
            <a:r>
              <a:rPr lang="es-MX" sz="1400" dirty="0">
                <a:latin typeface="Arial" panose="020B0604020202020204" pitchFamily="34" charset="0"/>
                <a:cs typeface="Arial" panose="020B0604020202020204" pitchFamily="34" charset="0"/>
              </a:rPr>
              <a:t>Los estadísticos utilizados son el mínimo, el primer cuartil, la mediana, la media, el tercer cuartil, el máximo y el error estándar.</a:t>
            </a:r>
            <a:endParaRPr lang="es-MX" sz="1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182879" y="1395806"/>
            <a:ext cx="11887200" cy="2428087"/>
          </a:xfrm>
          <a:prstGeom prst="rect">
            <a:avLst/>
          </a:prstGeom>
        </p:spPr>
      </p:pic>
    </p:spTree>
    <p:extLst>
      <p:ext uri="{BB962C8B-B14F-4D97-AF65-F5344CB8AC3E}">
        <p14:creationId xmlns:p14="http://schemas.microsoft.com/office/powerpoint/2010/main" val="119488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 y="1392020"/>
            <a:ext cx="8258175" cy="4913207"/>
          </a:xfrm>
          <a:prstGeom prst="rect">
            <a:avLst/>
          </a:prstGeom>
        </p:spPr>
      </p:pic>
      <p:sp>
        <p:nvSpPr>
          <p:cNvPr id="5" name="Rectángulo 4"/>
          <p:cNvSpPr/>
          <p:nvPr/>
        </p:nvSpPr>
        <p:spPr>
          <a:xfrm>
            <a:off x="3057525" y="435436"/>
            <a:ext cx="6096000" cy="707886"/>
          </a:xfrm>
          <a:prstGeom prst="rect">
            <a:avLst/>
          </a:prstGeom>
        </p:spPr>
        <p:txBody>
          <a:bodyPr>
            <a:spAutoFit/>
          </a:bodyPr>
          <a:lstStyle/>
          <a:p>
            <a:pPr lvl="0" algn="ctr"/>
            <a:r>
              <a:rPr lang="es-MX" sz="2000" b="1" dirty="0">
                <a:solidFill>
                  <a:prstClr val="black"/>
                </a:solidFill>
                <a:latin typeface="Arial" panose="020B0604020202020204" pitchFamily="34" charset="0"/>
                <a:cs typeface="Arial" panose="020B0604020202020204" pitchFamily="34" charset="0"/>
              </a:rPr>
              <a:t>Diferencia </a:t>
            </a:r>
            <a:r>
              <a:rPr lang="es-MX" sz="2000" b="1" dirty="0" smtClean="0">
                <a:solidFill>
                  <a:prstClr val="black"/>
                </a:solidFill>
                <a:latin typeface="Arial" panose="020B0604020202020204" pitchFamily="34" charset="0"/>
                <a:cs typeface="Arial" panose="020B0604020202020204" pitchFamily="34" charset="0"/>
              </a:rPr>
              <a:t>porcentual </a:t>
            </a:r>
            <a:r>
              <a:rPr lang="es-MX" sz="2000" b="1" dirty="0">
                <a:solidFill>
                  <a:prstClr val="black"/>
                </a:solidFill>
                <a:latin typeface="Arial" panose="020B0604020202020204" pitchFamily="34" charset="0"/>
                <a:cs typeface="Arial" panose="020B0604020202020204" pitchFamily="34" charset="0"/>
              </a:rPr>
              <a:t>de votos de las coaliciones de MORENA entre 2021 y 2024</a:t>
            </a:r>
            <a:endParaRPr lang="es-MX" sz="2000" b="1" dirty="0">
              <a:solidFill>
                <a:prstClr val="black"/>
              </a:solidFill>
              <a:latin typeface="Arial" panose="020B0604020202020204" pitchFamily="34" charset="0"/>
              <a:cs typeface="Arial" panose="020B0604020202020204" pitchFamily="34" charset="0"/>
            </a:endParaRPr>
          </a:p>
        </p:txBody>
      </p:sp>
      <p:sp>
        <p:nvSpPr>
          <p:cNvPr id="7" name="Rectángulo 6"/>
          <p:cNvSpPr/>
          <p:nvPr/>
        </p:nvSpPr>
        <p:spPr>
          <a:xfrm>
            <a:off x="7610475" y="2832960"/>
            <a:ext cx="4248150" cy="2031325"/>
          </a:xfrm>
          <a:prstGeom prst="rect">
            <a:avLst/>
          </a:prstGeom>
        </p:spPr>
        <p:txBody>
          <a:bodyPr wrap="square">
            <a:spAutoFit/>
          </a:bodyPr>
          <a:lstStyle/>
          <a:p>
            <a:pPr algn="just">
              <a:lnSpc>
                <a:spcPct val="150000"/>
              </a:lnSpc>
            </a:pPr>
            <a:r>
              <a:rPr lang="es-MX" sz="1400" dirty="0" smtClean="0">
                <a:latin typeface="Arial" panose="020B0604020202020204" pitchFamily="34" charset="0"/>
                <a:cs typeface="Arial" panose="020B0604020202020204" pitchFamily="34" charset="0"/>
              </a:rPr>
              <a:t>El mapa ofrece una visualización de cómo cambiaron los resultados electorales de las coaliciones de MORENA entre 2021 y 2024, porcentualmente. En todas las secciones, MORENA obtuvo un mayor porcentaje de votos, independientemente de si ganó o no.</a:t>
            </a:r>
            <a:endParaRPr lang="es-MX"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369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48000" y="496991"/>
            <a:ext cx="6096000" cy="707886"/>
          </a:xfrm>
          <a:prstGeom prst="rect">
            <a:avLst/>
          </a:prstGeom>
        </p:spPr>
        <p:txBody>
          <a:bodyPr>
            <a:spAutoFit/>
          </a:bodyPr>
          <a:lstStyle/>
          <a:p>
            <a:pPr algn="ctr"/>
            <a:r>
              <a:rPr lang="es-MX" sz="2000" b="1" dirty="0" smtClean="0">
                <a:latin typeface="Arial" panose="020B0604020202020204" pitchFamily="34" charset="0"/>
                <a:cs typeface="Arial" panose="020B0604020202020204" pitchFamily="34" charset="0"/>
              </a:rPr>
              <a:t>Diferencia absoluta de votos de las coaliciones de MORENA entre 2021 y 2024</a:t>
            </a:r>
            <a:endParaRPr lang="es-MX" sz="20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0" y="1393008"/>
            <a:ext cx="8242506" cy="4901609"/>
          </a:xfrm>
          <a:prstGeom prst="rect">
            <a:avLst/>
          </a:prstGeom>
        </p:spPr>
      </p:pic>
      <p:sp>
        <p:nvSpPr>
          <p:cNvPr id="5" name="Rectángulo 4"/>
          <p:cNvSpPr/>
          <p:nvPr/>
        </p:nvSpPr>
        <p:spPr>
          <a:xfrm>
            <a:off x="7210425" y="2683269"/>
            <a:ext cx="4676775" cy="2354491"/>
          </a:xfrm>
          <a:prstGeom prst="rect">
            <a:avLst/>
          </a:prstGeom>
        </p:spPr>
        <p:txBody>
          <a:bodyPr wrap="square">
            <a:spAutoFit/>
          </a:bodyPr>
          <a:lstStyle/>
          <a:p>
            <a:pPr algn="just">
              <a:lnSpc>
                <a:spcPct val="150000"/>
              </a:lnSpc>
            </a:pPr>
            <a:r>
              <a:rPr lang="es-MX" sz="1400" dirty="0" smtClean="0"/>
              <a:t>El mapa ofrece una visualización de cómo cambiaron los resultados electorales de las coaliciones de MORENA entre 2021 y 2024, en términos absolutos. </a:t>
            </a:r>
          </a:p>
          <a:p>
            <a:pPr algn="just">
              <a:lnSpc>
                <a:spcPct val="150000"/>
              </a:lnSpc>
            </a:pPr>
            <a:r>
              <a:rPr lang="es-MX" sz="1400" dirty="0"/>
              <a:t>	</a:t>
            </a:r>
            <a:r>
              <a:rPr lang="es-MX" sz="1400" dirty="0" smtClean="0"/>
              <a:t>A pesar de que en algunas secciones la coalición de MORENA obtuvo menos votos, su porcentaje de votos aumentó en todas las secciones (como se puede observar en la gráfica anterior).</a:t>
            </a:r>
            <a:endParaRPr lang="es-MX" sz="1400" dirty="0"/>
          </a:p>
        </p:txBody>
      </p:sp>
    </p:spTree>
    <p:extLst>
      <p:ext uri="{BB962C8B-B14F-4D97-AF65-F5344CB8AC3E}">
        <p14:creationId xmlns:p14="http://schemas.microsoft.com/office/powerpoint/2010/main" val="4265435754"/>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173</TotalTime>
  <Words>615</Words>
  <Application>Microsoft Office PowerPoint</Application>
  <PresentationFormat>Panorámica</PresentationFormat>
  <Paragraphs>19</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Retrospección</vt:lpstr>
      <vt:lpstr>Presentación de PowerPoint</vt:lpstr>
      <vt:lpstr>Margen porcentual de victoria de MORENA-PT frente al 2do lugar en 2021</vt:lpstr>
      <vt:lpstr>Estadística descriptiva de las votaciones del 2021</vt:lpstr>
      <vt:lpstr>Presentación de PowerPoint</vt:lpstr>
      <vt:lpstr>Margen porcentual de victoria de la  coalición Sigamos Haciendo Historia frente al 2do lugar en 2024</vt:lpstr>
      <vt:lpstr>Estadística descriptiva de las votaciones del 2024</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Acer</cp:lastModifiedBy>
  <cp:revision>19</cp:revision>
  <dcterms:created xsi:type="dcterms:W3CDTF">2024-07-01T04:31:32Z</dcterms:created>
  <dcterms:modified xsi:type="dcterms:W3CDTF">2024-07-01T07:24:41Z</dcterms:modified>
</cp:coreProperties>
</file>