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753600" cy="7315200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ink Flowy Line Wave Neon Tech Pattern"/>
          <p:cNvSpPr/>
          <p:nvPr/>
        </p:nvSpPr>
        <p:spPr>
          <a:xfrm>
            <a:off x="4471754" y="4131295"/>
            <a:ext cx="5349526" cy="3691223"/>
          </a:xfrm>
          <a:custGeom>
            <a:avLst/>
            <a:gdLst/>
            <a:ahLst/>
            <a:cxnLst/>
            <a:rect l="l" t="t" r="r" b="b"/>
            <a:pathLst>
              <a:path w="5349526" h="3691223">
                <a:moveTo>
                  <a:pt x="0" y="0"/>
                </a:moveTo>
                <a:lnTo>
                  <a:pt x="5349526" y="0"/>
                </a:lnTo>
                <a:lnTo>
                  <a:pt x="5349526" y="3691223"/>
                </a:lnTo>
                <a:lnTo>
                  <a:pt x="0" y="36912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Pink Flowy Line Wave Neon Tech Pattern"/>
          <p:cNvSpPr/>
          <p:nvPr/>
        </p:nvSpPr>
        <p:spPr>
          <a:xfrm>
            <a:off x="4471754" y="4131295"/>
            <a:ext cx="5349526" cy="3691223"/>
          </a:xfrm>
          <a:custGeom>
            <a:avLst/>
            <a:gdLst/>
            <a:ahLst/>
            <a:cxnLst/>
            <a:rect l="l" t="t" r="r" b="b"/>
            <a:pathLst>
              <a:path w="5349526" h="3691223">
                <a:moveTo>
                  <a:pt x="0" y="0"/>
                </a:moveTo>
                <a:lnTo>
                  <a:pt x="5349526" y="0"/>
                </a:lnTo>
                <a:lnTo>
                  <a:pt x="5349526" y="3691223"/>
                </a:lnTo>
                <a:lnTo>
                  <a:pt x="0" y="36912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SEPTIEMBRE 2025</a:t>
            </a:r>
            <a:endParaRPr lang="es-ES" dirty="0"/>
          </a:p>
        </p:txBody>
      </p:sp>
      <p:grpSp>
        <p:nvGrpSpPr>
          <p:cNvPr id="5" name="Group 5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SISTEMAS BIG DATA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1752601"/>
            <a:ext cx="9220200" cy="262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300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INTRODUCCIÓN A BIG </a:t>
            </a:r>
            <a:r>
              <a:rPr lang="en-US" sz="3413" spc="3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DATA</a:t>
            </a:r>
          </a:p>
          <a:p>
            <a:pPr marL="439273" lvl="1" indent="-219637">
              <a:lnSpc>
                <a:spcPts val="4095"/>
              </a:lnSpc>
            </a:pPr>
            <a:endParaRPr lang="en-US" sz="3413" spc="300" dirty="0" smtClean="0">
              <a:solidFill>
                <a:srgbClr val="FFFFFF"/>
              </a:solidFill>
              <a:latin typeface="League Gothic"/>
              <a:ea typeface="League Gothic"/>
              <a:cs typeface="League Gothic"/>
              <a:sym typeface="League Gothic"/>
            </a:endParaRPr>
          </a:p>
          <a:p>
            <a:pPr marL="439273" lvl="1" indent="-219637">
              <a:lnSpc>
                <a:spcPts val="4095"/>
              </a:lnSpc>
            </a:pPr>
            <a:endParaRPr lang="en-US" sz="3413" spc="300" dirty="0" smtClean="0">
              <a:solidFill>
                <a:srgbClr val="FFFFFF"/>
              </a:solidFill>
              <a:latin typeface="League Gothic"/>
              <a:ea typeface="League Gothic"/>
              <a:cs typeface="League Gothic"/>
              <a:sym typeface="League Gothic"/>
            </a:endParaRPr>
          </a:p>
          <a:p>
            <a:pPr marL="439273" lvl="1" indent="-219637">
              <a:lnSpc>
                <a:spcPts val="4095"/>
              </a:lnSpc>
            </a:pPr>
            <a:r>
              <a:rPr lang="en-US" sz="3413" spc="3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SEBASTIÁN </a:t>
            </a:r>
            <a:r>
              <a:rPr lang="en-US" sz="3413" spc="3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RUBIO </a:t>
            </a:r>
          </a:p>
          <a:p>
            <a:pPr marL="439273" lvl="1" indent="-219637" algn="l">
              <a:lnSpc>
                <a:spcPts val="4095"/>
              </a:lnSpc>
            </a:pPr>
            <a:r>
              <a:rPr lang="en-US" sz="3413" spc="1761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			</a:t>
            </a:r>
            <a:endParaRPr lang="en-US" sz="3413" spc="1761" dirty="0">
              <a:solidFill>
                <a:srgbClr val="FFFFFF"/>
              </a:solidFill>
              <a:latin typeface="League Gothic"/>
              <a:ea typeface="League Gothic"/>
              <a:cs typeface="League Gothic"/>
              <a:sym typeface="League Gothic"/>
            </a:endParaRPr>
          </a:p>
        </p:txBody>
      </p:sp>
      <p:pic>
        <p:nvPicPr>
          <p:cNvPr id="9" name="8 Imagen" descr="Logo2 Azarquiel FP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5562600"/>
            <a:ext cx="2700068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SISTEMA OLTP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411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PROCESA TRANSACCIONES CORTAS EN TIEMPO REAL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CARACTERÍSTICAS: ALTA CONCURRENCIA, INTEGRIDAD, RAPIDEZ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EJEMPLOS: BANCA ONLINE, POS, COMERCIO ELECTRÓNICO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BASES DE DATOS POR COLUMNAS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360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ALMACENAN DATOS POR COLUMNAS EN LUGAR DE FILAS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EJEMPLOS: REDSHIFT, BIGQUERY, CASSANDRA, HBASE, CLICKHOUSE, SNOWFLAKE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DIFERENCIAS: BD VS ALMACÉN DE DATOS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308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BASE DE DATOS: OLTP, DATOS ACTUALES, ALTA VOLATILIDAD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ALMACÉN DE DATOS: OLAP, ANÁLISIS HISTÓRICO, NO VOLÁTIL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DATA LAKES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360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REPOSITORIO CENTRALIZADO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SCHEMA-ON-READ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ALTA ESCALABILIDAD Y BAJO COSTE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PERMITE ANÁLISIS CON MÚLTIPLES MOTORES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EJEMPLO DE DATA LAKE (STREAMFLIX)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360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FUENTES: ESTRUCTURADOS, SEMIESTRUCTURADOS, NO ESTRUCTURADOS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USOS: RECOMENDACIONES, BI, MARKETING, DESARROLLO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CONCLUSIONES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462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BIG DATA = GESTIÓN DE GRANDES VOLÚMENES DE DATOS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CLAVES: INTEGRACIÓN, ANÁLISIS, ALMACENAMIENTO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CASOS DE USO: EMPRESAS, SALUD, IOT, ENTRETENIMIENTO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UNIDADES DE DATOS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412480" cy="960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BIG </a:t>
            </a:r>
            <a:r>
              <a:rPr lang="en-US" sz="2400" dirty="0">
                <a:solidFill>
                  <a:srgbClr val="FF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DATA</a:t>
            </a:r>
            <a:r>
              <a:rPr lang="en-US" sz="2400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League Gothic"/>
                <a:ea typeface="League Gothic"/>
                <a:cs typeface="League Gothic"/>
                <a:sym typeface="League Gothic"/>
              </a:rPr>
              <a:t>IA</a:t>
            </a:r>
            <a:r>
              <a:rPr lang="en-US" sz="2400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, MINERÍA DE DATOS, MACHINE LEARNING, </a:t>
            </a:r>
            <a:r>
              <a:rPr lang="en-US" sz="24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DEEP LEARNING</a:t>
            </a:r>
            <a:endParaRPr lang="en-US" sz="2400" dirty="0">
              <a:solidFill>
                <a:srgbClr val="FFFFFF"/>
              </a:solidFill>
              <a:latin typeface="League Gothic"/>
              <a:ea typeface="League Gothic"/>
              <a:cs typeface="League Gothic"/>
              <a:sym typeface="League Gothic"/>
            </a:endParaRPr>
          </a:p>
          <a:p>
            <a:pPr marL="439273" lvl="1" indent="-219637" algn="l">
              <a:lnSpc>
                <a:spcPts val="4095"/>
              </a:lnSpc>
            </a:pPr>
            <a:endParaRPr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819400"/>
            <a:ext cx="506092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FUENTES DE DATOS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6488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</a:pPr>
            <a:r>
              <a:rPr lang="en-US" sz="4000" dirty="0" err="1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Todo</a:t>
            </a:r>
            <a:r>
              <a:rPr lang="en-US" sz="40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 a </a:t>
            </a:r>
            <a:r>
              <a:rPr lang="en-US" sz="4000" dirty="0" err="1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aquello</a:t>
            </a:r>
            <a:r>
              <a:rPr lang="en-US" sz="40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 susceptible de </a:t>
            </a:r>
            <a:r>
              <a:rPr lang="en-US" sz="4000" dirty="0" err="1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generar</a:t>
            </a:r>
            <a:r>
              <a:rPr lang="en-US" sz="40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datos</a:t>
            </a:r>
            <a:endParaRPr lang="en-US" sz="4000" dirty="0">
              <a:solidFill>
                <a:srgbClr val="FFFFFF"/>
              </a:solidFill>
              <a:latin typeface="League Gothic"/>
              <a:ea typeface="League Gothic"/>
              <a:cs typeface="League Gothic"/>
              <a:sym typeface="League Gothic"/>
            </a:endParaRPr>
          </a:p>
        </p:txBody>
      </p:sp>
      <p:pic>
        <p:nvPicPr>
          <p:cNvPr id="14340" name="Picture 4" descr="Big data como fuente de ingresos: Libere el potencial de sus dato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581400"/>
            <a:ext cx="728283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DATOS, INFORMACIÓN Y CONOCIMIENTO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1371600"/>
            <a:ext cx="8595360" cy="151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DATO = VALOR SIN </a:t>
            </a:r>
            <a:r>
              <a:rPr lang="en-US" sz="2000" dirty="0" smtClean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SIGNIFICADO</a:t>
            </a:r>
            <a:endParaRPr lang="en-US" sz="2000" dirty="0">
              <a:solidFill>
                <a:srgbClr val="FFFFFF"/>
              </a:solidFill>
              <a:latin typeface="League Gothic"/>
              <a:ea typeface="League Gothic"/>
              <a:cs typeface="League Gothic"/>
              <a:sym typeface="League Gothic"/>
            </a:endParaRP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INFORMACIÓN = INTERPRETACIÓN DE LOS DATOS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CONOCIMIENTO = REGLAS Y ALGORITMOS PARA LA TOMA DE DECISIONES</a:t>
            </a:r>
          </a:p>
        </p:txBody>
      </p:sp>
      <p:pic>
        <p:nvPicPr>
          <p:cNvPr id="13314" name="Picture 2" descr="1.2 Diferencia entre dato, información y conocimiento | Contenidos  Temáticos del Módulo 1 &lt;/br&gt; Información y Conocimien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352800"/>
            <a:ext cx="6916612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CLASIFICACIÓN DE DATOS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43075"/>
            <a:ext cx="8595360" cy="477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SEGÚN TIPO:</a:t>
            </a:r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SIMPLES</a:t>
            </a:r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COMPUESTOS</a:t>
            </a:r>
          </a:p>
          <a:p>
            <a:pPr marL="334259" lvl="1" indent="-167130" algn="l">
              <a:lnSpc>
                <a:spcPts val="3116"/>
              </a:lnSpc>
            </a:pPr>
            <a:endParaRPr dirty="0"/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SEGÚN FORMATO:</a:t>
            </a:r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ESTRUCTURADOS</a:t>
            </a:r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SEMIESTRUCTURADOS</a:t>
            </a:r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NO ESTRUCTURADOS</a:t>
            </a:r>
          </a:p>
          <a:p>
            <a:pPr marL="334259" lvl="1" indent="-167130" algn="l">
              <a:lnSpc>
                <a:spcPts val="3116"/>
              </a:lnSpc>
            </a:pPr>
            <a:endParaRPr dirty="0"/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SEGÚN ORIGEN:</a:t>
            </a:r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GENERADOS POR PERSONAS</a:t>
            </a:r>
          </a:p>
          <a:p>
            <a:pPr marL="334259" lvl="1" indent="-167130" algn="l">
              <a:lnSpc>
                <a:spcPts val="3116"/>
              </a:lnSpc>
              <a:buFont typeface="Arial"/>
              <a:buChar char="•"/>
            </a:pPr>
            <a:r>
              <a:rPr lang="en-US" sz="2597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GENERADOS POR MÁQUINAS</a:t>
            </a:r>
          </a:p>
        </p:txBody>
      </p:sp>
      <p:pic>
        <p:nvPicPr>
          <p:cNvPr id="12290" name="Picture 2" descr="Tipos de Big Data - Datateam Consult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524000"/>
            <a:ext cx="6531429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ink Flowy Line Wave Neon Tech Pattern"/>
          <p:cNvSpPr/>
          <p:nvPr/>
        </p:nvSpPr>
        <p:spPr>
          <a:xfrm>
            <a:off x="4572000" y="4114800"/>
            <a:ext cx="5349526" cy="3691223"/>
          </a:xfrm>
          <a:custGeom>
            <a:avLst/>
            <a:gdLst/>
            <a:ahLst/>
            <a:cxnLst/>
            <a:rect l="l" t="t" r="r" b="b"/>
            <a:pathLst>
              <a:path w="5349526" h="3691223">
                <a:moveTo>
                  <a:pt x="0" y="0"/>
                </a:moveTo>
                <a:lnTo>
                  <a:pt x="5349526" y="0"/>
                </a:lnTo>
                <a:lnTo>
                  <a:pt x="5349526" y="3691223"/>
                </a:lnTo>
                <a:lnTo>
                  <a:pt x="0" y="369122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MODELO DE LAS 5 V DEL BIG DATA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638800" y="1752600"/>
            <a:ext cx="3535680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VOLUMEN, VELOCIDAD, VARIEDAD, VERACIDAD, VALOR</a:t>
            </a:r>
          </a:p>
        </p:txBody>
      </p:sp>
      <p:pic>
        <p:nvPicPr>
          <p:cNvPr id="11266" name="Picture 2" descr="Data Science U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1524000"/>
            <a:ext cx="4953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Red Circle Neon Tech Pattern"/>
          <p:cNvSpPr/>
          <p:nvPr/>
        </p:nvSpPr>
        <p:spPr>
          <a:xfrm>
            <a:off x="3251200" y="-56574"/>
            <a:ext cx="2817217" cy="2817217"/>
          </a:xfrm>
          <a:custGeom>
            <a:avLst/>
            <a:gdLst/>
            <a:ahLst/>
            <a:cxnLst/>
            <a:rect l="l" t="t" r="r" b="b"/>
            <a:pathLst>
              <a:path w="2817217" h="2817217">
                <a:moveTo>
                  <a:pt x="0" y="0"/>
                </a:moveTo>
                <a:lnTo>
                  <a:pt x="2817217" y="0"/>
                </a:lnTo>
                <a:lnTo>
                  <a:pt x="2817217" y="2817217"/>
                </a:lnTo>
                <a:lnTo>
                  <a:pt x="0" y="281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ARQUITECTURA BIG DATA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9120" y="1752600"/>
            <a:ext cx="8595360" cy="466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spc="160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CAPAS: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spc="160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DATOS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spc="160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ALMACENAMIENTO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spc="160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ANÁLISIS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spc="160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VISUALIZACIÓN</a:t>
            </a:r>
          </a:p>
          <a:p>
            <a:pPr marL="400837" lvl="1" indent="-200418" algn="l">
              <a:lnSpc>
                <a:spcPts val="3737"/>
              </a:lnSpc>
            </a:pPr>
            <a:endParaRPr/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spc="160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TIPOS DE ANÁLISIS: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spc="1607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DESCRIPTIVO, PRESCRIPTIVO, PREDICTIVO, COGNITIVO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EJEMPLO DE DATA HUB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411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CENTRALIZA DATOS DE SISTEMAS DISTINTOS (A, B, C, D)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BENEFICIOS: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INTEGRACIÓN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CALIDAD Y GOBERNANZA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- DISTRIBUCIÓN UNIFICADA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A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lack Dotted Circle Recolorable Outline"/>
          <p:cNvSpPr/>
          <p:nvPr/>
        </p:nvSpPr>
        <p:spPr>
          <a:xfrm>
            <a:off x="8152548" y="5601328"/>
            <a:ext cx="1269737" cy="1478588"/>
          </a:xfrm>
          <a:custGeom>
            <a:avLst/>
            <a:gdLst/>
            <a:ahLst/>
            <a:cxnLst/>
            <a:rect l="l" t="t" r="r" b="b"/>
            <a:pathLst>
              <a:path w="1269737" h="1478588">
                <a:moveTo>
                  <a:pt x="0" y="0"/>
                </a:moveTo>
                <a:lnTo>
                  <a:pt x="1269737" y="0"/>
                </a:lnTo>
                <a:lnTo>
                  <a:pt x="1269737" y="1478588"/>
                </a:lnTo>
                <a:lnTo>
                  <a:pt x="0" y="14785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spc="140">
                  <a:solidFill>
                    <a:srgbClr val="FFFFFF"/>
                  </a:solidFill>
                  <a:latin typeface="League Gothic"/>
                  <a:ea typeface="League Gothic"/>
                  <a:cs typeface="League Gothic"/>
                  <a:sym typeface="League Gothic"/>
                </a:rPr>
                <a:t>EJEMPLO DE DATA WAREHOUSE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9120" y="1752600"/>
            <a:ext cx="8595360" cy="411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OPTIMIZADO PARA ANÁLISIS DE VENTAS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PROCESOS ETL (EXTRACCIÓN, TRANSFORMACIÓN, CARGA)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spc="1761">
                <a:solidFill>
                  <a:srgbClr val="FFFFFF"/>
                </a:solidFill>
                <a:latin typeface="League Gothic"/>
                <a:ea typeface="League Gothic"/>
                <a:cs typeface="League Gothic"/>
                <a:sym typeface="League Gothic"/>
              </a:rPr>
              <a:t>PERMITE CONSULTAS COMPLEJAS Y DECISIONES ESTRATÉGICAS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336</Words>
  <Application>Microsoft Office PowerPoint</Application>
  <PresentationFormat>Personalizado</PresentationFormat>
  <Paragraphs>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League Gothic</vt:lpstr>
      <vt:lpstr>Calibri</vt:lpstr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Presentacion_SistemasBD.pptx</dc:title>
  <cp:lastModifiedBy>Sebastian Rubio</cp:lastModifiedBy>
  <cp:revision>4</cp:revision>
  <dcterms:created xsi:type="dcterms:W3CDTF">2006-08-16T00:00:00Z</dcterms:created>
  <dcterms:modified xsi:type="dcterms:W3CDTF">2025-09-14T11:43:51Z</dcterms:modified>
  <dc:identifier>DAGy8yxdu9c</dc:identifier>
</cp:coreProperties>
</file>