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9" r:id="rId3"/>
    <p:sldId id="260" r:id="rId4"/>
    <p:sldId id="263" r:id="rId5"/>
    <p:sldId id="264" r:id="rId6"/>
    <p:sldId id="266" r:id="rId7"/>
    <p:sldId id="268" r:id="rId8"/>
    <p:sldId id="271" r:id="rId9"/>
    <p:sldId id="348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8" r:id="rId37"/>
    <p:sldId id="289" r:id="rId38"/>
    <p:sldId id="290" r:id="rId39"/>
    <p:sldId id="291" r:id="rId40"/>
    <p:sldId id="294" r:id="rId41"/>
    <p:sldId id="349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4" r:id="rId51"/>
    <p:sldId id="305" r:id="rId52"/>
    <p:sldId id="306" r:id="rId53"/>
    <p:sldId id="308" r:id="rId54"/>
    <p:sldId id="309" r:id="rId55"/>
    <p:sldId id="310" r:id="rId56"/>
    <p:sldId id="311" r:id="rId57"/>
    <p:sldId id="312" r:id="rId58"/>
    <p:sldId id="350" r:id="rId59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hyperlink" Target="https://www.iso.org/es/sectores/tecnologias-ti" TargetMode="Externa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5" Type="http://schemas.openxmlformats.org/officeDocument/2006/relationships/hyperlink" Target="https://www.iso.org/es/sectores/tecnologias-ti" TargetMode="External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0FBA2F-54D4-4185-9828-B97F12F539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E217F2-E1BB-449E-9E5B-BBCB3D99CF0C}">
      <dgm:prSet/>
      <dgm:spPr/>
      <dgm:t>
        <a:bodyPr/>
        <a:lstStyle/>
        <a:p>
          <a:r>
            <a:rPr lang="es-MX"/>
            <a:t>NORMAS ISO</a:t>
          </a:r>
          <a:endParaRPr lang="en-US"/>
        </a:p>
      </dgm:t>
    </dgm:pt>
    <dgm:pt modelId="{B2CDF56E-0E81-42B8-AC25-ADFDD418A33A}" type="parTrans" cxnId="{3F0134F7-5244-475E-ADC5-7405CA464AC2}">
      <dgm:prSet/>
      <dgm:spPr/>
      <dgm:t>
        <a:bodyPr/>
        <a:lstStyle/>
        <a:p>
          <a:endParaRPr lang="en-US"/>
        </a:p>
      </dgm:t>
    </dgm:pt>
    <dgm:pt modelId="{B7BEECCC-3A1A-4F85-9BD6-57C90A99CBC9}" type="sibTrans" cxnId="{3F0134F7-5244-475E-ADC5-7405CA464AC2}">
      <dgm:prSet/>
      <dgm:spPr/>
      <dgm:t>
        <a:bodyPr/>
        <a:lstStyle/>
        <a:p>
          <a:endParaRPr lang="en-US"/>
        </a:p>
      </dgm:t>
    </dgm:pt>
    <dgm:pt modelId="{71F82568-0DB2-4336-BD08-82C5670B4016}">
      <dgm:prSet/>
      <dgm:spPr/>
      <dgm:t>
        <a:bodyPr/>
        <a:lstStyle/>
        <a:p>
          <a:r>
            <a:rPr lang="es-CR">
              <a:hlinkClick xmlns:r="http://schemas.openxmlformats.org/officeDocument/2006/relationships" r:id="rId1"/>
            </a:rPr>
            <a:t>https://www.iso.org/es/sectores/tecnologias-ti</a:t>
          </a:r>
          <a:endParaRPr lang="en-US"/>
        </a:p>
      </dgm:t>
    </dgm:pt>
    <dgm:pt modelId="{E97BF77F-CA50-417D-A4C8-6705C60D00D9}" type="parTrans" cxnId="{81975AA5-B8A7-4329-8BBE-8C88FD5BFB8C}">
      <dgm:prSet/>
      <dgm:spPr/>
      <dgm:t>
        <a:bodyPr/>
        <a:lstStyle/>
        <a:p>
          <a:endParaRPr lang="en-US"/>
        </a:p>
      </dgm:t>
    </dgm:pt>
    <dgm:pt modelId="{86575159-41A3-47CF-A0CC-E3D2E50FF80D}" type="sibTrans" cxnId="{81975AA5-B8A7-4329-8BBE-8C88FD5BFB8C}">
      <dgm:prSet/>
      <dgm:spPr/>
      <dgm:t>
        <a:bodyPr/>
        <a:lstStyle/>
        <a:p>
          <a:endParaRPr lang="en-US"/>
        </a:p>
      </dgm:t>
    </dgm:pt>
    <dgm:pt modelId="{01FEA3CC-15EC-4446-AC30-B0F10A9D829E}" type="pres">
      <dgm:prSet presAssocID="{980FBA2F-54D4-4185-9828-B97F12F53925}" presName="root" presStyleCnt="0">
        <dgm:presLayoutVars>
          <dgm:dir/>
          <dgm:resizeHandles val="exact"/>
        </dgm:presLayoutVars>
      </dgm:prSet>
      <dgm:spPr/>
    </dgm:pt>
    <dgm:pt modelId="{3A9C4003-6D10-46ED-9BCF-6E743BD3C82E}" type="pres">
      <dgm:prSet presAssocID="{82E217F2-E1BB-449E-9E5B-BBCB3D99CF0C}" presName="compNode" presStyleCnt="0"/>
      <dgm:spPr/>
    </dgm:pt>
    <dgm:pt modelId="{5AD9CAFB-2604-4E39-897E-E19C304B407E}" type="pres">
      <dgm:prSet presAssocID="{82E217F2-E1BB-449E-9E5B-BBCB3D99CF0C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BC7D9669-DFC3-429B-9630-AAE1E0ADC85C}" type="pres">
      <dgm:prSet presAssocID="{82E217F2-E1BB-449E-9E5B-BBCB3D99CF0C}" presName="spaceRect" presStyleCnt="0"/>
      <dgm:spPr/>
    </dgm:pt>
    <dgm:pt modelId="{2B4F883E-95C1-4F08-83BB-73915A3B9BBE}" type="pres">
      <dgm:prSet presAssocID="{82E217F2-E1BB-449E-9E5B-BBCB3D99CF0C}" presName="textRect" presStyleLbl="revTx" presStyleIdx="0" presStyleCnt="2">
        <dgm:presLayoutVars>
          <dgm:chMax val="1"/>
          <dgm:chPref val="1"/>
        </dgm:presLayoutVars>
      </dgm:prSet>
      <dgm:spPr/>
    </dgm:pt>
    <dgm:pt modelId="{99BF928B-54C5-48C7-B6BB-673297D7D762}" type="pres">
      <dgm:prSet presAssocID="{B7BEECCC-3A1A-4F85-9BD6-57C90A99CBC9}" presName="sibTrans" presStyleCnt="0"/>
      <dgm:spPr/>
    </dgm:pt>
    <dgm:pt modelId="{16948E31-E397-4E8C-8455-8E8B9E92317A}" type="pres">
      <dgm:prSet presAssocID="{71F82568-0DB2-4336-BD08-82C5670B4016}" presName="compNode" presStyleCnt="0"/>
      <dgm:spPr/>
    </dgm:pt>
    <dgm:pt modelId="{A4F26464-B982-4E7E-B5D2-1AC9CCD6AAA2}" type="pres">
      <dgm:prSet presAssocID="{71F82568-0DB2-4336-BD08-82C5670B4016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52F5B9DB-F8B4-4F42-BA39-B8FAE50F0AB6}" type="pres">
      <dgm:prSet presAssocID="{71F82568-0DB2-4336-BD08-82C5670B4016}" presName="spaceRect" presStyleCnt="0"/>
      <dgm:spPr/>
    </dgm:pt>
    <dgm:pt modelId="{2FC78D3A-F8AE-4B41-AF13-5449B56A4D4F}" type="pres">
      <dgm:prSet presAssocID="{71F82568-0DB2-4336-BD08-82C5670B401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31ACE43-D7B5-4E42-B656-A0D232D16E40}" type="presOf" srcId="{71F82568-0DB2-4336-BD08-82C5670B4016}" destId="{2FC78D3A-F8AE-4B41-AF13-5449B56A4D4F}" srcOrd="0" destOrd="0" presId="urn:microsoft.com/office/officeart/2018/2/layout/IconLabelList"/>
    <dgm:cxn modelId="{F8F4E291-F4CA-430A-AD12-E5849E16B572}" type="presOf" srcId="{82E217F2-E1BB-449E-9E5B-BBCB3D99CF0C}" destId="{2B4F883E-95C1-4F08-83BB-73915A3B9BBE}" srcOrd="0" destOrd="0" presId="urn:microsoft.com/office/officeart/2018/2/layout/IconLabelList"/>
    <dgm:cxn modelId="{81975AA5-B8A7-4329-8BBE-8C88FD5BFB8C}" srcId="{980FBA2F-54D4-4185-9828-B97F12F53925}" destId="{71F82568-0DB2-4336-BD08-82C5670B4016}" srcOrd="1" destOrd="0" parTransId="{E97BF77F-CA50-417D-A4C8-6705C60D00D9}" sibTransId="{86575159-41A3-47CF-A0CC-E3D2E50FF80D}"/>
    <dgm:cxn modelId="{E1805EEC-9B02-4530-B69E-0567E0F8821E}" type="presOf" srcId="{980FBA2F-54D4-4185-9828-B97F12F53925}" destId="{01FEA3CC-15EC-4446-AC30-B0F10A9D829E}" srcOrd="0" destOrd="0" presId="urn:microsoft.com/office/officeart/2018/2/layout/IconLabelList"/>
    <dgm:cxn modelId="{3F0134F7-5244-475E-ADC5-7405CA464AC2}" srcId="{980FBA2F-54D4-4185-9828-B97F12F53925}" destId="{82E217F2-E1BB-449E-9E5B-BBCB3D99CF0C}" srcOrd="0" destOrd="0" parTransId="{B2CDF56E-0E81-42B8-AC25-ADFDD418A33A}" sibTransId="{B7BEECCC-3A1A-4F85-9BD6-57C90A99CBC9}"/>
    <dgm:cxn modelId="{D67653AD-FC79-4427-82A2-8B8D354B84E1}" type="presParOf" srcId="{01FEA3CC-15EC-4446-AC30-B0F10A9D829E}" destId="{3A9C4003-6D10-46ED-9BCF-6E743BD3C82E}" srcOrd="0" destOrd="0" presId="urn:microsoft.com/office/officeart/2018/2/layout/IconLabelList"/>
    <dgm:cxn modelId="{B6E6BD84-0942-43F3-A1BA-773ADE4A3446}" type="presParOf" srcId="{3A9C4003-6D10-46ED-9BCF-6E743BD3C82E}" destId="{5AD9CAFB-2604-4E39-897E-E19C304B407E}" srcOrd="0" destOrd="0" presId="urn:microsoft.com/office/officeart/2018/2/layout/IconLabelList"/>
    <dgm:cxn modelId="{093936DA-A2C7-40B2-BE83-6D6B0CB85251}" type="presParOf" srcId="{3A9C4003-6D10-46ED-9BCF-6E743BD3C82E}" destId="{BC7D9669-DFC3-429B-9630-AAE1E0ADC85C}" srcOrd="1" destOrd="0" presId="urn:microsoft.com/office/officeart/2018/2/layout/IconLabelList"/>
    <dgm:cxn modelId="{A254AB31-79F1-46F6-B5EA-589BD2A98A66}" type="presParOf" srcId="{3A9C4003-6D10-46ED-9BCF-6E743BD3C82E}" destId="{2B4F883E-95C1-4F08-83BB-73915A3B9BBE}" srcOrd="2" destOrd="0" presId="urn:microsoft.com/office/officeart/2018/2/layout/IconLabelList"/>
    <dgm:cxn modelId="{3AD95164-DAC3-4B2A-B68D-72B3D321E5C3}" type="presParOf" srcId="{01FEA3CC-15EC-4446-AC30-B0F10A9D829E}" destId="{99BF928B-54C5-48C7-B6BB-673297D7D762}" srcOrd="1" destOrd="0" presId="urn:microsoft.com/office/officeart/2018/2/layout/IconLabelList"/>
    <dgm:cxn modelId="{FC9953FD-AAE2-4676-AB11-1ADE32554D25}" type="presParOf" srcId="{01FEA3CC-15EC-4446-AC30-B0F10A9D829E}" destId="{16948E31-E397-4E8C-8455-8E8B9E92317A}" srcOrd="2" destOrd="0" presId="urn:microsoft.com/office/officeart/2018/2/layout/IconLabelList"/>
    <dgm:cxn modelId="{758B72F7-7A94-45EC-B260-F9D9647D9191}" type="presParOf" srcId="{16948E31-E397-4E8C-8455-8E8B9E92317A}" destId="{A4F26464-B982-4E7E-B5D2-1AC9CCD6AAA2}" srcOrd="0" destOrd="0" presId="urn:microsoft.com/office/officeart/2018/2/layout/IconLabelList"/>
    <dgm:cxn modelId="{5AA06000-4674-4E3E-97F3-80007BA48E96}" type="presParOf" srcId="{16948E31-E397-4E8C-8455-8E8B9E92317A}" destId="{52F5B9DB-F8B4-4F42-BA39-B8FAE50F0AB6}" srcOrd="1" destOrd="0" presId="urn:microsoft.com/office/officeart/2018/2/layout/IconLabelList"/>
    <dgm:cxn modelId="{9B189F0B-7601-4847-A0C9-240201E3B373}" type="presParOf" srcId="{16948E31-E397-4E8C-8455-8E8B9E92317A}" destId="{2FC78D3A-F8AE-4B41-AF13-5449B56A4D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9CAFB-2604-4E39-897E-E19C304B407E}">
      <dsp:nvSpPr>
        <dsp:cNvPr id="0" name=""/>
        <dsp:cNvSpPr/>
      </dsp:nvSpPr>
      <dsp:spPr>
        <a:xfrm>
          <a:off x="1747800" y="51327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F883E-95C1-4F08-83BB-73915A3B9BBE}">
      <dsp:nvSpPr>
        <dsp:cNvPr id="0" name=""/>
        <dsp:cNvSpPr/>
      </dsp:nvSpPr>
      <dsp:spPr>
        <a:xfrm>
          <a:off x="559800" y="292756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/>
            <a:t>NORMAS ISO</a:t>
          </a:r>
          <a:endParaRPr lang="en-US" sz="1500" kern="1200"/>
        </a:p>
      </dsp:txBody>
      <dsp:txXfrm>
        <a:off x="559800" y="2927562"/>
        <a:ext cx="4320000" cy="720000"/>
      </dsp:txXfrm>
    </dsp:sp>
    <dsp:sp modelId="{A4F26464-B982-4E7E-B5D2-1AC9CCD6AAA2}">
      <dsp:nvSpPr>
        <dsp:cNvPr id="0" name=""/>
        <dsp:cNvSpPr/>
      </dsp:nvSpPr>
      <dsp:spPr>
        <a:xfrm>
          <a:off x="6823800" y="51327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78D3A-F8AE-4B41-AF13-5449B56A4D4F}">
      <dsp:nvSpPr>
        <dsp:cNvPr id="0" name=""/>
        <dsp:cNvSpPr/>
      </dsp:nvSpPr>
      <dsp:spPr>
        <a:xfrm>
          <a:off x="5635800" y="292756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1500" kern="1200">
              <a:hlinkClick xmlns:r="http://schemas.openxmlformats.org/officeDocument/2006/relationships" r:id="rId5"/>
            </a:rPr>
            <a:t>https://www.iso.org/es/sectores/tecnologias-ti</a:t>
          </a:r>
          <a:endParaRPr lang="en-US" sz="1500" kern="1200"/>
        </a:p>
      </dsp:txBody>
      <dsp:txXfrm>
        <a:off x="5635800" y="292756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2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8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35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36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33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4587" y="1537209"/>
            <a:ext cx="341460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323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4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9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5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5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6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4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9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selenium-ide/" TargetMode="External"/><Relationship Id="rId2" Type="http://schemas.openxmlformats.org/officeDocument/2006/relationships/hyperlink" Target="https://youtu.be/PIZVN6xPJDI?si=ZXKdMXaAw41zG8Sn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C3343-32D1-1E8F-8A9B-159C752984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98" b="4954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0D85BA-2A17-F4DD-D29B-F81FE6308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s-MX" sz="4400"/>
              <a:t>CALIDAD DE SOFTWARE</a:t>
            </a:r>
            <a:endParaRPr lang="es-CR" sz="4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7E5A3C-1B5D-5928-19F9-AAB73065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s-MX" sz="2000"/>
              <a:t>INGENIERIA DE REQUERIMIENTOS</a:t>
            </a:r>
            <a:endParaRPr lang="es-CR" sz="2000"/>
          </a:p>
        </p:txBody>
      </p:sp>
    </p:spTree>
    <p:extLst>
      <p:ext uri="{BB962C8B-B14F-4D97-AF65-F5344CB8AC3E}">
        <p14:creationId xmlns:p14="http://schemas.microsoft.com/office/powerpoint/2010/main" val="362621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933"/>
            <a:r>
              <a:rPr lang="en-US" i="1" spc="-152"/>
              <a:t>Medidas</a:t>
            </a:r>
            <a:r>
              <a:rPr lang="en-US" i="1" spc="-247"/>
              <a:t> </a:t>
            </a:r>
            <a:r>
              <a:rPr lang="en-US" i="1"/>
              <a:t>y</a:t>
            </a:r>
            <a:r>
              <a:rPr lang="en-US" i="1" spc="-240"/>
              <a:t> </a:t>
            </a:r>
            <a:r>
              <a:rPr lang="en-US" i="1" spc="-147"/>
              <a:t>Métricas</a:t>
            </a:r>
            <a:r>
              <a:rPr lang="en-US" i="1" spc="-260"/>
              <a:t> </a:t>
            </a:r>
            <a:r>
              <a:rPr lang="en-US" i="1" spc="-80"/>
              <a:t>de</a:t>
            </a:r>
            <a:r>
              <a:rPr lang="en-US" i="1" spc="-233"/>
              <a:t> </a:t>
            </a:r>
            <a:r>
              <a:rPr lang="en-US" i="1" spc="-53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1" y="2333297"/>
            <a:ext cx="3816096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59920" marR="243834" indent="-228600">
              <a:lnSpc>
                <a:spcPct val="90000"/>
              </a:lnSpc>
              <a:spcBef>
                <a:spcPts val="133"/>
              </a:spcBef>
              <a:buClr>
                <a:srgbClr val="4F81BC"/>
              </a:buClr>
              <a:buSzPct val="85416"/>
              <a:buFont typeface="Arial" panose="020B0604020202020204" pitchFamily="34" charset="0"/>
              <a:buChar char="•"/>
              <a:tabLst>
                <a:tab pos="259920" algn="l"/>
              </a:tabLst>
            </a:pPr>
            <a:r>
              <a:rPr lang="en-US" sz="1600" dirty="0"/>
              <a:t>La</a:t>
            </a:r>
            <a:r>
              <a:rPr lang="en-US" sz="1600" spc="-40" dirty="0"/>
              <a:t> </a:t>
            </a:r>
            <a:r>
              <a:rPr lang="en-US" sz="1600" spc="-13" dirty="0" err="1"/>
              <a:t>medición</a:t>
            </a:r>
            <a:r>
              <a:rPr lang="en-US" sz="1600" spc="-13" dirty="0"/>
              <a:t> de software se </a:t>
            </a:r>
            <a:r>
              <a:rPr lang="en-US" sz="1600" spc="-13" dirty="0" err="1"/>
              <a:t>refiere</a:t>
            </a:r>
            <a:r>
              <a:rPr lang="en-US" sz="1600" spc="-13" dirty="0"/>
              <a:t> a </a:t>
            </a:r>
            <a:r>
              <a:rPr lang="en-US" sz="1600" spc="-13" dirty="0" err="1"/>
              <a:t>derivar</a:t>
            </a:r>
            <a:r>
              <a:rPr lang="en-US" sz="1600" spc="-13" dirty="0"/>
              <a:t> un valor </a:t>
            </a:r>
            <a:r>
              <a:rPr lang="en-US" sz="1600" spc="-13" dirty="0" err="1"/>
              <a:t>numérico</a:t>
            </a:r>
            <a:r>
              <a:rPr lang="en-US" sz="1600" spc="-13" dirty="0"/>
              <a:t> o </a:t>
            </a:r>
            <a:r>
              <a:rPr lang="en-US" sz="1600" spc="-13" dirty="0" err="1"/>
              <a:t>perfil</a:t>
            </a:r>
            <a:r>
              <a:rPr lang="en-US" sz="1600" spc="-13" dirty="0"/>
              <a:t> para </a:t>
            </a:r>
            <a:r>
              <a:rPr lang="en-US" sz="1600" dirty="0"/>
              <a:t>un</a:t>
            </a:r>
            <a:r>
              <a:rPr lang="en-US" sz="1600" spc="-40" dirty="0"/>
              <a:t> </a:t>
            </a:r>
            <a:r>
              <a:rPr lang="en-US" sz="1600" dirty="0" err="1"/>
              <a:t>atributo</a:t>
            </a:r>
            <a:r>
              <a:rPr lang="en-US" sz="1600" spc="-47" dirty="0"/>
              <a:t> </a:t>
            </a:r>
            <a:r>
              <a:rPr lang="en-US" sz="1600" dirty="0"/>
              <a:t>de</a:t>
            </a:r>
            <a:r>
              <a:rPr lang="en-US" sz="1600" spc="-47" dirty="0"/>
              <a:t> </a:t>
            </a:r>
            <a:r>
              <a:rPr lang="en-US" sz="1600" dirty="0"/>
              <a:t>un</a:t>
            </a:r>
            <a:r>
              <a:rPr lang="en-US" sz="1600" spc="-33" dirty="0"/>
              <a:t> </a:t>
            </a:r>
            <a:r>
              <a:rPr lang="en-US" sz="1600" spc="-13" dirty="0" err="1"/>
              <a:t>componente</a:t>
            </a:r>
            <a:r>
              <a:rPr lang="en-US" sz="1600" spc="-13" dirty="0"/>
              <a:t>, </a:t>
            </a:r>
            <a:r>
              <a:rPr lang="en-US" sz="1600" dirty="0" err="1"/>
              <a:t>sistema</a:t>
            </a:r>
            <a:r>
              <a:rPr lang="en-US" sz="1600" spc="-93" dirty="0"/>
              <a:t> </a:t>
            </a:r>
            <a:r>
              <a:rPr lang="en-US" sz="1600" dirty="0"/>
              <a:t>o</a:t>
            </a:r>
            <a:r>
              <a:rPr lang="en-US" sz="1600" spc="-73" dirty="0"/>
              <a:t> </a:t>
            </a:r>
            <a:r>
              <a:rPr lang="en-US" sz="1600" dirty="0" err="1"/>
              <a:t>proceso</a:t>
            </a:r>
            <a:r>
              <a:rPr lang="en-US" sz="1600" spc="-67" dirty="0"/>
              <a:t> </a:t>
            </a:r>
            <a:r>
              <a:rPr lang="en-US" sz="1600" dirty="0"/>
              <a:t>de</a:t>
            </a:r>
            <a:r>
              <a:rPr lang="en-US" sz="1600" spc="-80" dirty="0"/>
              <a:t> </a:t>
            </a:r>
            <a:r>
              <a:rPr lang="en-US" sz="1600" spc="-13" dirty="0"/>
              <a:t>software.</a:t>
            </a:r>
            <a:endParaRPr lang="en-US" sz="1600" dirty="0"/>
          </a:p>
          <a:p>
            <a:pPr indent="-228600">
              <a:lnSpc>
                <a:spcPct val="90000"/>
              </a:lnSpc>
              <a:spcBef>
                <a:spcPts val="1693"/>
              </a:spcBef>
              <a:buClr>
                <a:srgbClr val="4F81BC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59920" marR="6773" indent="-228600">
              <a:lnSpc>
                <a:spcPct val="90000"/>
              </a:lnSpc>
              <a:spcBef>
                <a:spcPts val="7"/>
              </a:spcBef>
              <a:buClr>
                <a:srgbClr val="4F81BC"/>
              </a:buClr>
              <a:buSzPct val="85416"/>
              <a:buFont typeface="Arial" panose="020B0604020202020204" pitchFamily="34" charset="0"/>
              <a:buChar char="•"/>
              <a:tabLst>
                <a:tab pos="259920" algn="l"/>
              </a:tabLst>
            </a:pPr>
            <a:r>
              <a:rPr lang="en-US" sz="1600" dirty="0"/>
              <a:t>Al</a:t>
            </a:r>
            <a:r>
              <a:rPr lang="en-US" sz="1600" spc="-67" dirty="0"/>
              <a:t> </a:t>
            </a:r>
            <a:r>
              <a:rPr lang="en-US" sz="1600" dirty="0" err="1"/>
              <a:t>comparar</a:t>
            </a:r>
            <a:r>
              <a:rPr lang="en-US" sz="1600" spc="-53" dirty="0"/>
              <a:t> </a:t>
            </a:r>
            <a:r>
              <a:rPr lang="en-US" sz="1600" dirty="0" err="1"/>
              <a:t>estos</a:t>
            </a:r>
            <a:r>
              <a:rPr lang="en-US" sz="1600" spc="-60" dirty="0"/>
              <a:t> </a:t>
            </a:r>
            <a:r>
              <a:rPr lang="en-US" sz="1600" dirty="0" err="1"/>
              <a:t>valores</a:t>
            </a:r>
            <a:r>
              <a:rPr lang="en-US" sz="1600" spc="-47" dirty="0"/>
              <a:t> </a:t>
            </a:r>
            <a:r>
              <a:rPr lang="en-US" sz="1600" dirty="0"/>
              <a:t>entre</a:t>
            </a:r>
            <a:r>
              <a:rPr lang="en-US" sz="1600" spc="-80" dirty="0"/>
              <a:t> </a:t>
            </a:r>
            <a:r>
              <a:rPr lang="en-US" sz="1600" dirty="0" err="1"/>
              <a:t>sí</a:t>
            </a:r>
            <a:r>
              <a:rPr lang="en-US" sz="1600" spc="-53" dirty="0"/>
              <a:t> </a:t>
            </a:r>
            <a:r>
              <a:rPr lang="en-US" sz="1600" dirty="0"/>
              <a:t>y</a:t>
            </a:r>
            <a:r>
              <a:rPr lang="en-US" sz="1600" spc="-80" dirty="0"/>
              <a:t> </a:t>
            </a:r>
            <a:r>
              <a:rPr lang="en-US" sz="1600" dirty="0"/>
              <a:t>con</a:t>
            </a:r>
            <a:r>
              <a:rPr lang="en-US" sz="1600" spc="-73" dirty="0"/>
              <a:t> </a:t>
            </a:r>
            <a:r>
              <a:rPr lang="en-US" sz="1600" dirty="0" err="1"/>
              <a:t>los</a:t>
            </a:r>
            <a:r>
              <a:rPr lang="en-US" sz="1600" spc="-53" dirty="0"/>
              <a:t> </a:t>
            </a:r>
            <a:r>
              <a:rPr lang="en-US" sz="1600" spc="-13" dirty="0" err="1"/>
              <a:t>estándares</a:t>
            </a:r>
            <a:r>
              <a:rPr lang="en-US" sz="1600" spc="-13" dirty="0"/>
              <a:t> </a:t>
            </a:r>
            <a:r>
              <a:rPr lang="en-US" sz="1600" dirty="0"/>
              <a:t>que</a:t>
            </a:r>
            <a:r>
              <a:rPr lang="en-US" sz="1600" spc="-93" dirty="0"/>
              <a:t> </a:t>
            </a:r>
            <a:r>
              <a:rPr lang="en-US" sz="1600" dirty="0"/>
              <a:t>se</a:t>
            </a:r>
            <a:r>
              <a:rPr lang="en-US" sz="1600" spc="-100" dirty="0"/>
              <a:t> </a:t>
            </a:r>
            <a:r>
              <a:rPr lang="en-US" sz="1600" dirty="0" err="1"/>
              <a:t>aplican</a:t>
            </a:r>
            <a:r>
              <a:rPr lang="en-US" sz="1600" spc="-53" dirty="0"/>
              <a:t> </a:t>
            </a:r>
            <a:r>
              <a:rPr lang="en-US" sz="1600" dirty="0" err="1"/>
              <a:t>en</a:t>
            </a:r>
            <a:r>
              <a:rPr lang="en-US" sz="1600" spc="-93" dirty="0"/>
              <a:t> </a:t>
            </a:r>
            <a:r>
              <a:rPr lang="en-US" sz="1600" dirty="0" err="1"/>
              <a:t>toda</a:t>
            </a:r>
            <a:r>
              <a:rPr lang="en-US" sz="1600" spc="-93" dirty="0"/>
              <a:t> </a:t>
            </a:r>
            <a:r>
              <a:rPr lang="en-US" sz="1600" dirty="0"/>
              <a:t>la</a:t>
            </a:r>
            <a:r>
              <a:rPr lang="en-US" sz="1600" spc="-93" dirty="0"/>
              <a:t> </a:t>
            </a:r>
            <a:r>
              <a:rPr lang="en-US" sz="1600" dirty="0" err="1"/>
              <a:t>organización</a:t>
            </a:r>
            <a:r>
              <a:rPr lang="en-US" sz="1600" dirty="0"/>
              <a:t>,</a:t>
            </a:r>
            <a:r>
              <a:rPr lang="en-US" sz="1600" spc="-47" dirty="0"/>
              <a:t> </a:t>
            </a:r>
            <a:r>
              <a:rPr lang="en-US" sz="1600" dirty="0"/>
              <a:t>es</a:t>
            </a:r>
            <a:r>
              <a:rPr lang="en-US" sz="1600" spc="-73" dirty="0"/>
              <a:t> </a:t>
            </a:r>
            <a:r>
              <a:rPr lang="en-US" sz="1600" dirty="0" err="1"/>
              <a:t>posible</a:t>
            </a:r>
            <a:r>
              <a:rPr lang="en-US" sz="1600" spc="-60" dirty="0"/>
              <a:t> </a:t>
            </a:r>
            <a:r>
              <a:rPr lang="en-US" sz="1600" spc="-13" dirty="0" err="1"/>
              <a:t>sacar</a:t>
            </a:r>
            <a:r>
              <a:rPr lang="en-US" sz="1600" spc="-13" dirty="0"/>
              <a:t> </a:t>
            </a:r>
            <a:r>
              <a:rPr lang="en-US" sz="1600" dirty="0" err="1"/>
              <a:t>conclusiones</a:t>
            </a:r>
            <a:r>
              <a:rPr lang="en-US" sz="1600" spc="-60" dirty="0"/>
              <a:t> </a:t>
            </a:r>
            <a:r>
              <a:rPr lang="en-US" sz="1600" dirty="0" err="1"/>
              <a:t>sobre</a:t>
            </a:r>
            <a:r>
              <a:rPr lang="en-US" sz="1600" spc="-107" dirty="0"/>
              <a:t> </a:t>
            </a:r>
            <a:r>
              <a:rPr lang="en-US" sz="1600" dirty="0"/>
              <a:t>la</a:t>
            </a:r>
            <a:r>
              <a:rPr lang="en-US" sz="1600" spc="-107" dirty="0"/>
              <a:t> </a:t>
            </a:r>
            <a:r>
              <a:rPr lang="en-US" sz="1600" dirty="0" err="1"/>
              <a:t>calidad</a:t>
            </a:r>
            <a:r>
              <a:rPr lang="en-US" sz="1600" spc="-67" dirty="0"/>
              <a:t> </a:t>
            </a:r>
            <a:r>
              <a:rPr lang="en-US" sz="1600" dirty="0"/>
              <a:t>del</a:t>
            </a:r>
            <a:r>
              <a:rPr lang="en-US" sz="1600" spc="-107" dirty="0"/>
              <a:t> </a:t>
            </a:r>
            <a:r>
              <a:rPr lang="en-US" sz="1600" dirty="0"/>
              <a:t>software</a:t>
            </a:r>
            <a:r>
              <a:rPr lang="en-US" sz="1600" spc="-107" dirty="0"/>
              <a:t> </a:t>
            </a:r>
            <a:r>
              <a:rPr lang="en-US" sz="1600" dirty="0"/>
              <a:t>o</a:t>
            </a:r>
            <a:r>
              <a:rPr lang="en-US" sz="1600" spc="-120" dirty="0"/>
              <a:t> </a:t>
            </a:r>
            <a:r>
              <a:rPr lang="en-US" sz="1600" dirty="0" err="1"/>
              <a:t>evaluar</a:t>
            </a:r>
            <a:r>
              <a:rPr lang="en-US" sz="1600" spc="-93" dirty="0"/>
              <a:t> </a:t>
            </a:r>
            <a:r>
              <a:rPr lang="en-US" sz="1600" spc="-33" dirty="0"/>
              <a:t>la </a:t>
            </a:r>
            <a:r>
              <a:rPr lang="en-US" sz="1600" dirty="0" err="1"/>
              <a:t>efectividad</a:t>
            </a:r>
            <a:r>
              <a:rPr lang="en-US" sz="1600" spc="-93" dirty="0"/>
              <a:t> </a:t>
            </a:r>
            <a:r>
              <a:rPr lang="en-US" sz="1600" dirty="0"/>
              <a:t>de</a:t>
            </a:r>
            <a:r>
              <a:rPr lang="en-US" sz="1600" spc="-87" dirty="0"/>
              <a:t> </a:t>
            </a:r>
            <a:r>
              <a:rPr lang="en-US" sz="1600" dirty="0" err="1"/>
              <a:t>los</a:t>
            </a:r>
            <a:r>
              <a:rPr lang="en-US" sz="1600" spc="-100" dirty="0"/>
              <a:t> </a:t>
            </a:r>
            <a:r>
              <a:rPr lang="en-US" sz="1600" dirty="0" err="1"/>
              <a:t>procesos</a:t>
            </a:r>
            <a:r>
              <a:rPr lang="en-US" sz="1600" dirty="0"/>
              <a:t>,</a:t>
            </a:r>
            <a:r>
              <a:rPr lang="en-US" sz="1600" spc="-100" dirty="0"/>
              <a:t> </a:t>
            </a:r>
            <a:r>
              <a:rPr lang="en-US" sz="1600" dirty="0"/>
              <a:t>las</a:t>
            </a:r>
            <a:r>
              <a:rPr lang="en-US" sz="1600" spc="-100" dirty="0"/>
              <a:t> </a:t>
            </a:r>
            <a:r>
              <a:rPr lang="en-US" sz="1600" dirty="0" err="1"/>
              <a:t>herramientas</a:t>
            </a:r>
            <a:r>
              <a:rPr lang="en-US" sz="1600" spc="-87" dirty="0"/>
              <a:t> </a:t>
            </a:r>
            <a:r>
              <a:rPr lang="en-US" sz="1600" dirty="0"/>
              <a:t>y</a:t>
            </a:r>
            <a:r>
              <a:rPr lang="en-US" sz="1600" spc="-100" dirty="0"/>
              <a:t> </a:t>
            </a:r>
            <a:r>
              <a:rPr lang="en-US" sz="1600" spc="-33" dirty="0" err="1"/>
              <a:t>los</a:t>
            </a:r>
            <a:r>
              <a:rPr lang="en-US" sz="1600" spc="-33" dirty="0"/>
              <a:t> </a:t>
            </a:r>
            <a:r>
              <a:rPr lang="en-US" sz="1600" dirty="0" err="1"/>
              <a:t>métodos</a:t>
            </a:r>
            <a:r>
              <a:rPr lang="en-US" sz="1600" spc="-93" dirty="0"/>
              <a:t> </a:t>
            </a:r>
            <a:r>
              <a:rPr lang="en-US" sz="1600" dirty="0"/>
              <a:t>del</a:t>
            </a:r>
            <a:r>
              <a:rPr lang="en-US" sz="1600" spc="-87" dirty="0"/>
              <a:t> </a:t>
            </a:r>
            <a:r>
              <a:rPr lang="en-US" sz="1600" spc="-13" dirty="0"/>
              <a:t>software.</a:t>
            </a:r>
            <a:endParaRPr lang="en-US" sz="1600" dirty="0"/>
          </a:p>
        </p:txBody>
      </p:sp>
      <p:pic>
        <p:nvPicPr>
          <p:cNvPr id="5" name="Picture 4" descr="Primer plano de una regla">
            <a:extLst>
              <a:ext uri="{FF2B5EF4-FFF2-40B4-BE49-F238E27FC236}">
                <a16:creationId xmlns:a16="http://schemas.microsoft.com/office/drawing/2014/main" id="{9E8A9CB6-FFD1-E18B-3795-9AAECC4379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40" r="16329" b="-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933"/>
            <a:r>
              <a:rPr lang="en-US" i="1" spc="-152"/>
              <a:t>Medidas</a:t>
            </a:r>
            <a:r>
              <a:rPr lang="en-US" i="1" spc="-247"/>
              <a:t> </a:t>
            </a:r>
            <a:r>
              <a:rPr lang="en-US" i="1"/>
              <a:t>y</a:t>
            </a:r>
            <a:r>
              <a:rPr lang="en-US" i="1" spc="-240"/>
              <a:t> </a:t>
            </a:r>
            <a:r>
              <a:rPr lang="en-US" i="1" spc="-147"/>
              <a:t>Métricas</a:t>
            </a:r>
            <a:r>
              <a:rPr lang="en-US" i="1" spc="-260"/>
              <a:t> </a:t>
            </a:r>
            <a:r>
              <a:rPr lang="en-US" i="1" spc="-80"/>
              <a:t>de</a:t>
            </a:r>
            <a:r>
              <a:rPr lang="en-US" i="1" spc="-233"/>
              <a:t> </a:t>
            </a:r>
            <a:r>
              <a:rPr lang="en-US" i="1" spc="-53"/>
              <a:t>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7EABE-7CD8-F91F-E5B5-431B367E49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466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object 3"/>
          <p:cNvSpPr txBox="1"/>
          <p:nvPr/>
        </p:nvSpPr>
        <p:spPr>
          <a:xfrm>
            <a:off x="6513788" y="2333297"/>
            <a:ext cx="4840010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59920" marR="6773" indent="-228600">
              <a:lnSpc>
                <a:spcPct val="90000"/>
              </a:lnSpc>
              <a:spcBef>
                <a:spcPts val="133"/>
              </a:spcBef>
              <a:buClr>
                <a:srgbClr val="4F81BC"/>
              </a:buClr>
              <a:buSzPct val="85416"/>
              <a:buFont typeface="Arial" panose="020B0604020202020204" pitchFamily="34" charset="0"/>
              <a:buChar char="•"/>
              <a:tabLst>
                <a:tab pos="259920" algn="l"/>
              </a:tabLst>
            </a:pPr>
            <a:r>
              <a:rPr lang="en-US" sz="1700"/>
              <a:t>El</a:t>
            </a:r>
            <a:r>
              <a:rPr lang="en-US" sz="1700" spc="387"/>
              <a:t> </a:t>
            </a:r>
            <a:r>
              <a:rPr lang="en-US" sz="1700" b="1"/>
              <a:t>objetivo</a:t>
            </a:r>
            <a:r>
              <a:rPr lang="en-US" sz="1700" b="1" spc="393"/>
              <a:t> </a:t>
            </a:r>
            <a:r>
              <a:rPr lang="en-US" sz="1700" b="1"/>
              <a:t>a</a:t>
            </a:r>
            <a:r>
              <a:rPr lang="en-US" sz="1700" b="1" spc="367"/>
              <a:t> </a:t>
            </a:r>
            <a:r>
              <a:rPr lang="en-US" sz="1700" b="1"/>
              <a:t>largo</a:t>
            </a:r>
            <a:r>
              <a:rPr lang="en-US" sz="1700" b="1" spc="367"/>
              <a:t> </a:t>
            </a:r>
            <a:r>
              <a:rPr lang="en-US" sz="1700" b="1"/>
              <a:t>plazo</a:t>
            </a:r>
            <a:r>
              <a:rPr lang="en-US" sz="1700" b="1" spc="387"/>
              <a:t> </a:t>
            </a:r>
            <a:r>
              <a:rPr lang="en-US" sz="1700"/>
              <a:t>de</a:t>
            </a:r>
            <a:r>
              <a:rPr lang="en-US" sz="1700" spc="387"/>
              <a:t> </a:t>
            </a:r>
            <a:r>
              <a:rPr lang="en-US" sz="1700"/>
              <a:t>la</a:t>
            </a:r>
            <a:r>
              <a:rPr lang="en-US" sz="1700" spc="387"/>
              <a:t> </a:t>
            </a:r>
            <a:r>
              <a:rPr lang="en-US" sz="1700"/>
              <a:t>medición</a:t>
            </a:r>
            <a:r>
              <a:rPr lang="en-US" sz="1700" spc="407"/>
              <a:t> </a:t>
            </a:r>
            <a:r>
              <a:rPr lang="en-US" sz="1700"/>
              <a:t>del</a:t>
            </a:r>
            <a:r>
              <a:rPr lang="en-US" sz="1700" spc="380"/>
              <a:t> </a:t>
            </a:r>
            <a:r>
              <a:rPr lang="en-US" sz="1700"/>
              <a:t>software</a:t>
            </a:r>
            <a:r>
              <a:rPr lang="en-US" sz="1700" spc="393"/>
              <a:t> </a:t>
            </a:r>
            <a:r>
              <a:rPr lang="en-US" sz="1700" spc="-33"/>
              <a:t>es </a:t>
            </a:r>
            <a:r>
              <a:rPr lang="en-US" sz="1700"/>
              <a:t>utilizar</a:t>
            </a:r>
            <a:r>
              <a:rPr lang="en-US" sz="1700" spc="493"/>
              <a:t> </a:t>
            </a:r>
            <a:r>
              <a:rPr lang="en-US" sz="1700"/>
              <a:t>la</a:t>
            </a:r>
            <a:r>
              <a:rPr lang="en-US" sz="1700" spc="493"/>
              <a:t> </a:t>
            </a:r>
            <a:r>
              <a:rPr lang="en-US" sz="1700"/>
              <a:t>medición</a:t>
            </a:r>
            <a:r>
              <a:rPr lang="en-US" sz="1700" spc="480"/>
              <a:t> </a:t>
            </a:r>
            <a:r>
              <a:rPr lang="en-US" sz="1700"/>
              <a:t>en</a:t>
            </a:r>
            <a:r>
              <a:rPr lang="en-US" sz="1700" spc="480"/>
              <a:t> </a:t>
            </a:r>
            <a:r>
              <a:rPr lang="en-US" sz="1700"/>
              <a:t>lugar</a:t>
            </a:r>
            <a:r>
              <a:rPr lang="en-US" sz="1700" spc="487"/>
              <a:t> </a:t>
            </a:r>
            <a:r>
              <a:rPr lang="en-US" sz="1700"/>
              <a:t>de</a:t>
            </a:r>
            <a:r>
              <a:rPr lang="en-US" sz="1700" spc="493"/>
              <a:t> </a:t>
            </a:r>
            <a:r>
              <a:rPr lang="en-US" sz="1700"/>
              <a:t>las</a:t>
            </a:r>
            <a:r>
              <a:rPr lang="en-US" sz="1700" spc="480"/>
              <a:t> </a:t>
            </a:r>
            <a:r>
              <a:rPr lang="en-US" sz="1700"/>
              <a:t>revisiones</a:t>
            </a:r>
            <a:r>
              <a:rPr lang="en-US" sz="1700" spc="493"/>
              <a:t> </a:t>
            </a:r>
            <a:r>
              <a:rPr lang="en-US" sz="1700"/>
              <a:t>para</a:t>
            </a:r>
            <a:r>
              <a:rPr lang="en-US" sz="1700" spc="493"/>
              <a:t> </a:t>
            </a:r>
            <a:r>
              <a:rPr lang="en-US" sz="1700" spc="-13"/>
              <a:t>emitir </a:t>
            </a:r>
            <a:r>
              <a:rPr lang="en-US" sz="1700"/>
              <a:t>juicios</a:t>
            </a:r>
            <a:r>
              <a:rPr lang="en-US" sz="1700" spc="-93"/>
              <a:t> </a:t>
            </a:r>
            <a:r>
              <a:rPr lang="en-US" sz="1700"/>
              <a:t>sobre</a:t>
            </a:r>
            <a:r>
              <a:rPr lang="en-US" sz="1700" spc="-80"/>
              <a:t> </a:t>
            </a:r>
            <a:r>
              <a:rPr lang="en-US" sz="1700"/>
              <a:t>la</a:t>
            </a:r>
            <a:r>
              <a:rPr lang="en-US" sz="1700" spc="-93"/>
              <a:t> </a:t>
            </a:r>
            <a:r>
              <a:rPr lang="en-US" sz="1700"/>
              <a:t>calidad</a:t>
            </a:r>
            <a:r>
              <a:rPr lang="en-US" sz="1700" spc="-60"/>
              <a:t> </a:t>
            </a:r>
            <a:r>
              <a:rPr lang="en-US" sz="1700"/>
              <a:t>del</a:t>
            </a:r>
            <a:r>
              <a:rPr lang="en-US" sz="1700" spc="-87"/>
              <a:t> </a:t>
            </a:r>
            <a:r>
              <a:rPr lang="en-US" sz="1700" spc="-13"/>
              <a:t>software.</a:t>
            </a:r>
            <a:endParaRPr lang="en-US" sz="1700"/>
          </a:p>
          <a:p>
            <a:pPr marL="259920" marR="6773" indent="-228600">
              <a:lnSpc>
                <a:spcPct val="90000"/>
              </a:lnSpc>
              <a:spcBef>
                <a:spcPts val="1600"/>
              </a:spcBef>
              <a:buClr>
                <a:srgbClr val="4F81BC"/>
              </a:buClr>
              <a:buSzPct val="85416"/>
              <a:buFont typeface="Arial" panose="020B0604020202020204" pitchFamily="34" charset="0"/>
              <a:buChar char="•"/>
              <a:tabLst>
                <a:tab pos="259920" algn="l"/>
              </a:tabLst>
            </a:pPr>
            <a:r>
              <a:rPr lang="en-US" sz="1700"/>
              <a:t>Utilizando</a:t>
            </a:r>
            <a:r>
              <a:rPr lang="en-US" sz="1700" spc="253"/>
              <a:t> </a:t>
            </a:r>
            <a:r>
              <a:rPr lang="en-US" sz="1700"/>
              <a:t>la</a:t>
            </a:r>
            <a:r>
              <a:rPr lang="en-US" sz="1700" spc="233"/>
              <a:t> </a:t>
            </a:r>
            <a:r>
              <a:rPr lang="en-US" sz="1700"/>
              <a:t>medición</a:t>
            </a:r>
            <a:r>
              <a:rPr lang="en-US" sz="1700" spc="253"/>
              <a:t> </a:t>
            </a:r>
            <a:r>
              <a:rPr lang="en-US" sz="1700"/>
              <a:t>de</a:t>
            </a:r>
            <a:r>
              <a:rPr lang="en-US" sz="1700" spc="233"/>
              <a:t> </a:t>
            </a:r>
            <a:r>
              <a:rPr lang="en-US" sz="1700"/>
              <a:t>software,</a:t>
            </a:r>
            <a:r>
              <a:rPr lang="en-US" sz="1700" spc="253"/>
              <a:t> </a:t>
            </a:r>
            <a:r>
              <a:rPr lang="en-US" sz="1700"/>
              <a:t>un</a:t>
            </a:r>
            <a:r>
              <a:rPr lang="en-US" sz="1700" spc="233"/>
              <a:t> </a:t>
            </a:r>
            <a:r>
              <a:rPr lang="en-US" sz="1700"/>
              <a:t>sistema</a:t>
            </a:r>
            <a:r>
              <a:rPr lang="en-US" sz="1700" spc="240"/>
              <a:t> </a:t>
            </a:r>
            <a:r>
              <a:rPr lang="en-US" sz="1700" spc="-13"/>
              <a:t>idealmente </a:t>
            </a:r>
            <a:r>
              <a:rPr lang="en-US" sz="1700"/>
              <a:t>podría</a:t>
            </a:r>
            <a:r>
              <a:rPr lang="en-US" sz="1700" spc="287"/>
              <a:t> </a:t>
            </a:r>
            <a:r>
              <a:rPr lang="en-US" sz="1700"/>
              <a:t>evaluarse</a:t>
            </a:r>
            <a:r>
              <a:rPr lang="en-US" sz="1700" spc="287"/>
              <a:t> </a:t>
            </a:r>
            <a:r>
              <a:rPr lang="en-US" sz="1700"/>
              <a:t>utilizando</a:t>
            </a:r>
            <a:r>
              <a:rPr lang="en-US" sz="1700" spc="293"/>
              <a:t> </a:t>
            </a:r>
            <a:r>
              <a:rPr lang="en-US" sz="1700"/>
              <a:t>un</a:t>
            </a:r>
            <a:r>
              <a:rPr lang="en-US" sz="1700" spc="287"/>
              <a:t> </a:t>
            </a:r>
            <a:r>
              <a:rPr lang="en-US" sz="1700"/>
              <a:t>rango</a:t>
            </a:r>
            <a:r>
              <a:rPr lang="en-US" sz="1700" spc="287"/>
              <a:t> </a:t>
            </a:r>
            <a:r>
              <a:rPr lang="en-US" sz="1700"/>
              <a:t>de</a:t>
            </a:r>
            <a:r>
              <a:rPr lang="en-US" sz="1700" spc="287"/>
              <a:t> </a:t>
            </a:r>
            <a:r>
              <a:rPr lang="en-US" sz="1700"/>
              <a:t>métricas</a:t>
            </a:r>
            <a:r>
              <a:rPr lang="en-US" sz="1700" spc="272"/>
              <a:t> </a:t>
            </a:r>
            <a:r>
              <a:rPr lang="en-US" sz="1700"/>
              <a:t>y</a:t>
            </a:r>
            <a:r>
              <a:rPr lang="en-US" sz="1700" spc="293"/>
              <a:t> </a:t>
            </a:r>
            <a:r>
              <a:rPr lang="en-US" sz="1700" spc="-13"/>
              <a:t>podría </a:t>
            </a:r>
            <a:r>
              <a:rPr lang="en-US" sz="1700"/>
              <a:t>inferirse</a:t>
            </a:r>
            <a:r>
              <a:rPr lang="en-US" sz="1700" spc="47"/>
              <a:t> </a:t>
            </a:r>
            <a:r>
              <a:rPr lang="en-US" sz="1700"/>
              <a:t>un</a:t>
            </a:r>
            <a:r>
              <a:rPr lang="en-US" sz="1700" spc="67"/>
              <a:t> </a:t>
            </a:r>
            <a:r>
              <a:rPr lang="en-US" sz="1700"/>
              <a:t>valor</a:t>
            </a:r>
            <a:r>
              <a:rPr lang="en-US" sz="1700" spc="60"/>
              <a:t> </a:t>
            </a:r>
            <a:r>
              <a:rPr lang="en-US" sz="1700"/>
              <a:t>para</a:t>
            </a:r>
            <a:r>
              <a:rPr lang="en-US" sz="1700" spc="47"/>
              <a:t> </a:t>
            </a:r>
            <a:r>
              <a:rPr lang="en-US" sz="1700"/>
              <a:t>la</a:t>
            </a:r>
            <a:r>
              <a:rPr lang="en-US" sz="1700" spc="47"/>
              <a:t> </a:t>
            </a:r>
            <a:r>
              <a:rPr lang="en-US" sz="1700"/>
              <a:t>calidad</a:t>
            </a:r>
            <a:r>
              <a:rPr lang="en-US" sz="1700" spc="53"/>
              <a:t> </a:t>
            </a:r>
            <a:r>
              <a:rPr lang="en-US" sz="1700"/>
              <a:t>del</a:t>
            </a:r>
            <a:r>
              <a:rPr lang="en-US" sz="1700" spc="47"/>
              <a:t> </a:t>
            </a:r>
            <a:r>
              <a:rPr lang="en-US" sz="1700"/>
              <a:t>sistema.</a:t>
            </a:r>
            <a:r>
              <a:rPr lang="en-US" sz="1700" spc="40"/>
              <a:t> </a:t>
            </a:r>
            <a:r>
              <a:rPr lang="en-US" sz="1700"/>
              <a:t>Si</a:t>
            </a:r>
            <a:r>
              <a:rPr lang="en-US" sz="1700" spc="53"/>
              <a:t> </a:t>
            </a:r>
            <a:r>
              <a:rPr lang="en-US" sz="1700"/>
              <a:t>el</a:t>
            </a:r>
            <a:r>
              <a:rPr lang="en-US" sz="1700" spc="47"/>
              <a:t> </a:t>
            </a:r>
            <a:r>
              <a:rPr lang="en-US" sz="1700" spc="-13"/>
              <a:t>software </a:t>
            </a:r>
            <a:r>
              <a:rPr lang="en-US" sz="1700"/>
              <a:t>alcanzó</a:t>
            </a:r>
            <a:r>
              <a:rPr lang="en-US" sz="1700" spc="433"/>
              <a:t> </a:t>
            </a:r>
            <a:r>
              <a:rPr lang="en-US" sz="1700"/>
              <a:t>un</a:t>
            </a:r>
            <a:r>
              <a:rPr lang="en-US" sz="1700" spc="453"/>
              <a:t> </a:t>
            </a:r>
            <a:r>
              <a:rPr lang="en-US" sz="1700"/>
              <a:t>umbral</a:t>
            </a:r>
            <a:r>
              <a:rPr lang="en-US" sz="1700" spc="433"/>
              <a:t> </a:t>
            </a:r>
            <a:r>
              <a:rPr lang="en-US" sz="1700"/>
              <a:t>de</a:t>
            </a:r>
            <a:r>
              <a:rPr lang="en-US" sz="1700" spc="453"/>
              <a:t> </a:t>
            </a:r>
            <a:r>
              <a:rPr lang="en-US" sz="1700"/>
              <a:t>calidad</a:t>
            </a:r>
            <a:r>
              <a:rPr lang="en-US" sz="1700" spc="433"/>
              <a:t> </a:t>
            </a:r>
            <a:r>
              <a:rPr lang="en-US" sz="1700"/>
              <a:t>requerido,</a:t>
            </a:r>
            <a:r>
              <a:rPr lang="en-US" sz="1700" spc="460"/>
              <a:t> </a:t>
            </a:r>
            <a:r>
              <a:rPr lang="en-US" sz="1700"/>
              <a:t>entonces</a:t>
            </a:r>
            <a:r>
              <a:rPr lang="en-US" sz="1700" spc="427"/>
              <a:t> </a:t>
            </a:r>
            <a:r>
              <a:rPr lang="en-US" sz="1700" spc="-13"/>
              <a:t>podría </a:t>
            </a:r>
            <a:r>
              <a:rPr lang="en-US" sz="1700"/>
              <a:t>aprobarse</a:t>
            </a:r>
            <a:r>
              <a:rPr lang="en-US" sz="1700" spc="-107"/>
              <a:t> </a:t>
            </a:r>
            <a:r>
              <a:rPr lang="en-US" sz="1700"/>
              <a:t>sin</a:t>
            </a:r>
            <a:r>
              <a:rPr lang="en-US" sz="1700" spc="-113"/>
              <a:t> </a:t>
            </a:r>
            <a:r>
              <a:rPr lang="en-US" sz="1700" spc="-13"/>
              <a:t>revisión.</a:t>
            </a:r>
            <a:endParaRPr lang="en-US" sz="1700"/>
          </a:p>
          <a:p>
            <a:pPr marL="260767" indent="-228600">
              <a:lnSpc>
                <a:spcPct val="90000"/>
              </a:lnSpc>
              <a:spcBef>
                <a:spcPts val="1607"/>
              </a:spcBef>
              <a:buClr>
                <a:srgbClr val="4F81BC"/>
              </a:buClr>
              <a:buSzPct val="85416"/>
              <a:buFont typeface="Arial" panose="020B0604020202020204" pitchFamily="34" charset="0"/>
              <a:buChar char="•"/>
              <a:tabLst>
                <a:tab pos="260767" algn="l"/>
              </a:tabLst>
            </a:pPr>
            <a:r>
              <a:rPr lang="en-US" sz="1700"/>
              <a:t>Sin</a:t>
            </a:r>
            <a:r>
              <a:rPr lang="en-US" sz="1700" spc="-67"/>
              <a:t> </a:t>
            </a:r>
            <a:r>
              <a:rPr lang="en-US" sz="1700"/>
              <a:t>embargo,</a:t>
            </a:r>
            <a:r>
              <a:rPr lang="en-US" sz="1700" spc="-80"/>
              <a:t> </a:t>
            </a:r>
            <a:r>
              <a:rPr lang="en-US" sz="1700"/>
              <a:t>todavía</a:t>
            </a:r>
            <a:r>
              <a:rPr lang="en-US" sz="1700" spc="-107"/>
              <a:t> </a:t>
            </a:r>
            <a:r>
              <a:rPr lang="en-US" sz="1700"/>
              <a:t>se</a:t>
            </a:r>
            <a:r>
              <a:rPr lang="en-US" sz="1700" spc="-80"/>
              <a:t> </a:t>
            </a:r>
            <a:r>
              <a:rPr lang="en-US" sz="1700"/>
              <a:t>está</a:t>
            </a:r>
            <a:r>
              <a:rPr lang="en-US" sz="1700" spc="-87"/>
              <a:t> </a:t>
            </a:r>
            <a:r>
              <a:rPr lang="en-US" sz="1700"/>
              <a:t>lejos</a:t>
            </a:r>
            <a:r>
              <a:rPr lang="en-US" sz="1700" spc="-67"/>
              <a:t> </a:t>
            </a:r>
            <a:r>
              <a:rPr lang="en-US" sz="1700"/>
              <a:t>de</a:t>
            </a:r>
            <a:r>
              <a:rPr lang="en-US" sz="1700" spc="-80"/>
              <a:t> </a:t>
            </a:r>
            <a:r>
              <a:rPr lang="en-US" sz="1700"/>
              <a:t>esta</a:t>
            </a:r>
            <a:r>
              <a:rPr lang="en-US" sz="1700" spc="-87"/>
              <a:t> </a:t>
            </a:r>
            <a:r>
              <a:rPr lang="en-US" sz="1700"/>
              <a:t>situación</a:t>
            </a:r>
            <a:r>
              <a:rPr lang="en-US" sz="1700" spc="-53"/>
              <a:t> </a:t>
            </a:r>
            <a:r>
              <a:rPr lang="en-US" sz="1700"/>
              <a:t>ideal</a:t>
            </a:r>
            <a:r>
              <a:rPr lang="en-US" sz="1700" spc="-60"/>
              <a:t> </a:t>
            </a:r>
            <a:r>
              <a:rPr lang="en-US" sz="1700" spc="-67"/>
              <a:t>.</a:t>
            </a:r>
            <a:endParaRPr lang="en-US"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1852" y="376362"/>
            <a:ext cx="8668512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52" dirty="0"/>
              <a:t>Medidas</a:t>
            </a:r>
            <a:r>
              <a:rPr spc="-247" dirty="0"/>
              <a:t> </a:t>
            </a:r>
            <a:r>
              <a:rPr dirty="0"/>
              <a:t>y</a:t>
            </a:r>
            <a:r>
              <a:rPr spc="-240" dirty="0"/>
              <a:t> </a:t>
            </a:r>
            <a:r>
              <a:rPr spc="-147" dirty="0"/>
              <a:t>Métricas</a:t>
            </a:r>
            <a:r>
              <a:rPr spc="-260" dirty="0"/>
              <a:t> </a:t>
            </a:r>
            <a:r>
              <a:rPr spc="-80" dirty="0"/>
              <a:t>de</a:t>
            </a:r>
            <a:r>
              <a:rPr spc="-233" dirty="0"/>
              <a:t> </a:t>
            </a:r>
            <a:r>
              <a:rPr spc="-53" dirty="0"/>
              <a:t>Software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0075" y="1249110"/>
            <a:ext cx="7627604" cy="54033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39346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52" dirty="0"/>
              <a:t>Medidas</a:t>
            </a:r>
            <a:r>
              <a:rPr spc="-247" dirty="0"/>
              <a:t> </a:t>
            </a:r>
            <a:r>
              <a:rPr dirty="0"/>
              <a:t>y</a:t>
            </a:r>
            <a:r>
              <a:rPr spc="-240" dirty="0"/>
              <a:t> </a:t>
            </a:r>
            <a:r>
              <a:rPr spc="-147" dirty="0"/>
              <a:t>Métricas</a:t>
            </a:r>
            <a:r>
              <a:rPr spc="-260" dirty="0"/>
              <a:t> </a:t>
            </a:r>
            <a:r>
              <a:rPr spc="-80" dirty="0"/>
              <a:t>de</a:t>
            </a:r>
            <a:r>
              <a:rPr spc="-233" dirty="0"/>
              <a:t> </a:t>
            </a:r>
            <a:r>
              <a:rPr spc="-53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634745"/>
            <a:ext cx="11041379" cy="46957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10160">
              <a:spcBef>
                <a:spcPts val="133"/>
              </a:spcBef>
              <a:tabLst>
                <a:tab pos="886438" algn="l"/>
                <a:tab pos="2639841" algn="l"/>
                <a:tab pos="3306997" algn="l"/>
                <a:tab pos="3975847" algn="l"/>
                <a:tab pos="5591247" algn="l"/>
                <a:tab pos="6260097" algn="l"/>
                <a:tab pos="8010113" algn="l"/>
                <a:tab pos="8653564" algn="l"/>
                <a:tab pos="10228323" algn="l"/>
              </a:tabLst>
            </a:pPr>
            <a:r>
              <a:rPr sz="3200" spc="-33" dirty="0">
                <a:latin typeface="Arial"/>
                <a:cs typeface="Arial"/>
              </a:rPr>
              <a:t>Las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medidas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de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un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sistema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de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software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se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pueden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7" dirty="0">
                <a:latin typeface="Arial"/>
                <a:cs typeface="Arial"/>
              </a:rPr>
              <a:t>usar </a:t>
            </a:r>
            <a:r>
              <a:rPr sz="3200" spc="-13" dirty="0">
                <a:latin typeface="Arial"/>
                <a:cs typeface="Arial"/>
              </a:rPr>
              <a:t>para:</a:t>
            </a:r>
            <a:endParaRPr sz="3200">
              <a:latin typeface="Arial"/>
              <a:cs typeface="Arial"/>
            </a:endParaRPr>
          </a:p>
          <a:p>
            <a:pPr marL="626518" indent="-244681">
              <a:spcBef>
                <a:spcPts val="1607"/>
              </a:spcBef>
              <a:buClr>
                <a:srgbClr val="4F81BC"/>
              </a:buClr>
              <a:buSzPct val="85000"/>
              <a:buFont typeface="Arial"/>
              <a:buChar char="•"/>
              <a:tabLst>
                <a:tab pos="626518" algn="l"/>
              </a:tabLst>
            </a:pPr>
            <a:r>
              <a:rPr sz="2667" b="1" dirty="0">
                <a:latin typeface="Arial"/>
                <a:cs typeface="Arial"/>
              </a:rPr>
              <a:t>Asignar</a:t>
            </a:r>
            <a:r>
              <a:rPr sz="2667" b="1" spc="-4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un</a:t>
            </a:r>
            <a:r>
              <a:rPr sz="2667" b="1" spc="-20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valor</a:t>
            </a:r>
            <a:r>
              <a:rPr sz="2667" b="1" spc="-20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a</a:t>
            </a:r>
            <a:r>
              <a:rPr sz="2667" b="1" spc="-20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los</a:t>
            </a:r>
            <a:r>
              <a:rPr sz="2667" b="1" spc="-40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atributos</a:t>
            </a:r>
            <a:r>
              <a:rPr sz="2667" b="1" spc="-4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de</a:t>
            </a:r>
            <a:r>
              <a:rPr sz="2667" b="1" spc="-3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calidad</a:t>
            </a:r>
            <a:r>
              <a:rPr sz="2667" b="1" spc="-3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del</a:t>
            </a:r>
            <a:r>
              <a:rPr sz="2667" b="1" spc="-27" dirty="0">
                <a:latin typeface="Arial"/>
                <a:cs typeface="Arial"/>
              </a:rPr>
              <a:t> </a:t>
            </a:r>
            <a:r>
              <a:rPr sz="2667" b="1" spc="-13" dirty="0">
                <a:latin typeface="Arial"/>
                <a:cs typeface="Arial"/>
              </a:rPr>
              <a:t>sistema.</a:t>
            </a:r>
            <a:endParaRPr sz="2667">
              <a:latin typeface="Arial"/>
              <a:cs typeface="Arial"/>
            </a:endParaRPr>
          </a:p>
          <a:p>
            <a:pPr marL="661229" marR="8466" indent="-16933" algn="just">
              <a:spcBef>
                <a:spcPts val="1600"/>
              </a:spcBef>
            </a:pPr>
            <a:r>
              <a:rPr sz="2667" dirty="0">
                <a:latin typeface="Arial"/>
                <a:cs typeface="Arial"/>
              </a:rPr>
              <a:t>Al</a:t>
            </a:r>
            <a:r>
              <a:rPr sz="2667" spc="107" dirty="0">
                <a:latin typeface="Arial"/>
                <a:cs typeface="Arial"/>
              </a:rPr>
              <a:t>  </a:t>
            </a:r>
            <a:r>
              <a:rPr sz="2667" dirty="0">
                <a:latin typeface="Arial"/>
                <a:cs typeface="Arial"/>
              </a:rPr>
              <a:t>medir</a:t>
            </a:r>
            <a:r>
              <a:rPr sz="2667" spc="100" dirty="0">
                <a:latin typeface="Arial"/>
                <a:cs typeface="Arial"/>
              </a:rPr>
              <a:t>  </a:t>
            </a:r>
            <a:r>
              <a:rPr sz="2667" dirty="0">
                <a:latin typeface="Arial"/>
                <a:cs typeface="Arial"/>
              </a:rPr>
              <a:t>las</a:t>
            </a:r>
            <a:r>
              <a:rPr sz="2667" spc="100" dirty="0">
                <a:latin typeface="Arial"/>
                <a:cs typeface="Arial"/>
              </a:rPr>
              <a:t>  </a:t>
            </a:r>
            <a:r>
              <a:rPr sz="2667" dirty="0">
                <a:latin typeface="Arial"/>
                <a:cs typeface="Arial"/>
              </a:rPr>
              <a:t>características</a:t>
            </a:r>
            <a:r>
              <a:rPr sz="2667" spc="93" dirty="0">
                <a:latin typeface="Arial"/>
                <a:cs typeface="Arial"/>
              </a:rPr>
              <a:t>  </a:t>
            </a:r>
            <a:r>
              <a:rPr sz="2667" dirty="0">
                <a:latin typeface="Arial"/>
                <a:cs typeface="Arial"/>
              </a:rPr>
              <a:t>de</a:t>
            </a:r>
            <a:r>
              <a:rPr sz="2667" spc="100" dirty="0">
                <a:latin typeface="Arial"/>
                <a:cs typeface="Arial"/>
              </a:rPr>
              <a:t>  </a:t>
            </a:r>
            <a:r>
              <a:rPr sz="2667" dirty="0">
                <a:latin typeface="Arial"/>
                <a:cs typeface="Arial"/>
              </a:rPr>
              <a:t>los</a:t>
            </a:r>
            <a:r>
              <a:rPr sz="2667" spc="93" dirty="0">
                <a:latin typeface="Arial"/>
                <a:cs typeface="Arial"/>
              </a:rPr>
              <a:t>  </a:t>
            </a:r>
            <a:r>
              <a:rPr sz="2667" dirty="0">
                <a:latin typeface="Arial"/>
                <a:cs typeface="Arial"/>
              </a:rPr>
              <a:t>componentes</a:t>
            </a:r>
            <a:r>
              <a:rPr sz="2667" spc="107" dirty="0">
                <a:latin typeface="Arial"/>
                <a:cs typeface="Arial"/>
              </a:rPr>
              <a:t>  </a:t>
            </a:r>
            <a:r>
              <a:rPr sz="2667" dirty="0">
                <a:latin typeface="Arial"/>
                <a:cs typeface="Arial"/>
              </a:rPr>
              <a:t>del</a:t>
            </a:r>
            <a:r>
              <a:rPr sz="2667" spc="100" dirty="0">
                <a:latin typeface="Arial"/>
                <a:cs typeface="Arial"/>
              </a:rPr>
              <a:t>  </a:t>
            </a:r>
            <a:r>
              <a:rPr sz="2667" dirty="0">
                <a:latin typeface="Arial"/>
                <a:cs typeface="Arial"/>
              </a:rPr>
              <a:t>sistema</a:t>
            </a:r>
            <a:r>
              <a:rPr sz="2667" spc="100" dirty="0">
                <a:latin typeface="Arial"/>
                <a:cs typeface="Arial"/>
              </a:rPr>
              <a:t>  </a:t>
            </a:r>
            <a:r>
              <a:rPr sz="2667" spc="-67" dirty="0">
                <a:latin typeface="Arial"/>
                <a:cs typeface="Arial"/>
              </a:rPr>
              <a:t>y </a:t>
            </a:r>
            <a:r>
              <a:rPr sz="2667" dirty="0">
                <a:latin typeface="Arial"/>
                <a:cs typeface="Arial"/>
              </a:rPr>
              <a:t>evaluar</a:t>
            </a:r>
            <a:r>
              <a:rPr sz="2667" spc="-4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los</a:t>
            </a:r>
            <a:r>
              <a:rPr sz="2667" spc="-2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atributos</a:t>
            </a:r>
            <a:r>
              <a:rPr sz="2667" spc="-7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de</a:t>
            </a:r>
            <a:r>
              <a:rPr sz="2667" spc="-4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calidad</a:t>
            </a:r>
            <a:r>
              <a:rPr sz="2667" spc="-4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del</a:t>
            </a:r>
            <a:r>
              <a:rPr sz="2667" spc="-27" dirty="0">
                <a:latin typeface="Arial"/>
                <a:cs typeface="Arial"/>
              </a:rPr>
              <a:t> </a:t>
            </a:r>
            <a:r>
              <a:rPr sz="2667" spc="-13" dirty="0">
                <a:latin typeface="Arial"/>
                <a:cs typeface="Arial"/>
              </a:rPr>
              <a:t>sistema.</a:t>
            </a:r>
            <a:endParaRPr sz="2667">
              <a:latin typeface="Arial"/>
              <a:cs typeface="Arial"/>
            </a:endParaRPr>
          </a:p>
          <a:p>
            <a:pPr marL="626518" indent="-244681">
              <a:spcBef>
                <a:spcPts val="1600"/>
              </a:spcBef>
              <a:buClr>
                <a:srgbClr val="4F81BC"/>
              </a:buClr>
              <a:buSzPct val="85000"/>
              <a:buFont typeface="Arial"/>
              <a:buChar char="•"/>
              <a:tabLst>
                <a:tab pos="626518" algn="l"/>
              </a:tabLst>
            </a:pPr>
            <a:r>
              <a:rPr sz="2667" b="1" dirty="0">
                <a:latin typeface="Arial"/>
                <a:cs typeface="Arial"/>
              </a:rPr>
              <a:t>Identificar</a:t>
            </a:r>
            <a:r>
              <a:rPr sz="2667" b="1" spc="-7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los</a:t>
            </a:r>
            <a:r>
              <a:rPr sz="2667" b="1" spc="-3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componentes</a:t>
            </a:r>
            <a:r>
              <a:rPr sz="2667" b="1" spc="-40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cuya</a:t>
            </a:r>
            <a:r>
              <a:rPr sz="2667" b="1" spc="20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calidad</a:t>
            </a:r>
            <a:r>
              <a:rPr sz="2667" b="1" spc="-3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es</a:t>
            </a:r>
            <a:r>
              <a:rPr sz="2667" b="1" spc="-27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inferior</a:t>
            </a:r>
            <a:r>
              <a:rPr sz="2667" b="1" spc="-5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a</a:t>
            </a:r>
            <a:r>
              <a:rPr sz="2667" b="1" spc="-1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la</a:t>
            </a:r>
            <a:r>
              <a:rPr sz="2667" b="1" spc="-27" dirty="0">
                <a:latin typeface="Arial"/>
                <a:cs typeface="Arial"/>
              </a:rPr>
              <a:t> </a:t>
            </a:r>
            <a:r>
              <a:rPr sz="2667" b="1" spc="-13" dirty="0">
                <a:latin typeface="Arial"/>
                <a:cs typeface="Arial"/>
              </a:rPr>
              <a:t>norma.</a:t>
            </a:r>
            <a:endParaRPr sz="2667">
              <a:latin typeface="Arial"/>
              <a:cs typeface="Arial"/>
            </a:endParaRPr>
          </a:p>
          <a:p>
            <a:pPr marL="661229" marR="6773" indent="1693" algn="just">
              <a:spcBef>
                <a:spcPts val="1600"/>
              </a:spcBef>
            </a:pPr>
            <a:r>
              <a:rPr sz="2667" dirty="0">
                <a:latin typeface="Arial"/>
                <a:cs typeface="Arial"/>
              </a:rPr>
              <a:t>Por</a:t>
            </a:r>
            <a:r>
              <a:rPr sz="2667" spc="4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ejemplo,</a:t>
            </a:r>
            <a:r>
              <a:rPr sz="2667" spc="4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puede</a:t>
            </a:r>
            <a:r>
              <a:rPr sz="2667" spc="5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medir</a:t>
            </a:r>
            <a:r>
              <a:rPr sz="2667" spc="5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componentes</a:t>
            </a:r>
            <a:r>
              <a:rPr sz="2667" spc="5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para</a:t>
            </a:r>
            <a:r>
              <a:rPr sz="2667" spc="6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descubrir</a:t>
            </a:r>
            <a:r>
              <a:rPr sz="2667" spc="6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aquellos</a:t>
            </a:r>
            <a:r>
              <a:rPr sz="2667" spc="40" dirty="0">
                <a:latin typeface="Arial"/>
                <a:cs typeface="Arial"/>
              </a:rPr>
              <a:t> </a:t>
            </a:r>
            <a:r>
              <a:rPr sz="2667" spc="-33" dirty="0">
                <a:latin typeface="Arial"/>
                <a:cs typeface="Arial"/>
              </a:rPr>
              <a:t>con </a:t>
            </a:r>
            <a:r>
              <a:rPr sz="2667" dirty="0">
                <a:latin typeface="Arial"/>
                <a:cs typeface="Arial"/>
              </a:rPr>
              <a:t>la</a:t>
            </a:r>
            <a:r>
              <a:rPr sz="2667" spc="80" dirty="0">
                <a:latin typeface="Arial"/>
                <a:cs typeface="Arial"/>
              </a:rPr>
              <a:t>  </a:t>
            </a:r>
            <a:r>
              <a:rPr sz="2667" dirty="0">
                <a:latin typeface="Arial"/>
                <a:cs typeface="Arial"/>
              </a:rPr>
              <a:t>mayor</a:t>
            </a:r>
            <a:r>
              <a:rPr sz="2667" spc="67" dirty="0">
                <a:latin typeface="Arial"/>
                <a:cs typeface="Arial"/>
              </a:rPr>
              <a:t>  </a:t>
            </a:r>
            <a:r>
              <a:rPr sz="2667" dirty="0">
                <a:latin typeface="Arial"/>
                <a:cs typeface="Arial"/>
              </a:rPr>
              <a:t>complejidad</a:t>
            </a:r>
            <a:r>
              <a:rPr sz="2667" spc="73" dirty="0">
                <a:latin typeface="Arial"/>
                <a:cs typeface="Arial"/>
              </a:rPr>
              <a:t>  </a:t>
            </a:r>
            <a:r>
              <a:rPr sz="2667" dirty="0">
                <a:latin typeface="Arial"/>
                <a:cs typeface="Arial"/>
              </a:rPr>
              <a:t>(es</a:t>
            </a:r>
            <a:r>
              <a:rPr sz="2667" spc="80" dirty="0">
                <a:latin typeface="Arial"/>
                <a:cs typeface="Arial"/>
              </a:rPr>
              <a:t>  </a:t>
            </a:r>
            <a:r>
              <a:rPr sz="2667" dirty="0">
                <a:latin typeface="Arial"/>
                <a:cs typeface="Arial"/>
              </a:rPr>
              <a:t>más</a:t>
            </a:r>
            <a:r>
              <a:rPr sz="2667" spc="80" dirty="0">
                <a:latin typeface="Arial"/>
                <a:cs typeface="Arial"/>
              </a:rPr>
              <a:t>  </a:t>
            </a:r>
            <a:r>
              <a:rPr sz="2667" dirty="0">
                <a:latin typeface="Arial"/>
                <a:cs typeface="Arial"/>
              </a:rPr>
              <a:t>probable</a:t>
            </a:r>
            <a:r>
              <a:rPr sz="2667" spc="73" dirty="0">
                <a:latin typeface="Arial"/>
                <a:cs typeface="Arial"/>
              </a:rPr>
              <a:t>  </a:t>
            </a:r>
            <a:r>
              <a:rPr sz="2667" dirty="0">
                <a:latin typeface="Arial"/>
                <a:cs typeface="Arial"/>
              </a:rPr>
              <a:t>que</a:t>
            </a:r>
            <a:r>
              <a:rPr sz="2667" spc="73" dirty="0">
                <a:latin typeface="Arial"/>
                <a:cs typeface="Arial"/>
              </a:rPr>
              <a:t>  </a:t>
            </a:r>
            <a:r>
              <a:rPr sz="2667" dirty="0">
                <a:latin typeface="Arial"/>
                <a:cs typeface="Arial"/>
              </a:rPr>
              <a:t>contengan</a:t>
            </a:r>
            <a:r>
              <a:rPr sz="2667" spc="80" dirty="0">
                <a:latin typeface="Arial"/>
                <a:cs typeface="Arial"/>
              </a:rPr>
              <a:t>  </a:t>
            </a:r>
            <a:r>
              <a:rPr sz="2667" spc="-13" dirty="0">
                <a:latin typeface="Arial"/>
                <a:cs typeface="Arial"/>
              </a:rPr>
              <a:t>errores </a:t>
            </a:r>
            <a:r>
              <a:rPr sz="2667" dirty="0">
                <a:latin typeface="Arial"/>
                <a:cs typeface="Arial"/>
              </a:rPr>
              <a:t>porque</a:t>
            </a:r>
            <a:r>
              <a:rPr sz="2667" spc="-6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la</a:t>
            </a:r>
            <a:r>
              <a:rPr sz="2667" spc="-2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complejidad</a:t>
            </a:r>
            <a:r>
              <a:rPr sz="2667" spc="-4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los</a:t>
            </a:r>
            <a:r>
              <a:rPr sz="2667" spc="-3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hace</a:t>
            </a:r>
            <a:r>
              <a:rPr sz="2667" spc="-5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más</a:t>
            </a:r>
            <a:r>
              <a:rPr sz="2667" spc="-4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difíciles</a:t>
            </a:r>
            <a:r>
              <a:rPr sz="2667" spc="-3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de</a:t>
            </a:r>
            <a:r>
              <a:rPr sz="2667" spc="-47" dirty="0">
                <a:latin typeface="Arial"/>
                <a:cs typeface="Arial"/>
              </a:rPr>
              <a:t> </a:t>
            </a:r>
            <a:r>
              <a:rPr sz="2667" spc="-13" dirty="0">
                <a:latin typeface="Arial"/>
                <a:cs typeface="Arial"/>
              </a:rPr>
              <a:t>entender).</a:t>
            </a:r>
            <a:endParaRPr sz="266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27374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52" dirty="0"/>
              <a:t>Medidas</a:t>
            </a:r>
            <a:r>
              <a:rPr spc="-233" dirty="0"/>
              <a:t> </a:t>
            </a:r>
            <a:r>
              <a:rPr dirty="0"/>
              <a:t>y</a:t>
            </a:r>
            <a:r>
              <a:rPr spc="-233" dirty="0"/>
              <a:t> </a:t>
            </a:r>
            <a:r>
              <a:rPr spc="-152" dirty="0"/>
              <a:t>Métricas</a:t>
            </a:r>
            <a:r>
              <a:rPr spc="-247" dirty="0"/>
              <a:t> </a:t>
            </a:r>
            <a:r>
              <a:rPr spc="-100" dirty="0"/>
              <a:t>de</a:t>
            </a:r>
            <a:r>
              <a:rPr spc="-227" dirty="0"/>
              <a:t> </a:t>
            </a:r>
            <a:r>
              <a:rPr spc="-53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431545"/>
            <a:ext cx="11038840" cy="2643117"/>
          </a:xfrm>
          <a:prstGeom prst="rect">
            <a:avLst/>
          </a:prstGeom>
        </p:spPr>
        <p:txBody>
          <a:bodyPr vert="horz" wrap="square" lIns="0" tIns="171027" rIns="0" bIns="0" rtlCol="0">
            <a:spAutoFit/>
          </a:bodyPr>
          <a:lstStyle/>
          <a:p>
            <a:pPr marL="16933" algn="just">
              <a:spcBef>
                <a:spcPts val="1347"/>
              </a:spcBef>
            </a:pPr>
            <a:r>
              <a:rPr sz="3200" b="1" dirty="0">
                <a:latin typeface="Arial"/>
                <a:cs typeface="Arial"/>
              </a:rPr>
              <a:t>Atributos</a:t>
            </a:r>
            <a:r>
              <a:rPr sz="3200" b="1" spc="-3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</a:t>
            </a:r>
            <a:r>
              <a:rPr sz="3200" b="1" spc="-3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Calidad</a:t>
            </a:r>
            <a:r>
              <a:rPr sz="3200" b="1" spc="-33" dirty="0">
                <a:latin typeface="Arial"/>
                <a:cs typeface="Arial"/>
              </a:rPr>
              <a:t> </a:t>
            </a:r>
            <a:r>
              <a:rPr sz="3200" b="1" spc="-13" dirty="0">
                <a:latin typeface="Arial"/>
                <a:cs typeface="Arial"/>
              </a:rPr>
              <a:t>Externos</a:t>
            </a:r>
            <a:endParaRPr sz="3200" dirty="0">
              <a:latin typeface="Arial"/>
              <a:cs typeface="Arial"/>
            </a:endParaRPr>
          </a:p>
          <a:p>
            <a:pPr marL="259920" marR="6773" indent="-243834" algn="just">
              <a:lnSpc>
                <a:spcPct val="90000"/>
              </a:lnSpc>
              <a:spcBef>
                <a:spcPts val="1600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</a:tabLst>
            </a:pPr>
            <a:r>
              <a:rPr sz="3200" dirty="0">
                <a:latin typeface="Arial"/>
                <a:cs typeface="Arial"/>
              </a:rPr>
              <a:t>Los</a:t>
            </a:r>
            <a:r>
              <a:rPr sz="3200" spc="31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atributos</a:t>
            </a:r>
            <a:r>
              <a:rPr sz="3200" spc="31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31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calidad</a:t>
            </a:r>
            <a:r>
              <a:rPr sz="3200" spc="31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como</a:t>
            </a:r>
            <a:r>
              <a:rPr sz="3200" spc="31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la</a:t>
            </a:r>
            <a:r>
              <a:rPr sz="3200" spc="313" dirty="0">
                <a:latin typeface="Arial"/>
                <a:cs typeface="Arial"/>
              </a:rPr>
              <a:t>  </a:t>
            </a:r>
            <a:r>
              <a:rPr sz="3200" b="1" dirty="0">
                <a:solidFill>
                  <a:srgbClr val="7030A0"/>
                </a:solidFill>
                <a:latin typeface="Arial"/>
                <a:cs typeface="Arial"/>
              </a:rPr>
              <a:t>mantenibilidad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305" dirty="0">
                <a:latin typeface="Arial"/>
                <a:cs typeface="Arial"/>
              </a:rPr>
              <a:t>  </a:t>
            </a:r>
            <a:r>
              <a:rPr sz="3200" spc="-33" dirty="0">
                <a:latin typeface="Arial"/>
                <a:cs typeface="Arial"/>
              </a:rPr>
              <a:t>la </a:t>
            </a:r>
            <a:r>
              <a:rPr sz="3200" b="1" dirty="0">
                <a:solidFill>
                  <a:srgbClr val="7030A0"/>
                </a:solidFill>
                <a:latin typeface="Arial"/>
                <a:cs typeface="Arial"/>
              </a:rPr>
              <a:t>comprensibilidad</a:t>
            </a:r>
            <a:r>
              <a:rPr sz="3200" b="1" spc="9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87" dirty="0">
                <a:latin typeface="Arial"/>
                <a:cs typeface="Arial"/>
              </a:rPr>
              <a:t>  </a:t>
            </a:r>
            <a:r>
              <a:rPr sz="3200" b="1" dirty="0">
                <a:solidFill>
                  <a:srgbClr val="7030A0"/>
                </a:solidFill>
                <a:latin typeface="Arial"/>
                <a:cs typeface="Arial"/>
              </a:rPr>
              <a:t>la</a:t>
            </a:r>
            <a:r>
              <a:rPr sz="3200" b="1" spc="93" dirty="0">
                <a:solidFill>
                  <a:srgbClr val="7030A0"/>
                </a:solidFill>
                <a:latin typeface="Arial"/>
                <a:cs typeface="Arial"/>
              </a:rPr>
              <a:t>  </a:t>
            </a:r>
            <a:r>
              <a:rPr sz="3200" b="1" dirty="0">
                <a:solidFill>
                  <a:srgbClr val="7030A0"/>
                </a:solidFill>
                <a:latin typeface="Arial"/>
                <a:cs typeface="Arial"/>
              </a:rPr>
              <a:t>facilidad</a:t>
            </a:r>
            <a:r>
              <a:rPr sz="3200" b="1" spc="100" dirty="0">
                <a:solidFill>
                  <a:srgbClr val="7030A0"/>
                </a:solidFill>
                <a:latin typeface="Arial"/>
                <a:cs typeface="Arial"/>
              </a:rPr>
              <a:t>  </a:t>
            </a:r>
            <a:r>
              <a:rPr sz="3200" b="1" dirty="0">
                <a:solidFill>
                  <a:srgbClr val="7030A0"/>
                </a:solidFill>
                <a:latin typeface="Arial"/>
                <a:cs typeface="Arial"/>
              </a:rPr>
              <a:t>de</a:t>
            </a:r>
            <a:r>
              <a:rPr sz="3200" b="1" spc="100" dirty="0">
                <a:solidFill>
                  <a:srgbClr val="7030A0"/>
                </a:solidFill>
                <a:latin typeface="Arial"/>
                <a:cs typeface="Arial"/>
              </a:rPr>
              <a:t>  </a:t>
            </a:r>
            <a:r>
              <a:rPr sz="3200" b="1" dirty="0">
                <a:solidFill>
                  <a:srgbClr val="7030A0"/>
                </a:solidFill>
                <a:latin typeface="Arial"/>
                <a:cs typeface="Arial"/>
              </a:rPr>
              <a:t>uso</a:t>
            </a:r>
            <a:r>
              <a:rPr sz="3200" b="1" spc="87" dirty="0">
                <a:solidFill>
                  <a:srgbClr val="7030A0"/>
                </a:solidFill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son</a:t>
            </a:r>
            <a:r>
              <a:rPr sz="3200" spc="100" dirty="0">
                <a:latin typeface="Arial"/>
                <a:cs typeface="Arial"/>
              </a:rPr>
              <a:t>  </a:t>
            </a:r>
            <a:r>
              <a:rPr sz="3200" spc="-13" dirty="0">
                <a:latin typeface="Arial"/>
                <a:cs typeface="Arial"/>
              </a:rPr>
              <a:t>atributos </a:t>
            </a:r>
            <a:r>
              <a:rPr sz="3200" dirty="0">
                <a:latin typeface="Arial"/>
                <a:cs typeface="Arial"/>
              </a:rPr>
              <a:t>externos</a:t>
            </a:r>
            <a:r>
              <a:rPr sz="3200" spc="187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19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se</a:t>
            </a:r>
            <a:r>
              <a:rPr sz="3200" spc="187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relacionan</a:t>
            </a:r>
            <a:r>
              <a:rPr sz="3200" spc="19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con</a:t>
            </a:r>
            <a:r>
              <a:rPr sz="3200" spc="187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la</a:t>
            </a:r>
            <a:r>
              <a:rPr sz="3200" spc="187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forma</a:t>
            </a:r>
            <a:r>
              <a:rPr sz="3200" spc="19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en</a:t>
            </a:r>
            <a:r>
              <a:rPr sz="3200" spc="19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187" dirty="0">
                <a:latin typeface="Arial"/>
                <a:cs typeface="Arial"/>
              </a:rPr>
              <a:t>  </a:t>
            </a:r>
            <a:r>
              <a:rPr sz="3200" spc="-33" dirty="0">
                <a:latin typeface="Arial"/>
                <a:cs typeface="Arial"/>
              </a:rPr>
              <a:t>los </a:t>
            </a:r>
            <a:r>
              <a:rPr sz="3200" spc="-13" dirty="0">
                <a:latin typeface="Arial"/>
                <a:cs typeface="Arial"/>
              </a:rPr>
              <a:t>desarrolladores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los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usuarios</a:t>
            </a:r>
            <a:r>
              <a:rPr sz="3200" spc="-3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experimentan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el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software.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587" y="4187614"/>
            <a:ext cx="4812453" cy="1419192"/>
          </a:xfrm>
          <a:prstGeom prst="rect">
            <a:avLst/>
          </a:prstGeom>
        </p:spPr>
        <p:txBody>
          <a:bodyPr vert="horz" wrap="square" lIns="0" tIns="71967" rIns="0" bIns="0" rtlCol="0">
            <a:spAutoFit/>
          </a:bodyPr>
          <a:lstStyle/>
          <a:p>
            <a:pPr marL="259920" marR="6773" indent="-243834" algn="just">
              <a:lnSpc>
                <a:spcPts val="3453"/>
              </a:lnSpc>
              <a:spcBef>
                <a:spcPts val="567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</a:tabLst>
            </a:pPr>
            <a:r>
              <a:rPr sz="3200" dirty="0">
                <a:latin typeface="Arial"/>
                <a:cs typeface="Arial"/>
              </a:rPr>
              <a:t>Se</a:t>
            </a:r>
            <a:r>
              <a:rPr sz="3200" spc="407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ven</a:t>
            </a:r>
            <a:r>
              <a:rPr sz="3200" spc="407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afectados</a:t>
            </a:r>
            <a:r>
              <a:rPr sz="3200" spc="400" dirty="0">
                <a:latin typeface="Arial"/>
                <a:cs typeface="Arial"/>
              </a:rPr>
              <a:t>  </a:t>
            </a:r>
            <a:r>
              <a:rPr sz="3200" spc="-33" dirty="0">
                <a:latin typeface="Arial"/>
                <a:cs typeface="Arial"/>
              </a:rPr>
              <a:t>por </a:t>
            </a:r>
            <a:r>
              <a:rPr sz="3200" dirty="0">
                <a:latin typeface="Arial"/>
                <a:cs typeface="Arial"/>
              </a:rPr>
              <a:t>experiencia</a:t>
            </a:r>
            <a:r>
              <a:rPr sz="3200" spc="19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187" dirty="0">
                <a:latin typeface="Arial"/>
                <a:cs typeface="Arial"/>
              </a:rPr>
              <a:t>  </a:t>
            </a:r>
            <a:r>
              <a:rPr sz="3200" spc="-13" dirty="0">
                <a:latin typeface="Arial"/>
                <a:cs typeface="Arial"/>
              </a:rPr>
              <a:t>usuario </a:t>
            </a:r>
            <a:r>
              <a:rPr sz="3200" dirty="0">
                <a:latin typeface="Arial"/>
                <a:cs typeface="Arial"/>
              </a:rPr>
              <a:t>medirse</a:t>
            </a:r>
            <a:r>
              <a:rPr sz="3200" spc="-13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objetivamente.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1209" y="4187614"/>
            <a:ext cx="5972387" cy="970351"/>
          </a:xfrm>
          <a:prstGeom prst="rect">
            <a:avLst/>
          </a:prstGeom>
        </p:spPr>
        <p:txBody>
          <a:bodyPr vert="horz" wrap="square" lIns="0" tIns="71967" rIns="0" bIns="0" rtlCol="0">
            <a:spAutoFit/>
          </a:bodyPr>
          <a:lstStyle/>
          <a:p>
            <a:pPr marL="16933" marR="6773" indent="40639">
              <a:lnSpc>
                <a:spcPts val="3453"/>
              </a:lnSpc>
              <a:spcBef>
                <a:spcPts val="567"/>
              </a:spcBef>
              <a:tabLst>
                <a:tab pos="508834" algn="l"/>
                <a:tab pos="1111646" algn="l"/>
                <a:tab pos="1841454" algn="l"/>
                <a:tab pos="3369649" algn="l"/>
                <a:tab pos="3859857" algn="l"/>
                <a:tab pos="4302652" algn="l"/>
                <a:tab pos="4598978" algn="l"/>
                <a:tab pos="5636119" algn="l"/>
              </a:tabLst>
            </a:pPr>
            <a:r>
              <a:rPr sz="3200" spc="-13" dirty="0">
                <a:latin typeface="Arial"/>
                <a:cs typeface="Arial"/>
              </a:rPr>
              <a:t>factores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subjetivos,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7" dirty="0">
                <a:latin typeface="Arial"/>
                <a:cs typeface="Arial"/>
              </a:rPr>
              <a:t>como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la </a:t>
            </a:r>
            <a:r>
              <a:rPr sz="3200" spc="-67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la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educación,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67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no</a:t>
            </a:r>
            <a:r>
              <a:rPr sz="3200" dirty="0">
                <a:latin typeface="Arial"/>
                <a:cs typeface="Arial"/>
              </a:rPr>
              <a:t>	</a:t>
            </a:r>
            <a:r>
              <a:rPr lang="es-MX" sz="3200" dirty="0">
                <a:latin typeface="Arial"/>
                <a:cs typeface="Arial"/>
              </a:rPr>
              <a:t> </a:t>
            </a:r>
            <a:r>
              <a:rPr sz="3200" spc="-13" dirty="0" err="1">
                <a:latin typeface="Arial"/>
                <a:cs typeface="Arial"/>
              </a:rPr>
              <a:t>pueden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588" y="5707211"/>
            <a:ext cx="11037145" cy="94042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61613" indent="-244681">
              <a:lnSpc>
                <a:spcPts val="3647"/>
              </a:lnSpc>
              <a:spcBef>
                <a:spcPts val="133"/>
              </a:spcBef>
              <a:buClr>
                <a:srgbClr val="4F81BC"/>
              </a:buClr>
              <a:buSzPct val="85416"/>
              <a:buChar char="•"/>
              <a:tabLst>
                <a:tab pos="261613" algn="l"/>
                <a:tab pos="1424904" algn="l"/>
                <a:tab pos="2841342" algn="l"/>
                <a:tab pos="4118084" algn="l"/>
                <a:tab pos="6095001" algn="l"/>
                <a:tab pos="6830736" algn="l"/>
                <a:tab pos="8270033" algn="l"/>
                <a:tab pos="9592494" algn="l"/>
              </a:tabLst>
            </a:pPr>
            <a:r>
              <a:rPr sz="3200" spc="-27" dirty="0">
                <a:latin typeface="Arial"/>
                <a:cs typeface="Arial"/>
              </a:rPr>
              <a:t>Para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juzgar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estos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atributos,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se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deben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medir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algunos</a:t>
            </a:r>
            <a:endParaRPr sz="3200" dirty="0">
              <a:latin typeface="Arial"/>
              <a:cs typeface="Arial"/>
            </a:endParaRPr>
          </a:p>
          <a:p>
            <a:pPr marL="259920">
              <a:lnSpc>
                <a:spcPts val="3647"/>
              </a:lnSpc>
            </a:pPr>
            <a:r>
              <a:rPr sz="3200" dirty="0">
                <a:latin typeface="Arial"/>
                <a:cs typeface="Arial"/>
              </a:rPr>
              <a:t>atributos internos y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asumir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están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relacionados.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1744" y="241809"/>
            <a:ext cx="8668512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52" dirty="0"/>
              <a:t>Medidas</a:t>
            </a:r>
            <a:r>
              <a:rPr spc="-247" dirty="0"/>
              <a:t> </a:t>
            </a:r>
            <a:r>
              <a:rPr dirty="0"/>
              <a:t>y</a:t>
            </a:r>
            <a:r>
              <a:rPr spc="-240" dirty="0"/>
              <a:t> </a:t>
            </a:r>
            <a:r>
              <a:rPr spc="-147" dirty="0"/>
              <a:t>Métricas</a:t>
            </a:r>
            <a:r>
              <a:rPr spc="-260" dirty="0"/>
              <a:t> </a:t>
            </a:r>
            <a:r>
              <a:rPr spc="-80" dirty="0"/>
              <a:t>de</a:t>
            </a:r>
            <a:r>
              <a:rPr spc="-233" dirty="0"/>
              <a:t> </a:t>
            </a:r>
            <a:r>
              <a:rPr spc="-53" dirty="0"/>
              <a:t>Software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1029" y="1455240"/>
            <a:ext cx="7840800" cy="490089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9413" y="263706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52" dirty="0"/>
              <a:t>Métricas</a:t>
            </a:r>
            <a:r>
              <a:rPr spc="-233" dirty="0"/>
              <a:t> </a:t>
            </a:r>
            <a:r>
              <a:rPr spc="-100" dirty="0"/>
              <a:t>de</a:t>
            </a:r>
            <a:r>
              <a:rPr spc="-207" dirty="0"/>
              <a:t> </a:t>
            </a:r>
            <a:r>
              <a:rPr spc="-87" dirty="0"/>
              <a:t>Producto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256" y="1384940"/>
            <a:ext cx="10709487" cy="500425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59920" marR="1341933" indent="-243834">
              <a:lnSpc>
                <a:spcPts val="3173"/>
              </a:lnSpc>
              <a:spcBef>
                <a:spcPts val="520"/>
              </a:spcBef>
              <a:buClr>
                <a:srgbClr val="4F81BC"/>
              </a:buClr>
              <a:buSzPct val="84090"/>
              <a:buChar char="•"/>
              <a:tabLst>
                <a:tab pos="259920" algn="l"/>
              </a:tabLst>
            </a:pPr>
            <a:r>
              <a:rPr sz="2933" dirty="0">
                <a:latin typeface="Arial"/>
                <a:cs typeface="Arial"/>
              </a:rPr>
              <a:t>Son</a:t>
            </a:r>
            <a:r>
              <a:rPr sz="2933" spc="-8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métricas</a:t>
            </a:r>
            <a:r>
              <a:rPr sz="2933" spc="-4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de</a:t>
            </a:r>
            <a:r>
              <a:rPr sz="2933" spc="-7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predicción</a:t>
            </a:r>
            <a:r>
              <a:rPr sz="2933" spc="-8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que</a:t>
            </a:r>
            <a:r>
              <a:rPr sz="2933" spc="-7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se</a:t>
            </a:r>
            <a:r>
              <a:rPr sz="2933" spc="-6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usan</a:t>
            </a:r>
            <a:r>
              <a:rPr sz="2933" spc="-7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para</a:t>
            </a:r>
            <a:r>
              <a:rPr sz="2933" spc="-8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medir</a:t>
            </a:r>
            <a:r>
              <a:rPr sz="2933" spc="-47" dirty="0">
                <a:latin typeface="Arial"/>
                <a:cs typeface="Arial"/>
              </a:rPr>
              <a:t> </a:t>
            </a:r>
            <a:r>
              <a:rPr sz="2933" spc="-33" dirty="0">
                <a:latin typeface="Arial"/>
                <a:cs typeface="Arial"/>
              </a:rPr>
              <a:t>los </a:t>
            </a:r>
            <a:r>
              <a:rPr sz="2933" dirty="0">
                <a:latin typeface="Arial"/>
                <a:cs typeface="Arial"/>
              </a:rPr>
              <a:t>atributos</a:t>
            </a:r>
            <a:r>
              <a:rPr sz="2933" spc="-7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internos</a:t>
            </a:r>
            <a:r>
              <a:rPr sz="2933" spc="-7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de</a:t>
            </a:r>
            <a:r>
              <a:rPr sz="2933" spc="-6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un</a:t>
            </a:r>
            <a:r>
              <a:rPr sz="2933" spc="-8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sistema</a:t>
            </a:r>
            <a:r>
              <a:rPr sz="2933" spc="-8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de</a:t>
            </a:r>
            <a:r>
              <a:rPr sz="2933" spc="-73" dirty="0">
                <a:latin typeface="Arial"/>
                <a:cs typeface="Arial"/>
              </a:rPr>
              <a:t> </a:t>
            </a:r>
            <a:r>
              <a:rPr sz="2933" spc="-13" dirty="0">
                <a:latin typeface="Arial"/>
                <a:cs typeface="Arial"/>
              </a:rPr>
              <a:t>software.</a:t>
            </a:r>
            <a:endParaRPr sz="2933" dirty="0">
              <a:latin typeface="Arial"/>
              <a:cs typeface="Arial"/>
            </a:endParaRPr>
          </a:p>
          <a:p>
            <a:pPr>
              <a:spcBef>
                <a:spcPts val="1693"/>
              </a:spcBef>
              <a:buClr>
                <a:srgbClr val="4F81BC"/>
              </a:buClr>
              <a:buFont typeface="Arial"/>
              <a:buChar char="•"/>
            </a:pPr>
            <a:endParaRPr sz="2933" dirty="0">
              <a:latin typeface="Arial"/>
              <a:cs typeface="Arial"/>
            </a:endParaRPr>
          </a:p>
          <a:p>
            <a:pPr marL="259920" indent="-242987">
              <a:spcBef>
                <a:spcPts val="7"/>
              </a:spcBef>
              <a:buClr>
                <a:srgbClr val="4F81BC"/>
              </a:buClr>
              <a:buSzPct val="84090"/>
              <a:buChar char="•"/>
              <a:tabLst>
                <a:tab pos="259920" algn="l"/>
              </a:tabLst>
            </a:pPr>
            <a:r>
              <a:rPr sz="2933" dirty="0">
                <a:latin typeface="Arial"/>
                <a:cs typeface="Arial"/>
              </a:rPr>
              <a:t>Se</a:t>
            </a:r>
            <a:r>
              <a:rPr sz="2933" spc="-6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dividen</a:t>
            </a:r>
            <a:r>
              <a:rPr sz="2933" spc="-6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en</a:t>
            </a:r>
            <a:r>
              <a:rPr sz="2933" spc="-2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dos</a:t>
            </a:r>
            <a:r>
              <a:rPr sz="2933" spc="-67" dirty="0">
                <a:latin typeface="Arial"/>
                <a:cs typeface="Arial"/>
              </a:rPr>
              <a:t> </a:t>
            </a:r>
            <a:r>
              <a:rPr sz="2933" spc="-13" dirty="0">
                <a:latin typeface="Arial"/>
                <a:cs typeface="Arial"/>
              </a:rPr>
              <a:t>clases:</a:t>
            </a:r>
            <a:endParaRPr sz="2933" dirty="0">
              <a:latin typeface="Arial"/>
              <a:cs typeface="Arial"/>
            </a:endParaRPr>
          </a:p>
          <a:p>
            <a:pPr marL="626518" marR="81278" lvl="1" indent="-244681">
              <a:lnSpc>
                <a:spcPct val="90000"/>
              </a:lnSpc>
              <a:spcBef>
                <a:spcPts val="1607"/>
              </a:spcBef>
              <a:buClr>
                <a:srgbClr val="4F81BC"/>
              </a:buClr>
              <a:buSzPct val="85000"/>
              <a:buFont typeface="Arial"/>
              <a:buChar char="•"/>
              <a:tabLst>
                <a:tab pos="626518" algn="l"/>
              </a:tabLst>
            </a:pPr>
            <a:r>
              <a:rPr sz="2667" b="1" dirty="0">
                <a:latin typeface="Arial"/>
                <a:cs typeface="Arial"/>
              </a:rPr>
              <a:t>Métricas</a:t>
            </a:r>
            <a:r>
              <a:rPr sz="2667" b="1" spc="-7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dinámicas</a:t>
            </a:r>
            <a:r>
              <a:rPr sz="2667" dirty="0">
                <a:latin typeface="Arial"/>
                <a:cs typeface="Arial"/>
              </a:rPr>
              <a:t>,</a:t>
            </a:r>
            <a:r>
              <a:rPr sz="2667" spc="-7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que</a:t>
            </a:r>
            <a:r>
              <a:rPr sz="2667" spc="-5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se</a:t>
            </a:r>
            <a:r>
              <a:rPr sz="2667" spc="-4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recopilan</a:t>
            </a:r>
            <a:r>
              <a:rPr sz="2667" spc="-6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mediante</a:t>
            </a:r>
            <a:r>
              <a:rPr sz="2667" spc="-67" dirty="0">
                <a:latin typeface="Arial"/>
                <a:cs typeface="Arial"/>
              </a:rPr>
              <a:t> </a:t>
            </a:r>
            <a:r>
              <a:rPr sz="2667" spc="-13" dirty="0">
                <a:latin typeface="Arial"/>
                <a:cs typeface="Arial"/>
              </a:rPr>
              <a:t>mediciones </a:t>
            </a:r>
            <a:r>
              <a:rPr sz="2667" dirty="0">
                <a:latin typeface="Arial"/>
                <a:cs typeface="Arial"/>
              </a:rPr>
              <a:t>hechas</a:t>
            </a:r>
            <a:r>
              <a:rPr sz="2667" spc="-6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de</a:t>
            </a:r>
            <a:r>
              <a:rPr sz="2667" spc="-2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un</a:t>
            </a:r>
            <a:r>
              <a:rPr sz="2667" spc="-4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programa</a:t>
            </a:r>
            <a:r>
              <a:rPr sz="2667" spc="-8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en</a:t>
            </a:r>
            <a:r>
              <a:rPr sz="2667" spc="-3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ejecución.</a:t>
            </a:r>
            <a:r>
              <a:rPr sz="2667" spc="-6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Ejemplo:</a:t>
            </a:r>
            <a:r>
              <a:rPr sz="2667" spc="-2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el</a:t>
            </a:r>
            <a:r>
              <a:rPr sz="2667" spc="-3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tiempo</a:t>
            </a:r>
            <a:r>
              <a:rPr sz="2667" spc="-4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que</a:t>
            </a:r>
            <a:r>
              <a:rPr sz="2667" spc="-33" dirty="0">
                <a:latin typeface="Arial"/>
                <a:cs typeface="Arial"/>
              </a:rPr>
              <a:t> </a:t>
            </a:r>
            <a:r>
              <a:rPr sz="2667" spc="-13" dirty="0">
                <a:latin typeface="Arial"/>
                <a:cs typeface="Arial"/>
              </a:rPr>
              <a:t>lleva </a:t>
            </a:r>
            <a:r>
              <a:rPr sz="2667" dirty="0">
                <a:latin typeface="Arial"/>
                <a:cs typeface="Arial"/>
              </a:rPr>
              <a:t>completar</a:t>
            </a:r>
            <a:r>
              <a:rPr sz="2667" spc="-6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un</a:t>
            </a:r>
            <a:r>
              <a:rPr sz="2667" spc="-20" dirty="0">
                <a:latin typeface="Arial"/>
                <a:cs typeface="Arial"/>
              </a:rPr>
              <a:t> </a:t>
            </a:r>
            <a:r>
              <a:rPr sz="2667" spc="-13" dirty="0">
                <a:latin typeface="Arial"/>
                <a:cs typeface="Arial"/>
              </a:rPr>
              <a:t>cálculo.</a:t>
            </a:r>
            <a:endParaRPr sz="2667" dirty="0">
              <a:latin typeface="Arial"/>
              <a:cs typeface="Arial"/>
            </a:endParaRPr>
          </a:p>
          <a:p>
            <a:pPr marL="626518" marR="6773" lvl="1" indent="-244681">
              <a:lnSpc>
                <a:spcPct val="90000"/>
              </a:lnSpc>
              <a:spcBef>
                <a:spcPts val="1600"/>
              </a:spcBef>
              <a:buClr>
                <a:srgbClr val="4F81BC"/>
              </a:buClr>
              <a:buSzPct val="85000"/>
              <a:buFont typeface="Arial"/>
              <a:buChar char="•"/>
              <a:tabLst>
                <a:tab pos="626518" algn="l"/>
              </a:tabLst>
            </a:pPr>
            <a:r>
              <a:rPr sz="2667" b="1" dirty="0">
                <a:latin typeface="Arial"/>
                <a:cs typeface="Arial"/>
              </a:rPr>
              <a:t>Métricas</a:t>
            </a:r>
            <a:r>
              <a:rPr sz="2667" b="1" spc="-73" dirty="0">
                <a:latin typeface="Arial"/>
                <a:cs typeface="Arial"/>
              </a:rPr>
              <a:t> </a:t>
            </a:r>
            <a:r>
              <a:rPr sz="2667" b="1" dirty="0">
                <a:latin typeface="Arial"/>
                <a:cs typeface="Arial"/>
              </a:rPr>
              <a:t>estáticas</a:t>
            </a:r>
            <a:r>
              <a:rPr sz="2667" dirty="0">
                <a:latin typeface="Arial"/>
                <a:cs typeface="Arial"/>
              </a:rPr>
              <a:t>,</a:t>
            </a:r>
            <a:r>
              <a:rPr sz="2667" spc="-8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que</a:t>
            </a:r>
            <a:r>
              <a:rPr sz="2667" spc="-4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se</a:t>
            </a:r>
            <a:r>
              <a:rPr sz="2667" spc="-4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recopilan</a:t>
            </a:r>
            <a:r>
              <a:rPr sz="2667" spc="-5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mediante</a:t>
            </a:r>
            <a:r>
              <a:rPr sz="2667" spc="-6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mediciones</a:t>
            </a:r>
            <a:r>
              <a:rPr sz="2667" spc="-53" dirty="0">
                <a:latin typeface="Arial"/>
                <a:cs typeface="Arial"/>
              </a:rPr>
              <a:t> </a:t>
            </a:r>
            <a:r>
              <a:rPr sz="2667" spc="-13" dirty="0">
                <a:latin typeface="Arial"/>
                <a:cs typeface="Arial"/>
              </a:rPr>
              <a:t>hechas </a:t>
            </a:r>
            <a:r>
              <a:rPr sz="2667" dirty="0">
                <a:latin typeface="Arial"/>
                <a:cs typeface="Arial"/>
              </a:rPr>
              <a:t>de</a:t>
            </a:r>
            <a:r>
              <a:rPr sz="2667" spc="-4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representaciones</a:t>
            </a:r>
            <a:r>
              <a:rPr sz="2667" spc="-8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del</a:t>
            </a:r>
            <a:r>
              <a:rPr sz="2667" spc="-2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sistema,</a:t>
            </a:r>
            <a:r>
              <a:rPr sz="2667" spc="-7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como</a:t>
            </a:r>
            <a:r>
              <a:rPr sz="2667" spc="-6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el</a:t>
            </a:r>
            <a:r>
              <a:rPr sz="2667" spc="-2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diseño,</a:t>
            </a:r>
            <a:r>
              <a:rPr sz="2667" spc="-6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el</a:t>
            </a:r>
            <a:r>
              <a:rPr sz="2667" spc="-2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programa</a:t>
            </a:r>
            <a:r>
              <a:rPr sz="2667" spc="-8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o</a:t>
            </a:r>
            <a:r>
              <a:rPr sz="2667" spc="-20" dirty="0">
                <a:latin typeface="Arial"/>
                <a:cs typeface="Arial"/>
              </a:rPr>
              <a:t> </a:t>
            </a:r>
            <a:r>
              <a:rPr sz="2667" spc="-33" dirty="0">
                <a:latin typeface="Arial"/>
                <a:cs typeface="Arial"/>
              </a:rPr>
              <a:t>la </a:t>
            </a:r>
            <a:r>
              <a:rPr sz="2667" dirty="0">
                <a:latin typeface="Arial"/>
                <a:cs typeface="Arial"/>
              </a:rPr>
              <a:t>documentación.</a:t>
            </a:r>
            <a:r>
              <a:rPr sz="2667" spc="-8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Ejemplos:</a:t>
            </a:r>
            <a:r>
              <a:rPr sz="2667" spc="-5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el</a:t>
            </a:r>
            <a:r>
              <a:rPr sz="2667" spc="-4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tamaño</a:t>
            </a:r>
            <a:r>
              <a:rPr sz="2667" spc="-6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del</a:t>
            </a:r>
            <a:r>
              <a:rPr sz="2667" spc="-3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código</a:t>
            </a:r>
            <a:r>
              <a:rPr sz="2667" spc="-5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y</a:t>
            </a:r>
            <a:r>
              <a:rPr sz="2667" spc="-3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la</a:t>
            </a:r>
            <a:r>
              <a:rPr sz="2667" spc="-33" dirty="0">
                <a:latin typeface="Arial"/>
                <a:cs typeface="Arial"/>
              </a:rPr>
              <a:t> </a:t>
            </a:r>
            <a:r>
              <a:rPr sz="2667" spc="-13" dirty="0">
                <a:latin typeface="Arial"/>
                <a:cs typeface="Arial"/>
              </a:rPr>
              <a:t>longitud </a:t>
            </a:r>
            <a:r>
              <a:rPr sz="2667" dirty="0">
                <a:latin typeface="Arial"/>
                <a:cs typeface="Arial"/>
              </a:rPr>
              <a:t>promedio</a:t>
            </a:r>
            <a:r>
              <a:rPr sz="2667" spc="-6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de</a:t>
            </a:r>
            <a:r>
              <a:rPr sz="2667" spc="-5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los</a:t>
            </a:r>
            <a:r>
              <a:rPr sz="2667" spc="-5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identificadores</a:t>
            </a:r>
            <a:r>
              <a:rPr sz="2667" spc="-80" dirty="0">
                <a:latin typeface="Arial"/>
                <a:cs typeface="Arial"/>
              </a:rPr>
              <a:t> </a:t>
            </a:r>
            <a:r>
              <a:rPr sz="2667" spc="-13" dirty="0">
                <a:latin typeface="Arial"/>
                <a:cs typeface="Arial"/>
              </a:rPr>
              <a:t>utilizados.</a:t>
            </a:r>
            <a:endParaRPr sz="2667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8" y="396617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7" dirty="0"/>
              <a:t>Algunas</a:t>
            </a:r>
            <a:r>
              <a:rPr spc="-233" dirty="0"/>
              <a:t> </a:t>
            </a:r>
            <a:r>
              <a:rPr spc="-152" dirty="0"/>
              <a:t>Métricas</a:t>
            </a:r>
            <a:r>
              <a:rPr spc="-227" dirty="0"/>
              <a:t> </a:t>
            </a:r>
            <a:r>
              <a:rPr spc="-100" dirty="0"/>
              <a:t>de</a:t>
            </a:r>
            <a:r>
              <a:rPr spc="-207" dirty="0"/>
              <a:t> </a:t>
            </a:r>
            <a:r>
              <a:rPr spc="-60" dirty="0"/>
              <a:t>Producto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8" y="1430731"/>
            <a:ext cx="10763673" cy="5093895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6933" algn="just">
              <a:spcBef>
                <a:spcPts val="1380"/>
              </a:spcBef>
            </a:pPr>
            <a:r>
              <a:rPr sz="2933" b="1" spc="-27" dirty="0">
                <a:latin typeface="Arial"/>
                <a:cs typeface="Arial"/>
              </a:rPr>
              <a:t>Fan-</a:t>
            </a:r>
            <a:r>
              <a:rPr sz="2933" b="1" dirty="0">
                <a:latin typeface="Arial"/>
                <a:cs typeface="Arial"/>
              </a:rPr>
              <a:t>in</a:t>
            </a:r>
            <a:r>
              <a:rPr sz="2933" b="1" spc="60" dirty="0">
                <a:latin typeface="Arial"/>
                <a:cs typeface="Arial"/>
              </a:rPr>
              <a:t> </a:t>
            </a:r>
            <a:r>
              <a:rPr sz="2933" b="1" dirty="0">
                <a:latin typeface="Arial"/>
                <a:cs typeface="Arial"/>
              </a:rPr>
              <a:t>/</a:t>
            </a:r>
            <a:r>
              <a:rPr sz="2933" b="1" spc="33" dirty="0">
                <a:latin typeface="Arial"/>
                <a:cs typeface="Arial"/>
              </a:rPr>
              <a:t> </a:t>
            </a:r>
            <a:r>
              <a:rPr sz="2933" b="1" spc="-27" dirty="0">
                <a:latin typeface="Arial"/>
                <a:cs typeface="Arial"/>
              </a:rPr>
              <a:t>Fan-</a:t>
            </a:r>
            <a:r>
              <a:rPr sz="2933" b="1" spc="-33" dirty="0">
                <a:latin typeface="Arial"/>
                <a:cs typeface="Arial"/>
              </a:rPr>
              <a:t>out</a:t>
            </a:r>
            <a:endParaRPr sz="2933">
              <a:latin typeface="Arial"/>
              <a:cs typeface="Arial"/>
            </a:endParaRPr>
          </a:p>
          <a:p>
            <a:pPr marL="259920" indent="-242987" algn="just">
              <a:lnSpc>
                <a:spcPts val="3347"/>
              </a:lnSpc>
              <a:spcBef>
                <a:spcPts val="1247"/>
              </a:spcBef>
              <a:buClr>
                <a:srgbClr val="4F81BC"/>
              </a:buClr>
              <a:buSzPct val="84090"/>
              <a:buChar char="•"/>
              <a:tabLst>
                <a:tab pos="259920" algn="l"/>
              </a:tabLst>
            </a:pPr>
            <a:r>
              <a:rPr sz="2933" spc="-27" dirty="0">
                <a:latin typeface="Arial"/>
                <a:cs typeface="Arial"/>
              </a:rPr>
              <a:t>Fan-</a:t>
            </a:r>
            <a:r>
              <a:rPr sz="2933" dirty="0">
                <a:latin typeface="Arial"/>
                <a:cs typeface="Arial"/>
              </a:rPr>
              <a:t>in</a:t>
            </a:r>
            <a:r>
              <a:rPr sz="2933" spc="3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es</a:t>
            </a:r>
            <a:r>
              <a:rPr sz="2933" spc="3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una</a:t>
            </a:r>
            <a:r>
              <a:rPr sz="2933" spc="3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medida</a:t>
            </a:r>
            <a:r>
              <a:rPr sz="2933" spc="4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del</a:t>
            </a:r>
            <a:r>
              <a:rPr sz="2933" spc="4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número</a:t>
            </a:r>
            <a:r>
              <a:rPr sz="2933" spc="4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de</a:t>
            </a:r>
            <a:r>
              <a:rPr sz="2933" spc="3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funciones</a:t>
            </a:r>
            <a:r>
              <a:rPr sz="2933" spc="3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o</a:t>
            </a:r>
            <a:r>
              <a:rPr sz="2933" spc="3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métodos</a:t>
            </a:r>
            <a:r>
              <a:rPr sz="2933" spc="47" dirty="0">
                <a:latin typeface="Arial"/>
                <a:cs typeface="Arial"/>
              </a:rPr>
              <a:t> </a:t>
            </a:r>
            <a:r>
              <a:rPr sz="2933" spc="-33" dirty="0">
                <a:latin typeface="Arial"/>
                <a:cs typeface="Arial"/>
              </a:rPr>
              <a:t>que</a:t>
            </a:r>
            <a:endParaRPr sz="2933">
              <a:latin typeface="Arial"/>
              <a:cs typeface="Arial"/>
            </a:endParaRPr>
          </a:p>
          <a:p>
            <a:pPr marL="259920" algn="just">
              <a:lnSpc>
                <a:spcPts val="3347"/>
              </a:lnSpc>
            </a:pPr>
            <a:r>
              <a:rPr sz="2933" dirty="0">
                <a:latin typeface="Arial"/>
                <a:cs typeface="Arial"/>
              </a:rPr>
              <a:t>invocan</a:t>
            </a:r>
            <a:r>
              <a:rPr sz="2933" spc="-8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a</a:t>
            </a:r>
            <a:r>
              <a:rPr sz="2933" spc="-8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otra</a:t>
            </a:r>
            <a:r>
              <a:rPr sz="2933" spc="-6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función</a:t>
            </a:r>
            <a:r>
              <a:rPr sz="2933" spc="-7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o</a:t>
            </a:r>
            <a:r>
              <a:rPr sz="2933" spc="-8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método</a:t>
            </a:r>
            <a:r>
              <a:rPr sz="2933" spc="-5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(digamos</a:t>
            </a:r>
            <a:r>
              <a:rPr sz="2933" spc="-67" dirty="0">
                <a:latin typeface="Arial"/>
                <a:cs typeface="Arial"/>
              </a:rPr>
              <a:t> </a:t>
            </a:r>
            <a:r>
              <a:rPr sz="2933" spc="-33" dirty="0">
                <a:latin typeface="Arial"/>
                <a:cs typeface="Arial"/>
              </a:rPr>
              <a:t>X).</a:t>
            </a:r>
            <a:endParaRPr sz="2933">
              <a:latin typeface="Arial"/>
              <a:cs typeface="Arial"/>
            </a:endParaRPr>
          </a:p>
          <a:p>
            <a:pPr marL="259920" indent="-242987" algn="just">
              <a:spcBef>
                <a:spcPts val="1253"/>
              </a:spcBef>
              <a:buClr>
                <a:srgbClr val="4F81BC"/>
              </a:buClr>
              <a:buSzPct val="84090"/>
              <a:buChar char="•"/>
              <a:tabLst>
                <a:tab pos="259920" algn="l"/>
              </a:tabLst>
            </a:pPr>
            <a:r>
              <a:rPr sz="2933" spc="-27" dirty="0">
                <a:latin typeface="Arial"/>
                <a:cs typeface="Arial"/>
              </a:rPr>
              <a:t>Fan-</a:t>
            </a:r>
            <a:r>
              <a:rPr sz="2933" dirty="0">
                <a:latin typeface="Arial"/>
                <a:cs typeface="Arial"/>
              </a:rPr>
              <a:t>out</a:t>
            </a:r>
            <a:r>
              <a:rPr sz="2933" spc="-4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es</a:t>
            </a:r>
            <a:r>
              <a:rPr sz="2933" spc="-4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la</a:t>
            </a:r>
            <a:r>
              <a:rPr sz="2933" spc="-5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cantidad</a:t>
            </a:r>
            <a:r>
              <a:rPr sz="2933" spc="-3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de</a:t>
            </a:r>
            <a:r>
              <a:rPr sz="2933" spc="-5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funciones</a:t>
            </a:r>
            <a:r>
              <a:rPr sz="2933" spc="-4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que</a:t>
            </a:r>
            <a:r>
              <a:rPr sz="2933" spc="-3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la</a:t>
            </a:r>
            <a:r>
              <a:rPr sz="2933" spc="-6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función</a:t>
            </a:r>
            <a:r>
              <a:rPr sz="2933" spc="-3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X</a:t>
            </a:r>
            <a:r>
              <a:rPr sz="2933" spc="-53" dirty="0">
                <a:latin typeface="Arial"/>
                <a:cs typeface="Arial"/>
              </a:rPr>
              <a:t> </a:t>
            </a:r>
            <a:r>
              <a:rPr sz="2933" spc="-13" dirty="0">
                <a:latin typeface="Arial"/>
                <a:cs typeface="Arial"/>
              </a:rPr>
              <a:t>invoca.</a:t>
            </a:r>
            <a:endParaRPr sz="2933">
              <a:latin typeface="Arial"/>
              <a:cs typeface="Arial"/>
            </a:endParaRPr>
          </a:p>
          <a:p>
            <a:pPr marL="259920" marR="9313" indent="-243834" algn="just">
              <a:lnSpc>
                <a:spcPts val="3173"/>
              </a:lnSpc>
              <a:spcBef>
                <a:spcPts val="1640"/>
              </a:spcBef>
              <a:buClr>
                <a:srgbClr val="4F81BC"/>
              </a:buClr>
              <a:buSzPct val="84090"/>
              <a:buChar char="•"/>
              <a:tabLst>
                <a:tab pos="259920" algn="l"/>
              </a:tabLst>
            </a:pPr>
            <a:r>
              <a:rPr sz="2933" dirty="0">
                <a:latin typeface="Arial"/>
                <a:cs typeface="Arial"/>
              </a:rPr>
              <a:t>Un</a:t>
            </a:r>
            <a:r>
              <a:rPr sz="2933" spc="48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valor</a:t>
            </a:r>
            <a:r>
              <a:rPr sz="2933" spc="46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alto</a:t>
            </a:r>
            <a:r>
              <a:rPr sz="2933" spc="47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para</a:t>
            </a:r>
            <a:r>
              <a:rPr sz="2933" spc="487" dirty="0">
                <a:latin typeface="Arial"/>
                <a:cs typeface="Arial"/>
              </a:rPr>
              <a:t> </a:t>
            </a:r>
            <a:r>
              <a:rPr sz="2933" spc="-13" dirty="0">
                <a:latin typeface="Arial"/>
                <a:cs typeface="Arial"/>
              </a:rPr>
              <a:t>fan-</a:t>
            </a:r>
            <a:r>
              <a:rPr sz="2933" dirty="0">
                <a:latin typeface="Arial"/>
                <a:cs typeface="Arial"/>
              </a:rPr>
              <a:t>in</a:t>
            </a:r>
            <a:r>
              <a:rPr sz="2933" spc="46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significa</a:t>
            </a:r>
            <a:r>
              <a:rPr sz="2933" spc="47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que</a:t>
            </a:r>
            <a:r>
              <a:rPr sz="2933" spc="48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X</a:t>
            </a:r>
            <a:r>
              <a:rPr sz="2933" spc="44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está</a:t>
            </a:r>
            <a:r>
              <a:rPr sz="2933" spc="493" dirty="0">
                <a:latin typeface="Arial"/>
                <a:cs typeface="Arial"/>
              </a:rPr>
              <a:t> </a:t>
            </a:r>
            <a:r>
              <a:rPr sz="2933" spc="-13" dirty="0">
                <a:latin typeface="Arial"/>
                <a:cs typeface="Arial"/>
              </a:rPr>
              <a:t>estrechamente </a:t>
            </a:r>
            <a:r>
              <a:rPr sz="2933" dirty="0">
                <a:latin typeface="Arial"/>
                <a:cs typeface="Arial"/>
              </a:rPr>
              <a:t>acoplado</a:t>
            </a:r>
            <a:r>
              <a:rPr sz="2933" spc="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al</a:t>
            </a:r>
            <a:r>
              <a:rPr sz="2933" spc="-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resto</a:t>
            </a:r>
            <a:r>
              <a:rPr sz="2933" spc="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del diseño y</a:t>
            </a:r>
            <a:r>
              <a:rPr sz="2933" spc="-1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los</a:t>
            </a:r>
            <a:r>
              <a:rPr sz="2933" spc="-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cambios</a:t>
            </a:r>
            <a:r>
              <a:rPr sz="2933" spc="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a</a:t>
            </a:r>
            <a:r>
              <a:rPr sz="2933" spc="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X</a:t>
            </a:r>
            <a:r>
              <a:rPr sz="2933" spc="-2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tendrán un</a:t>
            </a:r>
            <a:r>
              <a:rPr sz="2933" spc="-7" dirty="0">
                <a:latin typeface="Arial"/>
                <a:cs typeface="Arial"/>
              </a:rPr>
              <a:t> </a:t>
            </a:r>
            <a:r>
              <a:rPr sz="2933" spc="-27" dirty="0">
                <a:latin typeface="Arial"/>
                <a:cs typeface="Arial"/>
              </a:rPr>
              <a:t>gran </a:t>
            </a:r>
            <a:r>
              <a:rPr sz="2933" dirty="0">
                <a:latin typeface="Arial"/>
                <a:cs typeface="Arial"/>
              </a:rPr>
              <a:t>efecto</a:t>
            </a:r>
            <a:r>
              <a:rPr sz="2933" spc="-5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de</a:t>
            </a:r>
            <a:r>
              <a:rPr sz="2933" spc="-60" dirty="0">
                <a:latin typeface="Arial"/>
                <a:cs typeface="Arial"/>
              </a:rPr>
              <a:t> </a:t>
            </a:r>
            <a:r>
              <a:rPr sz="2933" spc="-13" dirty="0">
                <a:latin typeface="Arial"/>
                <a:cs typeface="Arial"/>
              </a:rPr>
              <a:t>arrastre.</a:t>
            </a:r>
            <a:endParaRPr sz="2933">
              <a:latin typeface="Arial"/>
              <a:cs typeface="Arial"/>
            </a:endParaRPr>
          </a:p>
          <a:p>
            <a:pPr marL="259920" marR="8466" indent="-243834" algn="just">
              <a:lnSpc>
                <a:spcPct val="90000"/>
              </a:lnSpc>
              <a:spcBef>
                <a:spcPts val="1547"/>
              </a:spcBef>
              <a:buClr>
                <a:srgbClr val="4F81BC"/>
              </a:buClr>
              <a:buSzPct val="84090"/>
              <a:buChar char="•"/>
              <a:tabLst>
                <a:tab pos="259920" algn="l"/>
              </a:tabLst>
            </a:pPr>
            <a:r>
              <a:rPr sz="2933" dirty="0">
                <a:latin typeface="Arial"/>
                <a:cs typeface="Arial"/>
              </a:rPr>
              <a:t>Un</a:t>
            </a:r>
            <a:r>
              <a:rPr sz="2933" spc="6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valor</a:t>
            </a:r>
            <a:r>
              <a:rPr sz="2933" spc="6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alto</a:t>
            </a:r>
            <a:r>
              <a:rPr sz="2933" spc="7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para</a:t>
            </a:r>
            <a:r>
              <a:rPr sz="2933" spc="67" dirty="0">
                <a:latin typeface="Arial"/>
                <a:cs typeface="Arial"/>
              </a:rPr>
              <a:t> </a:t>
            </a:r>
            <a:r>
              <a:rPr sz="2933" spc="-13" dirty="0">
                <a:latin typeface="Arial"/>
                <a:cs typeface="Arial"/>
              </a:rPr>
              <a:t>Fan-</a:t>
            </a:r>
            <a:r>
              <a:rPr sz="2933" dirty="0">
                <a:latin typeface="Arial"/>
                <a:cs typeface="Arial"/>
              </a:rPr>
              <a:t>out</a:t>
            </a:r>
            <a:r>
              <a:rPr sz="2933" spc="60" dirty="0">
                <a:latin typeface="Arial"/>
                <a:cs typeface="Arial"/>
              </a:rPr>
              <a:t>  </a:t>
            </a:r>
            <a:r>
              <a:rPr sz="2933" dirty="0">
                <a:latin typeface="Arial"/>
                <a:cs typeface="Arial"/>
              </a:rPr>
              <a:t>sugiere</a:t>
            </a:r>
            <a:r>
              <a:rPr sz="2933" spc="8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que</a:t>
            </a:r>
            <a:r>
              <a:rPr sz="2933" spc="6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la</a:t>
            </a:r>
            <a:r>
              <a:rPr sz="2933" spc="6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complejidad</a:t>
            </a:r>
            <a:r>
              <a:rPr sz="2933" spc="80" dirty="0">
                <a:latin typeface="Arial"/>
                <a:cs typeface="Arial"/>
              </a:rPr>
              <a:t> </a:t>
            </a:r>
            <a:r>
              <a:rPr sz="2933" spc="-13" dirty="0">
                <a:latin typeface="Arial"/>
                <a:cs typeface="Arial"/>
              </a:rPr>
              <a:t>general </a:t>
            </a:r>
            <a:r>
              <a:rPr sz="2933" dirty="0">
                <a:latin typeface="Arial"/>
                <a:cs typeface="Arial"/>
              </a:rPr>
              <a:t>de</a:t>
            </a:r>
            <a:r>
              <a:rPr sz="2933" spc="42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X</a:t>
            </a:r>
            <a:r>
              <a:rPr sz="2933" spc="38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puede</a:t>
            </a:r>
            <a:r>
              <a:rPr sz="2933" spc="42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ser</a:t>
            </a:r>
            <a:r>
              <a:rPr sz="2933" spc="42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alta</a:t>
            </a:r>
            <a:r>
              <a:rPr sz="2933" spc="42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debido</a:t>
            </a:r>
            <a:r>
              <a:rPr sz="2933" spc="41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a</a:t>
            </a:r>
            <a:r>
              <a:rPr sz="2933" spc="41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la</a:t>
            </a:r>
            <a:r>
              <a:rPr sz="2933" spc="40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complejidad</a:t>
            </a:r>
            <a:r>
              <a:rPr sz="2933" spc="43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de</a:t>
            </a:r>
            <a:r>
              <a:rPr sz="2933" spc="40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la</a:t>
            </a:r>
            <a:r>
              <a:rPr sz="2933" spc="40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lógica</a:t>
            </a:r>
            <a:r>
              <a:rPr sz="2933" spc="413" dirty="0">
                <a:latin typeface="Arial"/>
                <a:cs typeface="Arial"/>
              </a:rPr>
              <a:t> </a:t>
            </a:r>
            <a:r>
              <a:rPr sz="2933" spc="-33" dirty="0">
                <a:latin typeface="Arial"/>
                <a:cs typeface="Arial"/>
              </a:rPr>
              <a:t>de </a:t>
            </a:r>
            <a:r>
              <a:rPr sz="2933" dirty="0">
                <a:latin typeface="Arial"/>
                <a:cs typeface="Arial"/>
              </a:rPr>
              <a:t>control</a:t>
            </a:r>
            <a:r>
              <a:rPr sz="2933" spc="-10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necesaria</a:t>
            </a:r>
            <a:r>
              <a:rPr sz="2933" spc="-10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para</a:t>
            </a:r>
            <a:r>
              <a:rPr sz="2933" spc="-9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coordinar</a:t>
            </a:r>
            <a:r>
              <a:rPr sz="2933" spc="-10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los</a:t>
            </a:r>
            <a:r>
              <a:rPr sz="2933" spc="-10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componentes</a:t>
            </a:r>
            <a:r>
              <a:rPr sz="2933" spc="-73" dirty="0">
                <a:latin typeface="Arial"/>
                <a:cs typeface="Arial"/>
              </a:rPr>
              <a:t> </a:t>
            </a:r>
            <a:r>
              <a:rPr sz="2933" spc="-13" dirty="0">
                <a:latin typeface="Arial"/>
                <a:cs typeface="Arial"/>
              </a:rPr>
              <a:t>invocados.</a:t>
            </a:r>
            <a:endParaRPr sz="293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333427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7" dirty="0"/>
              <a:t>Algunas</a:t>
            </a:r>
            <a:r>
              <a:rPr spc="-233" dirty="0"/>
              <a:t> </a:t>
            </a:r>
            <a:r>
              <a:rPr spc="-152" dirty="0"/>
              <a:t>Métricas</a:t>
            </a:r>
            <a:r>
              <a:rPr spc="-227" dirty="0"/>
              <a:t> </a:t>
            </a:r>
            <a:r>
              <a:rPr spc="-100" dirty="0"/>
              <a:t>de</a:t>
            </a:r>
            <a:r>
              <a:rPr spc="-207" dirty="0"/>
              <a:t> </a:t>
            </a:r>
            <a:r>
              <a:rPr spc="-60" dirty="0"/>
              <a:t>Producto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432152"/>
            <a:ext cx="10765367" cy="4776522"/>
          </a:xfrm>
          <a:prstGeom prst="rect">
            <a:avLst/>
          </a:prstGeom>
        </p:spPr>
        <p:txBody>
          <a:bodyPr vert="horz" wrap="square" lIns="0" tIns="219287" rIns="0" bIns="0" rtlCol="0">
            <a:spAutoFit/>
          </a:bodyPr>
          <a:lstStyle/>
          <a:p>
            <a:pPr marL="16933" algn="just">
              <a:spcBef>
                <a:spcPts val="1727"/>
              </a:spcBef>
            </a:pPr>
            <a:r>
              <a:rPr sz="3200" b="1" dirty="0">
                <a:latin typeface="Arial"/>
                <a:cs typeface="Arial"/>
              </a:rPr>
              <a:t>Longitud</a:t>
            </a:r>
            <a:r>
              <a:rPr sz="3200" b="1" spc="-5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del</a:t>
            </a:r>
            <a:r>
              <a:rPr sz="3200" b="1" spc="-13" dirty="0">
                <a:latin typeface="Arial"/>
                <a:cs typeface="Arial"/>
              </a:rPr>
              <a:t> código</a:t>
            </a:r>
            <a:endParaRPr sz="3200">
              <a:latin typeface="Arial"/>
              <a:cs typeface="Arial"/>
            </a:endParaRPr>
          </a:p>
          <a:p>
            <a:pPr marL="260767" indent="-243834" algn="just">
              <a:spcBef>
                <a:spcPts val="1600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dirty="0">
                <a:latin typeface="Arial"/>
                <a:cs typeface="Arial"/>
              </a:rPr>
              <a:t>Es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una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medida</a:t>
            </a:r>
            <a:r>
              <a:rPr sz="3200" spc="-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tamaño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programa.</a:t>
            </a:r>
            <a:endParaRPr sz="3200">
              <a:latin typeface="Arial"/>
              <a:cs typeface="Arial"/>
            </a:endParaRPr>
          </a:p>
          <a:p>
            <a:pPr marL="259920" marR="6773" indent="-243834" algn="just">
              <a:spcBef>
                <a:spcPts val="1600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</a:tabLst>
            </a:pPr>
            <a:r>
              <a:rPr sz="3200" dirty="0">
                <a:latin typeface="Arial"/>
                <a:cs typeface="Arial"/>
              </a:rPr>
              <a:t>Generalmente,</a:t>
            </a:r>
            <a:r>
              <a:rPr sz="3200" spc="1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cuanto</a:t>
            </a:r>
            <a:r>
              <a:rPr sz="3200" spc="1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mayor</a:t>
            </a:r>
            <a:r>
              <a:rPr sz="3200" spc="1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es</a:t>
            </a:r>
            <a:r>
              <a:rPr sz="3200" spc="1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el</a:t>
            </a:r>
            <a:r>
              <a:rPr sz="3200" spc="1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tamaño</a:t>
            </a:r>
            <a:r>
              <a:rPr sz="3200" spc="1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152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código</a:t>
            </a:r>
            <a:r>
              <a:rPr sz="3200" spc="167" dirty="0">
                <a:latin typeface="Arial"/>
                <a:cs typeface="Arial"/>
              </a:rPr>
              <a:t> </a:t>
            </a:r>
            <a:r>
              <a:rPr sz="3200" spc="-33" dirty="0">
                <a:latin typeface="Arial"/>
                <a:cs typeface="Arial"/>
              </a:rPr>
              <a:t>de </a:t>
            </a:r>
            <a:r>
              <a:rPr sz="3200" dirty="0">
                <a:latin typeface="Arial"/>
                <a:cs typeface="Arial"/>
              </a:rPr>
              <a:t>un</a:t>
            </a:r>
            <a:r>
              <a:rPr sz="3200" spc="4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componente,</a:t>
            </a:r>
            <a:r>
              <a:rPr sz="3200" spc="4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más</a:t>
            </a:r>
            <a:r>
              <a:rPr sz="3200" spc="43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complejo</a:t>
            </a:r>
            <a:r>
              <a:rPr sz="3200" spc="4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4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propenso</a:t>
            </a:r>
            <a:r>
              <a:rPr sz="3200" spc="43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4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errores</a:t>
            </a:r>
            <a:r>
              <a:rPr sz="3200" spc="427" dirty="0">
                <a:latin typeface="Arial"/>
                <a:cs typeface="Arial"/>
              </a:rPr>
              <a:t> </a:t>
            </a:r>
            <a:r>
              <a:rPr sz="3200" spc="-33" dirty="0">
                <a:latin typeface="Arial"/>
                <a:cs typeface="Arial"/>
              </a:rPr>
              <a:t>es </a:t>
            </a:r>
            <a:r>
              <a:rPr sz="3200" dirty="0">
                <a:latin typeface="Arial"/>
                <a:cs typeface="Arial"/>
              </a:rPr>
              <a:t>probable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sea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ese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componente.</a:t>
            </a:r>
            <a:endParaRPr sz="3200">
              <a:latin typeface="Arial"/>
              <a:cs typeface="Arial"/>
            </a:endParaRPr>
          </a:p>
          <a:p>
            <a:pPr marL="259920" marR="6773" indent="-243834" algn="just">
              <a:spcBef>
                <a:spcPts val="1607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</a:tabLst>
            </a:pPr>
            <a:r>
              <a:rPr sz="3200" dirty="0">
                <a:latin typeface="Arial"/>
                <a:cs typeface="Arial"/>
              </a:rPr>
              <a:t>Se</a:t>
            </a:r>
            <a:r>
              <a:rPr sz="3200" spc="3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ha</a:t>
            </a:r>
            <a:r>
              <a:rPr sz="3200" spc="3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demostrado</a:t>
            </a:r>
            <a:r>
              <a:rPr sz="3200" spc="3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3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</a:t>
            </a:r>
            <a:r>
              <a:rPr sz="3200" spc="33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longitud</a:t>
            </a:r>
            <a:r>
              <a:rPr sz="3200" spc="3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33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código</a:t>
            </a:r>
            <a:r>
              <a:rPr sz="3200" spc="3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es</a:t>
            </a:r>
            <a:r>
              <a:rPr sz="3200" spc="3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una</a:t>
            </a:r>
            <a:r>
              <a:rPr sz="3200" spc="347" dirty="0">
                <a:latin typeface="Arial"/>
                <a:cs typeface="Arial"/>
              </a:rPr>
              <a:t> </a:t>
            </a:r>
            <a:r>
              <a:rPr sz="3200" spc="-33" dirty="0">
                <a:latin typeface="Arial"/>
                <a:cs typeface="Arial"/>
              </a:rPr>
              <a:t>de </a:t>
            </a:r>
            <a:r>
              <a:rPr sz="3200" dirty="0">
                <a:latin typeface="Arial"/>
                <a:cs typeface="Arial"/>
              </a:rPr>
              <a:t>las</a:t>
            </a:r>
            <a:r>
              <a:rPr sz="3200" spc="-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métricas</a:t>
            </a:r>
            <a:r>
              <a:rPr sz="3200" spc="-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más confiables</a:t>
            </a:r>
            <a:r>
              <a:rPr sz="3200" spc="-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para predecir la propensión </a:t>
            </a:r>
            <a:r>
              <a:rPr sz="3200" spc="-67" dirty="0">
                <a:latin typeface="Arial"/>
                <a:cs typeface="Arial"/>
              </a:rPr>
              <a:t>a </a:t>
            </a:r>
            <a:r>
              <a:rPr sz="3200" dirty="0">
                <a:latin typeface="Arial"/>
                <a:cs typeface="Arial"/>
              </a:rPr>
              <a:t>errores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los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componentes.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294067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7" dirty="0"/>
              <a:t>Algunas</a:t>
            </a:r>
            <a:r>
              <a:rPr spc="-233" dirty="0"/>
              <a:t> </a:t>
            </a:r>
            <a:r>
              <a:rPr spc="-152" dirty="0"/>
              <a:t>Métricas</a:t>
            </a:r>
            <a:r>
              <a:rPr spc="-227" dirty="0"/>
              <a:t> </a:t>
            </a:r>
            <a:r>
              <a:rPr spc="-100" dirty="0"/>
              <a:t>de</a:t>
            </a:r>
            <a:r>
              <a:rPr spc="-207" dirty="0"/>
              <a:t> </a:t>
            </a:r>
            <a:r>
              <a:rPr spc="-60" dirty="0"/>
              <a:t>Producto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432152"/>
            <a:ext cx="10764520" cy="4078895"/>
          </a:xfrm>
          <a:prstGeom prst="rect">
            <a:avLst/>
          </a:prstGeom>
        </p:spPr>
        <p:txBody>
          <a:bodyPr vert="horz" wrap="square" lIns="0" tIns="219287" rIns="0" bIns="0" rtlCol="0">
            <a:spAutoFit/>
          </a:bodyPr>
          <a:lstStyle/>
          <a:p>
            <a:pPr marL="16933" algn="just">
              <a:spcBef>
                <a:spcPts val="1727"/>
              </a:spcBef>
            </a:pPr>
            <a:r>
              <a:rPr sz="3200" b="1" dirty="0">
                <a:latin typeface="Arial"/>
                <a:cs typeface="Arial"/>
              </a:rPr>
              <a:t>Longitud</a:t>
            </a:r>
            <a:r>
              <a:rPr sz="3200" b="1" spc="-47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</a:t>
            </a:r>
            <a:r>
              <a:rPr sz="3200" b="1" spc="-7" dirty="0">
                <a:latin typeface="Arial"/>
                <a:cs typeface="Arial"/>
              </a:rPr>
              <a:t> </a:t>
            </a:r>
            <a:r>
              <a:rPr sz="3200" b="1" spc="-13" dirty="0">
                <a:latin typeface="Arial"/>
                <a:cs typeface="Arial"/>
              </a:rPr>
              <a:t>identificadores</a:t>
            </a:r>
            <a:endParaRPr sz="3200">
              <a:latin typeface="Arial"/>
              <a:cs typeface="Arial"/>
            </a:endParaRPr>
          </a:p>
          <a:p>
            <a:pPr marL="259920" marR="6773" indent="-243834" algn="just">
              <a:spcBef>
                <a:spcPts val="1600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</a:tabLst>
            </a:pPr>
            <a:r>
              <a:rPr sz="3200" dirty="0">
                <a:latin typeface="Arial"/>
                <a:cs typeface="Arial"/>
              </a:rPr>
              <a:t>Esta</a:t>
            </a:r>
            <a:r>
              <a:rPr sz="3200" spc="107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es</a:t>
            </a:r>
            <a:r>
              <a:rPr sz="3200" spc="10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una</a:t>
            </a:r>
            <a:r>
              <a:rPr sz="3200" spc="107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medida</a:t>
            </a:r>
            <a:r>
              <a:rPr sz="3200" spc="11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107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la</a:t>
            </a:r>
            <a:r>
              <a:rPr sz="3200" spc="107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longitud</a:t>
            </a:r>
            <a:r>
              <a:rPr sz="3200" spc="107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promedio</a:t>
            </a:r>
            <a:r>
              <a:rPr sz="3200" spc="107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113" dirty="0">
                <a:latin typeface="Arial"/>
                <a:cs typeface="Arial"/>
              </a:rPr>
              <a:t>  </a:t>
            </a:r>
            <a:r>
              <a:rPr sz="3200" spc="-33" dirty="0">
                <a:latin typeface="Arial"/>
                <a:cs typeface="Arial"/>
              </a:rPr>
              <a:t>los </a:t>
            </a:r>
            <a:r>
              <a:rPr sz="3200" dirty="0">
                <a:latin typeface="Arial"/>
                <a:cs typeface="Arial"/>
              </a:rPr>
              <a:t>identificadores</a:t>
            </a:r>
            <a:r>
              <a:rPr sz="3200" spc="5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(nombres</a:t>
            </a:r>
            <a:r>
              <a:rPr sz="3200" spc="57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57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variables,</a:t>
            </a:r>
            <a:r>
              <a:rPr sz="3200" spc="5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clases,</a:t>
            </a:r>
            <a:r>
              <a:rPr sz="3200" spc="579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métodos, </a:t>
            </a:r>
            <a:r>
              <a:rPr sz="3200" dirty="0">
                <a:latin typeface="Arial"/>
                <a:cs typeface="Arial"/>
              </a:rPr>
              <a:t>etc.)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</a:t>
            </a:r>
            <a:r>
              <a:rPr sz="3200" spc="-3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</a:t>
            </a:r>
            <a:r>
              <a:rPr sz="3200" spc="-3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programa.</a:t>
            </a:r>
            <a:endParaRPr sz="3200">
              <a:latin typeface="Arial"/>
              <a:cs typeface="Arial"/>
            </a:endParaRPr>
          </a:p>
          <a:p>
            <a:pPr marL="259920" marR="8466" indent="-243834" algn="just">
              <a:spcBef>
                <a:spcPts val="1600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</a:tabLst>
            </a:pPr>
            <a:r>
              <a:rPr sz="3200" dirty="0">
                <a:latin typeface="Arial"/>
                <a:cs typeface="Arial"/>
              </a:rPr>
              <a:t>Cuanto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más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largos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sean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los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identificadores,</a:t>
            </a:r>
            <a:r>
              <a:rPr sz="3200" spc="-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más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probable </a:t>
            </a:r>
            <a:r>
              <a:rPr sz="3200" dirty="0">
                <a:latin typeface="Arial"/>
                <a:cs typeface="Arial"/>
              </a:rPr>
              <a:t>será</a:t>
            </a:r>
            <a:r>
              <a:rPr sz="3200" spc="46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47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sean</a:t>
            </a:r>
            <a:r>
              <a:rPr sz="3200" spc="46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significativos</a:t>
            </a:r>
            <a:r>
              <a:rPr sz="3200" spc="47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y,</a:t>
            </a:r>
            <a:r>
              <a:rPr sz="3200" spc="47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por</a:t>
            </a:r>
            <a:r>
              <a:rPr sz="3200" spc="46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lo</a:t>
            </a:r>
            <a:r>
              <a:rPr sz="3200" spc="46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tanto,</a:t>
            </a:r>
            <a:r>
              <a:rPr sz="3200" spc="453" dirty="0">
                <a:latin typeface="Arial"/>
                <a:cs typeface="Arial"/>
              </a:rPr>
              <a:t>  </a:t>
            </a:r>
            <a:r>
              <a:rPr sz="3200" spc="-33" dirty="0">
                <a:latin typeface="Arial"/>
                <a:cs typeface="Arial"/>
              </a:rPr>
              <a:t>más </a:t>
            </a:r>
            <a:r>
              <a:rPr sz="3200" dirty="0">
                <a:latin typeface="Arial"/>
                <a:cs typeface="Arial"/>
              </a:rPr>
              <a:t>comprensible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será</a:t>
            </a:r>
            <a:r>
              <a:rPr sz="3200" spc="-1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el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programa.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729903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7" dirty="0"/>
              <a:t>Calidad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33" dirty="0"/>
              <a:t> </a:t>
            </a:r>
            <a:r>
              <a:rPr spc="-87" dirty="0"/>
              <a:t>Software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17600" y="2118219"/>
            <a:ext cx="10335664" cy="39169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9920" marR="6773" indent="-243834">
              <a:spcBef>
                <a:spcPts val="140"/>
              </a:spcBef>
              <a:buClr>
                <a:srgbClr val="4F81BC"/>
              </a:buClr>
              <a:buSzPct val="85000"/>
              <a:tabLst>
                <a:tab pos="259920" algn="l"/>
              </a:tabLst>
            </a:pPr>
            <a:r>
              <a:rPr sz="2667" dirty="0">
                <a:latin typeface="Arial"/>
                <a:cs typeface="Arial"/>
              </a:rPr>
              <a:t>Uno</a:t>
            </a:r>
            <a:r>
              <a:rPr sz="2667" spc="35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de</a:t>
            </a:r>
            <a:r>
              <a:rPr sz="2667" spc="339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esos</a:t>
            </a:r>
            <a:r>
              <a:rPr sz="2667" spc="339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factores</a:t>
            </a:r>
            <a:r>
              <a:rPr sz="2667" spc="34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clave</a:t>
            </a:r>
            <a:r>
              <a:rPr sz="2667" spc="34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que</a:t>
            </a:r>
            <a:r>
              <a:rPr sz="2667" spc="34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comparten</a:t>
            </a:r>
            <a:r>
              <a:rPr sz="2667" spc="35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las</a:t>
            </a:r>
            <a:r>
              <a:rPr sz="2667" spc="339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compañías</a:t>
            </a:r>
            <a:r>
              <a:rPr sz="2667" spc="327" dirty="0">
                <a:latin typeface="Arial"/>
                <a:cs typeface="Arial"/>
              </a:rPr>
              <a:t> </a:t>
            </a:r>
            <a:r>
              <a:rPr sz="2667" spc="-13" dirty="0">
                <a:latin typeface="Arial"/>
                <a:cs typeface="Arial"/>
              </a:rPr>
              <a:t>exitosas </a:t>
            </a:r>
            <a:r>
              <a:rPr sz="2667" dirty="0">
                <a:latin typeface="Arial"/>
                <a:cs typeface="Arial"/>
              </a:rPr>
              <a:t>es</a:t>
            </a:r>
            <a:r>
              <a:rPr sz="2667" spc="-3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el</a:t>
            </a:r>
            <a:r>
              <a:rPr sz="2667" spc="-3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compromiso</a:t>
            </a:r>
            <a:r>
              <a:rPr sz="2667" spc="-6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con</a:t>
            </a:r>
            <a:r>
              <a:rPr sz="2667" spc="-4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la</a:t>
            </a:r>
            <a:r>
              <a:rPr sz="2667" spc="-27" dirty="0">
                <a:latin typeface="Arial"/>
                <a:cs typeface="Arial"/>
              </a:rPr>
              <a:t> </a:t>
            </a:r>
            <a:r>
              <a:rPr sz="2667" spc="-13" dirty="0">
                <a:latin typeface="Arial"/>
                <a:cs typeface="Arial"/>
              </a:rPr>
              <a:t>calidad.</a:t>
            </a:r>
            <a:endParaRPr sz="2667" dirty="0">
              <a:latin typeface="Arial"/>
              <a:cs typeface="Arial"/>
            </a:endParaRPr>
          </a:p>
          <a:p>
            <a:pPr marL="259920" marR="51645" indent="-243834">
              <a:spcBef>
                <a:spcPts val="2400"/>
              </a:spcBef>
              <a:buClr>
                <a:srgbClr val="4F81BC"/>
              </a:buClr>
              <a:buSzPct val="85000"/>
              <a:tabLst>
                <a:tab pos="259920" algn="l"/>
              </a:tabLst>
            </a:pPr>
            <a:r>
              <a:rPr sz="2667" dirty="0">
                <a:latin typeface="Arial"/>
                <a:cs typeface="Arial"/>
              </a:rPr>
              <a:t>Debido</a:t>
            </a:r>
            <a:r>
              <a:rPr sz="2667" spc="-4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a</a:t>
            </a:r>
            <a:r>
              <a:rPr sz="2667" spc="-2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la</a:t>
            </a:r>
            <a:r>
              <a:rPr sz="2667" spc="-4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gran</a:t>
            </a:r>
            <a:r>
              <a:rPr sz="2667" spc="-5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complejidad</a:t>
            </a:r>
            <a:r>
              <a:rPr sz="2667" spc="-6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de</a:t>
            </a:r>
            <a:r>
              <a:rPr sz="2667" spc="-4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los</a:t>
            </a:r>
            <a:r>
              <a:rPr sz="2667" spc="-1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productos</a:t>
            </a:r>
            <a:r>
              <a:rPr sz="2667" spc="-8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de</a:t>
            </a:r>
            <a:r>
              <a:rPr sz="2667" spc="-4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software</a:t>
            </a:r>
            <a:r>
              <a:rPr sz="2667" spc="-7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y</a:t>
            </a:r>
            <a:r>
              <a:rPr sz="2667" spc="-47" dirty="0">
                <a:latin typeface="Arial"/>
                <a:cs typeface="Arial"/>
              </a:rPr>
              <a:t> </a:t>
            </a:r>
            <a:r>
              <a:rPr sz="2667" spc="-33" dirty="0">
                <a:latin typeface="Arial"/>
                <a:cs typeface="Arial"/>
              </a:rPr>
              <a:t>los </a:t>
            </a:r>
            <a:r>
              <a:rPr sz="2667" dirty="0">
                <a:latin typeface="Arial"/>
                <a:cs typeface="Arial"/>
              </a:rPr>
              <a:t>frecuentes</a:t>
            </a:r>
            <a:r>
              <a:rPr sz="2667" spc="-8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cambios</a:t>
            </a:r>
            <a:r>
              <a:rPr sz="2667" spc="-5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que</a:t>
            </a:r>
            <a:r>
              <a:rPr sz="2667" spc="-4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deben</a:t>
            </a:r>
            <a:r>
              <a:rPr sz="2667" spc="-6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incorporarse</a:t>
            </a:r>
            <a:r>
              <a:rPr sz="2667" spc="-7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durante</a:t>
            </a:r>
            <a:r>
              <a:rPr sz="2667" spc="-7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el</a:t>
            </a:r>
            <a:r>
              <a:rPr sz="2667" spc="-2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desarrollo</a:t>
            </a:r>
            <a:r>
              <a:rPr sz="2667" spc="-73" dirty="0">
                <a:latin typeface="Arial"/>
                <a:cs typeface="Arial"/>
              </a:rPr>
              <a:t> </a:t>
            </a:r>
            <a:r>
              <a:rPr sz="2667" spc="-33" dirty="0">
                <a:latin typeface="Arial"/>
                <a:cs typeface="Arial"/>
              </a:rPr>
              <a:t>del </a:t>
            </a:r>
            <a:r>
              <a:rPr sz="2667" dirty="0">
                <a:latin typeface="Arial"/>
                <a:cs typeface="Arial"/>
              </a:rPr>
              <a:t>software,</a:t>
            </a:r>
            <a:r>
              <a:rPr sz="2667" spc="-8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se</a:t>
            </a:r>
            <a:r>
              <a:rPr sz="2667" spc="-4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necesita</a:t>
            </a:r>
            <a:r>
              <a:rPr sz="2667" spc="-8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atención</a:t>
            </a:r>
            <a:r>
              <a:rPr sz="2667" spc="-6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continua</a:t>
            </a:r>
            <a:r>
              <a:rPr sz="2667" spc="-6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y</a:t>
            </a:r>
            <a:r>
              <a:rPr sz="2667" spc="-2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evaluación</a:t>
            </a:r>
            <a:r>
              <a:rPr sz="2667" spc="-6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de</a:t>
            </a:r>
            <a:r>
              <a:rPr sz="2667" spc="-2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la</a:t>
            </a:r>
            <a:r>
              <a:rPr sz="2667" spc="-2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calidad</a:t>
            </a:r>
            <a:r>
              <a:rPr sz="2667" spc="-47" dirty="0">
                <a:latin typeface="Arial"/>
                <a:cs typeface="Arial"/>
              </a:rPr>
              <a:t> </a:t>
            </a:r>
            <a:r>
              <a:rPr sz="2667" spc="-33" dirty="0">
                <a:latin typeface="Arial"/>
                <a:cs typeface="Arial"/>
              </a:rPr>
              <a:t>del </a:t>
            </a:r>
            <a:r>
              <a:rPr sz="2667" spc="-13" dirty="0">
                <a:latin typeface="Arial"/>
                <a:cs typeface="Arial"/>
              </a:rPr>
              <a:t>producto.</a:t>
            </a:r>
            <a:endParaRPr sz="2667" dirty="0">
              <a:latin typeface="Arial"/>
              <a:cs typeface="Arial"/>
            </a:endParaRPr>
          </a:p>
          <a:p>
            <a:pPr marL="259920" marR="676470" indent="-243834">
              <a:spcBef>
                <a:spcPts val="2400"/>
              </a:spcBef>
              <a:buClr>
                <a:srgbClr val="4F81BC"/>
              </a:buClr>
              <a:buSzPct val="85000"/>
              <a:tabLst>
                <a:tab pos="259920" algn="l"/>
              </a:tabLst>
            </a:pPr>
            <a:r>
              <a:rPr sz="2667" dirty="0">
                <a:latin typeface="Arial"/>
                <a:cs typeface="Arial"/>
              </a:rPr>
              <a:t>Esta</a:t>
            </a:r>
            <a:r>
              <a:rPr sz="2667" spc="-4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necesidad</a:t>
            </a:r>
            <a:r>
              <a:rPr sz="2667" spc="-6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se</a:t>
            </a:r>
            <a:r>
              <a:rPr sz="2667" spc="-3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ve</a:t>
            </a:r>
            <a:r>
              <a:rPr sz="2667" spc="-3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agravada</a:t>
            </a:r>
            <a:r>
              <a:rPr sz="2667" spc="-5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por</a:t>
            </a:r>
            <a:r>
              <a:rPr sz="2667" spc="-5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la</a:t>
            </a:r>
            <a:r>
              <a:rPr sz="2667" spc="-1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creciente</a:t>
            </a:r>
            <a:r>
              <a:rPr sz="2667" spc="-8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penetración</a:t>
            </a:r>
            <a:r>
              <a:rPr sz="2667" spc="-6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de</a:t>
            </a:r>
            <a:r>
              <a:rPr sz="2667" spc="-40" dirty="0">
                <a:latin typeface="Arial"/>
                <a:cs typeface="Arial"/>
              </a:rPr>
              <a:t> </a:t>
            </a:r>
            <a:r>
              <a:rPr sz="2667" spc="-33" dirty="0">
                <a:latin typeface="Arial"/>
                <a:cs typeface="Arial"/>
              </a:rPr>
              <a:t>la </a:t>
            </a:r>
            <a:r>
              <a:rPr sz="2667" dirty="0">
                <a:latin typeface="Arial"/>
                <a:cs typeface="Arial"/>
              </a:rPr>
              <a:t>tecnología</a:t>
            </a:r>
            <a:r>
              <a:rPr sz="2667" spc="-7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de</a:t>
            </a:r>
            <a:r>
              <a:rPr sz="2667" spc="-6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software</a:t>
            </a:r>
            <a:r>
              <a:rPr sz="2667" spc="-8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en</a:t>
            </a:r>
            <a:r>
              <a:rPr sz="2667" spc="-5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la</a:t>
            </a:r>
            <a:r>
              <a:rPr sz="2667" spc="-4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vida</a:t>
            </a:r>
            <a:r>
              <a:rPr sz="2667" spc="-33" dirty="0">
                <a:latin typeface="Arial"/>
                <a:cs typeface="Arial"/>
              </a:rPr>
              <a:t> </a:t>
            </a:r>
            <a:r>
              <a:rPr sz="2667" spc="-13" dirty="0">
                <a:latin typeface="Arial"/>
                <a:cs typeface="Arial"/>
              </a:rPr>
              <a:t>cotidiana.</a:t>
            </a:r>
            <a:endParaRPr sz="2667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524804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7" dirty="0"/>
              <a:t>Algunas</a:t>
            </a:r>
            <a:r>
              <a:rPr spc="-233" dirty="0"/>
              <a:t> </a:t>
            </a:r>
            <a:r>
              <a:rPr spc="-152" dirty="0"/>
              <a:t>Métricas</a:t>
            </a:r>
            <a:r>
              <a:rPr spc="-227" dirty="0"/>
              <a:t> </a:t>
            </a:r>
            <a:r>
              <a:rPr spc="-100" dirty="0"/>
              <a:t>de</a:t>
            </a:r>
            <a:r>
              <a:rPr spc="-207" dirty="0"/>
              <a:t> </a:t>
            </a:r>
            <a:r>
              <a:rPr spc="-60" dirty="0"/>
              <a:t>Producto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432153"/>
            <a:ext cx="10761979" cy="3094010"/>
          </a:xfrm>
          <a:prstGeom prst="rect">
            <a:avLst/>
          </a:prstGeom>
        </p:spPr>
        <p:txBody>
          <a:bodyPr vert="horz" wrap="square" lIns="0" tIns="219287" rIns="0" bIns="0" rtlCol="0">
            <a:spAutoFit/>
          </a:bodyPr>
          <a:lstStyle/>
          <a:p>
            <a:pPr marL="16933">
              <a:spcBef>
                <a:spcPts val="1727"/>
              </a:spcBef>
            </a:pPr>
            <a:r>
              <a:rPr sz="3200" b="1" dirty="0">
                <a:latin typeface="Arial"/>
                <a:cs typeface="Arial"/>
              </a:rPr>
              <a:t>Profundidad</a:t>
            </a:r>
            <a:r>
              <a:rPr sz="3200" b="1" spc="-5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</a:t>
            </a:r>
            <a:r>
              <a:rPr sz="3200" b="1" spc="7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anidamiento</a:t>
            </a:r>
            <a:r>
              <a:rPr sz="3200" b="1" spc="-27" dirty="0">
                <a:latin typeface="Arial"/>
                <a:cs typeface="Arial"/>
              </a:rPr>
              <a:t> </a:t>
            </a:r>
            <a:r>
              <a:rPr sz="3200" b="1" spc="-13" dirty="0">
                <a:latin typeface="Arial"/>
                <a:cs typeface="Arial"/>
              </a:rPr>
              <a:t>condicional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600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dirty="0">
                <a:latin typeface="Arial"/>
                <a:cs typeface="Arial"/>
              </a:rPr>
              <a:t>Esta</a:t>
            </a:r>
            <a:r>
              <a:rPr sz="3200" spc="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es</a:t>
            </a:r>
            <a:r>
              <a:rPr sz="3200" spc="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una</a:t>
            </a:r>
            <a:r>
              <a:rPr sz="3200" spc="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medida</a:t>
            </a:r>
            <a:r>
              <a:rPr sz="3200" spc="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profundidad</a:t>
            </a:r>
            <a:r>
              <a:rPr sz="3200" spc="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anidamiento</a:t>
            </a:r>
            <a:r>
              <a:rPr sz="3200" spc="80" dirty="0">
                <a:latin typeface="Arial"/>
                <a:cs typeface="Arial"/>
              </a:rPr>
              <a:t> </a:t>
            </a:r>
            <a:r>
              <a:rPr sz="3200" spc="-33" dirty="0">
                <a:latin typeface="Arial"/>
                <a:cs typeface="Arial"/>
              </a:rPr>
              <a:t>de</a:t>
            </a:r>
            <a:endParaRPr sz="3200">
              <a:latin typeface="Arial"/>
              <a:cs typeface="Arial"/>
            </a:endParaRPr>
          </a:p>
          <a:p>
            <a:pPr marL="259920"/>
            <a:r>
              <a:rPr sz="3200" dirty="0">
                <a:latin typeface="Arial"/>
                <a:cs typeface="Arial"/>
              </a:rPr>
              <a:t>sentencias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if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programa.</a:t>
            </a:r>
            <a:endParaRPr sz="3200">
              <a:latin typeface="Arial"/>
              <a:cs typeface="Arial"/>
            </a:endParaRPr>
          </a:p>
          <a:p>
            <a:pPr marL="259920" marR="8466" indent="-243834">
              <a:spcBef>
                <a:spcPts val="1600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</a:tabLst>
            </a:pPr>
            <a:r>
              <a:rPr sz="3200" dirty="0">
                <a:latin typeface="Arial"/>
                <a:cs typeface="Arial"/>
              </a:rPr>
              <a:t>Las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declaraciones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if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profundamente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anidadas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son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difíciles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entender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potencialmente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propensas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errores.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507712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7" dirty="0"/>
              <a:t>Algunas</a:t>
            </a:r>
            <a:r>
              <a:rPr spc="-233" dirty="0"/>
              <a:t> </a:t>
            </a:r>
            <a:r>
              <a:rPr spc="-152" dirty="0"/>
              <a:t>Métricas</a:t>
            </a:r>
            <a:r>
              <a:rPr spc="-227" dirty="0"/>
              <a:t> </a:t>
            </a:r>
            <a:r>
              <a:rPr spc="-100" dirty="0"/>
              <a:t>de</a:t>
            </a:r>
            <a:r>
              <a:rPr spc="-207" dirty="0"/>
              <a:t> </a:t>
            </a:r>
            <a:r>
              <a:rPr spc="-60" dirty="0"/>
              <a:t>Producto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432153"/>
            <a:ext cx="10765367" cy="3094010"/>
          </a:xfrm>
          <a:prstGeom prst="rect">
            <a:avLst/>
          </a:prstGeom>
        </p:spPr>
        <p:txBody>
          <a:bodyPr vert="horz" wrap="square" lIns="0" tIns="219287" rIns="0" bIns="0" rtlCol="0">
            <a:spAutoFit/>
          </a:bodyPr>
          <a:lstStyle/>
          <a:p>
            <a:pPr marL="16933">
              <a:spcBef>
                <a:spcPts val="1727"/>
              </a:spcBef>
            </a:pPr>
            <a:r>
              <a:rPr sz="3200" b="1" dirty="0">
                <a:latin typeface="Arial"/>
                <a:cs typeface="Arial"/>
              </a:rPr>
              <a:t>Índice</a:t>
            </a:r>
            <a:r>
              <a:rPr sz="3200" b="1" spc="-27" dirty="0">
                <a:latin typeface="Arial"/>
                <a:cs typeface="Arial"/>
              </a:rPr>
              <a:t> </a:t>
            </a:r>
            <a:r>
              <a:rPr sz="3200" b="1" spc="-33" dirty="0">
                <a:latin typeface="Arial"/>
                <a:cs typeface="Arial"/>
              </a:rPr>
              <a:t>Fog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600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  <a:tab pos="945703" algn="l"/>
                <a:tab pos="1832988" algn="l"/>
                <a:tab pos="3378116" algn="l"/>
                <a:tab pos="4040192" algn="l"/>
                <a:tab pos="4566806" algn="l"/>
                <a:tab pos="6200832" algn="l"/>
                <a:tab pos="8107477" algn="l"/>
                <a:tab pos="8769554" algn="l"/>
                <a:tab pos="10544123" algn="l"/>
              </a:tabLst>
            </a:pPr>
            <a:r>
              <a:rPr sz="3200" spc="-33" dirty="0">
                <a:latin typeface="Arial"/>
                <a:cs typeface="Arial"/>
              </a:rPr>
              <a:t>Es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una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medida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de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la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longitud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promedio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de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palabras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67" dirty="0"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  <a:p>
            <a:pPr marL="259920"/>
            <a:r>
              <a:rPr sz="3200" dirty="0">
                <a:latin typeface="Arial"/>
                <a:cs typeface="Arial"/>
              </a:rPr>
              <a:t>oraciones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documentos.</a:t>
            </a:r>
            <a:endParaRPr sz="3200">
              <a:latin typeface="Arial"/>
              <a:cs typeface="Arial"/>
            </a:endParaRPr>
          </a:p>
          <a:p>
            <a:pPr marL="259920" marR="6773" indent="-243834">
              <a:spcBef>
                <a:spcPts val="1600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  <a:tab pos="1900719" algn="l"/>
                <a:tab pos="3359489" algn="l"/>
                <a:tab pos="4344985" algn="l"/>
                <a:tab pos="4989281" algn="l"/>
                <a:tab pos="6200832" algn="l"/>
                <a:tab pos="7070337" algn="l"/>
                <a:tab pos="8485081" algn="l"/>
                <a:tab pos="9513755" algn="l"/>
                <a:tab pos="10296055" algn="l"/>
              </a:tabLst>
            </a:pPr>
            <a:r>
              <a:rPr sz="3200" spc="-13" dirty="0">
                <a:latin typeface="Arial"/>
                <a:cs typeface="Arial"/>
              </a:rPr>
              <a:t>Cuanto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mayor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sea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el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valor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del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índice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Fog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de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un </a:t>
            </a:r>
            <a:r>
              <a:rPr sz="3200" dirty="0">
                <a:latin typeface="Arial"/>
                <a:cs typeface="Arial"/>
              </a:rPr>
              <a:t>documento,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más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difícil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será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entender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el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documento.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694447"/>
            <a:ext cx="7323667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60" dirty="0"/>
              <a:t>Ambigüedad</a:t>
            </a:r>
            <a:r>
              <a:rPr spc="-187" dirty="0"/>
              <a:t> </a:t>
            </a:r>
            <a:r>
              <a:rPr spc="-107" dirty="0"/>
              <a:t>de</a:t>
            </a:r>
            <a:r>
              <a:rPr spc="-207" dirty="0"/>
              <a:t> </a:t>
            </a:r>
            <a:r>
              <a:rPr spc="-73" dirty="0"/>
              <a:t>medición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634745"/>
            <a:ext cx="10761979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60767" indent="-243834">
              <a:spcBef>
                <a:spcPts val="133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  <a:tab pos="860192" algn="l"/>
                <a:tab pos="2660160" algn="l"/>
                <a:tab pos="3894569" algn="l"/>
                <a:tab pos="6389634" algn="l"/>
                <a:tab pos="7645209" algn="l"/>
                <a:tab pos="8403803" algn="l"/>
                <a:tab pos="10291821" algn="l"/>
              </a:tabLst>
            </a:pPr>
            <a:r>
              <a:rPr sz="3200" spc="-33" dirty="0">
                <a:latin typeface="Arial"/>
                <a:cs typeface="Arial"/>
              </a:rPr>
              <a:t>Al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recopilar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datos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cuantitativos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sobre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los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procesos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de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8425" y="2122423"/>
            <a:ext cx="1051898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2066662" algn="l"/>
                <a:tab pos="3440767" algn="l"/>
                <a:tab pos="4836884" algn="l"/>
                <a:tab pos="6371854" algn="l"/>
                <a:tab pos="7338723" algn="l"/>
                <a:tab pos="9686470" algn="l"/>
              </a:tabLst>
            </a:pPr>
            <a:r>
              <a:rPr sz="3200" spc="-13" dirty="0">
                <a:latin typeface="Arial"/>
                <a:cs typeface="Arial"/>
              </a:rPr>
              <a:t>software,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estos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datos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deben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ser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analizados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7" dirty="0">
                <a:latin typeface="Arial"/>
                <a:cs typeface="Arial"/>
              </a:rPr>
              <a:t>para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587" y="2406037"/>
            <a:ext cx="10761133" cy="2603277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259920">
              <a:spcBef>
                <a:spcPts val="1740"/>
              </a:spcBef>
            </a:pPr>
            <a:r>
              <a:rPr sz="3200" dirty="0">
                <a:latin typeface="Arial"/>
                <a:cs typeface="Arial"/>
              </a:rPr>
              <a:t>comprender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su</a:t>
            </a:r>
            <a:r>
              <a:rPr sz="3200" spc="-11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significado.</a:t>
            </a:r>
            <a:endParaRPr sz="3200">
              <a:latin typeface="Arial"/>
              <a:cs typeface="Arial"/>
            </a:endParaRPr>
          </a:p>
          <a:p>
            <a:pPr marL="259920" marR="6773" indent="-243834">
              <a:spcBef>
                <a:spcPts val="160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259920" algn="l"/>
                <a:tab pos="1908339" algn="l"/>
                <a:tab pos="4808946" algn="l"/>
                <a:tab pos="6062828" algn="l"/>
              </a:tabLst>
            </a:pPr>
            <a:r>
              <a:rPr sz="3200" b="1" dirty="0">
                <a:latin typeface="Arial"/>
                <a:cs typeface="Arial"/>
              </a:rPr>
              <a:t>Es</a:t>
            </a:r>
            <a:r>
              <a:rPr sz="3200" b="1" spc="387" dirty="0">
                <a:latin typeface="Arial"/>
                <a:cs typeface="Arial"/>
              </a:rPr>
              <a:t> </a:t>
            </a:r>
            <a:r>
              <a:rPr sz="3200" b="1" spc="-13" dirty="0">
                <a:latin typeface="Arial"/>
                <a:cs typeface="Arial"/>
              </a:rPr>
              <a:t>fácil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-13" dirty="0">
                <a:latin typeface="Arial"/>
                <a:cs typeface="Arial"/>
              </a:rPr>
              <a:t>malinterpretar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-13" dirty="0">
                <a:latin typeface="Arial"/>
                <a:cs typeface="Arial"/>
              </a:rPr>
              <a:t>datos</a:t>
            </a:r>
            <a:r>
              <a:rPr sz="3200" b="1" dirty="0">
                <a:latin typeface="Arial"/>
                <a:cs typeface="Arial"/>
              </a:rPr>
              <a:t>	y</a:t>
            </a:r>
            <a:r>
              <a:rPr sz="3200" b="1" spc="3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hacer</a:t>
            </a:r>
            <a:r>
              <a:rPr sz="3200" b="1" spc="39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inferencias</a:t>
            </a:r>
            <a:r>
              <a:rPr sz="3200" b="1" spc="360" dirty="0">
                <a:latin typeface="Arial"/>
                <a:cs typeface="Arial"/>
              </a:rPr>
              <a:t> </a:t>
            </a:r>
            <a:r>
              <a:rPr sz="3200" b="1" spc="-33" dirty="0">
                <a:latin typeface="Arial"/>
                <a:cs typeface="Arial"/>
              </a:rPr>
              <a:t>que </a:t>
            </a:r>
            <a:r>
              <a:rPr sz="3200" b="1" dirty="0">
                <a:latin typeface="Arial"/>
                <a:cs typeface="Arial"/>
              </a:rPr>
              <a:t>son</a:t>
            </a:r>
            <a:r>
              <a:rPr sz="3200" b="1" spc="-27" dirty="0">
                <a:latin typeface="Arial"/>
                <a:cs typeface="Arial"/>
              </a:rPr>
              <a:t> </a:t>
            </a:r>
            <a:r>
              <a:rPr sz="3200" b="1" spc="-13" dirty="0">
                <a:latin typeface="Arial"/>
                <a:cs typeface="Arial"/>
              </a:rPr>
              <a:t>incorrectas.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607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  <a:tab pos="967716" algn="l"/>
                <a:tab pos="1585767" algn="l"/>
                <a:tab pos="2903994" algn="l"/>
                <a:tab pos="5399904" algn="l"/>
                <a:tab pos="6514090" algn="l"/>
                <a:tab pos="7221039" algn="l"/>
                <a:tab pos="8403803" algn="l"/>
                <a:tab pos="9180177" algn="l"/>
                <a:tab pos="9682237" algn="l"/>
              </a:tabLst>
            </a:pPr>
            <a:r>
              <a:rPr sz="3200" spc="-33" dirty="0">
                <a:latin typeface="Arial"/>
                <a:cs typeface="Arial"/>
              </a:rPr>
              <a:t>No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se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deben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simplemente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mirar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los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datos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por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sí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solos;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8426" y="4967968"/>
            <a:ext cx="10519833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  <a:tabLst>
                <a:tab pos="1802508" algn="l"/>
                <a:tab pos="2574649" algn="l"/>
                <a:tab pos="3820911" algn="l"/>
                <a:tab pos="6062828" algn="l"/>
                <a:tab pos="6718979" algn="l"/>
                <a:tab pos="8599378" algn="l"/>
                <a:tab pos="10072542" algn="l"/>
              </a:tabLst>
            </a:pPr>
            <a:r>
              <a:rPr sz="3200" spc="-13" dirty="0">
                <a:latin typeface="Arial"/>
                <a:cs typeface="Arial"/>
              </a:rPr>
              <a:t>también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se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7" dirty="0">
                <a:latin typeface="Arial"/>
                <a:cs typeface="Arial"/>
              </a:rPr>
              <a:t>debe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considerar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el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contexto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7" dirty="0">
                <a:latin typeface="Arial"/>
                <a:cs typeface="Arial"/>
              </a:rPr>
              <a:t>donde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se </a:t>
            </a:r>
            <a:r>
              <a:rPr sz="3200" dirty="0">
                <a:latin typeface="Arial"/>
                <a:cs typeface="Arial"/>
              </a:rPr>
              <a:t>recopilan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los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datos.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0509" y="396607"/>
            <a:ext cx="14020800" cy="836918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0" dirty="0"/>
              <a:t>Atributos</a:t>
            </a:r>
            <a:r>
              <a:rPr spc="-280" dirty="0"/>
              <a:t> </a:t>
            </a:r>
            <a:r>
              <a:rPr spc="-100" dirty="0"/>
              <a:t>de</a:t>
            </a:r>
            <a:r>
              <a:rPr spc="-240" dirty="0"/>
              <a:t> </a:t>
            </a:r>
            <a:r>
              <a:rPr spc="-147" dirty="0"/>
              <a:t>Calidad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53" dirty="0"/>
              <a:t> </a:t>
            </a:r>
            <a:r>
              <a:rPr spc="-53" dirty="0"/>
              <a:t>Software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952784" y="1688291"/>
            <a:ext cx="4552809" cy="4773102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60767" indent="-243834">
              <a:spcBef>
                <a:spcPts val="900"/>
              </a:spcBef>
              <a:buClr>
                <a:srgbClr val="4F81BC"/>
              </a:buClr>
              <a:buSzPct val="85416"/>
              <a:tabLst>
                <a:tab pos="260767" algn="l"/>
              </a:tabLst>
            </a:pPr>
            <a:r>
              <a:rPr spc="-13" dirty="0"/>
              <a:t>Seguridad</a:t>
            </a:r>
          </a:p>
          <a:p>
            <a:pPr marL="260767" indent="-243834">
              <a:spcBef>
                <a:spcPts val="767"/>
              </a:spcBef>
              <a:buClr>
                <a:srgbClr val="4F81BC"/>
              </a:buClr>
              <a:buSzPct val="85416"/>
              <a:tabLst>
                <a:tab pos="260767" algn="l"/>
              </a:tabLst>
            </a:pPr>
            <a:r>
              <a:rPr spc="-13" dirty="0"/>
              <a:t>Comprensibilidad</a:t>
            </a:r>
          </a:p>
          <a:p>
            <a:pPr marL="260767" indent="-243834">
              <a:spcBef>
                <a:spcPts val="773"/>
              </a:spcBef>
              <a:buClr>
                <a:srgbClr val="4F81BC"/>
              </a:buClr>
              <a:buSzPct val="85416"/>
              <a:tabLst>
                <a:tab pos="260767" algn="l"/>
              </a:tabLst>
            </a:pPr>
            <a:r>
              <a:rPr spc="-13" dirty="0"/>
              <a:t>Portabilidad</a:t>
            </a:r>
          </a:p>
          <a:p>
            <a:pPr marL="260767" indent="-243834">
              <a:spcBef>
                <a:spcPts val="767"/>
              </a:spcBef>
              <a:buClr>
                <a:srgbClr val="4F81BC"/>
              </a:buClr>
              <a:buSzPct val="85416"/>
              <a:tabLst>
                <a:tab pos="260767" algn="l"/>
              </a:tabLst>
            </a:pPr>
            <a:r>
              <a:rPr spc="-13" dirty="0"/>
              <a:t>Testeabilidad</a:t>
            </a:r>
          </a:p>
          <a:p>
            <a:pPr marL="261613" indent="-244681">
              <a:spcBef>
                <a:spcPts val="767"/>
              </a:spcBef>
              <a:buClr>
                <a:srgbClr val="4F81BC"/>
              </a:buClr>
              <a:buSzPct val="85416"/>
              <a:tabLst>
                <a:tab pos="261613" algn="l"/>
              </a:tabLst>
            </a:pPr>
            <a:r>
              <a:rPr spc="-13" dirty="0"/>
              <a:t>Usabilidad</a:t>
            </a:r>
          </a:p>
          <a:p>
            <a:pPr marL="260767" indent="-243834">
              <a:spcBef>
                <a:spcPts val="773"/>
              </a:spcBef>
              <a:buClr>
                <a:srgbClr val="4F81BC"/>
              </a:buClr>
              <a:buSzPct val="85416"/>
              <a:tabLst>
                <a:tab pos="260767" algn="l"/>
              </a:tabLst>
            </a:pPr>
            <a:r>
              <a:rPr spc="-13" dirty="0"/>
              <a:t>Confiabilidad</a:t>
            </a:r>
          </a:p>
          <a:p>
            <a:pPr marL="260767" indent="-243834">
              <a:spcBef>
                <a:spcPts val="767"/>
              </a:spcBef>
              <a:buClr>
                <a:srgbClr val="4F81BC"/>
              </a:buClr>
              <a:buSzPct val="85416"/>
              <a:tabLst>
                <a:tab pos="260767" algn="l"/>
              </a:tabLst>
            </a:pPr>
            <a:r>
              <a:rPr spc="-13" dirty="0"/>
              <a:t>Adaptabilidad</a:t>
            </a:r>
          </a:p>
          <a:p>
            <a:pPr marL="260767" indent="-243834">
              <a:spcBef>
                <a:spcPts val="773"/>
              </a:spcBef>
              <a:buClr>
                <a:srgbClr val="4F81BC"/>
              </a:buClr>
              <a:buSzPct val="85416"/>
              <a:tabLst>
                <a:tab pos="260767" algn="l"/>
              </a:tabLst>
            </a:pPr>
            <a:r>
              <a:rPr spc="-13" dirty="0"/>
              <a:t>Reusabilidad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79912" y="1537209"/>
            <a:ext cx="5024120" cy="2392963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60767" indent="-243834">
              <a:spcBef>
                <a:spcPts val="900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Resiliencia</a:t>
            </a:r>
            <a:endParaRPr sz="3200" dirty="0">
              <a:latin typeface="Arial"/>
              <a:cs typeface="Arial"/>
            </a:endParaRPr>
          </a:p>
          <a:p>
            <a:pPr marL="260767" indent="-243834">
              <a:spcBef>
                <a:spcPts val="767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Eficiencia</a:t>
            </a:r>
            <a:endParaRPr sz="3200" dirty="0">
              <a:latin typeface="Arial"/>
              <a:cs typeface="Arial"/>
            </a:endParaRPr>
          </a:p>
          <a:p>
            <a:pPr marL="260767" indent="-243834">
              <a:spcBef>
                <a:spcPts val="773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Robustez</a:t>
            </a:r>
            <a:endParaRPr sz="3200" dirty="0">
              <a:latin typeface="Arial"/>
              <a:cs typeface="Arial"/>
            </a:endParaRPr>
          </a:p>
          <a:p>
            <a:pPr marL="260767" indent="-243834">
              <a:spcBef>
                <a:spcPts val="767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dirty="0">
                <a:latin typeface="Arial"/>
                <a:cs typeface="Arial"/>
              </a:rPr>
              <a:t>Capacidad</a:t>
            </a:r>
            <a:r>
              <a:rPr sz="3200" spc="-160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de</a:t>
            </a:r>
            <a:r>
              <a:rPr sz="3200" spc="-20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Aprendizaje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558987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0" dirty="0"/>
              <a:t>Atributos</a:t>
            </a:r>
            <a:r>
              <a:rPr spc="-280" dirty="0"/>
              <a:t> </a:t>
            </a:r>
            <a:r>
              <a:rPr spc="-100" dirty="0"/>
              <a:t>de</a:t>
            </a:r>
            <a:r>
              <a:rPr spc="-240" dirty="0"/>
              <a:t> </a:t>
            </a:r>
            <a:r>
              <a:rPr spc="-147" dirty="0"/>
              <a:t>Calidad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53" dirty="0"/>
              <a:t> </a:t>
            </a:r>
            <a:r>
              <a:rPr spc="-53" dirty="0"/>
              <a:t>Software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4852" y="1639652"/>
            <a:ext cx="10513227" cy="325046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0" indent="0">
              <a:spcBef>
                <a:spcPts val="127"/>
              </a:spcBef>
              <a:buNone/>
            </a:pPr>
            <a:r>
              <a:rPr spc="-13" dirty="0"/>
              <a:t>Seguridad</a:t>
            </a:r>
          </a:p>
          <a:p>
            <a:pPr>
              <a:spcBef>
                <a:spcPts val="1107"/>
              </a:spcBef>
            </a:pPr>
            <a:endParaRPr spc="-13" dirty="0"/>
          </a:p>
          <a:p>
            <a:pPr marL="16933" marR="6773">
              <a:tabLst>
                <a:tab pos="750128" algn="l"/>
                <a:tab pos="2887908" algn="l"/>
                <a:tab pos="3715080" algn="l"/>
                <a:tab pos="5581087" algn="l"/>
                <a:tab pos="6316822" algn="l"/>
                <a:tab pos="8135417" algn="l"/>
                <a:tab pos="9230976" algn="l"/>
              </a:tabLst>
            </a:pPr>
            <a:r>
              <a:rPr sz="2400" spc="-33" dirty="0">
                <a:latin typeface="Arial"/>
                <a:cs typeface="Arial"/>
              </a:rPr>
              <a:t>La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3" dirty="0">
                <a:latin typeface="Arial"/>
                <a:cs typeface="Arial"/>
              </a:rPr>
              <a:t>capacidad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3" dirty="0">
                <a:latin typeface="Arial"/>
                <a:cs typeface="Arial"/>
              </a:rPr>
              <a:t>del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3" dirty="0">
                <a:latin typeface="Arial"/>
                <a:cs typeface="Arial"/>
              </a:rPr>
              <a:t>producto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3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3" dirty="0">
                <a:latin typeface="Arial"/>
                <a:cs typeface="Arial"/>
              </a:rPr>
              <a:t>software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7" dirty="0">
                <a:latin typeface="Arial"/>
                <a:cs typeface="Arial"/>
              </a:rPr>
              <a:t>para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3" dirty="0">
                <a:latin typeface="Arial"/>
                <a:cs typeface="Arial"/>
              </a:rPr>
              <a:t>proteger </a:t>
            </a:r>
            <a:r>
              <a:rPr sz="2400" dirty="0">
                <a:latin typeface="Arial"/>
                <a:cs typeface="Arial"/>
              </a:rPr>
              <a:t>información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datos</a:t>
            </a:r>
            <a:r>
              <a:rPr sz="2400" spc="-73" dirty="0">
                <a:latin typeface="Arial"/>
                <a:cs typeface="Arial"/>
              </a:rPr>
              <a:t> </a:t>
            </a:r>
            <a:r>
              <a:rPr sz="2400" spc="-13" dirty="0">
                <a:latin typeface="Arial"/>
                <a:cs typeface="Arial"/>
              </a:rPr>
              <a:t>para:</a:t>
            </a:r>
            <a:endParaRPr lang="es-MX" sz="2400" spc="-13" dirty="0">
              <a:latin typeface="Arial"/>
              <a:cs typeface="Arial"/>
            </a:endParaRPr>
          </a:p>
          <a:p>
            <a:pPr marL="0" marR="6773" indent="0">
              <a:buNone/>
              <a:tabLst>
                <a:tab pos="750128" algn="l"/>
                <a:tab pos="2887908" algn="l"/>
                <a:tab pos="3715080" algn="l"/>
                <a:tab pos="5581087" algn="l"/>
                <a:tab pos="6316822" algn="l"/>
                <a:tab pos="8135417" algn="l"/>
                <a:tab pos="9230976" algn="l"/>
              </a:tabLst>
            </a:pPr>
            <a:endParaRPr lang="es-CR" sz="2400" spc="-13" dirty="0">
              <a:latin typeface="Arial"/>
              <a:cs typeface="Arial"/>
            </a:endParaRPr>
          </a:p>
          <a:p>
            <a:pPr marL="0" marR="6773" indent="0">
              <a:buNone/>
              <a:tabLst>
                <a:tab pos="750128" algn="l"/>
                <a:tab pos="2887908" algn="l"/>
                <a:tab pos="3715080" algn="l"/>
                <a:tab pos="5581087" algn="l"/>
                <a:tab pos="6316822" algn="l"/>
                <a:tab pos="8135417" algn="l"/>
                <a:tab pos="9230976" algn="l"/>
              </a:tabLst>
            </a:pPr>
            <a:r>
              <a:rPr lang="es-CR" sz="2400" spc="-13" dirty="0">
                <a:latin typeface="Arial"/>
                <a:cs typeface="Arial"/>
              </a:rPr>
              <a:t>Q</a:t>
            </a:r>
            <a:r>
              <a:rPr sz="2400" dirty="0" err="1">
                <a:latin typeface="Arial"/>
                <a:cs typeface="Arial"/>
              </a:rPr>
              <a:t>ue</a:t>
            </a:r>
            <a:r>
              <a:rPr sz="2400" spc="-3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las</a:t>
            </a:r>
            <a:r>
              <a:rPr sz="2400" spc="-2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personas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3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sistemas</a:t>
            </a:r>
            <a:r>
              <a:rPr sz="2400" spc="-4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</a:t>
            </a:r>
            <a:r>
              <a:rPr sz="2400" spc="-3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autorizados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</a:t>
            </a:r>
            <a:r>
              <a:rPr sz="2400" spc="-33" dirty="0">
                <a:latin typeface="Arial"/>
                <a:cs typeface="Arial"/>
              </a:rPr>
              <a:t> </a:t>
            </a:r>
            <a:r>
              <a:rPr sz="2400" spc="-13" dirty="0" err="1">
                <a:latin typeface="Arial"/>
                <a:cs typeface="Arial"/>
              </a:rPr>
              <a:t>puedan</a:t>
            </a:r>
            <a:r>
              <a:rPr lang="es-MX" sz="2400" spc="-13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leerlos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33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modificarlos</a:t>
            </a:r>
            <a:r>
              <a:rPr sz="2400" spc="-87" dirty="0">
                <a:latin typeface="Arial"/>
                <a:cs typeface="Arial"/>
              </a:rPr>
              <a:t> </a:t>
            </a:r>
            <a:r>
              <a:rPr sz="2400" spc="-67" dirty="0">
                <a:latin typeface="Arial"/>
                <a:cs typeface="Arial"/>
              </a:rPr>
              <a:t>y</a:t>
            </a:r>
            <a:r>
              <a:rPr lang="es-MX" sz="2400" dirty="0">
                <a:latin typeface="Arial"/>
                <a:cs typeface="Arial"/>
              </a:rPr>
              <a:t> </a:t>
            </a:r>
            <a:r>
              <a:rPr sz="2400" spc="-33" dirty="0">
                <a:latin typeface="Arial"/>
                <a:cs typeface="Arial"/>
              </a:rPr>
              <a:t>no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33" dirty="0">
                <a:latin typeface="Arial"/>
                <a:cs typeface="Arial"/>
              </a:rPr>
              <a:t>se</a:t>
            </a:r>
            <a:r>
              <a:rPr lang="es-MX" sz="2400" spc="-33" dirty="0">
                <a:latin typeface="Arial"/>
                <a:cs typeface="Arial"/>
              </a:rPr>
              <a:t> </a:t>
            </a:r>
            <a:r>
              <a:rPr sz="2400" spc="-33" dirty="0">
                <a:latin typeface="Arial"/>
                <a:cs typeface="Arial"/>
              </a:rPr>
              <a:t>les</a:t>
            </a:r>
            <a:r>
              <a:rPr lang="es-MX" sz="2400" spc="-33" dirty="0">
                <a:latin typeface="Arial"/>
                <a:cs typeface="Arial"/>
              </a:rPr>
              <a:t> </a:t>
            </a:r>
            <a:r>
              <a:rPr sz="2400" spc="-27" dirty="0" err="1">
                <a:latin typeface="Arial"/>
                <a:cs typeface="Arial"/>
              </a:rPr>
              <a:t>niega</a:t>
            </a:r>
            <a:r>
              <a:rPr lang="es-MX" sz="2400" spc="-27" dirty="0">
                <a:latin typeface="Arial"/>
                <a:cs typeface="Arial"/>
              </a:rPr>
              <a:t> </a:t>
            </a:r>
            <a:r>
              <a:rPr sz="2400" spc="-33" dirty="0" err="1">
                <a:latin typeface="Arial"/>
                <a:cs typeface="Arial"/>
              </a:rPr>
              <a:t>el</a:t>
            </a:r>
            <a:r>
              <a:rPr lang="es-MX" sz="2400" spc="-33" dirty="0">
                <a:latin typeface="Arial"/>
                <a:cs typeface="Arial"/>
              </a:rPr>
              <a:t> </a:t>
            </a:r>
            <a:r>
              <a:rPr sz="2400" spc="-13" dirty="0" err="1">
                <a:latin typeface="Arial"/>
                <a:cs typeface="Arial"/>
              </a:rPr>
              <a:t>acceso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67" dirty="0">
                <a:latin typeface="Arial"/>
                <a:cs typeface="Arial"/>
              </a:rPr>
              <a:t>a</a:t>
            </a:r>
            <a:r>
              <a:rPr lang="es-MX" sz="2400" spc="-67" dirty="0">
                <a:latin typeface="Arial"/>
                <a:cs typeface="Arial"/>
              </a:rPr>
              <a:t> </a:t>
            </a:r>
            <a:r>
              <a:rPr sz="2400" spc="-13" dirty="0">
                <a:latin typeface="Arial"/>
                <a:cs typeface="Arial"/>
              </a:rPr>
              <a:t>personas</a:t>
            </a:r>
            <a:r>
              <a:rPr lang="es-MX" sz="2400" spc="-13" dirty="0">
                <a:latin typeface="Arial"/>
                <a:cs typeface="Arial"/>
              </a:rPr>
              <a:t> </a:t>
            </a:r>
            <a:r>
              <a:rPr sz="2400" spc="-67" dirty="0">
                <a:latin typeface="Arial"/>
                <a:cs typeface="Arial"/>
              </a:rPr>
              <a:t>o</a:t>
            </a:r>
            <a:r>
              <a:rPr lang="es-MX" sz="2400" spc="-67" dirty="0">
                <a:latin typeface="Arial"/>
                <a:cs typeface="Arial"/>
              </a:rPr>
              <a:t> </a:t>
            </a:r>
            <a:r>
              <a:rPr sz="2400" spc="-13" dirty="0" err="1">
                <a:latin typeface="Arial"/>
                <a:cs typeface="Arial"/>
              </a:rPr>
              <a:t>sistemas</a:t>
            </a:r>
            <a:r>
              <a:rPr sz="2400" spc="-13" dirty="0">
                <a:latin typeface="Arial"/>
                <a:cs typeface="Arial"/>
              </a:rPr>
              <a:t> autorizados</a:t>
            </a:r>
            <a:r>
              <a:rPr sz="2400" spc="-13" dirty="0"/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4135" y="447892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0" dirty="0"/>
              <a:t>Atributos</a:t>
            </a:r>
            <a:r>
              <a:rPr spc="-280" dirty="0"/>
              <a:t> </a:t>
            </a:r>
            <a:r>
              <a:rPr spc="-100" dirty="0"/>
              <a:t>de</a:t>
            </a:r>
            <a:r>
              <a:rPr spc="-240" dirty="0"/>
              <a:t> </a:t>
            </a:r>
            <a:r>
              <a:rPr spc="-147" dirty="0"/>
              <a:t>Calidad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53" dirty="0"/>
              <a:t> </a:t>
            </a:r>
            <a:r>
              <a:rPr spc="-53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632713"/>
            <a:ext cx="10761133" cy="337857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b="1" spc="-13" dirty="0">
                <a:latin typeface="Arial"/>
                <a:cs typeface="Arial"/>
              </a:rPr>
              <a:t>Comprensibilidad</a:t>
            </a:r>
            <a:endParaRPr sz="3733">
              <a:latin typeface="Arial"/>
              <a:cs typeface="Arial"/>
            </a:endParaRPr>
          </a:p>
          <a:p>
            <a:pPr>
              <a:spcBef>
                <a:spcPts val="1107"/>
              </a:spcBef>
            </a:pPr>
            <a:endParaRPr sz="3733">
              <a:latin typeface="Arial"/>
              <a:cs typeface="Arial"/>
            </a:endParaRPr>
          </a:p>
          <a:p>
            <a:pPr marL="16933" marR="6773"/>
            <a:r>
              <a:rPr sz="3200" dirty="0">
                <a:latin typeface="Arial"/>
                <a:cs typeface="Arial"/>
              </a:rPr>
              <a:t>La</a:t>
            </a:r>
            <a:r>
              <a:rPr sz="3200" spc="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comprensibilidad</a:t>
            </a:r>
            <a:r>
              <a:rPr sz="3200" spc="13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define</a:t>
            </a:r>
            <a:r>
              <a:rPr sz="3200" spc="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qué</a:t>
            </a:r>
            <a:r>
              <a:rPr sz="3200" spc="1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tan</a:t>
            </a:r>
            <a:r>
              <a:rPr sz="3200" spc="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fácil</a:t>
            </a:r>
            <a:r>
              <a:rPr sz="3200" spc="1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es</a:t>
            </a:r>
            <a:r>
              <a:rPr sz="3200" spc="1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para</a:t>
            </a:r>
            <a:r>
              <a:rPr sz="3200" spc="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el</a:t>
            </a:r>
            <a:r>
              <a:rPr sz="3200" spc="120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usuario </a:t>
            </a:r>
            <a:r>
              <a:rPr sz="3200" dirty="0">
                <a:latin typeface="Arial"/>
                <a:cs typeface="Arial"/>
              </a:rPr>
              <a:t>entender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producto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software.</a:t>
            </a:r>
            <a:endParaRPr sz="3200">
              <a:latin typeface="Arial"/>
              <a:cs typeface="Arial"/>
            </a:endParaRPr>
          </a:p>
          <a:p>
            <a:pPr marL="16933">
              <a:spcBef>
                <a:spcPts val="767"/>
              </a:spcBef>
            </a:pPr>
            <a:r>
              <a:rPr sz="3200" dirty="0">
                <a:latin typeface="Arial"/>
                <a:cs typeface="Arial"/>
              </a:rPr>
              <a:t>Las</a:t>
            </a:r>
            <a:r>
              <a:rPr sz="3200" spc="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interfaces</a:t>
            </a:r>
            <a:r>
              <a:rPr sz="3200" spc="1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operaciones</a:t>
            </a:r>
            <a:r>
              <a:rPr sz="3200" spc="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sistema</a:t>
            </a:r>
            <a:r>
              <a:rPr sz="3200" spc="1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deben</a:t>
            </a:r>
            <a:r>
              <a:rPr sz="3200" spc="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ser</a:t>
            </a:r>
            <a:r>
              <a:rPr sz="3200" spc="100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fáciles</a:t>
            </a:r>
            <a:endParaRPr sz="3200">
              <a:latin typeface="Arial"/>
              <a:cs typeface="Arial"/>
            </a:endParaRPr>
          </a:p>
          <a:p>
            <a:pPr marL="16933">
              <a:spcBef>
                <a:spcPts val="7"/>
              </a:spcBef>
            </a:pPr>
            <a:r>
              <a:rPr sz="3200" dirty="0">
                <a:latin typeface="Arial"/>
                <a:cs typeface="Arial"/>
              </a:rPr>
              <a:t>de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entender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su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aplicabilidad</a:t>
            </a:r>
            <a:r>
              <a:rPr sz="3200" spc="-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debe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ser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evidente.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54643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0" dirty="0"/>
              <a:t>Atributos</a:t>
            </a:r>
            <a:r>
              <a:rPr spc="-280" dirty="0"/>
              <a:t> </a:t>
            </a:r>
            <a:r>
              <a:rPr spc="-100" dirty="0"/>
              <a:t>de</a:t>
            </a:r>
            <a:r>
              <a:rPr spc="-240" dirty="0"/>
              <a:t> </a:t>
            </a:r>
            <a:r>
              <a:rPr spc="-147" dirty="0"/>
              <a:t>Calidad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53" dirty="0"/>
              <a:t> </a:t>
            </a:r>
            <a:r>
              <a:rPr spc="-53" dirty="0"/>
              <a:t>Software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543465" y="2562599"/>
            <a:ext cx="9105069" cy="340435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0" indent="0">
              <a:spcBef>
                <a:spcPts val="127"/>
              </a:spcBef>
              <a:buNone/>
            </a:pPr>
            <a:r>
              <a:rPr spc="-13" dirty="0"/>
              <a:t>Portabilidad</a:t>
            </a:r>
          </a:p>
          <a:p>
            <a:pPr>
              <a:spcBef>
                <a:spcPts val="1107"/>
              </a:spcBef>
            </a:pPr>
            <a:endParaRPr spc="-13" dirty="0"/>
          </a:p>
          <a:p>
            <a:pPr marL="16933" marR="6773"/>
            <a:r>
              <a:rPr dirty="0">
                <a:latin typeface="Arial"/>
                <a:cs typeface="Arial"/>
              </a:rPr>
              <a:t>La</a:t>
            </a:r>
            <a:r>
              <a:rPr spc="1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capacidad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del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producto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software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para</a:t>
            </a:r>
            <a:r>
              <a:rPr spc="3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ser</a:t>
            </a:r>
            <a:r>
              <a:rPr spc="13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transferido </a:t>
            </a:r>
            <a:r>
              <a:rPr dirty="0">
                <a:latin typeface="Arial"/>
                <a:cs typeface="Arial"/>
              </a:rPr>
              <a:t>de</a:t>
            </a:r>
            <a:r>
              <a:rPr spc="-6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un</a:t>
            </a:r>
            <a:r>
              <a:rPr spc="-6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entorno</a:t>
            </a:r>
            <a:r>
              <a:rPr spc="-4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73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otro.</a:t>
            </a:r>
            <a:endParaRPr dirty="0">
              <a:latin typeface="Arial"/>
              <a:cs typeface="Arial"/>
            </a:endParaRPr>
          </a:p>
          <a:p>
            <a:pPr marL="16933">
              <a:spcBef>
                <a:spcPts val="767"/>
              </a:spcBef>
            </a:pPr>
            <a:r>
              <a:rPr dirty="0">
                <a:latin typeface="Arial"/>
                <a:cs typeface="Arial"/>
              </a:rPr>
              <a:t>Es</a:t>
            </a:r>
            <a:r>
              <a:rPr spc="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necesaria la</a:t>
            </a:r>
            <a:r>
              <a:rPr spc="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abstracción</a:t>
            </a:r>
            <a:r>
              <a:rPr spc="1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generalizada</a:t>
            </a:r>
            <a:r>
              <a:rPr spc="1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entre</a:t>
            </a:r>
            <a:r>
              <a:rPr spc="1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la</a:t>
            </a:r>
            <a:r>
              <a:rPr spc="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lógica</a:t>
            </a:r>
            <a:r>
              <a:rPr spc="7" dirty="0">
                <a:latin typeface="Arial"/>
                <a:cs typeface="Arial"/>
              </a:rPr>
              <a:t> </a:t>
            </a:r>
            <a:r>
              <a:rPr spc="-33" dirty="0">
                <a:latin typeface="Arial"/>
                <a:cs typeface="Arial"/>
              </a:rPr>
              <a:t>de</a:t>
            </a:r>
            <a:endParaRPr dirty="0">
              <a:latin typeface="Arial"/>
              <a:cs typeface="Arial"/>
            </a:endParaRPr>
          </a:p>
          <a:p>
            <a:pPr marL="16933">
              <a:spcBef>
                <a:spcPts val="7"/>
              </a:spcBef>
            </a:pPr>
            <a:r>
              <a:rPr dirty="0">
                <a:latin typeface="Arial"/>
                <a:cs typeface="Arial"/>
              </a:rPr>
              <a:t>la</a:t>
            </a:r>
            <a:r>
              <a:rPr spc="-8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aplicación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</a:t>
            </a:r>
            <a:r>
              <a:rPr spc="-7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las</a:t>
            </a:r>
            <a:r>
              <a:rPr spc="-7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interfaces</a:t>
            </a:r>
            <a:r>
              <a:rPr spc="-7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del</a:t>
            </a:r>
            <a:r>
              <a:rPr spc="-67" dirty="0">
                <a:latin typeface="Arial"/>
                <a:cs typeface="Arial"/>
              </a:rPr>
              <a:t> </a:t>
            </a:r>
            <a:r>
              <a:rPr spc="-13" dirty="0">
                <a:latin typeface="Arial"/>
                <a:cs typeface="Arial"/>
              </a:rPr>
              <a:t>sistema.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9413" y="473529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0" dirty="0"/>
              <a:t>Atributos</a:t>
            </a:r>
            <a:r>
              <a:rPr spc="-280" dirty="0"/>
              <a:t> </a:t>
            </a:r>
            <a:r>
              <a:rPr spc="-100" dirty="0"/>
              <a:t>de</a:t>
            </a:r>
            <a:r>
              <a:rPr spc="-240" dirty="0"/>
              <a:t> </a:t>
            </a:r>
            <a:r>
              <a:rPr spc="-147" dirty="0"/>
              <a:t>Calidad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53" dirty="0"/>
              <a:t> </a:t>
            </a:r>
            <a:r>
              <a:rPr spc="-53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518921"/>
            <a:ext cx="11132820" cy="469900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b="1" spc="-13" dirty="0">
                <a:latin typeface="Arial"/>
                <a:cs typeface="Arial"/>
              </a:rPr>
              <a:t>Testeabilidad</a:t>
            </a:r>
            <a:endParaRPr sz="3733">
              <a:latin typeface="Arial"/>
              <a:cs typeface="Arial"/>
            </a:endParaRPr>
          </a:p>
          <a:p>
            <a:pPr marL="16933">
              <a:lnSpc>
                <a:spcPts val="3460"/>
              </a:lnSpc>
              <a:spcBef>
                <a:spcPts val="3220"/>
              </a:spcBef>
              <a:tabLst>
                <a:tab pos="2221596" algn="l"/>
                <a:tab pos="2931087" algn="l"/>
                <a:tab pos="4298419" algn="l"/>
                <a:tab pos="4871598" algn="l"/>
                <a:tab pos="6849362" algn="l"/>
                <a:tab pos="7649442" algn="l"/>
                <a:tab pos="9649219" algn="l"/>
                <a:tab pos="10113180" algn="l"/>
                <a:tab pos="10799809" algn="l"/>
              </a:tabLst>
            </a:pPr>
            <a:r>
              <a:rPr sz="3200" spc="-13" dirty="0">
                <a:latin typeface="Arial"/>
                <a:cs typeface="Arial"/>
              </a:rPr>
              <a:t>Capacidad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de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seguir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la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ejecución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del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programa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67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su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la</a:t>
            </a:r>
            <a:endParaRPr sz="3200">
              <a:latin typeface="Arial"/>
              <a:cs typeface="Arial"/>
            </a:endParaRPr>
          </a:p>
          <a:p>
            <a:pPr marL="16933">
              <a:lnSpc>
                <a:spcPts val="3460"/>
              </a:lnSpc>
            </a:pPr>
            <a:r>
              <a:rPr sz="3200" spc="-13" dirty="0">
                <a:latin typeface="Arial"/>
                <a:cs typeface="Arial"/>
              </a:rPr>
              <a:t>depuración.</a:t>
            </a:r>
            <a:endParaRPr sz="3200">
              <a:latin typeface="Arial"/>
              <a:cs typeface="Arial"/>
            </a:endParaRPr>
          </a:p>
          <a:p>
            <a:pPr>
              <a:spcBef>
                <a:spcPts val="160"/>
              </a:spcBef>
            </a:pPr>
            <a:endParaRPr sz="3200">
              <a:latin typeface="Arial"/>
              <a:cs typeface="Arial"/>
            </a:endParaRPr>
          </a:p>
          <a:p>
            <a:pPr marL="16933"/>
            <a:r>
              <a:rPr sz="3200" dirty="0">
                <a:latin typeface="Arial"/>
                <a:cs typeface="Arial"/>
              </a:rPr>
              <a:t>Depende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modularidad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código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su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estructura.</a:t>
            </a:r>
            <a:endParaRPr sz="3200">
              <a:latin typeface="Arial"/>
              <a:cs typeface="Arial"/>
            </a:endParaRPr>
          </a:p>
          <a:p>
            <a:pPr>
              <a:spcBef>
                <a:spcPts val="933"/>
              </a:spcBef>
            </a:pPr>
            <a:endParaRPr sz="3200">
              <a:latin typeface="Arial"/>
              <a:cs typeface="Arial"/>
            </a:endParaRPr>
          </a:p>
          <a:p>
            <a:pPr marL="16933" marR="6773" algn="just">
              <a:lnSpc>
                <a:spcPct val="80000"/>
              </a:lnSpc>
            </a:pPr>
            <a:r>
              <a:rPr sz="3200" dirty="0">
                <a:latin typeface="Arial"/>
                <a:cs typeface="Arial"/>
              </a:rPr>
              <a:t>Los</a:t>
            </a:r>
            <a:r>
              <a:rPr sz="3200" spc="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programas</a:t>
            </a:r>
            <a:r>
              <a:rPr sz="3200" spc="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modulares</a:t>
            </a:r>
            <a:r>
              <a:rPr sz="3200" spc="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bien</a:t>
            </a:r>
            <a:r>
              <a:rPr sz="3200" spc="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estructurados</a:t>
            </a:r>
            <a:r>
              <a:rPr sz="3200" spc="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resultan</a:t>
            </a:r>
            <a:r>
              <a:rPr sz="3200" spc="67" dirty="0">
                <a:latin typeface="Arial"/>
                <a:cs typeface="Arial"/>
              </a:rPr>
              <a:t> </a:t>
            </a:r>
            <a:r>
              <a:rPr sz="3200" spc="-33" dirty="0">
                <a:latin typeface="Arial"/>
                <a:cs typeface="Arial"/>
              </a:rPr>
              <a:t>más </a:t>
            </a:r>
            <a:r>
              <a:rPr sz="3200" dirty="0">
                <a:latin typeface="Arial"/>
                <a:cs typeface="Arial"/>
              </a:rPr>
              <a:t>adecuados</a:t>
            </a:r>
            <a:r>
              <a:rPr sz="3200" spc="3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para</a:t>
            </a:r>
            <a:r>
              <a:rPr sz="3200" spc="3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las</a:t>
            </a:r>
            <a:r>
              <a:rPr sz="3200" spc="3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pruebas</a:t>
            </a:r>
            <a:r>
              <a:rPr sz="3200" spc="3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sistemáticas</a:t>
            </a:r>
            <a:r>
              <a:rPr sz="3200" spc="3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3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por</a:t>
            </a:r>
            <a:r>
              <a:rPr sz="3200" spc="3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etapas</a:t>
            </a:r>
            <a:r>
              <a:rPr sz="3200" spc="360" dirty="0">
                <a:latin typeface="Arial"/>
                <a:cs typeface="Arial"/>
              </a:rPr>
              <a:t> </a:t>
            </a:r>
            <a:r>
              <a:rPr sz="3200" spc="-33" dirty="0">
                <a:latin typeface="Arial"/>
                <a:cs typeface="Arial"/>
              </a:rPr>
              <a:t>que </a:t>
            </a:r>
            <a:r>
              <a:rPr sz="3200" dirty="0">
                <a:latin typeface="Arial"/>
                <a:cs typeface="Arial"/>
              </a:rPr>
              <a:t>los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programas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monolíticos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estructurados.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410" y="396616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0" dirty="0"/>
              <a:t>Atributos</a:t>
            </a:r>
            <a:r>
              <a:rPr spc="-280" dirty="0"/>
              <a:t> </a:t>
            </a:r>
            <a:r>
              <a:rPr spc="-100" dirty="0"/>
              <a:t>de</a:t>
            </a:r>
            <a:r>
              <a:rPr spc="-240" dirty="0"/>
              <a:t> </a:t>
            </a:r>
            <a:r>
              <a:rPr spc="-147" dirty="0"/>
              <a:t>Calidad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53" dirty="0"/>
              <a:t> </a:t>
            </a:r>
            <a:r>
              <a:rPr spc="-53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632712"/>
            <a:ext cx="10761133" cy="288613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b="1" spc="-13" dirty="0">
                <a:latin typeface="Arial"/>
                <a:cs typeface="Arial"/>
              </a:rPr>
              <a:t>Usabilidad</a:t>
            </a:r>
            <a:endParaRPr sz="3733">
              <a:latin typeface="Arial"/>
              <a:cs typeface="Arial"/>
            </a:endParaRPr>
          </a:p>
          <a:p>
            <a:pPr>
              <a:spcBef>
                <a:spcPts val="1873"/>
              </a:spcBef>
            </a:pPr>
            <a:endParaRPr sz="3733">
              <a:latin typeface="Arial"/>
              <a:cs typeface="Arial"/>
            </a:endParaRPr>
          </a:p>
          <a:p>
            <a:pPr marL="16933" marR="6773" algn="just"/>
            <a:r>
              <a:rPr sz="3200" dirty="0">
                <a:latin typeface="Arial"/>
                <a:cs typeface="Arial"/>
              </a:rPr>
              <a:t>La</a:t>
            </a:r>
            <a:r>
              <a:rPr sz="3200" spc="3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capacidad</a:t>
            </a:r>
            <a:r>
              <a:rPr sz="3200" spc="3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3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producto</a:t>
            </a:r>
            <a:r>
              <a:rPr sz="3200" spc="3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software</a:t>
            </a:r>
            <a:r>
              <a:rPr sz="3200" spc="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para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ser</a:t>
            </a:r>
            <a:r>
              <a:rPr sz="3200" spc="3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entendido, </a:t>
            </a:r>
            <a:r>
              <a:rPr sz="3200" dirty="0">
                <a:latin typeface="Arial"/>
                <a:cs typeface="Arial"/>
              </a:rPr>
              <a:t>aprendido,</a:t>
            </a:r>
            <a:r>
              <a:rPr sz="3200" spc="1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utilizado</a:t>
            </a:r>
            <a:r>
              <a:rPr sz="3200" spc="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ser</a:t>
            </a:r>
            <a:r>
              <a:rPr sz="3200" spc="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atractivo</a:t>
            </a:r>
            <a:r>
              <a:rPr sz="3200" spc="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para</a:t>
            </a:r>
            <a:r>
              <a:rPr sz="3200" spc="1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el</a:t>
            </a:r>
            <a:r>
              <a:rPr sz="3200" spc="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usuario,</a:t>
            </a:r>
            <a:r>
              <a:rPr sz="3200" spc="11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cuando </a:t>
            </a:r>
            <a:r>
              <a:rPr sz="3200" dirty="0">
                <a:latin typeface="Arial"/>
                <a:cs typeface="Arial"/>
              </a:rPr>
              <a:t>se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utiliza</a:t>
            </a:r>
            <a:r>
              <a:rPr sz="3200" spc="-1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bajo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condiciones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específicas.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318" y="422254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0" dirty="0"/>
              <a:t>Atributos</a:t>
            </a:r>
            <a:r>
              <a:rPr spc="-280" dirty="0"/>
              <a:t> </a:t>
            </a:r>
            <a:r>
              <a:rPr spc="-100" dirty="0"/>
              <a:t>de</a:t>
            </a:r>
            <a:r>
              <a:rPr spc="-240" dirty="0"/>
              <a:t> </a:t>
            </a:r>
            <a:r>
              <a:rPr spc="-147" dirty="0"/>
              <a:t>Calidad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53" dirty="0"/>
              <a:t> </a:t>
            </a:r>
            <a:r>
              <a:rPr spc="-53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575815"/>
            <a:ext cx="11372427" cy="5261141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b="1" spc="-13" dirty="0">
                <a:latin typeface="Arial"/>
                <a:cs typeface="Arial"/>
              </a:rPr>
              <a:t>Confiabilidad</a:t>
            </a:r>
            <a:endParaRPr sz="3733">
              <a:latin typeface="Arial"/>
              <a:cs typeface="Arial"/>
            </a:endParaRPr>
          </a:p>
          <a:p>
            <a:pPr>
              <a:spcBef>
                <a:spcPts val="1480"/>
              </a:spcBef>
            </a:pPr>
            <a:endParaRPr sz="3733">
              <a:latin typeface="Arial"/>
              <a:cs typeface="Arial"/>
            </a:endParaRPr>
          </a:p>
          <a:p>
            <a:pPr marL="16933" marR="8466" algn="just">
              <a:lnSpc>
                <a:spcPts val="3453"/>
              </a:lnSpc>
            </a:pPr>
            <a:r>
              <a:rPr sz="3200" dirty="0">
                <a:latin typeface="Arial"/>
                <a:cs typeface="Arial"/>
              </a:rPr>
              <a:t>La</a:t>
            </a:r>
            <a:r>
              <a:rPr sz="3200" spc="-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capacidad</a:t>
            </a:r>
            <a:r>
              <a:rPr sz="3200" spc="-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-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producto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software</a:t>
            </a:r>
            <a:r>
              <a:rPr sz="3200" spc="-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para</a:t>
            </a:r>
            <a:r>
              <a:rPr sz="3200" spc="-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mantener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</a:t>
            </a:r>
            <a:r>
              <a:rPr sz="3200" spc="-2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nivel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33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rendimiento</a:t>
            </a:r>
            <a:r>
              <a:rPr sz="3200" spc="3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específico</a:t>
            </a:r>
            <a:r>
              <a:rPr sz="3200" spc="33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cuando</a:t>
            </a:r>
            <a:r>
              <a:rPr sz="3200" spc="33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</a:t>
            </a:r>
            <a:r>
              <a:rPr sz="3200" spc="339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utiliza</a:t>
            </a:r>
            <a:r>
              <a:rPr sz="3200" spc="3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bajo</a:t>
            </a:r>
            <a:r>
              <a:rPr sz="3200" spc="34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condiciones específicas.</a:t>
            </a:r>
            <a:endParaRPr sz="3200">
              <a:latin typeface="Arial"/>
              <a:cs typeface="Arial"/>
            </a:endParaRPr>
          </a:p>
          <a:p>
            <a:pPr>
              <a:spcBef>
                <a:spcPts val="1320"/>
              </a:spcBef>
            </a:pPr>
            <a:endParaRPr sz="3200">
              <a:latin typeface="Arial"/>
              <a:cs typeface="Arial"/>
            </a:endParaRPr>
          </a:p>
          <a:p>
            <a:pPr marL="16933" marR="8466" algn="just">
              <a:lnSpc>
                <a:spcPts val="3453"/>
              </a:lnSpc>
            </a:pPr>
            <a:r>
              <a:rPr sz="3200" dirty="0">
                <a:latin typeface="Arial"/>
                <a:cs typeface="Arial"/>
              </a:rPr>
              <a:t>Un</a:t>
            </a:r>
            <a:r>
              <a:rPr sz="3200" spc="4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sistema</a:t>
            </a:r>
            <a:r>
              <a:rPr sz="3200" spc="4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4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software</a:t>
            </a:r>
            <a:r>
              <a:rPr sz="3200" spc="5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puede</a:t>
            </a:r>
            <a:r>
              <a:rPr sz="3200" spc="5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considerarse</a:t>
            </a:r>
            <a:r>
              <a:rPr sz="3200" spc="5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confiable</a:t>
            </a:r>
            <a:r>
              <a:rPr sz="3200" spc="4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</a:t>
            </a:r>
            <a:r>
              <a:rPr sz="3200" spc="507" dirty="0">
                <a:latin typeface="Arial"/>
                <a:cs typeface="Arial"/>
              </a:rPr>
              <a:t> </a:t>
            </a:r>
            <a:r>
              <a:rPr sz="3200" spc="-33" dirty="0">
                <a:latin typeface="Arial"/>
                <a:cs typeface="Arial"/>
              </a:rPr>
              <a:t>las </a:t>
            </a:r>
            <a:r>
              <a:rPr sz="3200" dirty="0">
                <a:latin typeface="Arial"/>
                <a:cs typeface="Arial"/>
              </a:rPr>
              <a:t>prueba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producen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una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tasa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baja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errores.</a:t>
            </a:r>
            <a:endParaRPr sz="3200">
              <a:latin typeface="Arial"/>
              <a:cs typeface="Arial"/>
            </a:endParaRPr>
          </a:p>
          <a:p>
            <a:pPr marL="16933" marR="6773" algn="just">
              <a:lnSpc>
                <a:spcPts val="3453"/>
              </a:lnSpc>
              <a:spcBef>
                <a:spcPts val="780"/>
              </a:spcBef>
            </a:pPr>
            <a:r>
              <a:rPr sz="3200" dirty="0">
                <a:latin typeface="Arial"/>
                <a:cs typeface="Arial"/>
              </a:rPr>
              <a:t>La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tasa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error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depende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frecuencia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las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entradas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33" dirty="0">
                <a:latin typeface="Arial"/>
                <a:cs typeface="Arial"/>
              </a:rPr>
              <a:t>de </a:t>
            </a:r>
            <a:r>
              <a:rPr sz="3200" dirty="0">
                <a:latin typeface="Arial"/>
                <a:cs typeface="Arial"/>
              </a:rPr>
              <a:t>la</a:t>
            </a:r>
            <a:r>
              <a:rPr sz="3200" spc="-1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probabilidad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-1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una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entrada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individual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genere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</a:t>
            </a:r>
            <a:r>
              <a:rPr sz="3200" spc="-11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error.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051" y="274321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7" dirty="0"/>
              <a:t>Calidad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33" dirty="0"/>
              <a:t> </a:t>
            </a:r>
            <a:r>
              <a:rPr spc="-87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634744"/>
            <a:ext cx="10760287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59920" marR="6773" indent="-243834">
              <a:spcBef>
                <a:spcPts val="133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  <a:tab pos="1043067" algn="l"/>
                <a:tab pos="2733817" algn="l"/>
                <a:tab pos="3449234" algn="l"/>
                <a:tab pos="4028339" algn="l"/>
                <a:tab pos="4968962" algn="l"/>
                <a:tab pos="6365081" algn="l"/>
                <a:tab pos="8072765" algn="l"/>
                <a:tab pos="8629858" algn="l"/>
                <a:tab pos="9208963" algn="l"/>
              </a:tabLst>
            </a:pPr>
            <a:r>
              <a:rPr sz="3200" spc="-33" dirty="0">
                <a:latin typeface="Arial"/>
                <a:cs typeface="Arial"/>
              </a:rPr>
              <a:t>Un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ejemplo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de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lo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que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puede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suceder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si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el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software </a:t>
            </a:r>
            <a:r>
              <a:rPr sz="3200" dirty="0">
                <a:latin typeface="Arial"/>
                <a:cs typeface="Arial"/>
              </a:rPr>
              <a:t>contiene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errores,</a:t>
            </a:r>
            <a:r>
              <a:rPr sz="3200" spc="-1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</a:t>
            </a:r>
            <a:r>
              <a:rPr sz="3200" spc="-13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conoce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como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"Malfunction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27" dirty="0">
                <a:latin typeface="Arial"/>
                <a:cs typeface="Arial"/>
              </a:rPr>
              <a:t>54“.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667" y="4837921"/>
            <a:ext cx="161544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80" dirty="0">
                <a:latin typeface="Arial"/>
                <a:cs typeface="Arial"/>
              </a:rPr>
              <a:t>Terac-</a:t>
            </a:r>
            <a:r>
              <a:rPr sz="3200" spc="-33" dirty="0">
                <a:latin typeface="Arial"/>
                <a:cs typeface="Arial"/>
              </a:rPr>
              <a:t>25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3407" y="2852927"/>
            <a:ext cx="6165087" cy="373075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237" y="482075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0" dirty="0"/>
              <a:t>Atributos</a:t>
            </a:r>
            <a:r>
              <a:rPr spc="-280" dirty="0"/>
              <a:t> </a:t>
            </a:r>
            <a:r>
              <a:rPr spc="-100" dirty="0"/>
              <a:t>de</a:t>
            </a:r>
            <a:r>
              <a:rPr spc="-240" dirty="0"/>
              <a:t> </a:t>
            </a:r>
            <a:r>
              <a:rPr spc="-147" dirty="0"/>
              <a:t>Calidad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53" dirty="0"/>
              <a:t> </a:t>
            </a:r>
            <a:r>
              <a:rPr spc="-53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632713"/>
            <a:ext cx="10765367" cy="239369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b="1" spc="-13" dirty="0">
                <a:latin typeface="Arial"/>
                <a:cs typeface="Arial"/>
              </a:rPr>
              <a:t>Adaptabilidad</a:t>
            </a:r>
            <a:endParaRPr sz="3733">
              <a:latin typeface="Arial"/>
              <a:cs typeface="Arial"/>
            </a:endParaRPr>
          </a:p>
          <a:p>
            <a:pPr>
              <a:spcBef>
                <a:spcPts val="1873"/>
              </a:spcBef>
            </a:pPr>
            <a:endParaRPr sz="3733">
              <a:latin typeface="Arial"/>
              <a:cs typeface="Arial"/>
            </a:endParaRPr>
          </a:p>
          <a:p>
            <a:pPr marL="16933" marR="6773"/>
            <a:r>
              <a:rPr sz="3200" dirty="0">
                <a:latin typeface="Arial"/>
                <a:cs typeface="Arial"/>
              </a:rPr>
              <a:t>Capacidad</a:t>
            </a:r>
            <a:r>
              <a:rPr sz="3200" spc="-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</a:t>
            </a:r>
            <a:r>
              <a:rPr sz="3200" spc="-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sistema</a:t>
            </a:r>
            <a:r>
              <a:rPr sz="3200" spc="-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adaptarse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automáticamente </a:t>
            </a:r>
            <a:r>
              <a:rPr sz="3200" spc="-67" dirty="0">
                <a:latin typeface="Arial"/>
                <a:cs typeface="Arial"/>
              </a:rPr>
              <a:t>a </a:t>
            </a:r>
            <a:r>
              <a:rPr sz="3200" dirty="0">
                <a:latin typeface="Arial"/>
                <a:cs typeface="Arial"/>
              </a:rPr>
              <a:t>sus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usuarios.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587" y="4056820"/>
            <a:ext cx="10760287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2416325" algn="l"/>
                <a:tab pos="3682908" algn="l"/>
                <a:tab pos="5288148" algn="l"/>
                <a:tab pos="6422653" algn="l"/>
                <a:tab pos="7393755" algn="l"/>
                <a:tab pos="9385065" algn="l"/>
              </a:tabLst>
            </a:pPr>
            <a:r>
              <a:rPr sz="3200" spc="-13" dirty="0">
                <a:latin typeface="Arial"/>
                <a:cs typeface="Arial"/>
              </a:rPr>
              <a:t>Capacidad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7" dirty="0">
                <a:latin typeface="Arial"/>
                <a:cs typeface="Arial"/>
              </a:rPr>
              <a:t>para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tolerar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que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los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usuarios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puedan</a:t>
            </a:r>
            <a:endParaRPr sz="3200">
              <a:latin typeface="Arial"/>
              <a:cs typeface="Arial"/>
            </a:endParaRPr>
          </a:p>
          <a:p>
            <a:pPr marL="16933">
              <a:spcBef>
                <a:spcPts val="7"/>
              </a:spcBef>
              <a:tabLst>
                <a:tab pos="2609361" algn="l"/>
                <a:tab pos="5922285" algn="l"/>
              </a:tabLst>
            </a:pPr>
            <a:r>
              <a:rPr sz="3200" spc="-13" dirty="0">
                <a:latin typeface="Arial"/>
                <a:cs typeface="Arial"/>
              </a:rPr>
              <a:t>personalizar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sustancialmente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el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09613" y="4545244"/>
            <a:ext cx="4169833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790655" algn="l"/>
                <a:tab pos="3836997" algn="l"/>
              </a:tabLst>
            </a:pPr>
            <a:r>
              <a:rPr sz="3200" spc="-13" dirty="0">
                <a:latin typeface="Arial"/>
                <a:cs typeface="Arial"/>
              </a:rPr>
              <a:t>sistema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mediante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la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587" y="5032993"/>
            <a:ext cx="568536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13" dirty="0">
                <a:latin typeface="Arial"/>
                <a:cs typeface="Arial"/>
              </a:rPr>
              <a:t>personalización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actividades.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0150" y="516258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0" dirty="0"/>
              <a:t>Atributos</a:t>
            </a:r>
            <a:r>
              <a:rPr spc="-280" dirty="0"/>
              <a:t> </a:t>
            </a:r>
            <a:r>
              <a:rPr spc="-100" dirty="0"/>
              <a:t>de</a:t>
            </a:r>
            <a:r>
              <a:rPr spc="-240" dirty="0"/>
              <a:t> </a:t>
            </a:r>
            <a:r>
              <a:rPr spc="-147" dirty="0"/>
              <a:t>Calidad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53" dirty="0"/>
              <a:t> </a:t>
            </a:r>
            <a:r>
              <a:rPr spc="-53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632713"/>
            <a:ext cx="10761133" cy="2393690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b="1" spc="-13" dirty="0">
                <a:latin typeface="Arial"/>
                <a:cs typeface="Arial"/>
              </a:rPr>
              <a:t>Reusabilidad</a:t>
            </a:r>
            <a:endParaRPr sz="3733">
              <a:latin typeface="Arial"/>
              <a:cs typeface="Arial"/>
            </a:endParaRPr>
          </a:p>
          <a:p>
            <a:pPr>
              <a:spcBef>
                <a:spcPts val="1873"/>
              </a:spcBef>
            </a:pPr>
            <a:endParaRPr sz="3733">
              <a:latin typeface="Arial"/>
              <a:cs typeface="Arial"/>
            </a:endParaRPr>
          </a:p>
          <a:p>
            <a:pPr marL="16933" marR="6773"/>
            <a:r>
              <a:rPr sz="3200" dirty="0">
                <a:latin typeface="Arial"/>
                <a:cs typeface="Arial"/>
              </a:rPr>
              <a:t>El</a:t>
            </a:r>
            <a:r>
              <a:rPr sz="3200" spc="2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grado</a:t>
            </a:r>
            <a:r>
              <a:rPr sz="3200" spc="2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</a:t>
            </a:r>
            <a:r>
              <a:rPr sz="3200" spc="2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2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</a:t>
            </a:r>
            <a:r>
              <a:rPr sz="3200" spc="2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programa</a:t>
            </a:r>
            <a:r>
              <a:rPr sz="3200" spc="2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(o</a:t>
            </a:r>
            <a:r>
              <a:rPr sz="3200" spc="2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partes</a:t>
            </a:r>
            <a:r>
              <a:rPr sz="3200" spc="2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2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mismo)</a:t>
            </a:r>
            <a:r>
              <a:rPr sz="3200" spc="23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puede </a:t>
            </a:r>
            <a:r>
              <a:rPr sz="3200" dirty="0">
                <a:latin typeface="Arial"/>
                <a:cs typeface="Arial"/>
              </a:rPr>
              <a:t>ser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reutilizado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otras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aplicaciones.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54643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0" dirty="0"/>
              <a:t>Atributos</a:t>
            </a:r>
            <a:r>
              <a:rPr spc="-280" dirty="0"/>
              <a:t> </a:t>
            </a:r>
            <a:r>
              <a:rPr spc="-100" dirty="0"/>
              <a:t>de</a:t>
            </a:r>
            <a:r>
              <a:rPr spc="-240" dirty="0"/>
              <a:t> </a:t>
            </a:r>
            <a:r>
              <a:rPr spc="-147" dirty="0"/>
              <a:t>Calidad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53" dirty="0"/>
              <a:t> </a:t>
            </a:r>
            <a:r>
              <a:rPr spc="-53" dirty="0"/>
              <a:t>Software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87163" y="2501598"/>
            <a:ext cx="10617674" cy="330175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0" indent="0">
              <a:spcBef>
                <a:spcPts val="127"/>
              </a:spcBef>
              <a:buNone/>
            </a:pPr>
            <a:r>
              <a:rPr b="1" spc="-13" dirty="0"/>
              <a:t>Resiliencia</a:t>
            </a:r>
          </a:p>
          <a:p>
            <a:pPr>
              <a:spcBef>
                <a:spcPts val="1873"/>
              </a:spcBef>
            </a:pPr>
            <a:endParaRPr spc="-13" dirty="0"/>
          </a:p>
          <a:p>
            <a:pPr marL="16933" marR="6773" algn="just"/>
            <a:r>
              <a:rPr sz="2400" dirty="0">
                <a:latin typeface="Arial"/>
                <a:cs typeface="Arial"/>
              </a:rPr>
              <a:t>La</a:t>
            </a:r>
            <a:r>
              <a:rPr sz="2400" spc="-5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capacidad</a:t>
            </a:r>
            <a:r>
              <a:rPr sz="2400" spc="-4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4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</a:t>
            </a:r>
            <a:r>
              <a:rPr sz="2400" spc="-4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sistema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4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software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recuperarse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33" dirty="0">
                <a:latin typeface="Arial"/>
                <a:cs typeface="Arial"/>
              </a:rPr>
              <a:t>de </a:t>
            </a:r>
            <a:r>
              <a:rPr sz="2400" dirty="0">
                <a:latin typeface="Arial"/>
                <a:cs typeface="Arial"/>
              </a:rPr>
              <a:t>ciertos</a:t>
            </a:r>
            <a:r>
              <a:rPr sz="2400" spc="5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tipos</a:t>
            </a:r>
            <a:r>
              <a:rPr sz="2400" spc="5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fallas</a:t>
            </a:r>
            <a:r>
              <a:rPr sz="2400" spc="52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5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seguir</a:t>
            </a:r>
            <a:r>
              <a:rPr sz="2400" spc="5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siendo</a:t>
            </a:r>
            <a:r>
              <a:rPr sz="2400" spc="5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funcional</a:t>
            </a:r>
            <a:r>
              <a:rPr sz="2400" spc="5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desde</a:t>
            </a:r>
            <a:r>
              <a:rPr sz="2400" spc="507" dirty="0">
                <a:latin typeface="Arial"/>
                <a:cs typeface="Arial"/>
              </a:rPr>
              <a:t> </a:t>
            </a:r>
            <a:r>
              <a:rPr sz="2400" spc="-33" dirty="0">
                <a:latin typeface="Arial"/>
                <a:cs typeface="Arial"/>
              </a:rPr>
              <a:t>la </a:t>
            </a:r>
            <a:r>
              <a:rPr sz="2400" dirty="0">
                <a:latin typeface="Arial"/>
                <a:cs typeface="Arial"/>
              </a:rPr>
              <a:t>perspectiva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3" dirty="0">
                <a:latin typeface="Arial"/>
                <a:cs typeface="Arial"/>
              </a:rPr>
              <a:t>cliente.</a:t>
            </a:r>
            <a:endParaRPr sz="2400" dirty="0">
              <a:latin typeface="Arial"/>
              <a:cs typeface="Arial"/>
            </a:endParaRPr>
          </a:p>
          <a:p>
            <a:pPr marL="16933" algn="just">
              <a:spcBef>
                <a:spcPts val="773"/>
              </a:spcBef>
            </a:pPr>
            <a:r>
              <a:rPr sz="2400" spc="-47" dirty="0">
                <a:latin typeface="Arial"/>
                <a:cs typeface="Arial"/>
              </a:rPr>
              <a:t>También</a:t>
            </a:r>
            <a:r>
              <a:rPr sz="2400" spc="-10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10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puede</a:t>
            </a:r>
            <a:r>
              <a:rPr sz="2400" spc="-8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llamar</a:t>
            </a:r>
            <a:r>
              <a:rPr sz="2400" spc="-87" dirty="0">
                <a:latin typeface="Arial"/>
                <a:cs typeface="Arial"/>
              </a:rPr>
              <a:t> </a:t>
            </a:r>
            <a:r>
              <a:rPr sz="2400" spc="-13" dirty="0">
                <a:latin typeface="Arial"/>
                <a:cs typeface="Arial"/>
              </a:rPr>
              <a:t>Recuperabilidad.</a:t>
            </a:r>
            <a:endParaRPr sz="2400" dirty="0">
              <a:latin typeface="Arial"/>
              <a:cs typeface="Arial"/>
            </a:endParaRPr>
          </a:p>
          <a:p>
            <a:pPr marL="16933" marR="6773" algn="just">
              <a:spcBef>
                <a:spcPts val="767"/>
              </a:spcBef>
            </a:pPr>
            <a:r>
              <a:rPr sz="2400" dirty="0">
                <a:latin typeface="Arial"/>
                <a:cs typeface="Arial"/>
              </a:rPr>
              <a:t>El</a:t>
            </a:r>
            <a:r>
              <a:rPr sz="2400" spc="12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software</a:t>
            </a:r>
            <a:r>
              <a:rPr sz="2400" spc="127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460" dirty="0">
                <a:latin typeface="Arial"/>
                <a:cs typeface="Arial"/>
              </a:rPr>
              <a:t>   </a:t>
            </a:r>
            <a:r>
              <a:rPr sz="2400" dirty="0">
                <a:latin typeface="Arial"/>
                <a:cs typeface="Arial"/>
              </a:rPr>
              <a:t>resiliente</a:t>
            </a:r>
            <a:r>
              <a:rPr sz="2400" spc="12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si</a:t>
            </a:r>
            <a:r>
              <a:rPr sz="2400" spc="12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sus</a:t>
            </a:r>
            <a:r>
              <a:rPr sz="2400" spc="120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funciones</a:t>
            </a:r>
            <a:r>
              <a:rPr sz="2400" spc="127" dirty="0">
                <a:latin typeface="Arial"/>
                <a:cs typeface="Arial"/>
              </a:rPr>
              <a:t>  </a:t>
            </a:r>
            <a:r>
              <a:rPr sz="2400" dirty="0">
                <a:latin typeface="Arial"/>
                <a:cs typeface="Arial"/>
              </a:rPr>
              <a:t>críticas</a:t>
            </a:r>
            <a:r>
              <a:rPr sz="2400" spc="120" dirty="0">
                <a:latin typeface="Arial"/>
                <a:cs typeface="Arial"/>
              </a:rPr>
              <a:t>  </a:t>
            </a:r>
            <a:r>
              <a:rPr sz="2400" spc="-33" dirty="0">
                <a:latin typeface="Arial"/>
                <a:cs typeface="Arial"/>
              </a:rPr>
              <a:t>se </a:t>
            </a:r>
            <a:r>
              <a:rPr sz="2400" dirty="0">
                <a:latin typeface="Arial"/>
                <a:cs typeface="Arial"/>
              </a:rPr>
              <a:t>pueden</a:t>
            </a:r>
            <a:r>
              <a:rPr sz="2400" spc="-9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recuperar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9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una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3" dirty="0">
                <a:latin typeface="Arial"/>
                <a:cs typeface="Arial"/>
              </a:rPr>
              <a:t>falla.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874" y="431787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0" dirty="0"/>
              <a:t>Atributos</a:t>
            </a:r>
            <a:r>
              <a:rPr spc="-280" dirty="0"/>
              <a:t> </a:t>
            </a:r>
            <a:r>
              <a:rPr spc="-100" dirty="0"/>
              <a:t>de</a:t>
            </a:r>
            <a:r>
              <a:rPr spc="-240" dirty="0"/>
              <a:t> </a:t>
            </a:r>
            <a:r>
              <a:rPr spc="-147" dirty="0"/>
              <a:t>Calidad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53" dirty="0"/>
              <a:t> </a:t>
            </a:r>
            <a:r>
              <a:rPr spc="-53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632713"/>
            <a:ext cx="2247052" cy="5906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b="1" spc="-13" dirty="0">
                <a:latin typeface="Arial"/>
                <a:cs typeface="Arial"/>
              </a:rPr>
              <a:t>Eficiencia</a:t>
            </a:r>
            <a:endParaRPr sz="373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587" y="2998554"/>
            <a:ext cx="3106420" cy="116514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spcBef>
                <a:spcPts val="127"/>
              </a:spcBef>
              <a:tabLst>
                <a:tab pos="925384" algn="l"/>
              </a:tabLst>
            </a:pPr>
            <a:r>
              <a:rPr sz="3733" spc="-33" dirty="0">
                <a:latin typeface="Arial"/>
                <a:cs typeface="Arial"/>
              </a:rPr>
              <a:t>La</a:t>
            </a:r>
            <a:r>
              <a:rPr sz="3733" dirty="0">
                <a:latin typeface="Arial"/>
                <a:cs typeface="Arial"/>
              </a:rPr>
              <a:t>	</a:t>
            </a:r>
            <a:r>
              <a:rPr sz="3733" spc="-13" dirty="0">
                <a:latin typeface="Arial"/>
                <a:cs typeface="Arial"/>
              </a:rPr>
              <a:t>capacidad proporcionar</a:t>
            </a:r>
            <a:endParaRPr sz="373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8506" y="2998554"/>
            <a:ext cx="7520093" cy="116514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 indent="210815">
              <a:spcBef>
                <a:spcPts val="127"/>
              </a:spcBef>
              <a:tabLst>
                <a:tab pos="1120112" algn="l"/>
                <a:tab pos="1242028" algn="l"/>
                <a:tab pos="3468707" algn="l"/>
                <a:tab pos="4178196" algn="l"/>
                <a:tab pos="4375463" algn="l"/>
                <a:tab pos="6547956" algn="l"/>
                <a:tab pos="6972972" algn="l"/>
              </a:tabLst>
            </a:pPr>
            <a:r>
              <a:rPr sz="3733" spc="-33" dirty="0">
                <a:latin typeface="Arial"/>
                <a:cs typeface="Arial"/>
              </a:rPr>
              <a:t>del</a:t>
            </a:r>
            <a:r>
              <a:rPr sz="3733" dirty="0">
                <a:latin typeface="Arial"/>
                <a:cs typeface="Arial"/>
              </a:rPr>
              <a:t>		</a:t>
            </a:r>
            <a:r>
              <a:rPr sz="3733" spc="-13" dirty="0">
                <a:latin typeface="Arial"/>
                <a:cs typeface="Arial"/>
              </a:rPr>
              <a:t>producto</a:t>
            </a:r>
            <a:r>
              <a:rPr sz="3733" dirty="0">
                <a:latin typeface="Arial"/>
                <a:cs typeface="Arial"/>
              </a:rPr>
              <a:t>	</a:t>
            </a:r>
            <a:r>
              <a:rPr sz="3733" spc="-33" dirty="0">
                <a:latin typeface="Arial"/>
                <a:cs typeface="Arial"/>
              </a:rPr>
              <a:t>de</a:t>
            </a:r>
            <a:r>
              <a:rPr sz="3733" dirty="0">
                <a:latin typeface="Arial"/>
                <a:cs typeface="Arial"/>
              </a:rPr>
              <a:t>		</a:t>
            </a:r>
            <a:r>
              <a:rPr sz="3733" spc="-13" dirty="0">
                <a:latin typeface="Arial"/>
                <a:cs typeface="Arial"/>
              </a:rPr>
              <a:t>software</a:t>
            </a:r>
            <a:r>
              <a:rPr sz="3733" dirty="0">
                <a:latin typeface="Arial"/>
                <a:cs typeface="Arial"/>
              </a:rPr>
              <a:t>	</a:t>
            </a:r>
            <a:r>
              <a:rPr sz="3733" spc="-27" dirty="0">
                <a:latin typeface="Arial"/>
                <a:cs typeface="Arial"/>
              </a:rPr>
              <a:t>para </a:t>
            </a:r>
            <a:r>
              <a:rPr sz="3733" spc="-33" dirty="0">
                <a:latin typeface="Arial"/>
                <a:cs typeface="Arial"/>
              </a:rPr>
              <a:t>un</a:t>
            </a:r>
            <a:r>
              <a:rPr sz="3733" dirty="0">
                <a:latin typeface="Arial"/>
                <a:cs typeface="Arial"/>
              </a:rPr>
              <a:t>	</a:t>
            </a:r>
            <a:r>
              <a:rPr sz="3733" spc="-13" dirty="0">
                <a:latin typeface="Arial"/>
                <a:cs typeface="Arial"/>
              </a:rPr>
              <a:t>rendimiento</a:t>
            </a:r>
            <a:r>
              <a:rPr sz="3733" dirty="0">
                <a:latin typeface="Arial"/>
                <a:cs typeface="Arial"/>
              </a:rPr>
              <a:t>	</a:t>
            </a:r>
            <a:r>
              <a:rPr sz="3733" spc="-13" dirty="0">
                <a:latin typeface="Arial"/>
                <a:cs typeface="Arial"/>
              </a:rPr>
              <a:t>adecuado,</a:t>
            </a:r>
            <a:r>
              <a:rPr sz="3733" dirty="0">
                <a:latin typeface="Arial"/>
                <a:cs typeface="Arial"/>
              </a:rPr>
              <a:t>		</a:t>
            </a:r>
            <a:r>
              <a:rPr sz="3733" spc="-33" dirty="0">
                <a:latin typeface="Arial"/>
                <a:cs typeface="Arial"/>
              </a:rPr>
              <a:t>en</a:t>
            </a:r>
            <a:endParaRPr sz="3733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588" y="4136812"/>
            <a:ext cx="10763673" cy="116514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spcBef>
                <a:spcPts val="127"/>
              </a:spcBef>
            </a:pPr>
            <a:r>
              <a:rPr sz="3733" dirty="0">
                <a:latin typeface="Arial"/>
                <a:cs typeface="Arial"/>
              </a:rPr>
              <a:t>relación</a:t>
            </a:r>
            <a:r>
              <a:rPr sz="3733" spc="167" dirty="0">
                <a:latin typeface="Arial"/>
                <a:cs typeface="Arial"/>
              </a:rPr>
              <a:t> </a:t>
            </a:r>
            <a:r>
              <a:rPr sz="3733" dirty="0">
                <a:latin typeface="Arial"/>
                <a:cs typeface="Arial"/>
              </a:rPr>
              <a:t>con</a:t>
            </a:r>
            <a:r>
              <a:rPr sz="3733" spc="147" dirty="0">
                <a:latin typeface="Arial"/>
                <a:cs typeface="Arial"/>
              </a:rPr>
              <a:t> </a:t>
            </a:r>
            <a:r>
              <a:rPr sz="3733" dirty="0">
                <a:latin typeface="Arial"/>
                <a:cs typeface="Arial"/>
              </a:rPr>
              <a:t>la</a:t>
            </a:r>
            <a:r>
              <a:rPr sz="3733" spc="160" dirty="0">
                <a:latin typeface="Arial"/>
                <a:cs typeface="Arial"/>
              </a:rPr>
              <a:t> </a:t>
            </a:r>
            <a:r>
              <a:rPr sz="3733" dirty="0">
                <a:latin typeface="Arial"/>
                <a:cs typeface="Arial"/>
              </a:rPr>
              <a:t>cantidad</a:t>
            </a:r>
            <a:r>
              <a:rPr sz="3733" spc="160" dirty="0">
                <a:latin typeface="Arial"/>
                <a:cs typeface="Arial"/>
              </a:rPr>
              <a:t> </a:t>
            </a:r>
            <a:r>
              <a:rPr sz="3733" dirty="0">
                <a:latin typeface="Arial"/>
                <a:cs typeface="Arial"/>
              </a:rPr>
              <a:t>de</a:t>
            </a:r>
            <a:r>
              <a:rPr sz="3733" spc="147" dirty="0">
                <a:latin typeface="Arial"/>
                <a:cs typeface="Arial"/>
              </a:rPr>
              <a:t> </a:t>
            </a:r>
            <a:r>
              <a:rPr sz="3733" dirty="0">
                <a:latin typeface="Arial"/>
                <a:cs typeface="Arial"/>
              </a:rPr>
              <a:t>recursos</a:t>
            </a:r>
            <a:r>
              <a:rPr sz="3733" spc="173" dirty="0">
                <a:latin typeface="Arial"/>
                <a:cs typeface="Arial"/>
              </a:rPr>
              <a:t> </a:t>
            </a:r>
            <a:r>
              <a:rPr sz="3733" dirty="0">
                <a:latin typeface="Arial"/>
                <a:cs typeface="Arial"/>
              </a:rPr>
              <a:t>utilizados,</a:t>
            </a:r>
            <a:r>
              <a:rPr sz="3733" spc="160" dirty="0">
                <a:latin typeface="Arial"/>
                <a:cs typeface="Arial"/>
              </a:rPr>
              <a:t> </a:t>
            </a:r>
            <a:r>
              <a:rPr sz="3733" spc="-33" dirty="0">
                <a:latin typeface="Arial"/>
                <a:cs typeface="Arial"/>
              </a:rPr>
              <a:t>en </a:t>
            </a:r>
            <a:r>
              <a:rPr sz="3733" dirty="0">
                <a:latin typeface="Arial"/>
                <a:cs typeface="Arial"/>
              </a:rPr>
              <a:t>las</a:t>
            </a:r>
            <a:r>
              <a:rPr sz="3733" spc="-107" dirty="0">
                <a:latin typeface="Arial"/>
                <a:cs typeface="Arial"/>
              </a:rPr>
              <a:t> </a:t>
            </a:r>
            <a:r>
              <a:rPr sz="3733" dirty="0">
                <a:latin typeface="Arial"/>
                <a:cs typeface="Arial"/>
              </a:rPr>
              <a:t>condiciones</a:t>
            </a:r>
            <a:r>
              <a:rPr sz="3733" spc="-87" dirty="0">
                <a:latin typeface="Arial"/>
                <a:cs typeface="Arial"/>
              </a:rPr>
              <a:t> </a:t>
            </a:r>
            <a:r>
              <a:rPr sz="3733" spc="-13" dirty="0">
                <a:latin typeface="Arial"/>
                <a:cs typeface="Arial"/>
              </a:rPr>
              <a:t>establecidas.</a:t>
            </a:r>
            <a:endParaRPr sz="373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054643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0" dirty="0"/>
              <a:t>Atributos</a:t>
            </a:r>
            <a:r>
              <a:rPr spc="-280" dirty="0"/>
              <a:t> </a:t>
            </a:r>
            <a:r>
              <a:rPr spc="-100" dirty="0"/>
              <a:t>de</a:t>
            </a:r>
            <a:r>
              <a:rPr spc="-240" dirty="0"/>
              <a:t> </a:t>
            </a:r>
            <a:r>
              <a:rPr spc="-147" dirty="0"/>
              <a:t>Calidad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53" dirty="0"/>
              <a:t> </a:t>
            </a:r>
            <a:r>
              <a:rPr spc="-53" dirty="0"/>
              <a:t>Software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17600" y="2596781"/>
            <a:ext cx="10292935" cy="331971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0" indent="0">
              <a:spcBef>
                <a:spcPts val="127"/>
              </a:spcBef>
              <a:buNone/>
            </a:pPr>
            <a:r>
              <a:rPr b="1" spc="-13" dirty="0"/>
              <a:t>Robustez</a:t>
            </a:r>
          </a:p>
          <a:p>
            <a:pPr>
              <a:spcBef>
                <a:spcPts val="1873"/>
              </a:spcBef>
            </a:pPr>
            <a:endParaRPr sz="2000" spc="-13" dirty="0"/>
          </a:p>
          <a:p>
            <a:pPr marL="16933" marR="6773" algn="just"/>
            <a:r>
              <a:rPr sz="2400" dirty="0">
                <a:latin typeface="Arial"/>
                <a:cs typeface="Arial"/>
              </a:rPr>
              <a:t>La</a:t>
            </a:r>
            <a:r>
              <a:rPr sz="2400" spc="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capacidad</a:t>
            </a:r>
            <a:r>
              <a:rPr sz="2400" spc="3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3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</a:t>
            </a:r>
            <a:r>
              <a:rPr sz="2400" spc="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sistema</a:t>
            </a:r>
            <a:r>
              <a:rPr sz="2400" spc="33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continuar</a:t>
            </a:r>
            <a:r>
              <a:rPr sz="2400" spc="32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funcionando</a:t>
            </a:r>
            <a:r>
              <a:rPr sz="2400" spc="333" dirty="0">
                <a:latin typeface="Arial"/>
                <a:cs typeface="Arial"/>
              </a:rPr>
              <a:t> </a:t>
            </a:r>
            <a:r>
              <a:rPr sz="2400" spc="-33" dirty="0">
                <a:latin typeface="Arial"/>
                <a:cs typeface="Arial"/>
              </a:rPr>
              <a:t>en </a:t>
            </a:r>
            <a:r>
              <a:rPr sz="2400" dirty="0">
                <a:latin typeface="Arial"/>
                <a:cs typeface="Arial"/>
              </a:rPr>
              <a:t>presencia</a:t>
            </a:r>
            <a:r>
              <a:rPr sz="2400" spc="320" dirty="0">
                <a:latin typeface="Arial"/>
                <a:cs typeface="Arial"/>
              </a:rPr>
              <a:t>  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327" dirty="0">
                <a:latin typeface="Arial"/>
                <a:cs typeface="Arial"/>
              </a:rPr>
              <a:t>   </a:t>
            </a:r>
            <a:r>
              <a:rPr sz="2400" dirty="0">
                <a:latin typeface="Arial"/>
                <a:cs typeface="Arial"/>
              </a:rPr>
              <a:t>entradas</a:t>
            </a:r>
            <a:r>
              <a:rPr sz="2400" spc="313" dirty="0">
                <a:latin typeface="Arial"/>
                <a:cs typeface="Arial"/>
              </a:rPr>
              <a:t>   </a:t>
            </a:r>
            <a:r>
              <a:rPr sz="2400" dirty="0">
                <a:latin typeface="Arial"/>
                <a:cs typeface="Arial"/>
              </a:rPr>
              <a:t>no</a:t>
            </a:r>
            <a:r>
              <a:rPr sz="2400" spc="327" dirty="0">
                <a:latin typeface="Arial"/>
                <a:cs typeface="Arial"/>
              </a:rPr>
              <a:t>   </a:t>
            </a:r>
            <a:r>
              <a:rPr sz="2400" dirty="0">
                <a:latin typeface="Arial"/>
                <a:cs typeface="Arial"/>
              </a:rPr>
              <a:t>válidas</a:t>
            </a:r>
            <a:r>
              <a:rPr sz="2400" spc="327" dirty="0">
                <a:latin typeface="Arial"/>
                <a:cs typeface="Arial"/>
              </a:rPr>
              <a:t>   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313" dirty="0">
                <a:latin typeface="Arial"/>
                <a:cs typeface="Arial"/>
              </a:rPr>
              <a:t>   </a:t>
            </a:r>
            <a:r>
              <a:rPr sz="2400" spc="-13" dirty="0">
                <a:latin typeface="Arial"/>
                <a:cs typeface="Arial"/>
              </a:rPr>
              <a:t>condiciones </a:t>
            </a:r>
            <a:r>
              <a:rPr sz="2400" dirty="0">
                <a:latin typeface="Arial"/>
                <a:cs typeface="Arial"/>
              </a:rPr>
              <a:t>ambientales</a:t>
            </a:r>
            <a:r>
              <a:rPr sz="2400" spc="-207" dirty="0">
                <a:latin typeface="Arial"/>
                <a:cs typeface="Arial"/>
              </a:rPr>
              <a:t> </a:t>
            </a:r>
            <a:r>
              <a:rPr sz="2400" spc="-13" dirty="0">
                <a:latin typeface="Arial"/>
                <a:cs typeface="Arial"/>
              </a:rPr>
              <a:t>estresantes.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1700"/>
              </a:spcBef>
            </a:pPr>
            <a:endParaRPr sz="2400" dirty="0">
              <a:latin typeface="Arial"/>
              <a:cs typeface="Arial"/>
            </a:endParaRPr>
          </a:p>
          <a:p>
            <a:pPr marL="16933" marR="11006" algn="just"/>
            <a:r>
              <a:rPr sz="2400" dirty="0">
                <a:latin typeface="Arial"/>
                <a:cs typeface="Arial"/>
              </a:rPr>
              <a:t>La</a:t>
            </a:r>
            <a:r>
              <a:rPr sz="2400" spc="152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capacidad</a:t>
            </a:r>
            <a:r>
              <a:rPr sz="2400" spc="14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152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los</a:t>
            </a:r>
            <a:r>
              <a:rPr sz="2400" spc="152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sistemas</a:t>
            </a:r>
            <a:r>
              <a:rPr sz="2400" spc="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14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software</a:t>
            </a:r>
            <a:r>
              <a:rPr sz="2400" spc="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</a:t>
            </a:r>
            <a:r>
              <a:rPr sz="2400" spc="152" dirty="0">
                <a:latin typeface="Arial"/>
                <a:cs typeface="Arial"/>
              </a:rPr>
              <a:t> </a:t>
            </a:r>
            <a:r>
              <a:rPr sz="2400" spc="-13" dirty="0">
                <a:latin typeface="Arial"/>
                <a:cs typeface="Arial"/>
              </a:rPr>
              <a:t>reaccionar adecuadamente</a:t>
            </a:r>
            <a:r>
              <a:rPr sz="2400" spc="-9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ante</a:t>
            </a:r>
            <a:r>
              <a:rPr sz="2400" spc="-152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condiciones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3" dirty="0">
                <a:latin typeface="Arial"/>
                <a:cs typeface="Arial"/>
              </a:rPr>
              <a:t>anormales.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322" y="661537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0" dirty="0"/>
              <a:t>Atributos</a:t>
            </a:r>
            <a:r>
              <a:rPr spc="-280" dirty="0"/>
              <a:t> </a:t>
            </a:r>
            <a:r>
              <a:rPr spc="-100" dirty="0"/>
              <a:t>de</a:t>
            </a:r>
            <a:r>
              <a:rPr spc="-240" dirty="0"/>
              <a:t> </a:t>
            </a:r>
            <a:r>
              <a:rPr spc="-147" dirty="0"/>
              <a:t>Calidad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53" dirty="0"/>
              <a:t> </a:t>
            </a:r>
            <a:r>
              <a:rPr spc="-53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5433" y="2401834"/>
            <a:ext cx="10761133" cy="257053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3733" b="1" dirty="0">
                <a:latin typeface="Arial"/>
                <a:cs typeface="Arial"/>
              </a:rPr>
              <a:t>Capacidad</a:t>
            </a:r>
            <a:r>
              <a:rPr sz="3733" b="1" spc="-73" dirty="0">
                <a:latin typeface="Arial"/>
                <a:cs typeface="Arial"/>
              </a:rPr>
              <a:t> </a:t>
            </a:r>
            <a:r>
              <a:rPr sz="3733" b="1" dirty="0">
                <a:latin typeface="Arial"/>
                <a:cs typeface="Arial"/>
              </a:rPr>
              <a:t>de</a:t>
            </a:r>
            <a:r>
              <a:rPr sz="3733" b="1" spc="-227" dirty="0">
                <a:latin typeface="Arial"/>
                <a:cs typeface="Arial"/>
              </a:rPr>
              <a:t> </a:t>
            </a:r>
            <a:r>
              <a:rPr sz="3733" b="1" spc="-13" dirty="0">
                <a:latin typeface="Arial"/>
                <a:cs typeface="Arial"/>
              </a:rPr>
              <a:t>Aprendizaje</a:t>
            </a:r>
            <a:endParaRPr sz="3733" dirty="0">
              <a:latin typeface="Arial"/>
              <a:cs typeface="Arial"/>
            </a:endParaRPr>
          </a:p>
          <a:p>
            <a:pPr>
              <a:spcBef>
                <a:spcPts val="1980"/>
              </a:spcBef>
            </a:pPr>
            <a:endParaRPr sz="3733" dirty="0">
              <a:latin typeface="Arial"/>
              <a:cs typeface="Arial"/>
            </a:endParaRPr>
          </a:p>
          <a:p>
            <a:pPr marL="16933" marR="6773">
              <a:tabLst>
                <a:tab pos="809393" algn="l"/>
                <a:tab pos="3240112" algn="l"/>
                <a:tab pos="4034266" algn="l"/>
                <a:tab pos="4826726" algn="l"/>
                <a:tab pos="6942493" algn="l"/>
                <a:tab pos="7734953" algn="l"/>
                <a:tab pos="9791455" algn="l"/>
              </a:tabLst>
            </a:pPr>
            <a:r>
              <a:rPr sz="3600" spc="-33" dirty="0">
                <a:latin typeface="Arial"/>
                <a:cs typeface="Arial"/>
              </a:rPr>
              <a:t>La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13" dirty="0">
                <a:latin typeface="Arial"/>
                <a:cs typeface="Arial"/>
              </a:rPr>
              <a:t>capacidad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33" dirty="0">
                <a:latin typeface="Arial"/>
                <a:cs typeface="Arial"/>
              </a:rPr>
              <a:t>de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33" dirty="0">
                <a:latin typeface="Arial"/>
                <a:cs typeface="Arial"/>
              </a:rPr>
              <a:t>un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13" dirty="0">
                <a:latin typeface="Arial"/>
                <a:cs typeface="Arial"/>
              </a:rPr>
              <a:t>producto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33" dirty="0">
                <a:latin typeface="Arial"/>
                <a:cs typeface="Arial"/>
              </a:rPr>
              <a:t>de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13" dirty="0">
                <a:latin typeface="Arial"/>
                <a:cs typeface="Arial"/>
              </a:rPr>
              <a:t>software</a:t>
            </a:r>
            <a:r>
              <a:rPr sz="3600" dirty="0">
                <a:latin typeface="Arial"/>
                <a:cs typeface="Arial"/>
              </a:rPr>
              <a:t>	</a:t>
            </a:r>
            <a:r>
              <a:rPr sz="3600" spc="-27" dirty="0">
                <a:latin typeface="Arial"/>
                <a:cs typeface="Arial"/>
              </a:rPr>
              <a:t>para </a:t>
            </a:r>
            <a:r>
              <a:rPr sz="3600" dirty="0">
                <a:latin typeface="Arial"/>
                <a:cs typeface="Arial"/>
              </a:rPr>
              <a:t>permitir</a:t>
            </a:r>
            <a:r>
              <a:rPr sz="3600" spc="-47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que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el</a:t>
            </a:r>
            <a:r>
              <a:rPr sz="3600" spc="-67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usuario</a:t>
            </a:r>
            <a:r>
              <a:rPr sz="3600" spc="-47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aprenda</a:t>
            </a:r>
            <a:r>
              <a:rPr sz="3600" spc="-47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</a:t>
            </a:r>
            <a:r>
              <a:rPr sz="3600" spc="-67" dirty="0">
                <a:latin typeface="Arial"/>
                <a:cs typeface="Arial"/>
              </a:rPr>
              <a:t> </a:t>
            </a:r>
            <a:r>
              <a:rPr sz="3600" spc="-13" dirty="0">
                <a:latin typeface="Arial"/>
                <a:cs typeface="Arial"/>
              </a:rPr>
              <a:t>usarlo.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325" y="405162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7" dirty="0"/>
              <a:t>Estándares</a:t>
            </a:r>
            <a:r>
              <a:rPr spc="-267" dirty="0"/>
              <a:t> </a:t>
            </a:r>
            <a:r>
              <a:rPr spc="-100" dirty="0"/>
              <a:t>de</a:t>
            </a:r>
            <a:r>
              <a:rPr spc="-260" dirty="0"/>
              <a:t> </a:t>
            </a:r>
            <a:r>
              <a:rPr spc="-147" dirty="0"/>
              <a:t>Calidad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47" dirty="0"/>
              <a:t> </a:t>
            </a:r>
            <a:r>
              <a:rPr spc="-47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634745"/>
            <a:ext cx="10762827" cy="32795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59920" marR="6773" indent="-243834" algn="just">
              <a:spcBef>
                <a:spcPts val="133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</a:tabLst>
            </a:pPr>
            <a:r>
              <a:rPr sz="3200" dirty="0">
                <a:latin typeface="Arial"/>
                <a:cs typeface="Arial"/>
              </a:rPr>
              <a:t>Los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estándares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definen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conjunto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criterios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guían </a:t>
            </a:r>
            <a:r>
              <a:rPr sz="3200" dirty="0">
                <a:latin typeface="Arial"/>
                <a:cs typeface="Arial"/>
              </a:rPr>
              <a:t>la</a:t>
            </a:r>
            <a:r>
              <a:rPr sz="3200" spc="320" dirty="0">
                <a:latin typeface="Arial"/>
                <a:cs typeface="Arial"/>
              </a:rPr>
              <a:t>   </a:t>
            </a:r>
            <a:r>
              <a:rPr sz="3200" dirty="0">
                <a:latin typeface="Arial"/>
                <a:cs typeface="Arial"/>
              </a:rPr>
              <a:t>forma</a:t>
            </a:r>
            <a:r>
              <a:rPr sz="3200" spc="320" dirty="0">
                <a:latin typeface="Arial"/>
                <a:cs typeface="Arial"/>
              </a:rPr>
              <a:t>   </a:t>
            </a:r>
            <a:r>
              <a:rPr sz="3200" dirty="0">
                <a:latin typeface="Arial"/>
                <a:cs typeface="Arial"/>
              </a:rPr>
              <a:t>en</a:t>
            </a:r>
            <a:r>
              <a:rPr sz="3200" spc="320" dirty="0">
                <a:latin typeface="Arial"/>
                <a:cs typeface="Arial"/>
              </a:rPr>
              <a:t>  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327" dirty="0">
                <a:latin typeface="Arial"/>
                <a:cs typeface="Arial"/>
              </a:rPr>
              <a:t>   </a:t>
            </a:r>
            <a:r>
              <a:rPr sz="3200" dirty="0">
                <a:latin typeface="Arial"/>
                <a:cs typeface="Arial"/>
              </a:rPr>
              <a:t>se</a:t>
            </a:r>
            <a:r>
              <a:rPr sz="3200" spc="320" dirty="0">
                <a:latin typeface="Arial"/>
                <a:cs typeface="Arial"/>
              </a:rPr>
              <a:t>   </a:t>
            </a:r>
            <a:r>
              <a:rPr sz="3200" dirty="0">
                <a:latin typeface="Arial"/>
                <a:cs typeface="Arial"/>
              </a:rPr>
              <a:t>aplican</a:t>
            </a:r>
            <a:r>
              <a:rPr sz="3200" spc="320" dirty="0">
                <a:latin typeface="Arial"/>
                <a:cs typeface="Arial"/>
              </a:rPr>
              <a:t>   </a:t>
            </a:r>
            <a:r>
              <a:rPr sz="3200" dirty="0">
                <a:latin typeface="Arial"/>
                <a:cs typeface="Arial"/>
              </a:rPr>
              <a:t>procedimientos</a:t>
            </a:r>
            <a:r>
              <a:rPr sz="3200" spc="333" dirty="0">
                <a:latin typeface="Arial"/>
                <a:cs typeface="Arial"/>
              </a:rPr>
              <a:t>   </a:t>
            </a:r>
            <a:r>
              <a:rPr sz="3200" spc="-67" dirty="0">
                <a:latin typeface="Arial"/>
                <a:cs typeface="Arial"/>
              </a:rPr>
              <a:t>y </a:t>
            </a:r>
            <a:r>
              <a:rPr sz="3200" dirty="0">
                <a:latin typeface="Arial"/>
                <a:cs typeface="Arial"/>
              </a:rPr>
              <a:t>metodologías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al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software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desarrollado.</a:t>
            </a:r>
            <a:endParaRPr sz="3200">
              <a:latin typeface="Arial"/>
              <a:cs typeface="Arial"/>
            </a:endParaRPr>
          </a:p>
          <a:p>
            <a:pPr marL="259920" marR="8466" indent="-243834" algn="just">
              <a:spcBef>
                <a:spcPts val="2400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</a:tabLst>
            </a:pPr>
            <a:r>
              <a:rPr sz="3200" dirty="0">
                <a:latin typeface="Arial"/>
                <a:cs typeface="Arial"/>
              </a:rPr>
              <a:t>La</a:t>
            </a:r>
            <a:r>
              <a:rPr sz="3200" spc="53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certificación</a:t>
            </a:r>
            <a:r>
              <a:rPr sz="3200" spc="53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54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calidad</a:t>
            </a:r>
            <a:r>
              <a:rPr sz="3200" spc="54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permite</a:t>
            </a:r>
            <a:r>
              <a:rPr sz="3200" spc="54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una</a:t>
            </a:r>
            <a:r>
              <a:rPr sz="3200" spc="533" dirty="0">
                <a:latin typeface="Arial"/>
                <a:cs typeface="Arial"/>
              </a:rPr>
              <a:t>  </a:t>
            </a:r>
            <a:r>
              <a:rPr sz="3200" spc="-13" dirty="0">
                <a:latin typeface="Arial"/>
                <a:cs typeface="Arial"/>
              </a:rPr>
              <a:t>valoración </a:t>
            </a:r>
            <a:r>
              <a:rPr sz="3200" dirty="0">
                <a:latin typeface="Arial"/>
                <a:cs typeface="Arial"/>
              </a:rPr>
              <a:t>independiente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</a:t>
            </a:r>
            <a:r>
              <a:rPr sz="3200" spc="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organización,</a:t>
            </a:r>
            <a:r>
              <a:rPr sz="3200" spc="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donde</a:t>
            </a:r>
            <a:r>
              <a:rPr sz="3200" spc="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</a:t>
            </a:r>
            <a:r>
              <a:rPr sz="3200" spc="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demuestra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spc="-33" dirty="0">
                <a:latin typeface="Arial"/>
                <a:cs typeface="Arial"/>
              </a:rPr>
              <a:t>la </a:t>
            </a:r>
            <a:r>
              <a:rPr sz="3200" dirty="0">
                <a:latin typeface="Arial"/>
                <a:cs typeface="Arial"/>
              </a:rPr>
              <a:t>capacidad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desarrollar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productos</a:t>
            </a:r>
            <a:r>
              <a:rPr sz="3200" spc="-1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servicios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1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calidad.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7779" y="276975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7" dirty="0"/>
              <a:t>Estándares</a:t>
            </a:r>
            <a:r>
              <a:rPr spc="-267" dirty="0"/>
              <a:t> </a:t>
            </a:r>
            <a:r>
              <a:rPr spc="-100" dirty="0"/>
              <a:t>de</a:t>
            </a:r>
            <a:r>
              <a:rPr spc="-260" dirty="0"/>
              <a:t> </a:t>
            </a:r>
            <a:r>
              <a:rPr spc="-147" dirty="0"/>
              <a:t>Calidad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47" dirty="0"/>
              <a:t> </a:t>
            </a:r>
            <a:r>
              <a:rPr spc="-47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431545"/>
            <a:ext cx="10764520" cy="5261270"/>
          </a:xfrm>
          <a:prstGeom prst="rect">
            <a:avLst/>
          </a:prstGeom>
        </p:spPr>
        <p:txBody>
          <a:bodyPr vert="horz" wrap="square" lIns="0" tIns="171027" rIns="0" bIns="0" rtlCol="0">
            <a:spAutoFit/>
          </a:bodyPr>
          <a:lstStyle/>
          <a:p>
            <a:pPr marL="16933">
              <a:spcBef>
                <a:spcPts val="1347"/>
              </a:spcBef>
            </a:pPr>
            <a:r>
              <a:rPr sz="3200" b="1" dirty="0">
                <a:latin typeface="Arial"/>
                <a:cs typeface="Arial"/>
              </a:rPr>
              <a:t>Estándares</a:t>
            </a:r>
            <a:r>
              <a:rPr sz="3200" b="1" spc="-9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del</a:t>
            </a:r>
            <a:r>
              <a:rPr sz="3200" b="1" spc="-93" dirty="0">
                <a:latin typeface="Arial"/>
                <a:cs typeface="Arial"/>
              </a:rPr>
              <a:t> </a:t>
            </a:r>
            <a:r>
              <a:rPr sz="3200" b="1" spc="-13" dirty="0">
                <a:latin typeface="Arial"/>
                <a:cs typeface="Arial"/>
              </a:rPr>
              <a:t>producto</a:t>
            </a:r>
            <a:endParaRPr sz="3200">
              <a:latin typeface="Arial"/>
              <a:cs typeface="Arial"/>
            </a:endParaRPr>
          </a:p>
          <a:p>
            <a:pPr marL="259920" marR="6773" indent="-243834">
              <a:lnSpc>
                <a:spcPts val="3453"/>
              </a:lnSpc>
              <a:spcBef>
                <a:spcPts val="1653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  <a:tab pos="1124345" algn="l"/>
                <a:tab pos="2782077" algn="l"/>
                <a:tab pos="3465320" algn="l"/>
                <a:tab pos="5414298" algn="l"/>
                <a:tab pos="6235544" algn="l"/>
                <a:tab pos="8137957" algn="l"/>
                <a:tab pos="9181870" algn="l"/>
                <a:tab pos="9978563" algn="l"/>
              </a:tabLst>
            </a:pPr>
            <a:r>
              <a:rPr sz="3200" spc="-33" dirty="0">
                <a:latin typeface="Arial"/>
                <a:cs typeface="Arial"/>
              </a:rPr>
              <a:t>Se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aplican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al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producto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de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software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que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se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7" dirty="0">
                <a:latin typeface="Arial"/>
                <a:cs typeface="Arial"/>
              </a:rPr>
              <a:t>está </a:t>
            </a:r>
            <a:r>
              <a:rPr sz="3200" spc="-13" dirty="0">
                <a:latin typeface="Arial"/>
                <a:cs typeface="Arial"/>
              </a:rPr>
              <a:t>desarrollando.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173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Incluyen:</a:t>
            </a:r>
            <a:endParaRPr sz="3200">
              <a:latin typeface="Arial"/>
              <a:cs typeface="Arial"/>
            </a:endParaRPr>
          </a:p>
          <a:p>
            <a:pPr marL="626518" lvl="1" indent="-244681">
              <a:lnSpc>
                <a:spcPts val="3040"/>
              </a:lnSpc>
              <a:spcBef>
                <a:spcPts val="1280"/>
              </a:spcBef>
              <a:buClr>
                <a:srgbClr val="4F81BC"/>
              </a:buClr>
              <a:buSzPct val="85000"/>
              <a:buChar char="•"/>
              <a:tabLst>
                <a:tab pos="626518" algn="l"/>
              </a:tabLst>
            </a:pPr>
            <a:r>
              <a:rPr sz="2667" dirty="0">
                <a:latin typeface="Arial"/>
                <a:cs typeface="Arial"/>
              </a:rPr>
              <a:t>Estándares</a:t>
            </a:r>
            <a:r>
              <a:rPr sz="2667" spc="2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de</a:t>
            </a:r>
            <a:r>
              <a:rPr sz="2667" spc="4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documentos,</a:t>
            </a:r>
            <a:r>
              <a:rPr sz="2667" spc="2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como</a:t>
            </a:r>
            <a:r>
              <a:rPr sz="2667" spc="4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la</a:t>
            </a:r>
            <a:r>
              <a:rPr sz="2667" spc="4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estructura</a:t>
            </a:r>
            <a:r>
              <a:rPr sz="2667" spc="4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de</a:t>
            </a:r>
            <a:r>
              <a:rPr sz="2667" spc="3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los</a:t>
            </a:r>
            <a:r>
              <a:rPr sz="2667" spc="47" dirty="0">
                <a:latin typeface="Arial"/>
                <a:cs typeface="Arial"/>
              </a:rPr>
              <a:t> </a:t>
            </a:r>
            <a:r>
              <a:rPr sz="2667" spc="-13" dirty="0">
                <a:latin typeface="Arial"/>
                <a:cs typeface="Arial"/>
              </a:rPr>
              <a:t>documentos</a:t>
            </a:r>
            <a:endParaRPr sz="2667">
              <a:latin typeface="Arial"/>
              <a:cs typeface="Arial"/>
            </a:endParaRPr>
          </a:p>
          <a:p>
            <a:pPr marL="626518">
              <a:lnSpc>
                <a:spcPts val="3040"/>
              </a:lnSpc>
            </a:pPr>
            <a:r>
              <a:rPr sz="2667" dirty="0">
                <a:latin typeface="Arial"/>
                <a:cs typeface="Arial"/>
              </a:rPr>
              <a:t>de</a:t>
            </a:r>
            <a:r>
              <a:rPr sz="2667" spc="-20" dirty="0">
                <a:latin typeface="Arial"/>
                <a:cs typeface="Arial"/>
              </a:rPr>
              <a:t> </a:t>
            </a:r>
            <a:r>
              <a:rPr sz="2667" spc="-13" dirty="0">
                <a:latin typeface="Arial"/>
                <a:cs typeface="Arial"/>
              </a:rPr>
              <a:t>requisitos.</a:t>
            </a:r>
            <a:endParaRPr sz="2667">
              <a:latin typeface="Arial"/>
              <a:cs typeface="Arial"/>
            </a:endParaRPr>
          </a:p>
          <a:p>
            <a:pPr marL="626518" marR="7620" lvl="1" indent="-244681">
              <a:lnSpc>
                <a:spcPts val="2880"/>
              </a:lnSpc>
              <a:spcBef>
                <a:spcPts val="1647"/>
              </a:spcBef>
              <a:buClr>
                <a:srgbClr val="4F81BC"/>
              </a:buClr>
              <a:buSzPct val="85000"/>
              <a:buChar char="•"/>
              <a:tabLst>
                <a:tab pos="626518" algn="l"/>
                <a:tab pos="2709266" algn="l"/>
                <a:tab pos="3455160" algn="l"/>
                <a:tab pos="6212685" algn="l"/>
                <a:tab pos="7409841" algn="l"/>
                <a:tab pos="8155736" algn="l"/>
                <a:tab pos="10371407" algn="l"/>
              </a:tabLst>
            </a:pPr>
            <a:r>
              <a:rPr sz="2667" spc="-13" dirty="0">
                <a:latin typeface="Arial"/>
                <a:cs typeface="Arial"/>
              </a:rPr>
              <a:t>Estándares</a:t>
            </a:r>
            <a:r>
              <a:rPr sz="2667" dirty="0">
                <a:latin typeface="Arial"/>
                <a:cs typeface="Arial"/>
              </a:rPr>
              <a:t>	</a:t>
            </a:r>
            <a:r>
              <a:rPr sz="2667" spc="-33" dirty="0">
                <a:latin typeface="Arial"/>
                <a:cs typeface="Arial"/>
              </a:rPr>
              <a:t>de</a:t>
            </a:r>
            <a:r>
              <a:rPr sz="2667" dirty="0">
                <a:latin typeface="Arial"/>
                <a:cs typeface="Arial"/>
              </a:rPr>
              <a:t>	</a:t>
            </a:r>
            <a:r>
              <a:rPr sz="2667" spc="-13" dirty="0">
                <a:latin typeface="Arial"/>
                <a:cs typeface="Arial"/>
              </a:rPr>
              <a:t>documentación,</a:t>
            </a:r>
            <a:r>
              <a:rPr sz="2667" dirty="0">
                <a:latin typeface="Arial"/>
                <a:cs typeface="Arial"/>
              </a:rPr>
              <a:t>	</a:t>
            </a:r>
            <a:r>
              <a:rPr sz="2667" spc="-27" dirty="0">
                <a:latin typeface="Arial"/>
                <a:cs typeface="Arial"/>
              </a:rPr>
              <a:t>como</a:t>
            </a:r>
            <a:r>
              <a:rPr sz="2667" dirty="0">
                <a:latin typeface="Arial"/>
                <a:cs typeface="Arial"/>
              </a:rPr>
              <a:t>	</a:t>
            </a:r>
            <a:r>
              <a:rPr sz="2667" spc="-33" dirty="0">
                <a:latin typeface="Arial"/>
                <a:cs typeface="Arial"/>
              </a:rPr>
              <a:t>un</a:t>
            </a:r>
            <a:r>
              <a:rPr sz="2667" dirty="0">
                <a:latin typeface="Arial"/>
                <a:cs typeface="Arial"/>
              </a:rPr>
              <a:t>	</a:t>
            </a:r>
            <a:r>
              <a:rPr sz="2667" spc="-13" dirty="0">
                <a:latin typeface="Arial"/>
                <a:cs typeface="Arial"/>
              </a:rPr>
              <a:t>encabezado</a:t>
            </a:r>
            <a:r>
              <a:rPr sz="2667" dirty="0">
                <a:latin typeface="Arial"/>
                <a:cs typeface="Arial"/>
              </a:rPr>
              <a:t>	</a:t>
            </a:r>
            <a:r>
              <a:rPr sz="2667" spc="-33" dirty="0">
                <a:latin typeface="Arial"/>
                <a:cs typeface="Arial"/>
              </a:rPr>
              <a:t>de </a:t>
            </a:r>
            <a:r>
              <a:rPr sz="2667" dirty="0">
                <a:latin typeface="Arial"/>
                <a:cs typeface="Arial"/>
              </a:rPr>
              <a:t>comentario</a:t>
            </a:r>
            <a:r>
              <a:rPr sz="2667" spc="-6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estándar</a:t>
            </a:r>
            <a:r>
              <a:rPr sz="2667" spc="-4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para</a:t>
            </a:r>
            <a:r>
              <a:rPr sz="2667" spc="-4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una</a:t>
            </a:r>
            <a:r>
              <a:rPr sz="2667" spc="-27" dirty="0">
                <a:latin typeface="Arial"/>
                <a:cs typeface="Arial"/>
              </a:rPr>
              <a:t> </a:t>
            </a:r>
            <a:r>
              <a:rPr sz="2667" spc="-13" dirty="0">
                <a:latin typeface="Arial"/>
                <a:cs typeface="Arial"/>
              </a:rPr>
              <a:t>clase.</a:t>
            </a:r>
            <a:endParaRPr sz="2667">
              <a:latin typeface="Arial"/>
              <a:cs typeface="Arial"/>
            </a:endParaRPr>
          </a:p>
          <a:p>
            <a:pPr marL="626518" marR="7620" lvl="1" indent="-244681">
              <a:lnSpc>
                <a:spcPts val="2880"/>
              </a:lnSpc>
              <a:spcBef>
                <a:spcPts val="1600"/>
              </a:spcBef>
              <a:buClr>
                <a:srgbClr val="4F81BC"/>
              </a:buClr>
              <a:buSzPct val="85000"/>
              <a:buChar char="•"/>
              <a:tabLst>
                <a:tab pos="626518" algn="l"/>
                <a:tab pos="2542476" algn="l"/>
                <a:tab pos="3124122" algn="l"/>
                <a:tab pos="5192476" algn="l"/>
                <a:tab pos="5961231" algn="l"/>
                <a:tab pos="7273531" algn="l"/>
                <a:tab pos="8306439" algn="l"/>
                <a:tab pos="8885545" algn="l"/>
                <a:tab pos="10371407" algn="l"/>
              </a:tabLst>
            </a:pPr>
            <a:r>
              <a:rPr sz="2667" spc="-13" dirty="0">
                <a:latin typeface="Arial"/>
                <a:cs typeface="Arial"/>
              </a:rPr>
              <a:t>Estándares</a:t>
            </a:r>
            <a:r>
              <a:rPr sz="2667" dirty="0">
                <a:latin typeface="Arial"/>
                <a:cs typeface="Arial"/>
              </a:rPr>
              <a:t>	</a:t>
            </a:r>
            <a:r>
              <a:rPr sz="2667" spc="-33" dirty="0">
                <a:latin typeface="Arial"/>
                <a:cs typeface="Arial"/>
              </a:rPr>
              <a:t>de</a:t>
            </a:r>
            <a:r>
              <a:rPr sz="2667" dirty="0">
                <a:latin typeface="Arial"/>
                <a:cs typeface="Arial"/>
              </a:rPr>
              <a:t>	</a:t>
            </a:r>
            <a:r>
              <a:rPr sz="2667" spc="-13" dirty="0">
                <a:latin typeface="Arial"/>
                <a:cs typeface="Arial"/>
              </a:rPr>
              <a:t>codificación,</a:t>
            </a:r>
            <a:r>
              <a:rPr sz="2667" dirty="0">
                <a:latin typeface="Arial"/>
                <a:cs typeface="Arial"/>
              </a:rPr>
              <a:t>	</a:t>
            </a:r>
            <a:r>
              <a:rPr sz="2667" spc="-33" dirty="0">
                <a:latin typeface="Arial"/>
                <a:cs typeface="Arial"/>
              </a:rPr>
              <a:t>que</a:t>
            </a:r>
            <a:r>
              <a:rPr sz="2667" dirty="0">
                <a:latin typeface="Arial"/>
                <a:cs typeface="Arial"/>
              </a:rPr>
              <a:t>	</a:t>
            </a:r>
            <a:r>
              <a:rPr sz="2667" spc="-13" dirty="0">
                <a:latin typeface="Arial"/>
                <a:cs typeface="Arial"/>
              </a:rPr>
              <a:t>definen</a:t>
            </a:r>
            <a:r>
              <a:rPr sz="2667" dirty="0">
                <a:latin typeface="Arial"/>
                <a:cs typeface="Arial"/>
              </a:rPr>
              <a:t>	</a:t>
            </a:r>
            <a:r>
              <a:rPr sz="2667" spc="-27" dirty="0">
                <a:latin typeface="Arial"/>
                <a:cs typeface="Arial"/>
              </a:rPr>
              <a:t>cómo</a:t>
            </a:r>
            <a:r>
              <a:rPr sz="2667" dirty="0">
                <a:latin typeface="Arial"/>
                <a:cs typeface="Arial"/>
              </a:rPr>
              <a:t>	</a:t>
            </a:r>
            <a:r>
              <a:rPr sz="2667" spc="-33" dirty="0">
                <a:latin typeface="Arial"/>
                <a:cs typeface="Arial"/>
              </a:rPr>
              <a:t>un</a:t>
            </a:r>
            <a:r>
              <a:rPr sz="2667" dirty="0">
                <a:latin typeface="Arial"/>
                <a:cs typeface="Arial"/>
              </a:rPr>
              <a:t>	</a:t>
            </a:r>
            <a:r>
              <a:rPr sz="2667" spc="-13" dirty="0">
                <a:latin typeface="Arial"/>
                <a:cs typeface="Arial"/>
              </a:rPr>
              <a:t>lenguaje</a:t>
            </a:r>
            <a:r>
              <a:rPr sz="2667" dirty="0">
                <a:latin typeface="Arial"/>
                <a:cs typeface="Arial"/>
              </a:rPr>
              <a:t>	</a:t>
            </a:r>
            <a:r>
              <a:rPr sz="2667" spc="-33" dirty="0">
                <a:latin typeface="Arial"/>
                <a:cs typeface="Arial"/>
              </a:rPr>
              <a:t>de </a:t>
            </a:r>
            <a:r>
              <a:rPr sz="2667" dirty="0">
                <a:latin typeface="Arial"/>
                <a:cs typeface="Arial"/>
              </a:rPr>
              <a:t>programación</a:t>
            </a:r>
            <a:r>
              <a:rPr sz="2667" spc="-8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debería</a:t>
            </a:r>
            <a:r>
              <a:rPr sz="2667" spc="-8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ser</a:t>
            </a:r>
            <a:r>
              <a:rPr sz="2667" spc="-67" dirty="0">
                <a:latin typeface="Arial"/>
                <a:cs typeface="Arial"/>
              </a:rPr>
              <a:t> </a:t>
            </a:r>
            <a:r>
              <a:rPr sz="2667" spc="-13" dirty="0">
                <a:latin typeface="Arial"/>
                <a:cs typeface="Arial"/>
              </a:rPr>
              <a:t>usado.</a:t>
            </a:r>
            <a:endParaRPr sz="266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684" y="333427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7" dirty="0"/>
              <a:t>Estándares</a:t>
            </a:r>
            <a:r>
              <a:rPr spc="-267" dirty="0"/>
              <a:t> </a:t>
            </a:r>
            <a:r>
              <a:rPr spc="-100" dirty="0"/>
              <a:t>de</a:t>
            </a:r>
            <a:r>
              <a:rPr spc="-260" dirty="0"/>
              <a:t> </a:t>
            </a:r>
            <a:r>
              <a:rPr spc="-147" dirty="0"/>
              <a:t>Calidad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47" dirty="0"/>
              <a:t> </a:t>
            </a:r>
            <a:r>
              <a:rPr spc="-47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432152"/>
            <a:ext cx="10538460" cy="4776522"/>
          </a:xfrm>
          <a:prstGeom prst="rect">
            <a:avLst/>
          </a:prstGeom>
        </p:spPr>
        <p:txBody>
          <a:bodyPr vert="horz" wrap="square" lIns="0" tIns="219287" rIns="0" bIns="0" rtlCol="0">
            <a:spAutoFit/>
          </a:bodyPr>
          <a:lstStyle/>
          <a:p>
            <a:pPr marL="16933">
              <a:spcBef>
                <a:spcPts val="1727"/>
              </a:spcBef>
            </a:pPr>
            <a:r>
              <a:rPr sz="3200" b="1" dirty="0">
                <a:latin typeface="Arial"/>
                <a:cs typeface="Arial"/>
              </a:rPr>
              <a:t>Estándares</a:t>
            </a:r>
            <a:r>
              <a:rPr sz="3200" b="1" spc="-9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del</a:t>
            </a:r>
            <a:r>
              <a:rPr sz="3200" b="1" spc="-93" dirty="0">
                <a:latin typeface="Arial"/>
                <a:cs typeface="Arial"/>
              </a:rPr>
              <a:t> </a:t>
            </a:r>
            <a:r>
              <a:rPr sz="3200" b="1" spc="-13" dirty="0">
                <a:latin typeface="Arial"/>
                <a:cs typeface="Arial"/>
              </a:rPr>
              <a:t>proceso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600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dirty="0">
                <a:latin typeface="Arial"/>
                <a:cs typeface="Arial"/>
              </a:rPr>
              <a:t>Definen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los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procesos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</a:t>
            </a:r>
            <a:r>
              <a:rPr sz="3200" spc="-1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deben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seguir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durante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spc="-33" dirty="0">
                <a:latin typeface="Arial"/>
                <a:cs typeface="Arial"/>
              </a:rPr>
              <a:t>el</a:t>
            </a:r>
            <a:endParaRPr sz="3200">
              <a:latin typeface="Arial"/>
              <a:cs typeface="Arial"/>
            </a:endParaRPr>
          </a:p>
          <a:p>
            <a:pPr marL="259920"/>
            <a:r>
              <a:rPr sz="3200" dirty="0">
                <a:latin typeface="Arial"/>
                <a:cs typeface="Arial"/>
              </a:rPr>
              <a:t>desarrollo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1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software.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600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dirty="0">
                <a:latin typeface="Arial"/>
                <a:cs typeface="Arial"/>
              </a:rPr>
              <a:t>Deben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encapsular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buenas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prácticas</a:t>
            </a:r>
            <a:r>
              <a:rPr sz="3200" spc="-1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3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desarrollo.</a:t>
            </a:r>
            <a:endParaRPr sz="3200">
              <a:latin typeface="Arial"/>
              <a:cs typeface="Arial"/>
            </a:endParaRPr>
          </a:p>
          <a:p>
            <a:pPr marL="259920" marR="6773" indent="-243834">
              <a:spcBef>
                <a:spcPts val="1607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</a:tabLst>
            </a:pPr>
            <a:r>
              <a:rPr sz="3200" dirty="0">
                <a:latin typeface="Arial"/>
                <a:cs typeface="Arial"/>
              </a:rPr>
              <a:t>Pueden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incluir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definiciones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3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especificación,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diseño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67" dirty="0">
                <a:latin typeface="Arial"/>
                <a:cs typeface="Arial"/>
              </a:rPr>
              <a:t>y </a:t>
            </a:r>
            <a:r>
              <a:rPr sz="3200" dirty="0">
                <a:latin typeface="Arial"/>
                <a:cs typeface="Arial"/>
              </a:rPr>
              <a:t>validación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procesos,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herramientas</a:t>
            </a:r>
            <a:r>
              <a:rPr sz="3200" spc="-1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soporte</a:t>
            </a:r>
            <a:r>
              <a:rPr sz="3200" spc="-133" dirty="0">
                <a:latin typeface="Arial"/>
                <a:cs typeface="Arial"/>
              </a:rPr>
              <a:t> </a:t>
            </a:r>
            <a:r>
              <a:rPr sz="3200" spc="-33" dirty="0">
                <a:latin typeface="Arial"/>
                <a:cs typeface="Arial"/>
              </a:rPr>
              <a:t>de </a:t>
            </a:r>
            <a:r>
              <a:rPr sz="3200" dirty="0">
                <a:latin typeface="Arial"/>
                <a:cs typeface="Arial"/>
              </a:rPr>
              <a:t>procesos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una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descripción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los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documentos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-113" dirty="0">
                <a:latin typeface="Arial"/>
                <a:cs typeface="Arial"/>
              </a:rPr>
              <a:t> </a:t>
            </a:r>
            <a:r>
              <a:rPr sz="3200" spc="-27" dirty="0">
                <a:latin typeface="Arial"/>
                <a:cs typeface="Arial"/>
              </a:rPr>
              <a:t>debe </a:t>
            </a:r>
            <a:r>
              <a:rPr sz="3200" dirty="0">
                <a:latin typeface="Arial"/>
                <a:cs typeface="Arial"/>
              </a:rPr>
              <a:t>escribirse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durante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estos</a:t>
            </a:r>
            <a:r>
              <a:rPr sz="3200" spc="-11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procesos.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513" y="413709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7" dirty="0"/>
              <a:t>Estándares</a:t>
            </a:r>
            <a:r>
              <a:rPr spc="-267" dirty="0"/>
              <a:t> </a:t>
            </a:r>
            <a:r>
              <a:rPr spc="-100" dirty="0"/>
              <a:t>de</a:t>
            </a:r>
            <a:r>
              <a:rPr spc="-260" dirty="0"/>
              <a:t> </a:t>
            </a:r>
            <a:r>
              <a:rPr spc="-147" dirty="0"/>
              <a:t>Calidad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47" dirty="0"/>
              <a:t> </a:t>
            </a:r>
            <a:r>
              <a:rPr spc="-47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585976"/>
            <a:ext cx="10765367" cy="4943234"/>
          </a:xfrm>
          <a:prstGeom prst="rect">
            <a:avLst/>
          </a:prstGeom>
        </p:spPr>
        <p:txBody>
          <a:bodyPr vert="horz" wrap="square" lIns="0" tIns="71967" rIns="0" bIns="0" rtlCol="0">
            <a:spAutoFit/>
          </a:bodyPr>
          <a:lstStyle/>
          <a:p>
            <a:pPr marL="259920" marR="11006" indent="-243834" algn="just">
              <a:lnSpc>
                <a:spcPts val="3453"/>
              </a:lnSpc>
              <a:spcBef>
                <a:spcPts val="567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</a:tabLst>
            </a:pPr>
            <a:r>
              <a:rPr sz="3200" dirty="0">
                <a:latin typeface="Arial"/>
                <a:cs typeface="Arial"/>
              </a:rPr>
              <a:t>Los</a:t>
            </a:r>
            <a:r>
              <a:rPr sz="3200" spc="-4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estándares</a:t>
            </a:r>
            <a:r>
              <a:rPr sz="3200" spc="7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deben</a:t>
            </a:r>
            <a:r>
              <a:rPr sz="3200" spc="-4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ofrecer</a:t>
            </a:r>
            <a:r>
              <a:rPr sz="3200" spc="-3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valor,</a:t>
            </a:r>
            <a:r>
              <a:rPr sz="3200" spc="-47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en</a:t>
            </a:r>
            <a:r>
              <a:rPr sz="3200" spc="-47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forma</a:t>
            </a:r>
            <a:r>
              <a:rPr sz="3200" spc="-4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40" dirty="0">
                <a:latin typeface="Arial"/>
                <a:cs typeface="Arial"/>
              </a:rPr>
              <a:t>  </a:t>
            </a:r>
            <a:r>
              <a:rPr sz="3200" spc="-33" dirty="0">
                <a:latin typeface="Arial"/>
                <a:cs typeface="Arial"/>
              </a:rPr>
              <a:t>una </a:t>
            </a:r>
            <a:r>
              <a:rPr sz="3200" dirty="0">
                <a:latin typeface="Arial"/>
                <a:cs typeface="Arial"/>
              </a:rPr>
              <a:t>mayor</a:t>
            </a:r>
            <a:r>
              <a:rPr sz="3200" spc="-1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calidad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producto.</a:t>
            </a:r>
            <a:endParaRPr sz="3200">
              <a:latin typeface="Arial"/>
              <a:cs typeface="Arial"/>
            </a:endParaRPr>
          </a:p>
          <a:p>
            <a:pPr marL="259920" marR="7620" indent="-243834" algn="just">
              <a:lnSpc>
                <a:spcPts val="3453"/>
              </a:lnSpc>
              <a:spcBef>
                <a:spcPts val="1613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</a:tabLst>
            </a:pPr>
            <a:r>
              <a:rPr sz="3200" dirty="0">
                <a:latin typeface="Arial"/>
                <a:cs typeface="Arial"/>
              </a:rPr>
              <a:t>No</a:t>
            </a:r>
            <a:r>
              <a:rPr sz="3200" spc="1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tiene</a:t>
            </a:r>
            <a:r>
              <a:rPr sz="3200" spc="1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sentido</a:t>
            </a:r>
            <a:r>
              <a:rPr sz="3200" spc="2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definir</a:t>
            </a:r>
            <a:r>
              <a:rPr sz="3200" spc="2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estándares</a:t>
            </a:r>
            <a:r>
              <a:rPr sz="3200" spc="1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caros</a:t>
            </a:r>
            <a:r>
              <a:rPr sz="3200" spc="1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</a:t>
            </a:r>
            <a:r>
              <a:rPr sz="3200" spc="1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términos</a:t>
            </a:r>
            <a:r>
              <a:rPr sz="3200" spc="200" dirty="0">
                <a:latin typeface="Arial"/>
                <a:cs typeface="Arial"/>
              </a:rPr>
              <a:t> </a:t>
            </a:r>
            <a:r>
              <a:rPr sz="3200" spc="-33" dirty="0">
                <a:latin typeface="Arial"/>
                <a:cs typeface="Arial"/>
              </a:rPr>
              <a:t>de </a:t>
            </a:r>
            <a:r>
              <a:rPr sz="3200" dirty="0">
                <a:latin typeface="Arial"/>
                <a:cs typeface="Arial"/>
              </a:rPr>
              <a:t>tiempo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esfuerzo</a:t>
            </a:r>
            <a:r>
              <a:rPr sz="3200" spc="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  solo</a:t>
            </a:r>
            <a:r>
              <a:rPr sz="3200" spc="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conducen</a:t>
            </a:r>
            <a:r>
              <a:rPr sz="3200" spc="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mejoras</a:t>
            </a:r>
            <a:r>
              <a:rPr sz="3200" spc="3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marginales </a:t>
            </a:r>
            <a:r>
              <a:rPr sz="3200" dirty="0">
                <a:latin typeface="Arial"/>
                <a:cs typeface="Arial"/>
              </a:rPr>
              <a:t>en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</a:t>
            </a:r>
            <a:r>
              <a:rPr sz="3200" spc="-3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calidad.</a:t>
            </a:r>
            <a:endParaRPr sz="3200">
              <a:latin typeface="Arial"/>
              <a:cs typeface="Arial"/>
            </a:endParaRPr>
          </a:p>
          <a:p>
            <a:pPr marL="259920" marR="6773" indent="-243834" algn="just">
              <a:lnSpc>
                <a:spcPct val="90000"/>
              </a:lnSpc>
              <a:spcBef>
                <a:spcPts val="1553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</a:tabLst>
            </a:pPr>
            <a:r>
              <a:rPr sz="3200" dirty="0">
                <a:latin typeface="Arial"/>
                <a:cs typeface="Arial"/>
              </a:rPr>
              <a:t>Los</a:t>
            </a:r>
            <a:r>
              <a:rPr sz="3200" spc="4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estándares</a:t>
            </a:r>
            <a:r>
              <a:rPr sz="3200" spc="5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4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producto</a:t>
            </a:r>
            <a:r>
              <a:rPr sz="3200" spc="5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deben</a:t>
            </a:r>
            <a:r>
              <a:rPr sz="3200" spc="4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diseñarse</a:t>
            </a:r>
            <a:r>
              <a:rPr sz="3200" spc="5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487" dirty="0">
                <a:latin typeface="Arial"/>
                <a:cs typeface="Arial"/>
              </a:rPr>
              <a:t> </a:t>
            </a:r>
            <a:r>
              <a:rPr sz="3200" spc="-27" dirty="0">
                <a:latin typeface="Arial"/>
                <a:cs typeface="Arial"/>
              </a:rPr>
              <a:t>modo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puedan</a:t>
            </a:r>
            <a:r>
              <a:rPr sz="3200" spc="-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aplicarse y</a:t>
            </a:r>
            <a:r>
              <a:rPr sz="3200" spc="-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controlarse</a:t>
            </a:r>
            <a:r>
              <a:rPr sz="3200" spc="-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manera</a:t>
            </a:r>
            <a:r>
              <a:rPr sz="3200" spc="-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rentable,</a:t>
            </a:r>
            <a:r>
              <a:rPr sz="3200" spc="-7" dirty="0">
                <a:latin typeface="Arial"/>
                <a:cs typeface="Arial"/>
              </a:rPr>
              <a:t> </a:t>
            </a:r>
            <a:r>
              <a:rPr sz="3200" spc="-67" dirty="0">
                <a:latin typeface="Arial"/>
                <a:cs typeface="Arial"/>
              </a:rPr>
              <a:t>y </a:t>
            </a:r>
            <a:r>
              <a:rPr sz="3200" dirty="0">
                <a:latin typeface="Arial"/>
                <a:cs typeface="Arial"/>
              </a:rPr>
              <a:t>los</a:t>
            </a:r>
            <a:r>
              <a:rPr sz="3200" spc="272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estándares</a:t>
            </a:r>
            <a:r>
              <a:rPr sz="3200" spc="2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272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proceso</a:t>
            </a:r>
            <a:r>
              <a:rPr sz="3200" spc="272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deben</a:t>
            </a:r>
            <a:r>
              <a:rPr sz="3200" spc="2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incluir</a:t>
            </a:r>
            <a:r>
              <a:rPr sz="3200" spc="2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</a:t>
            </a:r>
            <a:r>
              <a:rPr sz="3200" spc="272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definición</a:t>
            </a:r>
            <a:r>
              <a:rPr sz="3200" spc="280" dirty="0">
                <a:latin typeface="Arial"/>
                <a:cs typeface="Arial"/>
              </a:rPr>
              <a:t> </a:t>
            </a:r>
            <a:r>
              <a:rPr sz="3200" spc="-33" dirty="0">
                <a:latin typeface="Arial"/>
                <a:cs typeface="Arial"/>
              </a:rPr>
              <a:t>de </a:t>
            </a:r>
            <a:r>
              <a:rPr sz="3200" dirty="0">
                <a:latin typeface="Arial"/>
                <a:cs typeface="Arial"/>
              </a:rPr>
              <a:t>procesos</a:t>
            </a:r>
            <a:r>
              <a:rPr sz="3200" spc="447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45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verifican</a:t>
            </a:r>
            <a:r>
              <a:rPr sz="3200" spc="45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46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se</a:t>
            </a:r>
            <a:r>
              <a:rPr sz="3200" spc="45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hayan</a:t>
            </a:r>
            <a:r>
              <a:rPr sz="3200" spc="46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seguido</a:t>
            </a:r>
            <a:r>
              <a:rPr sz="3200" spc="460" dirty="0">
                <a:latin typeface="Arial"/>
                <a:cs typeface="Arial"/>
              </a:rPr>
              <a:t>  </a:t>
            </a:r>
            <a:r>
              <a:rPr sz="3200" spc="-33" dirty="0">
                <a:latin typeface="Arial"/>
                <a:cs typeface="Arial"/>
              </a:rPr>
              <a:t>los </a:t>
            </a:r>
            <a:r>
              <a:rPr sz="3200" dirty="0">
                <a:latin typeface="Arial"/>
                <a:cs typeface="Arial"/>
              </a:rPr>
              <a:t>estándares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producto.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426" y="153763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7" dirty="0"/>
              <a:t>Calidad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33" dirty="0"/>
              <a:t> </a:t>
            </a:r>
            <a:r>
              <a:rPr spc="-87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634744"/>
            <a:ext cx="10760287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59920" marR="6773" indent="-243834" algn="just">
              <a:spcBef>
                <a:spcPts val="133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</a:tabLst>
            </a:pPr>
            <a:r>
              <a:rPr sz="3200" dirty="0">
                <a:latin typeface="Arial"/>
                <a:cs typeface="Arial"/>
              </a:rPr>
              <a:t>El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compromiso</a:t>
            </a:r>
            <a:r>
              <a:rPr sz="3200" spc="-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 la</a:t>
            </a:r>
            <a:r>
              <a:rPr sz="3200" spc="-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calidad</a:t>
            </a:r>
            <a:r>
              <a:rPr sz="3200" spc="-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</a:t>
            </a:r>
            <a:r>
              <a:rPr sz="3200" spc="-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el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desarrollo</a:t>
            </a:r>
            <a:r>
              <a:rPr sz="3200" spc="-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3" dirty="0">
                <a:latin typeface="Arial"/>
                <a:cs typeface="Arial"/>
              </a:rPr>
              <a:t> software </a:t>
            </a:r>
            <a:r>
              <a:rPr sz="3200" dirty="0">
                <a:latin typeface="Arial"/>
                <a:cs typeface="Arial"/>
              </a:rPr>
              <a:t>no</a:t>
            </a:r>
            <a:r>
              <a:rPr sz="3200" spc="25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solo</a:t>
            </a:r>
            <a:r>
              <a:rPr sz="3200" spc="247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da</a:t>
            </a:r>
            <a:r>
              <a:rPr sz="3200" spc="26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sus</a:t>
            </a:r>
            <a:r>
              <a:rPr sz="3200" spc="25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frutos,</a:t>
            </a:r>
            <a:r>
              <a:rPr sz="3200" spc="26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sino</a:t>
            </a:r>
            <a:r>
              <a:rPr sz="3200" spc="25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26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es</a:t>
            </a:r>
            <a:r>
              <a:rPr sz="3200" spc="25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una</a:t>
            </a:r>
            <a:r>
              <a:rPr sz="3200" spc="253" dirty="0">
                <a:latin typeface="Arial"/>
                <a:cs typeface="Arial"/>
              </a:rPr>
              <a:t>  </a:t>
            </a:r>
            <a:r>
              <a:rPr sz="3200" spc="-13" dirty="0">
                <a:latin typeface="Arial"/>
                <a:cs typeface="Arial"/>
              </a:rPr>
              <a:t>necesidad absoluta.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587" y="4195740"/>
            <a:ext cx="4801447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59920" marR="6773" indent="-243834">
              <a:spcBef>
                <a:spcPts val="133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  <a:tab pos="963483" algn="l"/>
                <a:tab pos="2317269" algn="l"/>
                <a:tab pos="3018291" algn="l"/>
                <a:tab pos="3585544" algn="l"/>
              </a:tabLst>
            </a:pPr>
            <a:r>
              <a:rPr sz="3200" spc="-33" dirty="0">
                <a:latin typeface="Arial"/>
                <a:cs typeface="Arial"/>
              </a:rPr>
              <a:t>Si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b="1" spc="-13" dirty="0">
                <a:latin typeface="Arial"/>
                <a:cs typeface="Arial"/>
              </a:rPr>
              <a:t>imponemos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ciertos producto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67" dirty="0">
                <a:latin typeface="Arial"/>
                <a:cs typeface="Arial"/>
              </a:rPr>
              <a:t>o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proceso,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8697" y="4195741"/>
            <a:ext cx="5731087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74505">
              <a:spcBef>
                <a:spcPts val="133"/>
              </a:spcBef>
              <a:tabLst>
                <a:tab pos="2164873" algn="l"/>
                <a:tab pos="2970032" algn="l"/>
                <a:tab pos="3542365" algn="l"/>
                <a:tab pos="4598978" algn="l"/>
                <a:tab pos="5396518" algn="l"/>
                <a:tab pos="5509968" algn="l"/>
              </a:tabLst>
            </a:pPr>
            <a:r>
              <a:rPr lang="es-CR" sz="3200" spc="-13" dirty="0">
                <a:latin typeface="Arial"/>
                <a:cs typeface="Arial"/>
              </a:rPr>
              <a:t>requisitos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8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	</a:t>
            </a:r>
            <a:r>
              <a:rPr sz="3200" spc="-13" dirty="0">
                <a:latin typeface="Arial"/>
                <a:cs typeface="Arial"/>
              </a:rPr>
              <a:t>calidad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en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el </a:t>
            </a:r>
            <a:r>
              <a:rPr sz="3200" spc="-13" dirty="0">
                <a:latin typeface="Arial"/>
                <a:cs typeface="Arial"/>
              </a:rPr>
              <a:t>podemos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7" dirty="0">
                <a:latin typeface="Arial"/>
                <a:cs typeface="Arial"/>
              </a:rPr>
              <a:t>idear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técnicas</a:t>
            </a:r>
            <a:r>
              <a:rPr sz="3200" dirty="0">
                <a:latin typeface="Arial"/>
                <a:cs typeface="Arial"/>
              </a:rPr>
              <a:t>		</a:t>
            </a:r>
            <a:r>
              <a:rPr sz="3200" spc="-67" dirty="0">
                <a:latin typeface="Arial"/>
                <a:cs typeface="Arial"/>
              </a:rPr>
              <a:t>y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8426" y="5171168"/>
            <a:ext cx="10516445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procedimientos</a:t>
            </a:r>
            <a:r>
              <a:rPr sz="3200" spc="2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para</a:t>
            </a:r>
            <a:r>
              <a:rPr sz="3200" spc="247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asegurar</a:t>
            </a:r>
            <a:r>
              <a:rPr sz="3200" b="1" spc="25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</a:t>
            </a:r>
            <a:r>
              <a:rPr sz="3200" b="1" spc="247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probar</a:t>
            </a:r>
            <a:r>
              <a:rPr sz="3200" b="1" spc="2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2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el</a:t>
            </a:r>
            <a:r>
              <a:rPr sz="3200" spc="24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producto 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proceso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efectivamente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ajuste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esos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requisitos.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694446"/>
            <a:ext cx="5527039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52" dirty="0"/>
              <a:t>Estándar</a:t>
            </a:r>
            <a:r>
              <a:rPr spc="-220" dirty="0"/>
              <a:t> </a:t>
            </a:r>
            <a:r>
              <a:rPr spc="-107" dirty="0"/>
              <a:t>ISO</a:t>
            </a:r>
            <a:r>
              <a:rPr spc="-227" dirty="0"/>
              <a:t> </a:t>
            </a:r>
            <a:r>
              <a:rPr spc="-27" dirty="0"/>
              <a:t>9126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585976"/>
            <a:ext cx="10590107" cy="4848336"/>
          </a:xfrm>
          <a:prstGeom prst="rect">
            <a:avLst/>
          </a:prstGeom>
        </p:spPr>
        <p:txBody>
          <a:bodyPr vert="horz" wrap="square" lIns="0" tIns="71967" rIns="0" bIns="0" rtlCol="0">
            <a:spAutoFit/>
          </a:bodyPr>
          <a:lstStyle/>
          <a:p>
            <a:pPr marL="16933" marR="6773">
              <a:lnSpc>
                <a:spcPts val="3453"/>
              </a:lnSpc>
              <a:spcBef>
                <a:spcPts val="567"/>
              </a:spcBef>
            </a:pPr>
            <a:r>
              <a:rPr sz="3200" dirty="0">
                <a:latin typeface="Arial"/>
                <a:cs typeface="Arial"/>
              </a:rPr>
              <a:t>Características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calidad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modelo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calidad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externa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67" dirty="0">
                <a:latin typeface="Arial"/>
                <a:cs typeface="Arial"/>
              </a:rPr>
              <a:t>e </a:t>
            </a:r>
            <a:r>
              <a:rPr sz="3200" dirty="0">
                <a:latin typeface="Arial"/>
                <a:cs typeface="Arial"/>
              </a:rPr>
              <a:t>interna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ISO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9126: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173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Funcionalidad.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13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Confiabilidad.</a:t>
            </a:r>
            <a:endParaRPr sz="3200">
              <a:latin typeface="Arial"/>
              <a:cs typeface="Arial"/>
            </a:endParaRPr>
          </a:p>
          <a:p>
            <a:pPr marL="261613" indent="-244681">
              <a:spcBef>
                <a:spcPts val="1220"/>
              </a:spcBef>
              <a:buClr>
                <a:srgbClr val="4F81BC"/>
              </a:buClr>
              <a:buSzPct val="85416"/>
              <a:buChar char="•"/>
              <a:tabLst>
                <a:tab pos="261613" algn="l"/>
              </a:tabLst>
            </a:pPr>
            <a:r>
              <a:rPr sz="3200" spc="-13" dirty="0">
                <a:latin typeface="Arial"/>
                <a:cs typeface="Arial"/>
              </a:rPr>
              <a:t>Usabilidad.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13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Eficiencia.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20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Mantenibilidad.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20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Portabilidad.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25AEC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4" name="CuadroTexto 1">
            <a:extLst>
              <a:ext uri="{FF2B5EF4-FFF2-40B4-BE49-F238E27FC236}">
                <a16:creationId xmlns:a16="http://schemas.microsoft.com/office/drawing/2014/main" id="{9FCA8E7B-2B65-2B0C-72ED-47AD338177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4945698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1544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4588" y="602174"/>
            <a:ext cx="10590107" cy="970351"/>
          </a:xfrm>
          <a:prstGeom prst="rect">
            <a:avLst/>
          </a:prstGeom>
        </p:spPr>
        <p:txBody>
          <a:bodyPr vert="horz" wrap="square" lIns="0" tIns="71967" rIns="0" bIns="0" rtlCol="0">
            <a:spAutoFit/>
          </a:bodyPr>
          <a:lstStyle/>
          <a:p>
            <a:pPr marL="16933" marR="6773">
              <a:lnSpc>
                <a:spcPts val="3453"/>
              </a:lnSpc>
              <a:spcBef>
                <a:spcPts val="567"/>
              </a:spcBef>
            </a:pPr>
            <a:r>
              <a:rPr sz="3200" dirty="0">
                <a:latin typeface="Arial"/>
                <a:cs typeface="Arial"/>
              </a:rPr>
              <a:t>Características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calidad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modelo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calidad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externa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67" dirty="0">
                <a:latin typeface="Arial"/>
                <a:cs typeface="Arial"/>
              </a:rPr>
              <a:t>e </a:t>
            </a:r>
            <a:r>
              <a:rPr sz="3200" dirty="0">
                <a:latin typeface="Arial"/>
                <a:cs typeface="Arial"/>
              </a:rPr>
              <a:t>interna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ISO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9126: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588" y="2512907"/>
            <a:ext cx="3143673" cy="3896794"/>
          </a:xfrm>
          <a:prstGeom prst="rect">
            <a:avLst/>
          </a:prstGeom>
        </p:spPr>
        <p:txBody>
          <a:bodyPr vert="horz" wrap="square" lIns="0" tIns="171027" rIns="0" bIns="0" rtlCol="0">
            <a:spAutoFit/>
          </a:bodyPr>
          <a:lstStyle/>
          <a:p>
            <a:pPr marL="260767" indent="-243834">
              <a:spcBef>
                <a:spcPts val="1347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260767" algn="l"/>
              </a:tabLst>
            </a:pPr>
            <a:r>
              <a:rPr sz="3200" b="1" spc="-13" dirty="0">
                <a:latin typeface="Arial"/>
                <a:cs typeface="Arial"/>
              </a:rPr>
              <a:t>Funcionalidad.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13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Confiabilidad.</a:t>
            </a:r>
            <a:endParaRPr sz="3200">
              <a:latin typeface="Arial"/>
              <a:cs typeface="Arial"/>
            </a:endParaRPr>
          </a:p>
          <a:p>
            <a:pPr marL="261613" indent="-244681">
              <a:spcBef>
                <a:spcPts val="1220"/>
              </a:spcBef>
              <a:buClr>
                <a:srgbClr val="4F81BC"/>
              </a:buClr>
              <a:buSzPct val="85416"/>
              <a:buChar char="•"/>
              <a:tabLst>
                <a:tab pos="261613" algn="l"/>
              </a:tabLst>
            </a:pPr>
            <a:r>
              <a:rPr sz="3200" spc="-13" dirty="0">
                <a:latin typeface="Arial"/>
                <a:cs typeface="Arial"/>
              </a:rPr>
              <a:t>Usabilidad.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20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Eficiencia.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13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Mantenibilidad.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20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Portabilidad.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68800" y="2757424"/>
            <a:ext cx="7487920" cy="3570393"/>
          </a:xfrm>
          <a:custGeom>
            <a:avLst/>
            <a:gdLst/>
            <a:ahLst/>
            <a:cxnLst/>
            <a:rect l="l" t="t" r="r" b="b"/>
            <a:pathLst>
              <a:path w="5615940" h="2677795">
                <a:moveTo>
                  <a:pt x="0" y="2677668"/>
                </a:moveTo>
                <a:lnTo>
                  <a:pt x="5615940" y="2677668"/>
                </a:lnTo>
                <a:lnTo>
                  <a:pt x="5615940" y="0"/>
                </a:lnTo>
                <a:lnTo>
                  <a:pt x="0" y="0"/>
                </a:lnTo>
                <a:lnTo>
                  <a:pt x="0" y="26776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4602649" y="2791630"/>
            <a:ext cx="7019713" cy="34641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7" algn="ctr">
              <a:spcBef>
                <a:spcPts val="133"/>
              </a:spcBef>
            </a:pPr>
            <a:r>
              <a:rPr sz="3200" b="1" spc="-13" dirty="0">
                <a:latin typeface="Arial"/>
                <a:cs typeface="Arial"/>
              </a:rPr>
              <a:t>Funcionalidad</a:t>
            </a:r>
            <a:endParaRPr sz="3200">
              <a:latin typeface="Arial"/>
              <a:cs typeface="Arial"/>
            </a:endParaRPr>
          </a:p>
          <a:p>
            <a:pPr marL="16086" marR="6773" algn="ctr"/>
            <a:r>
              <a:rPr sz="3200" dirty="0">
                <a:latin typeface="Arial"/>
                <a:cs typeface="Arial"/>
              </a:rPr>
              <a:t>La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capacidad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producto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software </a:t>
            </a:r>
            <a:r>
              <a:rPr sz="3200" dirty="0">
                <a:latin typeface="Arial"/>
                <a:cs typeface="Arial"/>
              </a:rPr>
              <a:t>para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proporcionar</a:t>
            </a:r>
            <a:r>
              <a:rPr sz="3200" b="1" spc="-7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funciones</a:t>
            </a:r>
            <a:r>
              <a:rPr sz="3200" b="1" spc="-87" dirty="0">
                <a:latin typeface="Arial"/>
                <a:cs typeface="Arial"/>
              </a:rPr>
              <a:t> </a:t>
            </a:r>
            <a:r>
              <a:rPr sz="3200" spc="-33" dirty="0">
                <a:latin typeface="Arial"/>
                <a:cs typeface="Arial"/>
              </a:rPr>
              <a:t>que </a:t>
            </a:r>
            <a:r>
              <a:rPr sz="3200" b="1" dirty="0">
                <a:latin typeface="Arial"/>
                <a:cs typeface="Arial"/>
              </a:rPr>
              <a:t>cumplen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con</a:t>
            </a:r>
            <a:r>
              <a:rPr sz="3200" b="1" spc="-1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las</a:t>
            </a:r>
            <a:r>
              <a:rPr sz="3200" b="1" spc="-13" dirty="0">
                <a:latin typeface="Arial"/>
                <a:cs typeface="Arial"/>
              </a:rPr>
              <a:t> necesidades </a:t>
            </a:r>
            <a:r>
              <a:rPr sz="3200" b="1" dirty="0">
                <a:latin typeface="Arial"/>
                <a:cs typeface="Arial"/>
              </a:rPr>
              <a:t>declaradas</a:t>
            </a:r>
            <a:r>
              <a:rPr sz="3200" b="1" spc="-87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</a:t>
            </a:r>
            <a:r>
              <a:rPr sz="3200" b="1" spc="-9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implícitas</a:t>
            </a:r>
            <a:r>
              <a:rPr sz="3200" b="1" spc="-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cuando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33" dirty="0">
                <a:latin typeface="Arial"/>
                <a:cs typeface="Arial"/>
              </a:rPr>
              <a:t>el </a:t>
            </a:r>
            <a:r>
              <a:rPr sz="3200" dirty="0">
                <a:latin typeface="Arial"/>
                <a:cs typeface="Arial"/>
              </a:rPr>
              <a:t>software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utiliza</a:t>
            </a:r>
            <a:r>
              <a:rPr sz="3200" spc="-1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bajo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spc="-13" dirty="0">
                <a:latin typeface="Arial"/>
                <a:cs typeface="Arial"/>
              </a:rPr>
              <a:t>condiciones específicas</a:t>
            </a:r>
            <a:r>
              <a:rPr sz="3200" spc="-13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0946" y="495816"/>
            <a:ext cx="10590107" cy="970351"/>
          </a:xfrm>
          <a:prstGeom prst="rect">
            <a:avLst/>
          </a:prstGeom>
        </p:spPr>
        <p:txBody>
          <a:bodyPr vert="horz" wrap="square" lIns="0" tIns="71967" rIns="0" bIns="0" rtlCol="0">
            <a:spAutoFit/>
          </a:bodyPr>
          <a:lstStyle/>
          <a:p>
            <a:pPr marL="16933" marR="6773">
              <a:lnSpc>
                <a:spcPts val="3453"/>
              </a:lnSpc>
              <a:spcBef>
                <a:spcPts val="567"/>
              </a:spcBef>
            </a:pPr>
            <a:r>
              <a:rPr sz="3200" dirty="0">
                <a:latin typeface="Arial"/>
                <a:cs typeface="Arial"/>
              </a:rPr>
              <a:t>Características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calidad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modelo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calidad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externa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67" dirty="0">
                <a:latin typeface="Arial"/>
                <a:cs typeface="Arial"/>
              </a:rPr>
              <a:t>e </a:t>
            </a:r>
            <a:r>
              <a:rPr sz="3200" dirty="0">
                <a:latin typeface="Arial"/>
                <a:cs typeface="Arial"/>
              </a:rPr>
              <a:t>interna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ISO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9126: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587" y="2512907"/>
            <a:ext cx="3008207" cy="3896794"/>
          </a:xfrm>
          <a:prstGeom prst="rect">
            <a:avLst/>
          </a:prstGeom>
        </p:spPr>
        <p:txBody>
          <a:bodyPr vert="horz" wrap="square" lIns="0" tIns="171027" rIns="0" bIns="0" rtlCol="0">
            <a:spAutoFit/>
          </a:bodyPr>
          <a:lstStyle/>
          <a:p>
            <a:pPr marL="260767" indent="-243834">
              <a:spcBef>
                <a:spcPts val="1347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Funcionalidad.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13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260767" algn="l"/>
              </a:tabLst>
            </a:pPr>
            <a:r>
              <a:rPr sz="3200" b="1" spc="-13" dirty="0">
                <a:latin typeface="Arial"/>
                <a:cs typeface="Arial"/>
              </a:rPr>
              <a:t>Confiabilidad.</a:t>
            </a:r>
            <a:endParaRPr sz="3200">
              <a:latin typeface="Arial"/>
              <a:cs typeface="Arial"/>
            </a:endParaRPr>
          </a:p>
          <a:p>
            <a:pPr marL="261613" indent="-244681">
              <a:spcBef>
                <a:spcPts val="1220"/>
              </a:spcBef>
              <a:buClr>
                <a:srgbClr val="4F81BC"/>
              </a:buClr>
              <a:buSzPct val="85416"/>
              <a:buChar char="•"/>
              <a:tabLst>
                <a:tab pos="261613" algn="l"/>
              </a:tabLst>
            </a:pPr>
            <a:r>
              <a:rPr sz="3200" spc="-13" dirty="0">
                <a:latin typeface="Arial"/>
                <a:cs typeface="Arial"/>
              </a:rPr>
              <a:t>Usabilidad.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20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Eficiencia.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13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Mantenibilidad.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20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Portabilidad.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8800" y="2757423"/>
            <a:ext cx="7487920" cy="251350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693" algn="ctr">
              <a:spcBef>
                <a:spcPts val="400"/>
              </a:spcBef>
            </a:pPr>
            <a:r>
              <a:rPr sz="3200" b="1" spc="-13" dirty="0">
                <a:latin typeface="Arial"/>
                <a:cs typeface="Arial"/>
              </a:rPr>
              <a:t>Confiabilidad</a:t>
            </a:r>
            <a:endParaRPr sz="3200">
              <a:latin typeface="Arial"/>
              <a:cs typeface="Arial"/>
            </a:endParaRPr>
          </a:p>
          <a:p>
            <a:pPr marL="250607" marR="242141" algn="ctr"/>
            <a:r>
              <a:rPr sz="3200" dirty="0">
                <a:latin typeface="Arial"/>
                <a:cs typeface="Arial"/>
              </a:rPr>
              <a:t>La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capacidad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producto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software </a:t>
            </a:r>
            <a:r>
              <a:rPr sz="3200" dirty="0">
                <a:latin typeface="Arial"/>
                <a:cs typeface="Arial"/>
              </a:rPr>
              <a:t>para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mantener</a:t>
            </a:r>
            <a:r>
              <a:rPr sz="3200" b="1" spc="-47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un</a:t>
            </a:r>
            <a:r>
              <a:rPr sz="3200" b="1" spc="-87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nivel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33" dirty="0">
                <a:latin typeface="Arial"/>
                <a:cs typeface="Arial"/>
              </a:rPr>
              <a:t>de </a:t>
            </a:r>
            <a:r>
              <a:rPr sz="3200" b="1" dirty="0">
                <a:latin typeface="Arial"/>
                <a:cs typeface="Arial"/>
              </a:rPr>
              <a:t>rendimiento</a:t>
            </a:r>
            <a:r>
              <a:rPr sz="3200" b="1" spc="-9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específico</a:t>
            </a:r>
            <a:r>
              <a:rPr sz="3200" b="1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cuando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spc="-33" dirty="0">
                <a:latin typeface="Arial"/>
                <a:cs typeface="Arial"/>
              </a:rPr>
              <a:t>se </a:t>
            </a:r>
            <a:r>
              <a:rPr sz="3200" dirty="0">
                <a:latin typeface="Arial"/>
                <a:cs typeface="Arial"/>
              </a:rPr>
              <a:t>utiliza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bajo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condiciones</a:t>
            </a:r>
            <a:r>
              <a:rPr sz="3200" b="1" spc="-73" dirty="0">
                <a:latin typeface="Arial"/>
                <a:cs typeface="Arial"/>
              </a:rPr>
              <a:t> </a:t>
            </a:r>
            <a:r>
              <a:rPr sz="3200" b="1" spc="-13" dirty="0">
                <a:latin typeface="Arial"/>
                <a:cs typeface="Arial"/>
              </a:rPr>
              <a:t>específicas.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0946" y="609450"/>
            <a:ext cx="10590107" cy="970351"/>
          </a:xfrm>
          <a:prstGeom prst="rect">
            <a:avLst/>
          </a:prstGeom>
        </p:spPr>
        <p:txBody>
          <a:bodyPr vert="horz" wrap="square" lIns="0" tIns="71967" rIns="0" bIns="0" rtlCol="0">
            <a:spAutoFit/>
          </a:bodyPr>
          <a:lstStyle/>
          <a:p>
            <a:pPr marL="16933" marR="6773">
              <a:lnSpc>
                <a:spcPts val="3453"/>
              </a:lnSpc>
              <a:spcBef>
                <a:spcPts val="567"/>
              </a:spcBef>
            </a:pPr>
            <a:r>
              <a:rPr sz="3200" dirty="0">
                <a:latin typeface="Arial"/>
                <a:cs typeface="Arial"/>
              </a:rPr>
              <a:t>Características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calidad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modelo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calidad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externa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67" dirty="0">
                <a:latin typeface="Arial"/>
                <a:cs typeface="Arial"/>
              </a:rPr>
              <a:t>e </a:t>
            </a:r>
            <a:r>
              <a:rPr sz="3200" dirty="0">
                <a:latin typeface="Arial"/>
                <a:cs typeface="Arial"/>
              </a:rPr>
              <a:t>interna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ISO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9126: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587" y="2512907"/>
            <a:ext cx="3008207" cy="3896794"/>
          </a:xfrm>
          <a:prstGeom prst="rect">
            <a:avLst/>
          </a:prstGeom>
        </p:spPr>
        <p:txBody>
          <a:bodyPr vert="horz" wrap="square" lIns="0" tIns="171027" rIns="0" bIns="0" rtlCol="0">
            <a:spAutoFit/>
          </a:bodyPr>
          <a:lstStyle/>
          <a:p>
            <a:pPr marL="260767" indent="-243834">
              <a:spcBef>
                <a:spcPts val="1347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Funcionalidad.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13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Confiabilidad.</a:t>
            </a:r>
            <a:endParaRPr sz="3200">
              <a:latin typeface="Arial"/>
              <a:cs typeface="Arial"/>
            </a:endParaRPr>
          </a:p>
          <a:p>
            <a:pPr marL="261613" indent="-244681">
              <a:spcBef>
                <a:spcPts val="122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261613" algn="l"/>
              </a:tabLst>
            </a:pPr>
            <a:r>
              <a:rPr sz="3200" b="1" spc="-13" dirty="0">
                <a:latin typeface="Arial"/>
                <a:cs typeface="Arial"/>
              </a:rPr>
              <a:t>Usabilidad.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20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Eficiencia.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13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Mantenibilidad.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20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Portabilidad.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8800" y="2757423"/>
            <a:ext cx="7487920" cy="3005951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" algn="ctr">
              <a:spcBef>
                <a:spcPts val="400"/>
              </a:spcBef>
            </a:pPr>
            <a:r>
              <a:rPr sz="3200" b="1" spc="-13" dirty="0">
                <a:latin typeface="Arial"/>
                <a:cs typeface="Arial"/>
              </a:rPr>
              <a:t>Usabilidad</a:t>
            </a:r>
            <a:endParaRPr sz="3200">
              <a:latin typeface="Arial"/>
              <a:cs typeface="Arial"/>
            </a:endParaRPr>
          </a:p>
          <a:p>
            <a:pPr marL="250607" marR="242141" algn="ctr"/>
            <a:r>
              <a:rPr sz="3200" dirty="0">
                <a:latin typeface="Arial"/>
                <a:cs typeface="Arial"/>
              </a:rPr>
              <a:t>La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capacidad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producto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software </a:t>
            </a:r>
            <a:r>
              <a:rPr sz="3200" dirty="0">
                <a:latin typeface="Arial"/>
                <a:cs typeface="Arial"/>
              </a:rPr>
              <a:t>para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ser</a:t>
            </a:r>
            <a:r>
              <a:rPr sz="3200" spc="-3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entendido,</a:t>
            </a:r>
            <a:r>
              <a:rPr sz="3200" b="1" spc="-87" dirty="0">
                <a:latin typeface="Arial"/>
                <a:cs typeface="Arial"/>
              </a:rPr>
              <a:t> </a:t>
            </a:r>
            <a:r>
              <a:rPr sz="3200" b="1" spc="-13" dirty="0">
                <a:latin typeface="Arial"/>
                <a:cs typeface="Arial"/>
              </a:rPr>
              <a:t>aprendido, </a:t>
            </a:r>
            <a:r>
              <a:rPr sz="3200" b="1" dirty="0">
                <a:latin typeface="Arial"/>
                <a:cs typeface="Arial"/>
              </a:rPr>
              <a:t>utilizado</a:t>
            </a:r>
            <a:r>
              <a:rPr sz="3200" b="1" spc="-10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y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ser</a:t>
            </a:r>
            <a:r>
              <a:rPr sz="3200" b="1" spc="-3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atractivo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para</a:t>
            </a:r>
            <a:r>
              <a:rPr sz="3200" b="1" spc="-47" dirty="0">
                <a:latin typeface="Arial"/>
                <a:cs typeface="Arial"/>
              </a:rPr>
              <a:t> </a:t>
            </a:r>
            <a:r>
              <a:rPr sz="3200" b="1" spc="-33" dirty="0">
                <a:latin typeface="Arial"/>
                <a:cs typeface="Arial"/>
              </a:rPr>
              <a:t>el </a:t>
            </a:r>
            <a:r>
              <a:rPr sz="3200" b="1" dirty="0">
                <a:latin typeface="Arial"/>
                <a:cs typeface="Arial"/>
              </a:rPr>
              <a:t>usuario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cuando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utiliza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b="1" spc="-27" dirty="0">
                <a:latin typeface="Arial"/>
                <a:cs typeface="Arial"/>
              </a:rPr>
              <a:t>bajo </a:t>
            </a:r>
            <a:r>
              <a:rPr sz="3200" b="1" dirty="0">
                <a:latin typeface="Arial"/>
                <a:cs typeface="Arial"/>
              </a:rPr>
              <a:t>condiciones</a:t>
            </a:r>
            <a:r>
              <a:rPr sz="3200" b="1" spc="-67" dirty="0">
                <a:latin typeface="Arial"/>
                <a:cs typeface="Arial"/>
              </a:rPr>
              <a:t> </a:t>
            </a:r>
            <a:r>
              <a:rPr sz="3200" b="1" spc="-13" dirty="0">
                <a:latin typeface="Arial"/>
                <a:cs typeface="Arial"/>
              </a:rPr>
              <a:t>específicas</a:t>
            </a:r>
            <a:r>
              <a:rPr sz="3200" spc="-13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0946" y="690238"/>
            <a:ext cx="10590107" cy="970351"/>
          </a:xfrm>
          <a:prstGeom prst="rect">
            <a:avLst/>
          </a:prstGeom>
        </p:spPr>
        <p:txBody>
          <a:bodyPr vert="horz" wrap="square" lIns="0" tIns="71967" rIns="0" bIns="0" rtlCol="0">
            <a:spAutoFit/>
          </a:bodyPr>
          <a:lstStyle/>
          <a:p>
            <a:pPr marL="16933" marR="6773">
              <a:lnSpc>
                <a:spcPts val="3453"/>
              </a:lnSpc>
              <a:spcBef>
                <a:spcPts val="567"/>
              </a:spcBef>
            </a:pPr>
            <a:r>
              <a:rPr sz="3200" dirty="0">
                <a:latin typeface="Arial"/>
                <a:cs typeface="Arial"/>
              </a:rPr>
              <a:t>Características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calidad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modelo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calidad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externa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67" dirty="0">
                <a:latin typeface="Arial"/>
                <a:cs typeface="Arial"/>
              </a:rPr>
              <a:t>e </a:t>
            </a:r>
            <a:r>
              <a:rPr sz="3200" dirty="0">
                <a:latin typeface="Arial"/>
                <a:cs typeface="Arial"/>
              </a:rPr>
              <a:t>interna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ISO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9126: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587" y="2512907"/>
            <a:ext cx="3008207" cy="3896794"/>
          </a:xfrm>
          <a:prstGeom prst="rect">
            <a:avLst/>
          </a:prstGeom>
        </p:spPr>
        <p:txBody>
          <a:bodyPr vert="horz" wrap="square" lIns="0" tIns="171027" rIns="0" bIns="0" rtlCol="0">
            <a:spAutoFit/>
          </a:bodyPr>
          <a:lstStyle/>
          <a:p>
            <a:pPr marL="260767" indent="-243834">
              <a:spcBef>
                <a:spcPts val="1347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Funcionalidad.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13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Confiabilidad.</a:t>
            </a:r>
            <a:endParaRPr sz="3200">
              <a:latin typeface="Arial"/>
              <a:cs typeface="Arial"/>
            </a:endParaRPr>
          </a:p>
          <a:p>
            <a:pPr marL="261613" indent="-244681">
              <a:spcBef>
                <a:spcPts val="1220"/>
              </a:spcBef>
              <a:buClr>
                <a:srgbClr val="4F81BC"/>
              </a:buClr>
              <a:buSzPct val="85416"/>
              <a:buChar char="•"/>
              <a:tabLst>
                <a:tab pos="261613" algn="l"/>
              </a:tabLst>
            </a:pPr>
            <a:r>
              <a:rPr sz="3200" spc="-13" dirty="0">
                <a:latin typeface="Arial"/>
                <a:cs typeface="Arial"/>
              </a:rPr>
              <a:t>Usabilidad.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2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260767" algn="l"/>
              </a:tabLst>
            </a:pPr>
            <a:r>
              <a:rPr sz="3200" b="1" spc="-13" dirty="0">
                <a:latin typeface="Arial"/>
                <a:cs typeface="Arial"/>
              </a:rPr>
              <a:t>Eficiencia.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13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Mantenibilidad.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20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Portabilidad.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8800" y="2757423"/>
            <a:ext cx="7487920" cy="3005951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sz="3200" b="1" spc="-13" dirty="0">
                <a:latin typeface="Arial"/>
                <a:cs typeface="Arial"/>
              </a:rPr>
              <a:t>Eficiencia</a:t>
            </a:r>
            <a:endParaRPr sz="3200">
              <a:latin typeface="Arial"/>
              <a:cs typeface="Arial"/>
            </a:endParaRPr>
          </a:p>
          <a:p>
            <a:pPr marL="187109" marR="174409" indent="-3387" algn="ctr"/>
            <a:r>
              <a:rPr sz="3200" dirty="0">
                <a:latin typeface="Arial"/>
                <a:cs typeface="Arial"/>
              </a:rPr>
              <a:t>La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capacidad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producto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software </a:t>
            </a:r>
            <a:r>
              <a:rPr sz="3200" dirty="0">
                <a:latin typeface="Arial"/>
                <a:cs typeface="Arial"/>
              </a:rPr>
              <a:t>para</a:t>
            </a:r>
            <a:r>
              <a:rPr sz="3200" spc="-1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proporcionar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b="1" spc="-13" dirty="0">
                <a:latin typeface="Arial"/>
                <a:cs typeface="Arial"/>
              </a:rPr>
              <a:t>rendimiento </a:t>
            </a:r>
            <a:r>
              <a:rPr sz="3200" b="1" dirty="0">
                <a:latin typeface="Arial"/>
                <a:cs typeface="Arial"/>
              </a:rPr>
              <a:t>adecuado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relación</a:t>
            </a:r>
            <a:r>
              <a:rPr sz="3200" spc="-3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la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13" dirty="0">
                <a:latin typeface="Arial"/>
                <a:cs typeface="Arial"/>
              </a:rPr>
              <a:t>cantidad </a:t>
            </a:r>
            <a:r>
              <a:rPr sz="3200" b="1" dirty="0">
                <a:latin typeface="Arial"/>
                <a:cs typeface="Arial"/>
              </a:rPr>
              <a:t>de</a:t>
            </a:r>
            <a:r>
              <a:rPr sz="3200" b="1" spc="-47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recursos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utilizados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en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33" dirty="0">
                <a:latin typeface="Arial"/>
                <a:cs typeface="Arial"/>
              </a:rPr>
              <a:t>las </a:t>
            </a:r>
            <a:r>
              <a:rPr sz="3200" b="1" dirty="0">
                <a:latin typeface="Arial"/>
                <a:cs typeface="Arial"/>
              </a:rPr>
              <a:t>condiciones</a:t>
            </a:r>
            <a:r>
              <a:rPr sz="3200" b="1" spc="-53" dirty="0">
                <a:latin typeface="Arial"/>
                <a:cs typeface="Arial"/>
              </a:rPr>
              <a:t> </a:t>
            </a:r>
            <a:r>
              <a:rPr sz="3200" b="1" spc="-13" dirty="0">
                <a:latin typeface="Arial"/>
                <a:cs typeface="Arial"/>
              </a:rPr>
              <a:t>establecidas</a:t>
            </a:r>
            <a:r>
              <a:rPr sz="3200" spc="-13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3836" y="615592"/>
            <a:ext cx="10590107" cy="970351"/>
          </a:xfrm>
          <a:prstGeom prst="rect">
            <a:avLst/>
          </a:prstGeom>
        </p:spPr>
        <p:txBody>
          <a:bodyPr vert="horz" wrap="square" lIns="0" tIns="71967" rIns="0" bIns="0" rtlCol="0">
            <a:spAutoFit/>
          </a:bodyPr>
          <a:lstStyle/>
          <a:p>
            <a:pPr marL="16933" marR="6773">
              <a:lnSpc>
                <a:spcPts val="3453"/>
              </a:lnSpc>
              <a:spcBef>
                <a:spcPts val="567"/>
              </a:spcBef>
            </a:pPr>
            <a:r>
              <a:rPr sz="3200" dirty="0">
                <a:latin typeface="Arial"/>
                <a:cs typeface="Arial"/>
              </a:rPr>
              <a:t>Características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calidad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modelo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calidad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externa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67" dirty="0">
                <a:latin typeface="Arial"/>
                <a:cs typeface="Arial"/>
              </a:rPr>
              <a:t>e </a:t>
            </a:r>
            <a:r>
              <a:rPr sz="3200" dirty="0">
                <a:latin typeface="Arial"/>
                <a:cs typeface="Arial"/>
              </a:rPr>
              <a:t>interna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ISO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9126: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587" y="2512907"/>
            <a:ext cx="3236807" cy="3896794"/>
          </a:xfrm>
          <a:prstGeom prst="rect">
            <a:avLst/>
          </a:prstGeom>
        </p:spPr>
        <p:txBody>
          <a:bodyPr vert="horz" wrap="square" lIns="0" tIns="171027" rIns="0" bIns="0" rtlCol="0">
            <a:spAutoFit/>
          </a:bodyPr>
          <a:lstStyle/>
          <a:p>
            <a:pPr marL="260767" indent="-243834">
              <a:spcBef>
                <a:spcPts val="1347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Funcionalidad.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13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Confiabilidad.</a:t>
            </a:r>
            <a:endParaRPr sz="3200">
              <a:latin typeface="Arial"/>
              <a:cs typeface="Arial"/>
            </a:endParaRPr>
          </a:p>
          <a:p>
            <a:pPr marL="261613" indent="-244681">
              <a:spcBef>
                <a:spcPts val="1220"/>
              </a:spcBef>
              <a:buClr>
                <a:srgbClr val="4F81BC"/>
              </a:buClr>
              <a:buSzPct val="85416"/>
              <a:buChar char="•"/>
              <a:tabLst>
                <a:tab pos="261613" algn="l"/>
              </a:tabLst>
            </a:pPr>
            <a:r>
              <a:rPr sz="3200" spc="-13" dirty="0">
                <a:latin typeface="Arial"/>
                <a:cs typeface="Arial"/>
              </a:rPr>
              <a:t>Usabilidad.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20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Eficiencia.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13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260767" algn="l"/>
              </a:tabLst>
            </a:pPr>
            <a:r>
              <a:rPr sz="3200" b="1" spc="-13" dirty="0">
                <a:latin typeface="Arial"/>
                <a:cs typeface="Arial"/>
              </a:rPr>
              <a:t>Mantenibilidad.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20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Portabilidad.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68800" y="2757423"/>
            <a:ext cx="7487920" cy="4062307"/>
          </a:xfrm>
          <a:custGeom>
            <a:avLst/>
            <a:gdLst/>
            <a:ahLst/>
            <a:cxnLst/>
            <a:rect l="l" t="t" r="r" b="b"/>
            <a:pathLst>
              <a:path w="5615940" h="3046729">
                <a:moveTo>
                  <a:pt x="0" y="3046476"/>
                </a:moveTo>
                <a:lnTo>
                  <a:pt x="5615940" y="3046476"/>
                </a:lnTo>
                <a:lnTo>
                  <a:pt x="5615940" y="0"/>
                </a:lnTo>
                <a:lnTo>
                  <a:pt x="0" y="0"/>
                </a:lnTo>
                <a:lnTo>
                  <a:pt x="0" y="30464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4557946" y="2791630"/>
            <a:ext cx="7109460" cy="395663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540" algn="ctr">
              <a:spcBef>
                <a:spcPts val="133"/>
              </a:spcBef>
            </a:pPr>
            <a:r>
              <a:rPr sz="3200" b="1" spc="-13" dirty="0">
                <a:latin typeface="Arial"/>
                <a:cs typeface="Arial"/>
              </a:rPr>
              <a:t>Mantenibilidad</a:t>
            </a:r>
            <a:endParaRPr sz="3200">
              <a:latin typeface="Arial"/>
              <a:cs typeface="Arial"/>
            </a:endParaRPr>
          </a:p>
          <a:p>
            <a:pPr marL="60958" marR="51645" algn="ctr"/>
            <a:r>
              <a:rPr sz="3200" dirty="0">
                <a:latin typeface="Arial"/>
                <a:cs typeface="Arial"/>
              </a:rPr>
              <a:t>La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capacidad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producto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software </a:t>
            </a:r>
            <a:r>
              <a:rPr sz="3200" dirty="0">
                <a:latin typeface="Arial"/>
                <a:cs typeface="Arial"/>
              </a:rPr>
              <a:t>para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ser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b="1" spc="-13" dirty="0">
                <a:latin typeface="Arial"/>
                <a:cs typeface="Arial"/>
              </a:rPr>
              <a:t>modificado</a:t>
            </a:r>
            <a:r>
              <a:rPr sz="3200" spc="-13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16086" marR="6773" indent="847" algn="ctr"/>
            <a:r>
              <a:rPr sz="3200" dirty="0">
                <a:latin typeface="Arial"/>
                <a:cs typeface="Arial"/>
              </a:rPr>
              <a:t>Las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modificaciones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pueden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incluir </a:t>
            </a:r>
            <a:r>
              <a:rPr sz="3200" dirty="0">
                <a:latin typeface="Arial"/>
                <a:cs typeface="Arial"/>
              </a:rPr>
              <a:t>correcciones,</a:t>
            </a:r>
            <a:r>
              <a:rPr sz="3200" spc="-1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mejoras</a:t>
            </a:r>
            <a:r>
              <a:rPr sz="3200" spc="-1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adaptación</a:t>
            </a:r>
            <a:r>
              <a:rPr sz="3200" spc="-113" dirty="0">
                <a:latin typeface="Arial"/>
                <a:cs typeface="Arial"/>
              </a:rPr>
              <a:t> </a:t>
            </a:r>
            <a:r>
              <a:rPr sz="3200" spc="-33" dirty="0">
                <a:latin typeface="Arial"/>
                <a:cs typeface="Arial"/>
              </a:rPr>
              <a:t>del </a:t>
            </a:r>
            <a:r>
              <a:rPr sz="3200" dirty="0">
                <a:latin typeface="Arial"/>
                <a:cs typeface="Arial"/>
              </a:rPr>
              <a:t>software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los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cambios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el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entorno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spc="-67" dirty="0">
                <a:latin typeface="Arial"/>
                <a:cs typeface="Arial"/>
              </a:rPr>
              <a:t>y </a:t>
            </a:r>
            <a:r>
              <a:rPr sz="3200" dirty="0">
                <a:latin typeface="Arial"/>
                <a:cs typeface="Arial"/>
              </a:rPr>
              <a:t>en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los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requisitos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las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especificaciones funcionales.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0946" y="690238"/>
            <a:ext cx="10590107" cy="970351"/>
          </a:xfrm>
          <a:prstGeom prst="rect">
            <a:avLst/>
          </a:prstGeom>
        </p:spPr>
        <p:txBody>
          <a:bodyPr vert="horz" wrap="square" lIns="0" tIns="71967" rIns="0" bIns="0" rtlCol="0">
            <a:spAutoFit/>
          </a:bodyPr>
          <a:lstStyle/>
          <a:p>
            <a:pPr marL="16933" marR="6773">
              <a:lnSpc>
                <a:spcPts val="3453"/>
              </a:lnSpc>
              <a:spcBef>
                <a:spcPts val="567"/>
              </a:spcBef>
            </a:pPr>
            <a:r>
              <a:rPr sz="3200" dirty="0">
                <a:latin typeface="Arial"/>
                <a:cs typeface="Arial"/>
              </a:rPr>
              <a:t>Características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calidad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modelo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calidad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externa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67" dirty="0">
                <a:latin typeface="Arial"/>
                <a:cs typeface="Arial"/>
              </a:rPr>
              <a:t>e </a:t>
            </a:r>
            <a:r>
              <a:rPr sz="3200" dirty="0">
                <a:latin typeface="Arial"/>
                <a:cs typeface="Arial"/>
              </a:rPr>
              <a:t>interna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ISO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9126: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587" y="2512907"/>
            <a:ext cx="3008207" cy="3896794"/>
          </a:xfrm>
          <a:prstGeom prst="rect">
            <a:avLst/>
          </a:prstGeom>
        </p:spPr>
        <p:txBody>
          <a:bodyPr vert="horz" wrap="square" lIns="0" tIns="171027" rIns="0" bIns="0" rtlCol="0">
            <a:spAutoFit/>
          </a:bodyPr>
          <a:lstStyle/>
          <a:p>
            <a:pPr marL="260767" indent="-243834">
              <a:spcBef>
                <a:spcPts val="1347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Funcionalidad.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13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Confiabilidad.</a:t>
            </a:r>
            <a:endParaRPr sz="3200">
              <a:latin typeface="Arial"/>
              <a:cs typeface="Arial"/>
            </a:endParaRPr>
          </a:p>
          <a:p>
            <a:pPr marL="261613" indent="-244681">
              <a:spcBef>
                <a:spcPts val="1220"/>
              </a:spcBef>
              <a:buClr>
                <a:srgbClr val="4F81BC"/>
              </a:buClr>
              <a:buSzPct val="85416"/>
              <a:buChar char="•"/>
              <a:tabLst>
                <a:tab pos="261613" algn="l"/>
              </a:tabLst>
            </a:pPr>
            <a:r>
              <a:rPr sz="3200" spc="-13" dirty="0">
                <a:latin typeface="Arial"/>
                <a:cs typeface="Arial"/>
              </a:rPr>
              <a:t>Usabilidad.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20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Eficiencia.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13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spc="-13" dirty="0">
                <a:latin typeface="Arial"/>
                <a:cs typeface="Arial"/>
              </a:rPr>
              <a:t>Mantenibilidad.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220"/>
              </a:spcBef>
              <a:buClr>
                <a:srgbClr val="4F81BC"/>
              </a:buClr>
              <a:buSzPct val="85416"/>
              <a:buFont typeface="Arial"/>
              <a:buChar char="•"/>
              <a:tabLst>
                <a:tab pos="260767" algn="l"/>
              </a:tabLst>
            </a:pPr>
            <a:r>
              <a:rPr sz="3200" b="1" spc="-13" dirty="0">
                <a:latin typeface="Arial"/>
                <a:cs typeface="Arial"/>
              </a:rPr>
              <a:t>Portabilidad.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8800" y="2757423"/>
            <a:ext cx="7487920" cy="2021066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847" algn="ctr">
              <a:spcBef>
                <a:spcPts val="400"/>
              </a:spcBef>
            </a:pPr>
            <a:r>
              <a:rPr sz="3200" b="1" spc="-13" dirty="0">
                <a:latin typeface="Arial"/>
                <a:cs typeface="Arial"/>
              </a:rPr>
              <a:t>Portabilidad</a:t>
            </a:r>
            <a:endParaRPr sz="3200" dirty="0">
              <a:latin typeface="Arial"/>
              <a:cs typeface="Arial"/>
            </a:endParaRPr>
          </a:p>
          <a:p>
            <a:pPr marL="278546" marR="186262" indent="26246" algn="ctr"/>
            <a:r>
              <a:rPr sz="3200" dirty="0">
                <a:latin typeface="Arial"/>
                <a:cs typeface="Arial"/>
              </a:rPr>
              <a:t>La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capacidad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producto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software </a:t>
            </a:r>
            <a:r>
              <a:rPr sz="3200" dirty="0">
                <a:latin typeface="Arial"/>
                <a:cs typeface="Arial"/>
              </a:rPr>
              <a:t>para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ser</a:t>
            </a:r>
            <a:r>
              <a:rPr sz="3200" b="1" spc="-5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transferido</a:t>
            </a:r>
            <a:r>
              <a:rPr sz="3200" b="1" spc="-5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</a:t>
            </a:r>
            <a:r>
              <a:rPr sz="3200" b="1" spc="-5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un</a:t>
            </a:r>
            <a:r>
              <a:rPr sz="3200" b="1" spc="-67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entorno</a:t>
            </a:r>
            <a:r>
              <a:rPr sz="3200" b="1" spc="-67" dirty="0">
                <a:latin typeface="Arial"/>
                <a:cs typeface="Arial"/>
              </a:rPr>
              <a:t> a </a:t>
            </a:r>
            <a:r>
              <a:rPr sz="3200" b="1" spc="-13" dirty="0">
                <a:latin typeface="Arial"/>
                <a:cs typeface="Arial"/>
              </a:rPr>
              <a:t>otro</a:t>
            </a:r>
            <a:r>
              <a:rPr sz="3200" spc="-13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6931" y="340075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7" dirty="0"/>
              <a:t>Revisiones</a:t>
            </a:r>
            <a:r>
              <a:rPr spc="-293" dirty="0"/>
              <a:t> </a:t>
            </a:r>
            <a:r>
              <a:rPr dirty="0"/>
              <a:t>e</a:t>
            </a:r>
            <a:r>
              <a:rPr spc="-280" dirty="0"/>
              <a:t> </a:t>
            </a:r>
            <a:r>
              <a:rPr spc="-100" dirty="0"/>
              <a:t>Inspecciones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585976"/>
            <a:ext cx="10764520" cy="3707511"/>
          </a:xfrm>
          <a:prstGeom prst="rect">
            <a:avLst/>
          </a:prstGeom>
        </p:spPr>
        <p:txBody>
          <a:bodyPr vert="horz" wrap="square" lIns="0" tIns="71967" rIns="0" bIns="0" rtlCol="0">
            <a:spAutoFit/>
          </a:bodyPr>
          <a:lstStyle/>
          <a:p>
            <a:pPr marL="259920" marR="8466" indent="-243834" algn="just">
              <a:lnSpc>
                <a:spcPts val="3453"/>
              </a:lnSpc>
              <a:spcBef>
                <a:spcPts val="567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</a:tabLst>
            </a:pPr>
            <a:r>
              <a:rPr sz="2800" dirty="0">
                <a:latin typeface="Arial"/>
                <a:cs typeface="Arial"/>
              </a:rPr>
              <a:t>Las</a:t>
            </a:r>
            <a:r>
              <a:rPr sz="2800" spc="187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revisiones</a:t>
            </a:r>
            <a:r>
              <a:rPr sz="2800" spc="2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187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inspecciones</a:t>
            </a:r>
            <a:r>
              <a:rPr sz="2800" spc="2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son</a:t>
            </a:r>
            <a:r>
              <a:rPr sz="2800" spc="187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actividades</a:t>
            </a:r>
            <a:r>
              <a:rPr sz="2800" spc="19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187" dirty="0">
                <a:latin typeface="Arial"/>
                <a:cs typeface="Arial"/>
              </a:rPr>
              <a:t> </a:t>
            </a:r>
            <a:r>
              <a:rPr sz="2800" spc="-13" dirty="0">
                <a:latin typeface="Arial"/>
                <a:cs typeface="Arial"/>
              </a:rPr>
              <a:t>control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152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calidad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que</a:t>
            </a:r>
            <a:r>
              <a:rPr sz="2800" spc="167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verifican</a:t>
            </a:r>
            <a:r>
              <a:rPr sz="2800" spc="167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la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calidad</a:t>
            </a:r>
            <a:r>
              <a:rPr sz="2800" spc="147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17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los</a:t>
            </a:r>
            <a:r>
              <a:rPr sz="2800" spc="1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entregables</a:t>
            </a:r>
            <a:r>
              <a:rPr sz="2800" spc="167" dirty="0">
                <a:latin typeface="Arial"/>
                <a:cs typeface="Arial"/>
              </a:rPr>
              <a:t> </a:t>
            </a:r>
            <a:r>
              <a:rPr sz="2800" spc="-33" dirty="0">
                <a:latin typeface="Arial"/>
                <a:cs typeface="Arial"/>
              </a:rPr>
              <a:t>del </a:t>
            </a:r>
            <a:r>
              <a:rPr sz="2800" spc="-13" dirty="0">
                <a:latin typeface="Arial"/>
                <a:cs typeface="Arial"/>
              </a:rPr>
              <a:t>proyecto.</a:t>
            </a:r>
            <a:endParaRPr sz="2800" dirty="0">
              <a:latin typeface="Arial"/>
              <a:cs typeface="Arial"/>
            </a:endParaRPr>
          </a:p>
          <a:p>
            <a:pPr marL="259920" marR="6773" indent="-243834" algn="just">
              <a:lnSpc>
                <a:spcPct val="90000"/>
              </a:lnSpc>
              <a:spcBef>
                <a:spcPts val="1560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</a:tabLst>
            </a:pPr>
            <a:r>
              <a:rPr sz="2800" dirty="0">
                <a:latin typeface="Arial"/>
                <a:cs typeface="Arial"/>
              </a:rPr>
              <a:t>Implican</a:t>
            </a:r>
            <a:r>
              <a:rPr sz="2800" spc="-33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examinar</a:t>
            </a:r>
            <a:r>
              <a:rPr sz="2800" b="1" spc="-33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el</a:t>
            </a:r>
            <a:r>
              <a:rPr sz="2800" b="1" spc="-47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software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su</a:t>
            </a:r>
            <a:r>
              <a:rPr sz="2800" b="1" spc="-47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documentación</a:t>
            </a:r>
            <a:r>
              <a:rPr sz="2800" b="1" spc="-3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73" dirty="0">
                <a:latin typeface="Arial"/>
                <a:cs typeface="Arial"/>
              </a:rPr>
              <a:t> </a:t>
            </a:r>
            <a:r>
              <a:rPr sz="2800" b="1" spc="-33" dirty="0">
                <a:latin typeface="Arial"/>
                <a:cs typeface="Arial"/>
              </a:rPr>
              <a:t>los </a:t>
            </a:r>
            <a:r>
              <a:rPr sz="2800" b="1" dirty="0">
                <a:latin typeface="Arial"/>
                <a:cs typeface="Arial"/>
              </a:rPr>
              <a:t>registros</a:t>
            </a:r>
            <a:r>
              <a:rPr sz="2800" b="1" spc="747" dirty="0">
                <a:latin typeface="Arial"/>
                <a:cs typeface="Arial"/>
              </a:rPr>
              <a:t>  </a:t>
            </a:r>
            <a:r>
              <a:rPr sz="2800" b="1" dirty="0">
                <a:latin typeface="Arial"/>
                <a:cs typeface="Arial"/>
              </a:rPr>
              <a:t>del</a:t>
            </a:r>
            <a:r>
              <a:rPr sz="2800" b="1" spc="747" dirty="0">
                <a:latin typeface="Arial"/>
                <a:cs typeface="Arial"/>
              </a:rPr>
              <a:t>  </a:t>
            </a:r>
            <a:r>
              <a:rPr sz="2800" b="1" dirty="0">
                <a:latin typeface="Arial"/>
                <a:cs typeface="Arial"/>
              </a:rPr>
              <a:t>proceso</a:t>
            </a:r>
            <a:r>
              <a:rPr sz="2800" b="1" spc="747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para</a:t>
            </a:r>
            <a:r>
              <a:rPr sz="2800" spc="753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descubrir</a:t>
            </a:r>
            <a:r>
              <a:rPr sz="2800" spc="753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errores</a:t>
            </a:r>
            <a:r>
              <a:rPr sz="2800" spc="747" dirty="0">
                <a:latin typeface="Arial"/>
                <a:cs typeface="Arial"/>
              </a:rPr>
              <a:t>  </a:t>
            </a:r>
            <a:r>
              <a:rPr sz="2800" spc="-67" dirty="0">
                <a:latin typeface="Arial"/>
                <a:cs typeface="Arial"/>
              </a:rPr>
              <a:t>u </a:t>
            </a:r>
            <a:r>
              <a:rPr sz="2800" dirty="0">
                <a:latin typeface="Arial"/>
                <a:cs typeface="Arial"/>
              </a:rPr>
              <a:t>omisiones</a:t>
            </a:r>
            <a:r>
              <a:rPr sz="2800" spc="5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3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para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ver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</a:t>
            </a:r>
            <a:r>
              <a:rPr sz="2800" spc="27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</a:t>
            </a:r>
            <a:r>
              <a:rPr sz="2800" spc="3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han</a:t>
            </a:r>
            <a:r>
              <a:rPr sz="2800" spc="33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seguido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los</a:t>
            </a:r>
            <a:r>
              <a:rPr sz="2800" spc="47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estándares</a:t>
            </a:r>
            <a:r>
              <a:rPr sz="2800" spc="47" dirty="0">
                <a:latin typeface="Arial"/>
                <a:cs typeface="Arial"/>
              </a:rPr>
              <a:t> </a:t>
            </a:r>
            <a:r>
              <a:rPr sz="2800" spc="-33" dirty="0">
                <a:latin typeface="Arial"/>
                <a:cs typeface="Arial"/>
              </a:rPr>
              <a:t>de </a:t>
            </a:r>
            <a:r>
              <a:rPr sz="2800" spc="-13" dirty="0">
                <a:latin typeface="Arial"/>
                <a:cs typeface="Arial"/>
              </a:rPr>
              <a:t>calidad.</a:t>
            </a:r>
            <a:endParaRPr sz="2800" dirty="0">
              <a:latin typeface="Arial"/>
              <a:cs typeface="Arial"/>
            </a:endParaRPr>
          </a:p>
          <a:p>
            <a:pPr marL="259920" marR="7620" indent="-243834" algn="just">
              <a:lnSpc>
                <a:spcPct val="90000"/>
              </a:lnSpc>
              <a:spcBef>
                <a:spcPts val="1600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</a:tabLst>
            </a:pPr>
            <a:r>
              <a:rPr sz="2800" dirty="0">
                <a:latin typeface="Arial"/>
                <a:cs typeface="Arial"/>
              </a:rPr>
              <a:t>Las</a:t>
            </a:r>
            <a:r>
              <a:rPr sz="2800" spc="73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revisiones</a:t>
            </a:r>
            <a:r>
              <a:rPr sz="2800" spc="73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8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inspecciones</a:t>
            </a:r>
            <a:r>
              <a:rPr sz="2800" spc="8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se</a:t>
            </a:r>
            <a:r>
              <a:rPr sz="2800" spc="73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usan</a:t>
            </a:r>
            <a:r>
              <a:rPr sz="2800" spc="80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junto</a:t>
            </a:r>
            <a:r>
              <a:rPr sz="2800" spc="73" dirty="0">
                <a:latin typeface="Arial"/>
                <a:cs typeface="Arial"/>
              </a:rPr>
              <a:t>  </a:t>
            </a:r>
            <a:r>
              <a:rPr sz="2800" dirty="0">
                <a:latin typeface="Arial"/>
                <a:cs typeface="Arial"/>
              </a:rPr>
              <a:t>con</a:t>
            </a:r>
            <a:r>
              <a:rPr sz="2800" spc="73" dirty="0">
                <a:latin typeface="Arial"/>
                <a:cs typeface="Arial"/>
              </a:rPr>
              <a:t>  </a:t>
            </a:r>
            <a:r>
              <a:rPr sz="2800" spc="-33" dirty="0">
                <a:latin typeface="Arial"/>
                <a:cs typeface="Arial"/>
              </a:rPr>
              <a:t>las </a:t>
            </a:r>
            <a:r>
              <a:rPr sz="2800" dirty="0">
                <a:latin typeface="Arial"/>
                <a:cs typeface="Arial"/>
              </a:rPr>
              <a:t>pruebas del</a:t>
            </a:r>
            <a:r>
              <a:rPr sz="2800" spc="7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programa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como parte del</a:t>
            </a:r>
            <a:r>
              <a:rPr sz="2800" spc="7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proceso</a:t>
            </a:r>
            <a:r>
              <a:rPr sz="2800" spc="7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general</a:t>
            </a:r>
            <a:r>
              <a:rPr sz="2800" spc="7" dirty="0">
                <a:latin typeface="Arial"/>
                <a:cs typeface="Arial"/>
              </a:rPr>
              <a:t> </a:t>
            </a:r>
            <a:r>
              <a:rPr sz="2800" spc="-33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verificación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validación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del</a:t>
            </a:r>
            <a:r>
              <a:rPr sz="2800" spc="-113" dirty="0">
                <a:latin typeface="Arial"/>
                <a:cs typeface="Arial"/>
              </a:rPr>
              <a:t> </a:t>
            </a:r>
            <a:r>
              <a:rPr sz="2800" spc="-13" dirty="0">
                <a:latin typeface="Arial"/>
                <a:cs typeface="Arial"/>
              </a:rPr>
              <a:t>software.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0947" y="560120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20" dirty="0"/>
              <a:t>Revisiones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634744"/>
            <a:ext cx="10340340" cy="342828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El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proceso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revisión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normalmente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estructura</a:t>
            </a:r>
            <a:r>
              <a:rPr sz="3200" spc="-1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27" dirty="0">
                <a:latin typeface="Arial"/>
                <a:cs typeface="Arial"/>
              </a:rPr>
              <a:t>tres </a:t>
            </a:r>
            <a:r>
              <a:rPr sz="3200" spc="-13" dirty="0">
                <a:latin typeface="Arial"/>
                <a:cs typeface="Arial"/>
              </a:rPr>
              <a:t>fases:</a:t>
            </a:r>
            <a:endParaRPr sz="3200">
              <a:latin typeface="Arial"/>
              <a:cs typeface="Arial"/>
            </a:endParaRPr>
          </a:p>
          <a:p>
            <a:pPr marL="626518" indent="-609585">
              <a:spcBef>
                <a:spcPts val="1967"/>
              </a:spcBef>
              <a:buClr>
                <a:srgbClr val="4F81BC"/>
              </a:buClr>
              <a:buSzPct val="85416"/>
              <a:buAutoNum type="arabicPeriod"/>
              <a:tabLst>
                <a:tab pos="626518" algn="l"/>
              </a:tabLst>
            </a:pPr>
            <a:r>
              <a:rPr sz="3200" b="1" dirty="0">
                <a:latin typeface="Arial"/>
                <a:cs typeface="Arial"/>
              </a:rPr>
              <a:t>Actividades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previas</a:t>
            </a:r>
            <a:r>
              <a:rPr sz="3200" b="1" spc="-47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3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la</a:t>
            </a:r>
            <a:r>
              <a:rPr sz="3200" b="1" spc="-47" dirty="0">
                <a:latin typeface="Arial"/>
                <a:cs typeface="Arial"/>
              </a:rPr>
              <a:t> </a:t>
            </a:r>
            <a:r>
              <a:rPr sz="3200" b="1" spc="-13" dirty="0">
                <a:latin typeface="Arial"/>
                <a:cs typeface="Arial"/>
              </a:rPr>
              <a:t>revisión</a:t>
            </a:r>
            <a:endParaRPr sz="3200">
              <a:latin typeface="Arial"/>
              <a:cs typeface="Arial"/>
            </a:endParaRPr>
          </a:p>
          <a:p>
            <a:pPr marL="626518" indent="-609585">
              <a:spcBef>
                <a:spcPts val="2685"/>
              </a:spcBef>
              <a:buClr>
                <a:srgbClr val="4F81BC"/>
              </a:buClr>
              <a:buSzPct val="85416"/>
              <a:buAutoNum type="arabicPeriod"/>
              <a:tabLst>
                <a:tab pos="626518" algn="l"/>
              </a:tabLst>
            </a:pPr>
            <a:r>
              <a:rPr sz="3200" b="1" dirty="0">
                <a:latin typeface="Arial"/>
                <a:cs typeface="Arial"/>
              </a:rPr>
              <a:t>La reunión</a:t>
            </a:r>
            <a:r>
              <a:rPr sz="3200" b="1" spc="-3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 </a:t>
            </a:r>
            <a:r>
              <a:rPr sz="3200" b="1" spc="-13" dirty="0">
                <a:latin typeface="Arial"/>
                <a:cs typeface="Arial"/>
              </a:rPr>
              <a:t>revisión</a:t>
            </a:r>
            <a:endParaRPr sz="3200">
              <a:latin typeface="Arial"/>
              <a:cs typeface="Arial"/>
            </a:endParaRPr>
          </a:p>
          <a:p>
            <a:pPr marL="626518" indent="-609585">
              <a:spcBef>
                <a:spcPts val="2693"/>
              </a:spcBef>
              <a:buClr>
                <a:srgbClr val="4F81BC"/>
              </a:buClr>
              <a:buSzPct val="85416"/>
              <a:buAutoNum type="arabicPeriod"/>
              <a:tabLst>
                <a:tab pos="626518" algn="l"/>
              </a:tabLst>
            </a:pPr>
            <a:r>
              <a:rPr sz="3200" b="1" dirty="0">
                <a:latin typeface="Arial"/>
                <a:cs typeface="Arial"/>
              </a:rPr>
              <a:t>Actividades</a:t>
            </a:r>
            <a:r>
              <a:rPr sz="3200" b="1" spc="-5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posteriores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la</a:t>
            </a:r>
            <a:r>
              <a:rPr sz="3200" b="1" spc="-67" dirty="0">
                <a:latin typeface="Arial"/>
                <a:cs typeface="Arial"/>
              </a:rPr>
              <a:t> </a:t>
            </a:r>
            <a:r>
              <a:rPr sz="3200" b="1" spc="-13" dirty="0">
                <a:latin typeface="Arial"/>
                <a:cs typeface="Arial"/>
              </a:rPr>
              <a:t>revisión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317" y="335165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7" dirty="0"/>
              <a:t>Calidad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33" dirty="0"/>
              <a:t> </a:t>
            </a:r>
            <a:r>
              <a:rPr spc="-87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0405" y="2275679"/>
            <a:ext cx="11037993" cy="32795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59920" marR="7620" indent="-243834" algn="just">
              <a:spcBef>
                <a:spcPts val="133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</a:tabLst>
            </a:pPr>
            <a:r>
              <a:rPr sz="3200" dirty="0">
                <a:latin typeface="Arial"/>
                <a:cs typeface="Arial"/>
              </a:rPr>
              <a:t>La</a:t>
            </a:r>
            <a:r>
              <a:rPr sz="3200" spc="427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calidad</a:t>
            </a:r>
            <a:r>
              <a:rPr sz="3200" b="1" spc="41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del</a:t>
            </a:r>
            <a:r>
              <a:rPr sz="3200" b="1" spc="427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software</a:t>
            </a:r>
            <a:r>
              <a:rPr sz="3200" b="1" spc="43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es</a:t>
            </a:r>
            <a:r>
              <a:rPr sz="3200" spc="43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una</a:t>
            </a:r>
            <a:r>
              <a:rPr sz="3200" spc="43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noción</a:t>
            </a:r>
            <a:r>
              <a:rPr sz="3200" spc="43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bastante</a:t>
            </a:r>
            <a:r>
              <a:rPr sz="3200" spc="440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elusiva. </a:t>
            </a:r>
            <a:r>
              <a:rPr sz="3200" dirty="0">
                <a:latin typeface="Arial"/>
                <a:cs typeface="Arial"/>
              </a:rPr>
              <a:t>Diferentes</a:t>
            </a:r>
            <a:r>
              <a:rPr sz="3200" spc="1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personas</a:t>
            </a:r>
            <a:r>
              <a:rPr sz="3200" spc="1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tendrán</a:t>
            </a:r>
            <a:r>
              <a:rPr sz="3200" spc="1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diferentes</a:t>
            </a:r>
            <a:r>
              <a:rPr sz="3200" spc="1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perspectivas</a:t>
            </a:r>
            <a:r>
              <a:rPr sz="3200" spc="17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sobre </a:t>
            </a:r>
            <a:r>
              <a:rPr sz="3200" dirty="0">
                <a:latin typeface="Arial"/>
                <a:cs typeface="Arial"/>
              </a:rPr>
              <a:t>la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calidad</a:t>
            </a:r>
            <a:r>
              <a:rPr sz="3200" spc="-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sistema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software.</a:t>
            </a:r>
            <a:endParaRPr sz="3200" dirty="0">
              <a:latin typeface="Arial"/>
              <a:cs typeface="Arial"/>
            </a:endParaRPr>
          </a:p>
          <a:p>
            <a:pPr marL="259920" marR="6773" indent="-243834" algn="just">
              <a:spcBef>
                <a:spcPts val="2400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</a:tabLst>
            </a:pPr>
            <a:r>
              <a:rPr sz="3200" dirty="0">
                <a:latin typeface="Arial"/>
                <a:cs typeface="Arial"/>
              </a:rPr>
              <a:t>Un</a:t>
            </a:r>
            <a:r>
              <a:rPr sz="3200" spc="11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verificador</a:t>
            </a:r>
            <a:r>
              <a:rPr sz="3200" spc="12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107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sistema</a:t>
            </a:r>
            <a:r>
              <a:rPr sz="3200" spc="12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puede</a:t>
            </a:r>
            <a:r>
              <a:rPr sz="3200" spc="12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ver</a:t>
            </a:r>
            <a:r>
              <a:rPr sz="3200" spc="11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la</a:t>
            </a:r>
            <a:r>
              <a:rPr sz="3200" spc="12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calidad</a:t>
            </a:r>
            <a:r>
              <a:rPr sz="3200" spc="113" dirty="0">
                <a:latin typeface="Arial"/>
                <a:cs typeface="Arial"/>
              </a:rPr>
              <a:t>  </a:t>
            </a:r>
            <a:r>
              <a:rPr sz="3200" spc="-27" dirty="0">
                <a:latin typeface="Arial"/>
                <a:cs typeface="Arial"/>
              </a:rPr>
              <a:t>como </a:t>
            </a:r>
            <a:r>
              <a:rPr sz="3200" i="1" dirty="0">
                <a:latin typeface="Arial"/>
                <a:cs typeface="Arial"/>
              </a:rPr>
              <a:t>cumplimiento</a:t>
            </a:r>
            <a:r>
              <a:rPr sz="3200" i="1" spc="33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de</a:t>
            </a:r>
            <a:r>
              <a:rPr sz="3200" i="1" spc="33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requisitos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3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mientras</a:t>
            </a:r>
            <a:r>
              <a:rPr sz="3200" spc="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</a:t>
            </a:r>
            <a:r>
              <a:rPr sz="3200" spc="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usuario</a:t>
            </a:r>
            <a:r>
              <a:rPr sz="3200" spc="3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puede </a:t>
            </a:r>
            <a:r>
              <a:rPr sz="3200" dirty="0">
                <a:latin typeface="Arial"/>
                <a:cs typeface="Arial"/>
              </a:rPr>
              <a:t>verlo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como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aptitud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para</a:t>
            </a:r>
            <a:r>
              <a:rPr sz="3200" i="1" spc="-87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el</a:t>
            </a:r>
            <a:r>
              <a:rPr sz="3200" i="1" spc="-87" dirty="0">
                <a:latin typeface="Arial"/>
                <a:cs typeface="Arial"/>
              </a:rPr>
              <a:t> </a:t>
            </a:r>
            <a:r>
              <a:rPr sz="3200" i="1" spc="-27" dirty="0" err="1">
                <a:latin typeface="Arial"/>
                <a:cs typeface="Arial"/>
              </a:rPr>
              <a:t>uso</a:t>
            </a:r>
            <a:r>
              <a:rPr sz="3200" spc="-27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1950" y="0"/>
            <a:ext cx="10765367" cy="5928632"/>
          </a:xfrm>
          <a:prstGeom prst="rect">
            <a:avLst/>
          </a:prstGeom>
        </p:spPr>
        <p:txBody>
          <a:bodyPr vert="horz" wrap="square" lIns="0" tIns="171027" rIns="0" bIns="0" rtlCol="0">
            <a:spAutoFit/>
          </a:bodyPr>
          <a:lstStyle/>
          <a:p>
            <a:pPr marL="16933" algn="just">
              <a:spcBef>
                <a:spcPts val="1347"/>
              </a:spcBef>
            </a:pPr>
            <a:r>
              <a:rPr sz="3200" b="1" dirty="0">
                <a:latin typeface="Arial"/>
                <a:cs typeface="Arial"/>
              </a:rPr>
              <a:t>La reunión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 </a:t>
            </a:r>
            <a:r>
              <a:rPr sz="3200" b="1" spc="-13" dirty="0" err="1">
                <a:latin typeface="Arial"/>
                <a:cs typeface="Arial"/>
              </a:rPr>
              <a:t>revisión</a:t>
            </a:r>
            <a:endParaRPr lang="es-MX" sz="3200" b="1" spc="-13" dirty="0">
              <a:latin typeface="Arial"/>
              <a:cs typeface="Arial"/>
            </a:endParaRPr>
          </a:p>
          <a:p>
            <a:pPr marL="16933" algn="just">
              <a:spcBef>
                <a:spcPts val="1347"/>
              </a:spcBef>
            </a:pPr>
            <a:endParaRPr sz="3200" dirty="0">
              <a:latin typeface="Arial"/>
              <a:cs typeface="Arial"/>
            </a:endParaRPr>
          </a:p>
          <a:p>
            <a:pPr marL="259920" marR="6773" indent="-243834" algn="just">
              <a:lnSpc>
                <a:spcPct val="90000"/>
              </a:lnSpc>
              <a:spcBef>
                <a:spcPts val="1600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</a:tabLst>
            </a:pPr>
            <a:r>
              <a:rPr sz="3200" dirty="0">
                <a:latin typeface="Arial"/>
                <a:cs typeface="Arial"/>
              </a:rPr>
              <a:t>Un</a:t>
            </a:r>
            <a:r>
              <a:rPr sz="3200" spc="36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auto</a:t>
            </a:r>
            <a:r>
              <a:rPr lang="es-MX" sz="3200" dirty="0">
                <a:latin typeface="Arial"/>
                <a:cs typeface="Arial"/>
              </a:rPr>
              <a:t>r</a:t>
            </a:r>
            <a:r>
              <a:rPr sz="3200" spc="37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367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documento</a:t>
            </a:r>
            <a:r>
              <a:rPr sz="3200" spc="37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36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programa</a:t>
            </a:r>
            <a:r>
              <a:rPr sz="3200" spc="37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367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se</a:t>
            </a:r>
            <a:r>
              <a:rPr sz="3200" spc="367" dirty="0">
                <a:latin typeface="Arial"/>
                <a:cs typeface="Arial"/>
              </a:rPr>
              <a:t>  </a:t>
            </a:r>
            <a:r>
              <a:rPr sz="3200" spc="-27" dirty="0">
                <a:latin typeface="Arial"/>
                <a:cs typeface="Arial"/>
              </a:rPr>
              <a:t>está </a:t>
            </a:r>
            <a:r>
              <a:rPr sz="3200" dirty="0">
                <a:latin typeface="Arial"/>
                <a:cs typeface="Arial"/>
              </a:rPr>
              <a:t>revisando</a:t>
            </a:r>
            <a:r>
              <a:rPr sz="3200" spc="3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debe</a:t>
            </a:r>
            <a:r>
              <a:rPr sz="3200" spc="3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"revisar"</a:t>
            </a:r>
            <a:r>
              <a:rPr sz="3200" spc="3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el</a:t>
            </a:r>
            <a:r>
              <a:rPr sz="3200" spc="3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documento</a:t>
            </a:r>
            <a:r>
              <a:rPr sz="3200" spc="3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con</a:t>
            </a:r>
            <a:r>
              <a:rPr sz="3200" spc="3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el</a:t>
            </a:r>
            <a:r>
              <a:rPr sz="3200" spc="3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equipo</a:t>
            </a:r>
            <a:r>
              <a:rPr sz="3200" spc="313" dirty="0">
                <a:latin typeface="Arial"/>
                <a:cs typeface="Arial"/>
              </a:rPr>
              <a:t> </a:t>
            </a:r>
            <a:r>
              <a:rPr sz="3200" spc="-33" dirty="0">
                <a:latin typeface="Arial"/>
                <a:cs typeface="Arial"/>
              </a:rPr>
              <a:t>de </a:t>
            </a:r>
            <a:r>
              <a:rPr sz="3200" spc="-13" dirty="0">
                <a:latin typeface="Arial"/>
                <a:cs typeface="Arial"/>
              </a:rPr>
              <a:t>revisión.</a:t>
            </a:r>
            <a:endParaRPr sz="3200" dirty="0">
              <a:latin typeface="Arial"/>
              <a:cs typeface="Arial"/>
            </a:endParaRPr>
          </a:p>
          <a:p>
            <a:pPr marL="259920" marR="6773" indent="-243834" algn="just">
              <a:lnSpc>
                <a:spcPct val="90000"/>
              </a:lnSpc>
              <a:spcBef>
                <a:spcPts val="1600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</a:tabLst>
            </a:pPr>
            <a:r>
              <a:rPr sz="3200" dirty="0">
                <a:latin typeface="Arial"/>
                <a:cs typeface="Arial"/>
              </a:rPr>
              <a:t>Un</a:t>
            </a:r>
            <a:r>
              <a:rPr sz="3200" spc="5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miembro</a:t>
            </a:r>
            <a:r>
              <a:rPr sz="3200" spc="5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5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equipo</a:t>
            </a:r>
            <a:r>
              <a:rPr sz="3200" spc="5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debe</a:t>
            </a:r>
            <a:r>
              <a:rPr sz="3200" spc="5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presidir</a:t>
            </a:r>
            <a:r>
              <a:rPr sz="3200" spc="5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</a:t>
            </a:r>
            <a:r>
              <a:rPr sz="3200" spc="5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revisión</a:t>
            </a:r>
            <a:r>
              <a:rPr sz="3200" spc="5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553" dirty="0">
                <a:latin typeface="Arial"/>
                <a:cs typeface="Arial"/>
              </a:rPr>
              <a:t> </a:t>
            </a:r>
            <a:r>
              <a:rPr sz="3200" spc="-27" dirty="0">
                <a:latin typeface="Arial"/>
                <a:cs typeface="Arial"/>
              </a:rPr>
              <a:t>otro </a:t>
            </a:r>
            <a:r>
              <a:rPr sz="3200" dirty="0">
                <a:latin typeface="Arial"/>
                <a:cs typeface="Arial"/>
              </a:rPr>
              <a:t>debería</a:t>
            </a:r>
            <a:r>
              <a:rPr sz="3200" spc="17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registrar</a:t>
            </a:r>
            <a:r>
              <a:rPr sz="3200" spc="18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formalmente</a:t>
            </a:r>
            <a:r>
              <a:rPr sz="3200" spc="17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todas</a:t>
            </a:r>
            <a:r>
              <a:rPr sz="3200" spc="17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las</a:t>
            </a:r>
            <a:r>
              <a:rPr sz="3200" spc="18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decisiones</a:t>
            </a:r>
            <a:r>
              <a:rPr sz="3200" spc="187" dirty="0">
                <a:latin typeface="Arial"/>
                <a:cs typeface="Arial"/>
              </a:rPr>
              <a:t>  </a:t>
            </a:r>
            <a:r>
              <a:rPr sz="3200" spc="-67" dirty="0">
                <a:latin typeface="Arial"/>
                <a:cs typeface="Arial"/>
              </a:rPr>
              <a:t>y </a:t>
            </a:r>
            <a:r>
              <a:rPr sz="3200" dirty="0">
                <a:latin typeface="Arial"/>
                <a:cs typeface="Arial"/>
              </a:rPr>
              <a:t>acciones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revisión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tomarán.</a:t>
            </a:r>
            <a:endParaRPr sz="3200" dirty="0">
              <a:latin typeface="Arial"/>
              <a:cs typeface="Arial"/>
            </a:endParaRPr>
          </a:p>
          <a:p>
            <a:pPr marL="259920" marR="7620" indent="-243834" algn="just">
              <a:lnSpc>
                <a:spcPct val="90000"/>
              </a:lnSpc>
              <a:spcBef>
                <a:spcPts val="1600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</a:tabLst>
            </a:pPr>
            <a:r>
              <a:rPr sz="3200" dirty="0">
                <a:latin typeface="Arial"/>
                <a:cs typeface="Arial"/>
              </a:rPr>
              <a:t>Durante</a:t>
            </a:r>
            <a:r>
              <a:rPr sz="3200" spc="4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</a:t>
            </a:r>
            <a:r>
              <a:rPr sz="3200" spc="4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revisión</a:t>
            </a:r>
            <a:r>
              <a:rPr sz="3200" spc="4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</a:t>
            </a:r>
            <a:r>
              <a:rPr sz="3200" spc="4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representante</a:t>
            </a:r>
            <a:r>
              <a:rPr sz="3200" spc="4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es</a:t>
            </a:r>
            <a:r>
              <a:rPr sz="3200" spc="3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responsable</a:t>
            </a:r>
            <a:r>
              <a:rPr sz="3200" spc="393" dirty="0">
                <a:latin typeface="Arial"/>
                <a:cs typeface="Arial"/>
              </a:rPr>
              <a:t> </a:t>
            </a:r>
            <a:r>
              <a:rPr sz="3200" spc="-33" dirty="0">
                <a:latin typeface="Arial"/>
                <a:cs typeface="Arial"/>
              </a:rPr>
              <a:t>de </a:t>
            </a:r>
            <a:r>
              <a:rPr sz="3200" dirty="0">
                <a:latin typeface="Arial"/>
                <a:cs typeface="Arial"/>
              </a:rPr>
              <a:t>garantizar</a:t>
            </a:r>
            <a:r>
              <a:rPr sz="3200" spc="29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28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se</a:t>
            </a:r>
            <a:r>
              <a:rPr sz="3200" spc="272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consideren</a:t>
            </a:r>
            <a:r>
              <a:rPr sz="3200" spc="287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todos</a:t>
            </a:r>
            <a:r>
              <a:rPr sz="3200" spc="272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los</a:t>
            </a:r>
            <a:r>
              <a:rPr sz="3200" spc="287" dirty="0">
                <a:latin typeface="Arial"/>
                <a:cs typeface="Arial"/>
              </a:rPr>
              <a:t>  </a:t>
            </a:r>
            <a:r>
              <a:rPr sz="3200" spc="-13" dirty="0">
                <a:latin typeface="Arial"/>
                <a:cs typeface="Arial"/>
              </a:rPr>
              <a:t>comentarios escritos.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3316" y="349193"/>
            <a:ext cx="10765367" cy="5928632"/>
          </a:xfrm>
          <a:prstGeom prst="rect">
            <a:avLst/>
          </a:prstGeom>
        </p:spPr>
        <p:txBody>
          <a:bodyPr vert="horz" wrap="square" lIns="0" tIns="171027" rIns="0" bIns="0" rtlCol="0">
            <a:spAutoFit/>
          </a:bodyPr>
          <a:lstStyle/>
          <a:p>
            <a:pPr marL="16933" algn="just">
              <a:spcBef>
                <a:spcPts val="1347"/>
              </a:spcBef>
            </a:pPr>
            <a:r>
              <a:rPr sz="3200" b="1" dirty="0">
                <a:latin typeface="Arial"/>
                <a:cs typeface="Arial"/>
              </a:rPr>
              <a:t>Actividades</a:t>
            </a:r>
            <a:r>
              <a:rPr sz="3200" b="1" spc="-67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posteriores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la</a:t>
            </a:r>
            <a:r>
              <a:rPr sz="3200" b="1" spc="-80" dirty="0">
                <a:latin typeface="Arial"/>
                <a:cs typeface="Arial"/>
              </a:rPr>
              <a:t> </a:t>
            </a:r>
            <a:r>
              <a:rPr sz="3200" b="1" spc="-13" dirty="0" err="1">
                <a:latin typeface="Arial"/>
                <a:cs typeface="Arial"/>
              </a:rPr>
              <a:t>revisión</a:t>
            </a:r>
            <a:endParaRPr lang="es-MX" sz="3200" b="1" spc="-13" dirty="0">
              <a:latin typeface="Arial"/>
              <a:cs typeface="Arial"/>
            </a:endParaRPr>
          </a:p>
          <a:p>
            <a:pPr marL="16933" algn="just">
              <a:spcBef>
                <a:spcPts val="1347"/>
              </a:spcBef>
            </a:pPr>
            <a:endParaRPr sz="3200" dirty="0">
              <a:latin typeface="Arial"/>
              <a:cs typeface="Arial"/>
            </a:endParaRPr>
          </a:p>
          <a:p>
            <a:pPr marL="259920" marR="9313" indent="-243834" algn="just">
              <a:lnSpc>
                <a:spcPct val="90000"/>
              </a:lnSpc>
              <a:spcBef>
                <a:spcPts val="1600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</a:tabLst>
            </a:pPr>
            <a:r>
              <a:rPr sz="3200" dirty="0">
                <a:latin typeface="Arial"/>
                <a:cs typeface="Arial"/>
              </a:rPr>
              <a:t>Después</a:t>
            </a:r>
            <a:r>
              <a:rPr sz="3200" spc="152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152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1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haya</a:t>
            </a:r>
            <a:r>
              <a:rPr sz="3200" spc="1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finalizado</a:t>
            </a:r>
            <a:r>
              <a:rPr sz="3200" spc="1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una</a:t>
            </a:r>
            <a:r>
              <a:rPr sz="3200" spc="152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reunión</a:t>
            </a:r>
            <a:r>
              <a:rPr sz="3200" spc="1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14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revisión, </a:t>
            </a:r>
            <a:r>
              <a:rPr sz="3200" dirty="0">
                <a:latin typeface="Arial"/>
                <a:cs typeface="Arial"/>
              </a:rPr>
              <a:t>deben</a:t>
            </a:r>
            <a:r>
              <a:rPr sz="3200" spc="-3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abordarse</a:t>
            </a:r>
            <a:r>
              <a:rPr sz="3200" spc="-27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los</a:t>
            </a:r>
            <a:r>
              <a:rPr sz="3200" spc="-2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problemas</a:t>
            </a:r>
            <a:r>
              <a:rPr sz="3200" spc="-3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planteados</a:t>
            </a:r>
            <a:r>
              <a:rPr sz="3200" spc="-27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durante</a:t>
            </a:r>
            <a:r>
              <a:rPr sz="3200" spc="-20" dirty="0">
                <a:latin typeface="Arial"/>
                <a:cs typeface="Arial"/>
              </a:rPr>
              <a:t>  </a:t>
            </a:r>
            <a:r>
              <a:rPr sz="3200" spc="-33" dirty="0">
                <a:latin typeface="Arial"/>
                <a:cs typeface="Arial"/>
              </a:rPr>
              <a:t>la </a:t>
            </a:r>
            <a:r>
              <a:rPr sz="3200" spc="-13" dirty="0">
                <a:latin typeface="Arial"/>
                <a:cs typeface="Arial"/>
              </a:rPr>
              <a:t>revisión.</a:t>
            </a:r>
            <a:endParaRPr sz="3200" dirty="0">
              <a:latin typeface="Arial"/>
              <a:cs typeface="Arial"/>
            </a:endParaRPr>
          </a:p>
          <a:p>
            <a:pPr marL="259920" marR="10160" indent="-243834" algn="just">
              <a:lnSpc>
                <a:spcPct val="90000"/>
              </a:lnSpc>
              <a:spcBef>
                <a:spcPts val="1600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</a:tabLst>
            </a:pPr>
            <a:r>
              <a:rPr sz="3200" dirty="0">
                <a:latin typeface="Arial"/>
                <a:cs typeface="Arial"/>
              </a:rPr>
              <a:t>Esto</a:t>
            </a:r>
            <a:r>
              <a:rPr sz="3200" spc="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puede</a:t>
            </a:r>
            <a:r>
              <a:rPr sz="3200" spc="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implicar</a:t>
            </a:r>
            <a:r>
              <a:rPr sz="3200" spc="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</a:t>
            </a:r>
            <a:r>
              <a:rPr sz="3200" spc="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reparación</a:t>
            </a:r>
            <a:r>
              <a:rPr sz="3200" spc="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errores</a:t>
            </a:r>
            <a:r>
              <a:rPr sz="3200" spc="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6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software, </a:t>
            </a:r>
            <a:r>
              <a:rPr sz="3200" dirty="0">
                <a:latin typeface="Arial"/>
                <a:cs typeface="Arial"/>
              </a:rPr>
              <a:t>refactorización</a:t>
            </a:r>
            <a:r>
              <a:rPr sz="3200" spc="12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12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software</a:t>
            </a:r>
            <a:r>
              <a:rPr sz="3200" spc="12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para</a:t>
            </a:r>
            <a:r>
              <a:rPr sz="3200" spc="12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11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cumpla</a:t>
            </a:r>
            <a:r>
              <a:rPr sz="3200" spc="11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con</a:t>
            </a:r>
            <a:r>
              <a:rPr sz="3200" spc="113" dirty="0">
                <a:latin typeface="Arial"/>
                <a:cs typeface="Arial"/>
              </a:rPr>
              <a:t>  </a:t>
            </a:r>
            <a:r>
              <a:rPr sz="3200" spc="-33" dirty="0">
                <a:latin typeface="Arial"/>
                <a:cs typeface="Arial"/>
              </a:rPr>
              <a:t>los </a:t>
            </a:r>
            <a:r>
              <a:rPr sz="3200" dirty="0">
                <a:latin typeface="Arial"/>
                <a:cs typeface="Arial"/>
              </a:rPr>
              <a:t>estándares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calidad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reescritura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documentos.</a:t>
            </a:r>
            <a:endParaRPr sz="3200" dirty="0">
              <a:latin typeface="Arial"/>
              <a:cs typeface="Arial"/>
            </a:endParaRPr>
          </a:p>
          <a:p>
            <a:pPr marL="259920" marR="6773" indent="-243834" algn="just">
              <a:lnSpc>
                <a:spcPct val="90000"/>
              </a:lnSpc>
              <a:spcBef>
                <a:spcPts val="1600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</a:tabLst>
            </a:pPr>
            <a:r>
              <a:rPr sz="3200" dirty="0">
                <a:latin typeface="Arial"/>
                <a:cs typeface="Arial"/>
              </a:rPr>
              <a:t>Después</a:t>
            </a:r>
            <a:r>
              <a:rPr sz="3200" spc="9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10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9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se</a:t>
            </a:r>
            <a:r>
              <a:rPr sz="3200" spc="9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hayan</a:t>
            </a:r>
            <a:r>
              <a:rPr sz="3200" spc="10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realizado</a:t>
            </a:r>
            <a:r>
              <a:rPr sz="3200" spc="10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los</a:t>
            </a:r>
            <a:r>
              <a:rPr sz="3200" spc="10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cambios,</a:t>
            </a:r>
            <a:r>
              <a:rPr sz="3200" spc="107" dirty="0">
                <a:latin typeface="Arial"/>
                <a:cs typeface="Arial"/>
              </a:rPr>
              <a:t>  </a:t>
            </a:r>
            <a:r>
              <a:rPr sz="3200" spc="-33" dirty="0">
                <a:latin typeface="Arial"/>
                <a:cs typeface="Arial"/>
              </a:rPr>
              <a:t>el </a:t>
            </a:r>
            <a:r>
              <a:rPr sz="3200" dirty="0">
                <a:latin typeface="Arial"/>
                <a:cs typeface="Arial"/>
              </a:rPr>
              <a:t>representante</a:t>
            </a:r>
            <a:r>
              <a:rPr sz="3200" spc="22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21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la</a:t>
            </a:r>
            <a:r>
              <a:rPr sz="3200" spc="227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revisión</a:t>
            </a:r>
            <a:r>
              <a:rPr sz="3200" spc="227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puede</a:t>
            </a:r>
            <a:r>
              <a:rPr sz="3200" spc="213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verificar</a:t>
            </a:r>
            <a:r>
              <a:rPr sz="3200" spc="220" dirty="0">
                <a:latin typeface="Arial"/>
                <a:cs typeface="Arial"/>
              </a:rPr>
              <a:t> 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233" dirty="0">
                <a:latin typeface="Arial"/>
                <a:cs typeface="Arial"/>
              </a:rPr>
              <a:t>  </a:t>
            </a:r>
            <a:r>
              <a:rPr sz="3200" spc="-33" dirty="0">
                <a:latin typeface="Arial"/>
                <a:cs typeface="Arial"/>
              </a:rPr>
              <a:t>los </a:t>
            </a:r>
            <a:r>
              <a:rPr sz="3200" dirty="0">
                <a:latin typeface="Arial"/>
                <a:cs typeface="Arial"/>
              </a:rPr>
              <a:t>comentarios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revisión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hayan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tenido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cuenta.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912" y="80093"/>
            <a:ext cx="8668512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40" dirty="0"/>
              <a:t>El</a:t>
            </a:r>
            <a:r>
              <a:rPr spc="-272" dirty="0"/>
              <a:t> </a:t>
            </a:r>
            <a:r>
              <a:rPr spc="-147" dirty="0"/>
              <a:t>Proceso</a:t>
            </a:r>
            <a:r>
              <a:rPr spc="-287" dirty="0"/>
              <a:t> </a:t>
            </a:r>
            <a:r>
              <a:rPr spc="-100" dirty="0"/>
              <a:t>de</a:t>
            </a:r>
            <a:r>
              <a:rPr spc="-272" dirty="0"/>
              <a:t> </a:t>
            </a:r>
            <a:r>
              <a:rPr spc="-140" dirty="0"/>
              <a:t>Revisión</a:t>
            </a:r>
            <a:r>
              <a:rPr spc="-287" dirty="0"/>
              <a:t> </a:t>
            </a:r>
            <a:r>
              <a:rPr spc="-100" dirty="0"/>
              <a:t>de</a:t>
            </a:r>
            <a:r>
              <a:rPr spc="-267" dirty="0"/>
              <a:t> </a:t>
            </a:r>
            <a:r>
              <a:rPr spc="-53" dirty="0"/>
              <a:t>Software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187" y="1766250"/>
            <a:ext cx="11421576" cy="2549111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914" y="392169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27" dirty="0"/>
              <a:t>Inspecciones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8" y="1590039"/>
            <a:ext cx="10763673" cy="519629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59920" marR="6773" indent="-243834" algn="just">
              <a:lnSpc>
                <a:spcPts val="3173"/>
              </a:lnSpc>
              <a:spcBef>
                <a:spcPts val="520"/>
              </a:spcBef>
              <a:buClr>
                <a:srgbClr val="4F81BC"/>
              </a:buClr>
              <a:buSzPct val="84090"/>
              <a:buChar char="•"/>
              <a:tabLst>
                <a:tab pos="259920" algn="l"/>
              </a:tabLst>
            </a:pPr>
            <a:r>
              <a:rPr sz="2933" dirty="0">
                <a:latin typeface="Arial"/>
                <a:cs typeface="Arial"/>
              </a:rPr>
              <a:t>Se</a:t>
            </a:r>
            <a:r>
              <a:rPr sz="2933" spc="87" dirty="0">
                <a:latin typeface="Arial"/>
                <a:cs typeface="Arial"/>
              </a:rPr>
              <a:t>  </a:t>
            </a:r>
            <a:r>
              <a:rPr sz="2933" dirty="0">
                <a:latin typeface="Arial"/>
                <a:cs typeface="Arial"/>
              </a:rPr>
              <a:t>buscan</a:t>
            </a:r>
            <a:r>
              <a:rPr sz="2933" spc="100" dirty="0">
                <a:latin typeface="Arial"/>
                <a:cs typeface="Arial"/>
              </a:rPr>
              <a:t>  </a:t>
            </a:r>
            <a:r>
              <a:rPr sz="2933" dirty="0">
                <a:latin typeface="Arial"/>
                <a:cs typeface="Arial"/>
              </a:rPr>
              <a:t>defectos</a:t>
            </a:r>
            <a:r>
              <a:rPr sz="2933" spc="100" dirty="0">
                <a:latin typeface="Arial"/>
                <a:cs typeface="Arial"/>
              </a:rPr>
              <a:t>  </a:t>
            </a:r>
            <a:r>
              <a:rPr sz="2933" dirty="0">
                <a:latin typeface="Arial"/>
                <a:cs typeface="Arial"/>
              </a:rPr>
              <a:t>y</a:t>
            </a:r>
            <a:r>
              <a:rPr sz="2933" spc="93" dirty="0">
                <a:latin typeface="Arial"/>
                <a:cs typeface="Arial"/>
              </a:rPr>
              <a:t>  </a:t>
            </a:r>
            <a:r>
              <a:rPr sz="2933" dirty="0">
                <a:latin typeface="Arial"/>
                <a:cs typeface="Arial"/>
              </a:rPr>
              <a:t>problemas</a:t>
            </a:r>
            <a:r>
              <a:rPr sz="2933" spc="93" dirty="0">
                <a:latin typeface="Arial"/>
                <a:cs typeface="Arial"/>
              </a:rPr>
              <a:t>  </a:t>
            </a:r>
            <a:r>
              <a:rPr sz="2933" dirty="0">
                <a:latin typeface="Arial"/>
                <a:cs typeface="Arial"/>
              </a:rPr>
              <a:t>que</a:t>
            </a:r>
            <a:r>
              <a:rPr sz="2933" spc="93" dirty="0">
                <a:latin typeface="Arial"/>
                <a:cs typeface="Arial"/>
              </a:rPr>
              <a:t>  </a:t>
            </a:r>
            <a:r>
              <a:rPr sz="2933" dirty="0">
                <a:latin typeface="Arial"/>
                <a:cs typeface="Arial"/>
              </a:rPr>
              <a:t>pueden</a:t>
            </a:r>
            <a:r>
              <a:rPr sz="2933" spc="100" dirty="0">
                <a:latin typeface="Arial"/>
                <a:cs typeface="Arial"/>
              </a:rPr>
              <a:t>  </a:t>
            </a:r>
            <a:r>
              <a:rPr sz="2933" dirty="0">
                <a:latin typeface="Arial"/>
                <a:cs typeface="Arial"/>
              </a:rPr>
              <a:t>ser</a:t>
            </a:r>
            <a:r>
              <a:rPr sz="2933" spc="93" dirty="0">
                <a:latin typeface="Arial"/>
                <a:cs typeface="Arial"/>
              </a:rPr>
              <a:t>  </a:t>
            </a:r>
            <a:r>
              <a:rPr sz="2933" spc="-13" dirty="0">
                <a:latin typeface="Arial"/>
                <a:cs typeface="Arial"/>
              </a:rPr>
              <a:t>errores </a:t>
            </a:r>
            <a:r>
              <a:rPr sz="2933" dirty="0">
                <a:latin typeface="Arial"/>
                <a:cs typeface="Arial"/>
              </a:rPr>
              <a:t>lógicos,</a:t>
            </a:r>
            <a:r>
              <a:rPr sz="2933" spc="38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anomalías</a:t>
            </a:r>
            <a:r>
              <a:rPr sz="2933" spc="39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en</a:t>
            </a:r>
            <a:r>
              <a:rPr sz="2933" spc="36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el</a:t>
            </a:r>
            <a:r>
              <a:rPr sz="2933" spc="37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código</a:t>
            </a:r>
            <a:r>
              <a:rPr sz="2933" spc="38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o</a:t>
            </a:r>
            <a:r>
              <a:rPr sz="2933" spc="36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características</a:t>
            </a:r>
            <a:r>
              <a:rPr sz="2933" spc="39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que</a:t>
            </a:r>
            <a:r>
              <a:rPr sz="2933" spc="36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se</a:t>
            </a:r>
            <a:r>
              <a:rPr sz="2933" spc="373" dirty="0">
                <a:latin typeface="Arial"/>
                <a:cs typeface="Arial"/>
              </a:rPr>
              <a:t> </a:t>
            </a:r>
            <a:r>
              <a:rPr sz="2933" spc="-33" dirty="0">
                <a:latin typeface="Arial"/>
                <a:cs typeface="Arial"/>
              </a:rPr>
              <a:t>han </a:t>
            </a:r>
            <a:r>
              <a:rPr sz="2933" dirty="0">
                <a:latin typeface="Arial"/>
                <a:cs typeface="Arial"/>
              </a:rPr>
              <a:t>omitido</a:t>
            </a:r>
            <a:r>
              <a:rPr sz="2933" spc="-6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del</a:t>
            </a:r>
            <a:r>
              <a:rPr sz="2933" spc="-87" dirty="0">
                <a:latin typeface="Arial"/>
                <a:cs typeface="Arial"/>
              </a:rPr>
              <a:t> </a:t>
            </a:r>
            <a:r>
              <a:rPr sz="2933" spc="-13" dirty="0">
                <a:latin typeface="Arial"/>
                <a:cs typeface="Arial"/>
              </a:rPr>
              <a:t>código.</a:t>
            </a:r>
            <a:endParaRPr sz="2933">
              <a:latin typeface="Arial"/>
              <a:cs typeface="Arial"/>
            </a:endParaRPr>
          </a:p>
          <a:p>
            <a:pPr marL="259920" marR="6773" indent="-243834" algn="just">
              <a:lnSpc>
                <a:spcPts val="3173"/>
              </a:lnSpc>
              <a:spcBef>
                <a:spcPts val="1587"/>
              </a:spcBef>
              <a:buClr>
                <a:srgbClr val="4F81BC"/>
              </a:buClr>
              <a:buSzPct val="84090"/>
              <a:buChar char="•"/>
              <a:tabLst>
                <a:tab pos="259920" algn="l"/>
              </a:tabLst>
            </a:pPr>
            <a:r>
              <a:rPr sz="2933" dirty="0">
                <a:latin typeface="Arial"/>
                <a:cs typeface="Arial"/>
              </a:rPr>
              <a:t>Durante</a:t>
            </a:r>
            <a:r>
              <a:rPr sz="2933" spc="167" dirty="0">
                <a:latin typeface="Arial"/>
                <a:cs typeface="Arial"/>
              </a:rPr>
              <a:t>  </a:t>
            </a:r>
            <a:r>
              <a:rPr sz="2933" dirty="0">
                <a:latin typeface="Arial"/>
                <a:cs typeface="Arial"/>
              </a:rPr>
              <a:t>una</a:t>
            </a:r>
            <a:r>
              <a:rPr sz="2933" spc="160" dirty="0">
                <a:latin typeface="Arial"/>
                <a:cs typeface="Arial"/>
              </a:rPr>
              <a:t>  </a:t>
            </a:r>
            <a:r>
              <a:rPr sz="2933" dirty="0">
                <a:latin typeface="Arial"/>
                <a:cs typeface="Arial"/>
              </a:rPr>
              <a:t>inspección,</a:t>
            </a:r>
            <a:r>
              <a:rPr sz="2933" spc="173" dirty="0">
                <a:latin typeface="Arial"/>
                <a:cs typeface="Arial"/>
              </a:rPr>
              <a:t>  </a:t>
            </a:r>
            <a:r>
              <a:rPr sz="2933" dirty="0">
                <a:latin typeface="Arial"/>
                <a:cs typeface="Arial"/>
              </a:rPr>
              <a:t>a</a:t>
            </a:r>
            <a:r>
              <a:rPr sz="2933" spc="167" dirty="0">
                <a:latin typeface="Arial"/>
                <a:cs typeface="Arial"/>
              </a:rPr>
              <a:t>  </a:t>
            </a:r>
            <a:r>
              <a:rPr sz="2933" dirty="0">
                <a:latin typeface="Arial"/>
                <a:cs typeface="Arial"/>
              </a:rPr>
              <a:t>menudo</a:t>
            </a:r>
            <a:r>
              <a:rPr sz="2933" spc="160" dirty="0">
                <a:latin typeface="Arial"/>
                <a:cs typeface="Arial"/>
              </a:rPr>
              <a:t>  </a:t>
            </a:r>
            <a:r>
              <a:rPr sz="2933" dirty="0">
                <a:latin typeface="Arial"/>
                <a:cs typeface="Arial"/>
              </a:rPr>
              <a:t>se</a:t>
            </a:r>
            <a:r>
              <a:rPr sz="2933" spc="160" dirty="0">
                <a:latin typeface="Arial"/>
                <a:cs typeface="Arial"/>
              </a:rPr>
              <a:t>  </a:t>
            </a:r>
            <a:r>
              <a:rPr sz="2933" dirty="0">
                <a:latin typeface="Arial"/>
                <a:cs typeface="Arial"/>
              </a:rPr>
              <a:t>usa</a:t>
            </a:r>
            <a:r>
              <a:rPr sz="2933" spc="173" dirty="0">
                <a:latin typeface="Arial"/>
                <a:cs typeface="Arial"/>
              </a:rPr>
              <a:t>  </a:t>
            </a:r>
            <a:r>
              <a:rPr sz="2933" dirty="0">
                <a:latin typeface="Arial"/>
                <a:cs typeface="Arial"/>
              </a:rPr>
              <a:t>una</a:t>
            </a:r>
            <a:r>
              <a:rPr sz="2933" spc="160" dirty="0">
                <a:latin typeface="Arial"/>
                <a:cs typeface="Arial"/>
              </a:rPr>
              <a:t>  </a:t>
            </a:r>
            <a:r>
              <a:rPr sz="2933" b="1" dirty="0">
                <a:latin typeface="Arial"/>
                <a:cs typeface="Arial"/>
              </a:rPr>
              <a:t>lista</a:t>
            </a:r>
            <a:r>
              <a:rPr sz="2933" b="1" spc="173" dirty="0">
                <a:latin typeface="Arial"/>
                <a:cs typeface="Arial"/>
              </a:rPr>
              <a:t>  </a:t>
            </a:r>
            <a:r>
              <a:rPr sz="2933" b="1" spc="-33" dirty="0">
                <a:latin typeface="Arial"/>
                <a:cs typeface="Arial"/>
              </a:rPr>
              <a:t>de </a:t>
            </a:r>
            <a:r>
              <a:rPr sz="2933" b="1" dirty="0">
                <a:latin typeface="Arial"/>
                <a:cs typeface="Arial"/>
              </a:rPr>
              <a:t>verificación</a:t>
            </a:r>
            <a:r>
              <a:rPr sz="2933" b="1" spc="360" dirty="0">
                <a:latin typeface="Arial"/>
                <a:cs typeface="Arial"/>
              </a:rPr>
              <a:t>  </a:t>
            </a:r>
            <a:r>
              <a:rPr sz="2933" dirty="0">
                <a:latin typeface="Arial"/>
                <a:cs typeface="Arial"/>
              </a:rPr>
              <a:t>de</a:t>
            </a:r>
            <a:r>
              <a:rPr sz="2933" spc="353" dirty="0">
                <a:latin typeface="Arial"/>
                <a:cs typeface="Arial"/>
              </a:rPr>
              <a:t>  </a:t>
            </a:r>
            <a:r>
              <a:rPr sz="2933" dirty="0">
                <a:latin typeface="Arial"/>
                <a:cs typeface="Arial"/>
              </a:rPr>
              <a:t>errores</a:t>
            </a:r>
            <a:r>
              <a:rPr sz="2933" spc="360" dirty="0">
                <a:latin typeface="Arial"/>
                <a:cs typeface="Arial"/>
              </a:rPr>
              <a:t>  </a:t>
            </a:r>
            <a:r>
              <a:rPr sz="2933" dirty="0">
                <a:latin typeface="Arial"/>
                <a:cs typeface="Arial"/>
              </a:rPr>
              <a:t>de</a:t>
            </a:r>
            <a:r>
              <a:rPr sz="2933" spc="353" dirty="0">
                <a:latin typeface="Arial"/>
                <a:cs typeface="Arial"/>
              </a:rPr>
              <a:t>  </a:t>
            </a:r>
            <a:r>
              <a:rPr sz="2933" dirty="0">
                <a:latin typeface="Arial"/>
                <a:cs typeface="Arial"/>
              </a:rPr>
              <a:t>programación</a:t>
            </a:r>
            <a:r>
              <a:rPr sz="2933" spc="360" dirty="0">
                <a:latin typeface="Arial"/>
                <a:cs typeface="Arial"/>
              </a:rPr>
              <a:t>  </a:t>
            </a:r>
            <a:r>
              <a:rPr sz="2933" dirty="0">
                <a:latin typeface="Arial"/>
                <a:cs typeface="Arial"/>
              </a:rPr>
              <a:t>comunes</a:t>
            </a:r>
            <a:r>
              <a:rPr sz="2933" spc="360" dirty="0">
                <a:latin typeface="Arial"/>
                <a:cs typeface="Arial"/>
              </a:rPr>
              <a:t>  </a:t>
            </a:r>
            <a:r>
              <a:rPr sz="2933" spc="-27" dirty="0">
                <a:latin typeface="Arial"/>
                <a:cs typeface="Arial"/>
              </a:rPr>
              <a:t>para </a:t>
            </a:r>
            <a:r>
              <a:rPr sz="2933" dirty="0">
                <a:latin typeface="Arial"/>
                <a:cs typeface="Arial"/>
              </a:rPr>
              <a:t>enfocar</a:t>
            </a:r>
            <a:r>
              <a:rPr sz="2933" spc="-4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la</a:t>
            </a:r>
            <a:r>
              <a:rPr sz="2933" spc="-8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búsqueda</a:t>
            </a:r>
            <a:r>
              <a:rPr sz="2933" spc="-3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de</a:t>
            </a:r>
            <a:r>
              <a:rPr sz="2933" spc="-73" dirty="0">
                <a:latin typeface="Arial"/>
                <a:cs typeface="Arial"/>
              </a:rPr>
              <a:t> </a:t>
            </a:r>
            <a:r>
              <a:rPr sz="2933" spc="-13" dirty="0">
                <a:latin typeface="Arial"/>
                <a:cs typeface="Arial"/>
              </a:rPr>
              <a:t>errores.</a:t>
            </a:r>
            <a:endParaRPr sz="2933">
              <a:latin typeface="Arial"/>
              <a:cs typeface="Arial"/>
            </a:endParaRPr>
          </a:p>
          <a:p>
            <a:pPr marL="259920" marR="6773" indent="-243834" algn="just">
              <a:lnSpc>
                <a:spcPts val="3173"/>
              </a:lnSpc>
              <a:spcBef>
                <a:spcPts val="1587"/>
              </a:spcBef>
              <a:buClr>
                <a:srgbClr val="4F81BC"/>
              </a:buClr>
              <a:buSzPct val="84090"/>
              <a:buChar char="•"/>
              <a:tabLst>
                <a:tab pos="259920" algn="l"/>
              </a:tabLst>
            </a:pPr>
            <a:r>
              <a:rPr sz="2933" dirty="0">
                <a:latin typeface="Arial"/>
                <a:cs typeface="Arial"/>
              </a:rPr>
              <a:t>Esta</a:t>
            </a:r>
            <a:r>
              <a:rPr sz="2933" spc="38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lista</a:t>
            </a:r>
            <a:r>
              <a:rPr sz="2933" spc="38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de</a:t>
            </a:r>
            <a:r>
              <a:rPr sz="2933" spc="38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verificación</a:t>
            </a:r>
            <a:r>
              <a:rPr sz="2933" spc="38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puede</a:t>
            </a:r>
            <a:r>
              <a:rPr sz="2933" spc="38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basarse</a:t>
            </a:r>
            <a:r>
              <a:rPr sz="2933" spc="40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en</a:t>
            </a:r>
            <a:r>
              <a:rPr sz="2933" spc="38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ejemplos</a:t>
            </a:r>
            <a:r>
              <a:rPr sz="2933" spc="38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o</a:t>
            </a:r>
            <a:r>
              <a:rPr sz="2933" spc="40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en</a:t>
            </a:r>
            <a:r>
              <a:rPr sz="2933" spc="387" dirty="0">
                <a:latin typeface="Arial"/>
                <a:cs typeface="Arial"/>
              </a:rPr>
              <a:t> </a:t>
            </a:r>
            <a:r>
              <a:rPr sz="2933" spc="-33" dirty="0">
                <a:latin typeface="Arial"/>
                <a:cs typeface="Arial"/>
              </a:rPr>
              <a:t>el </a:t>
            </a:r>
            <a:r>
              <a:rPr sz="2933" dirty="0">
                <a:latin typeface="Arial"/>
                <a:cs typeface="Arial"/>
              </a:rPr>
              <a:t>conocimiento</a:t>
            </a:r>
            <a:r>
              <a:rPr sz="2933" spc="14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de</a:t>
            </a:r>
            <a:r>
              <a:rPr sz="2933" spc="13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defectos</a:t>
            </a:r>
            <a:r>
              <a:rPr sz="2933" spc="14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que</a:t>
            </a:r>
            <a:r>
              <a:rPr sz="2933" spc="13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son</a:t>
            </a:r>
            <a:r>
              <a:rPr sz="2933" spc="14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comunes</a:t>
            </a:r>
            <a:r>
              <a:rPr sz="2933" spc="14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en</a:t>
            </a:r>
            <a:r>
              <a:rPr sz="2933" spc="14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un</a:t>
            </a:r>
            <a:r>
              <a:rPr sz="2933" spc="12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dominio</a:t>
            </a:r>
            <a:r>
              <a:rPr sz="2933" spc="133" dirty="0">
                <a:latin typeface="Arial"/>
                <a:cs typeface="Arial"/>
              </a:rPr>
              <a:t> </a:t>
            </a:r>
            <a:r>
              <a:rPr sz="2933" spc="-33" dirty="0">
                <a:latin typeface="Arial"/>
                <a:cs typeface="Arial"/>
              </a:rPr>
              <a:t>de </a:t>
            </a:r>
            <a:r>
              <a:rPr sz="2933" dirty="0">
                <a:latin typeface="Arial"/>
                <a:cs typeface="Arial"/>
              </a:rPr>
              <a:t>aplicación</a:t>
            </a:r>
            <a:r>
              <a:rPr sz="2933" spc="-133" dirty="0">
                <a:latin typeface="Arial"/>
                <a:cs typeface="Arial"/>
              </a:rPr>
              <a:t> </a:t>
            </a:r>
            <a:r>
              <a:rPr sz="2933" spc="-13" dirty="0">
                <a:latin typeface="Arial"/>
                <a:cs typeface="Arial"/>
              </a:rPr>
              <a:t>particular.</a:t>
            </a:r>
            <a:endParaRPr sz="2933">
              <a:latin typeface="Arial"/>
              <a:cs typeface="Arial"/>
            </a:endParaRPr>
          </a:p>
          <a:p>
            <a:pPr marL="259920" marR="9313" indent="-243834" algn="just">
              <a:lnSpc>
                <a:spcPts val="3173"/>
              </a:lnSpc>
              <a:spcBef>
                <a:spcPts val="1587"/>
              </a:spcBef>
              <a:buClr>
                <a:srgbClr val="4F81BC"/>
              </a:buClr>
              <a:buSzPct val="84090"/>
              <a:buFont typeface="Arial"/>
              <a:buChar char="•"/>
              <a:tabLst>
                <a:tab pos="259920" algn="l"/>
              </a:tabLst>
            </a:pPr>
            <a:r>
              <a:rPr sz="2933" b="1" dirty="0">
                <a:latin typeface="Arial"/>
                <a:cs typeface="Arial"/>
              </a:rPr>
              <a:t>Para</a:t>
            </a:r>
            <a:r>
              <a:rPr sz="2933" b="1" spc="87" dirty="0">
                <a:latin typeface="Arial"/>
                <a:cs typeface="Arial"/>
              </a:rPr>
              <a:t>  </a:t>
            </a:r>
            <a:r>
              <a:rPr sz="2933" b="1" dirty="0">
                <a:latin typeface="Arial"/>
                <a:cs typeface="Arial"/>
              </a:rPr>
              <a:t>diferentes</a:t>
            </a:r>
            <a:r>
              <a:rPr sz="2933" b="1" spc="93" dirty="0">
                <a:latin typeface="Arial"/>
                <a:cs typeface="Arial"/>
              </a:rPr>
              <a:t>  </a:t>
            </a:r>
            <a:r>
              <a:rPr sz="2933" b="1" dirty="0">
                <a:latin typeface="Arial"/>
                <a:cs typeface="Arial"/>
              </a:rPr>
              <a:t>lenguajes</a:t>
            </a:r>
            <a:r>
              <a:rPr sz="2933" b="1" spc="93" dirty="0">
                <a:latin typeface="Arial"/>
                <a:cs typeface="Arial"/>
              </a:rPr>
              <a:t>  </a:t>
            </a:r>
            <a:r>
              <a:rPr sz="2933" b="1" dirty="0">
                <a:latin typeface="Arial"/>
                <a:cs typeface="Arial"/>
              </a:rPr>
              <a:t>de</a:t>
            </a:r>
            <a:r>
              <a:rPr sz="2933" b="1" spc="93" dirty="0">
                <a:latin typeface="Arial"/>
                <a:cs typeface="Arial"/>
              </a:rPr>
              <a:t>  </a:t>
            </a:r>
            <a:r>
              <a:rPr sz="2933" b="1" dirty="0">
                <a:latin typeface="Arial"/>
                <a:cs typeface="Arial"/>
              </a:rPr>
              <a:t>programación,</a:t>
            </a:r>
            <a:r>
              <a:rPr sz="2933" b="1" spc="100" dirty="0">
                <a:latin typeface="Arial"/>
                <a:cs typeface="Arial"/>
              </a:rPr>
              <a:t>  </a:t>
            </a:r>
            <a:r>
              <a:rPr sz="2933" b="1" dirty="0">
                <a:latin typeface="Arial"/>
                <a:cs typeface="Arial"/>
              </a:rPr>
              <a:t>se</a:t>
            </a:r>
            <a:r>
              <a:rPr sz="2933" b="1" spc="93" dirty="0">
                <a:latin typeface="Arial"/>
                <a:cs typeface="Arial"/>
              </a:rPr>
              <a:t>  </a:t>
            </a:r>
            <a:r>
              <a:rPr sz="2933" b="1" spc="-13" dirty="0">
                <a:latin typeface="Arial"/>
                <a:cs typeface="Arial"/>
              </a:rPr>
              <a:t>utilizan </a:t>
            </a:r>
            <a:r>
              <a:rPr sz="2933" b="1" dirty="0">
                <a:latin typeface="Arial"/>
                <a:cs typeface="Arial"/>
              </a:rPr>
              <a:t>diferentes</a:t>
            </a:r>
            <a:r>
              <a:rPr sz="2933" b="1" spc="-47" dirty="0">
                <a:latin typeface="Arial"/>
                <a:cs typeface="Arial"/>
              </a:rPr>
              <a:t> </a:t>
            </a:r>
            <a:r>
              <a:rPr sz="2933" b="1" dirty="0">
                <a:latin typeface="Arial"/>
                <a:cs typeface="Arial"/>
              </a:rPr>
              <a:t>listas</a:t>
            </a:r>
            <a:r>
              <a:rPr sz="2933" b="1" spc="-60" dirty="0">
                <a:latin typeface="Arial"/>
                <a:cs typeface="Arial"/>
              </a:rPr>
              <a:t> </a:t>
            </a:r>
            <a:r>
              <a:rPr sz="2933" b="1" dirty="0">
                <a:latin typeface="Arial"/>
                <a:cs typeface="Arial"/>
              </a:rPr>
              <a:t>de</a:t>
            </a:r>
            <a:r>
              <a:rPr sz="2933" b="1" spc="-60" dirty="0">
                <a:latin typeface="Arial"/>
                <a:cs typeface="Arial"/>
              </a:rPr>
              <a:t> </a:t>
            </a:r>
            <a:r>
              <a:rPr sz="2933" b="1" spc="-13" dirty="0">
                <a:latin typeface="Arial"/>
                <a:cs typeface="Arial"/>
              </a:rPr>
              <a:t>verificación.</a:t>
            </a:r>
            <a:endParaRPr sz="293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988" y="410831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52" dirty="0"/>
              <a:t>Inspecciones:</a:t>
            </a:r>
            <a:r>
              <a:rPr spc="-272" dirty="0"/>
              <a:t> </a:t>
            </a:r>
            <a:r>
              <a:rPr spc="-140" dirty="0"/>
              <a:t>Listas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33" dirty="0"/>
              <a:t> </a:t>
            </a:r>
            <a:r>
              <a:rPr spc="-100" dirty="0"/>
              <a:t>Verificación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8" y="1432152"/>
            <a:ext cx="10763673" cy="4489263"/>
          </a:xfrm>
          <a:prstGeom prst="rect">
            <a:avLst/>
          </a:prstGeom>
        </p:spPr>
        <p:txBody>
          <a:bodyPr vert="horz" wrap="square" lIns="0" tIns="219287" rIns="0" bIns="0" rtlCol="0">
            <a:spAutoFit/>
          </a:bodyPr>
          <a:lstStyle/>
          <a:p>
            <a:pPr marL="16933">
              <a:spcBef>
                <a:spcPts val="1727"/>
              </a:spcBef>
            </a:pPr>
            <a:r>
              <a:rPr sz="3200" b="1" dirty="0">
                <a:latin typeface="Arial"/>
                <a:cs typeface="Arial"/>
              </a:rPr>
              <a:t>Tipo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Falla: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Falla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27" dirty="0">
                <a:latin typeface="Arial"/>
                <a:cs typeface="Arial"/>
              </a:rPr>
              <a:t>datos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600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dirty="0">
                <a:latin typeface="Arial"/>
                <a:cs typeface="Arial"/>
              </a:rPr>
              <a:t>¿Se</a:t>
            </a:r>
            <a:r>
              <a:rPr sz="3200" spc="1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inicializan</a:t>
            </a:r>
            <a:r>
              <a:rPr sz="3200" spc="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todas</a:t>
            </a:r>
            <a:r>
              <a:rPr sz="3200" spc="1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las</a:t>
            </a:r>
            <a:r>
              <a:rPr sz="3200" spc="1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variables</a:t>
            </a:r>
            <a:r>
              <a:rPr sz="3200" spc="1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programa</a:t>
            </a:r>
            <a:r>
              <a:rPr sz="3200" spc="1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antes</a:t>
            </a:r>
            <a:r>
              <a:rPr sz="3200" spc="107" dirty="0">
                <a:latin typeface="Arial"/>
                <a:cs typeface="Arial"/>
              </a:rPr>
              <a:t> </a:t>
            </a:r>
            <a:r>
              <a:rPr sz="3200" spc="-33" dirty="0">
                <a:latin typeface="Arial"/>
                <a:cs typeface="Arial"/>
              </a:rPr>
              <a:t>de</a:t>
            </a:r>
            <a:endParaRPr sz="3200">
              <a:latin typeface="Arial"/>
              <a:cs typeface="Arial"/>
            </a:endParaRPr>
          </a:p>
          <a:p>
            <a:pPr marL="259920"/>
            <a:r>
              <a:rPr sz="3200" dirty="0">
                <a:latin typeface="Arial"/>
                <a:cs typeface="Arial"/>
              </a:rPr>
              <a:t>ser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utilizadas?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600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dirty="0">
                <a:latin typeface="Arial"/>
                <a:cs typeface="Arial"/>
              </a:rPr>
              <a:t>¿Han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sido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nombradas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todas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las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constantes?</a:t>
            </a:r>
            <a:endParaRPr sz="3200">
              <a:latin typeface="Arial"/>
              <a:cs typeface="Arial"/>
            </a:endParaRPr>
          </a:p>
          <a:p>
            <a:pPr marL="259920" marR="8466" indent="-243834">
              <a:spcBef>
                <a:spcPts val="1607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  <a:tab pos="1121805" algn="l"/>
                <a:tab pos="2347748" algn="l"/>
                <a:tab pos="4068978" algn="l"/>
                <a:tab pos="4774234" algn="l"/>
                <a:tab pos="5546375" algn="l"/>
                <a:tab pos="7338723" algn="l"/>
                <a:tab pos="8497781" algn="l"/>
                <a:tab pos="9316487" algn="l"/>
                <a:tab pos="10428133" algn="l"/>
              </a:tabLst>
            </a:pPr>
            <a:r>
              <a:rPr sz="3200" spc="-33" dirty="0">
                <a:latin typeface="Arial"/>
                <a:cs typeface="Arial"/>
              </a:rPr>
              <a:t>¿El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límite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superior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de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las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matrices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27" dirty="0">
                <a:latin typeface="Arial"/>
                <a:cs typeface="Arial"/>
              </a:rPr>
              <a:t>debe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ser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igual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al </a:t>
            </a:r>
            <a:r>
              <a:rPr sz="3200" dirty="0">
                <a:latin typeface="Arial"/>
                <a:cs typeface="Arial"/>
              </a:rPr>
              <a:t>tamaño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</a:t>
            </a:r>
            <a:r>
              <a:rPr sz="3200" spc="-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matriz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al</a:t>
            </a:r>
            <a:r>
              <a:rPr sz="3200" spc="-2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tamaño-</a:t>
            </a:r>
            <a:r>
              <a:rPr sz="3200" spc="-33" dirty="0">
                <a:latin typeface="Arial"/>
                <a:cs typeface="Arial"/>
              </a:rPr>
              <a:t>1?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600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dirty="0">
                <a:latin typeface="Arial"/>
                <a:cs typeface="Arial"/>
              </a:rPr>
              <a:t>¿Hay</a:t>
            </a:r>
            <a:r>
              <a:rPr sz="3200" spc="-1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alguna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posibilidad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1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desbordamiento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del</a:t>
            </a:r>
            <a:r>
              <a:rPr sz="3200" spc="-11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búfer?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5673" y="270872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52" dirty="0"/>
              <a:t>Inspecciones:</a:t>
            </a:r>
            <a:r>
              <a:rPr spc="-272" dirty="0"/>
              <a:t> </a:t>
            </a:r>
            <a:r>
              <a:rPr spc="-140" dirty="0"/>
              <a:t>Listas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33" dirty="0"/>
              <a:t> </a:t>
            </a:r>
            <a:r>
              <a:rPr spc="-100" dirty="0"/>
              <a:t>Verificación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430731"/>
            <a:ext cx="10765367" cy="4929363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6933">
              <a:spcBef>
                <a:spcPts val="1380"/>
              </a:spcBef>
            </a:pPr>
            <a:r>
              <a:rPr sz="2933" b="1" dirty="0">
                <a:latin typeface="Arial"/>
                <a:cs typeface="Arial"/>
              </a:rPr>
              <a:t>Tipo</a:t>
            </a:r>
            <a:r>
              <a:rPr sz="2933" b="1" spc="-40" dirty="0">
                <a:latin typeface="Arial"/>
                <a:cs typeface="Arial"/>
              </a:rPr>
              <a:t> </a:t>
            </a:r>
            <a:r>
              <a:rPr sz="2933" b="1" dirty="0">
                <a:latin typeface="Arial"/>
                <a:cs typeface="Arial"/>
              </a:rPr>
              <a:t>de</a:t>
            </a:r>
            <a:r>
              <a:rPr sz="2933" b="1" spc="-47" dirty="0">
                <a:latin typeface="Arial"/>
                <a:cs typeface="Arial"/>
              </a:rPr>
              <a:t> </a:t>
            </a:r>
            <a:r>
              <a:rPr sz="2933" b="1" dirty="0">
                <a:latin typeface="Arial"/>
                <a:cs typeface="Arial"/>
              </a:rPr>
              <a:t>Falla:</a:t>
            </a:r>
            <a:r>
              <a:rPr sz="2933" b="1" spc="-47" dirty="0">
                <a:latin typeface="Arial"/>
                <a:cs typeface="Arial"/>
              </a:rPr>
              <a:t> </a:t>
            </a:r>
            <a:r>
              <a:rPr sz="2933" b="1" dirty="0">
                <a:latin typeface="Arial"/>
                <a:cs typeface="Arial"/>
              </a:rPr>
              <a:t>Falla</a:t>
            </a:r>
            <a:r>
              <a:rPr sz="2933" b="1" spc="-47" dirty="0">
                <a:latin typeface="Arial"/>
                <a:cs typeface="Arial"/>
              </a:rPr>
              <a:t> </a:t>
            </a:r>
            <a:r>
              <a:rPr sz="2933" b="1" dirty="0">
                <a:latin typeface="Arial"/>
                <a:cs typeface="Arial"/>
              </a:rPr>
              <a:t>de</a:t>
            </a:r>
            <a:r>
              <a:rPr sz="2933" b="1" spc="-47" dirty="0">
                <a:latin typeface="Arial"/>
                <a:cs typeface="Arial"/>
              </a:rPr>
              <a:t> </a:t>
            </a:r>
            <a:r>
              <a:rPr sz="2933" b="1" spc="-13" dirty="0">
                <a:latin typeface="Arial"/>
                <a:cs typeface="Arial"/>
              </a:rPr>
              <a:t>control.</a:t>
            </a:r>
            <a:endParaRPr sz="2933">
              <a:latin typeface="Arial"/>
              <a:cs typeface="Arial"/>
            </a:endParaRPr>
          </a:p>
          <a:p>
            <a:pPr marL="259920" indent="-242987">
              <a:spcBef>
                <a:spcPts val="1247"/>
              </a:spcBef>
              <a:buClr>
                <a:srgbClr val="4F81BC"/>
              </a:buClr>
              <a:buSzPct val="84090"/>
              <a:buChar char="•"/>
              <a:tabLst>
                <a:tab pos="259920" algn="l"/>
              </a:tabLst>
            </a:pPr>
            <a:r>
              <a:rPr sz="2933" dirty="0">
                <a:latin typeface="Arial"/>
                <a:cs typeface="Arial"/>
              </a:rPr>
              <a:t>Para</a:t>
            </a:r>
            <a:r>
              <a:rPr sz="2933" spc="-7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cada</a:t>
            </a:r>
            <a:r>
              <a:rPr sz="2933" spc="-9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enunciado</a:t>
            </a:r>
            <a:r>
              <a:rPr sz="2933" spc="-7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condicional,</a:t>
            </a:r>
            <a:r>
              <a:rPr sz="2933" spc="-8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¿es</a:t>
            </a:r>
            <a:r>
              <a:rPr sz="2933" spc="-7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correcta</a:t>
            </a:r>
            <a:r>
              <a:rPr sz="2933" spc="-8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la</a:t>
            </a:r>
            <a:r>
              <a:rPr sz="2933" spc="-93" dirty="0">
                <a:latin typeface="Arial"/>
                <a:cs typeface="Arial"/>
              </a:rPr>
              <a:t> </a:t>
            </a:r>
            <a:r>
              <a:rPr sz="2933" spc="-13" dirty="0">
                <a:latin typeface="Arial"/>
                <a:cs typeface="Arial"/>
              </a:rPr>
              <a:t>condición?</a:t>
            </a:r>
            <a:endParaRPr sz="2933">
              <a:latin typeface="Arial"/>
              <a:cs typeface="Arial"/>
            </a:endParaRPr>
          </a:p>
          <a:p>
            <a:pPr marL="259920" indent="-242987">
              <a:spcBef>
                <a:spcPts val="1253"/>
              </a:spcBef>
              <a:buClr>
                <a:srgbClr val="4F81BC"/>
              </a:buClr>
              <a:buSzPct val="84090"/>
              <a:buChar char="•"/>
              <a:tabLst>
                <a:tab pos="259920" algn="l"/>
              </a:tabLst>
            </a:pPr>
            <a:r>
              <a:rPr sz="2933" dirty="0">
                <a:latin typeface="Arial"/>
                <a:cs typeface="Arial"/>
              </a:rPr>
              <a:t>¿Seguro</a:t>
            </a:r>
            <a:r>
              <a:rPr sz="2933" spc="-6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que</a:t>
            </a:r>
            <a:r>
              <a:rPr sz="2933" spc="-6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cada</a:t>
            </a:r>
            <a:r>
              <a:rPr sz="2933" spc="-8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ciclo</a:t>
            </a:r>
            <a:r>
              <a:rPr sz="2933" spc="-8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terminará?</a:t>
            </a:r>
            <a:r>
              <a:rPr sz="2933" spc="-6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¿No</a:t>
            </a:r>
            <a:r>
              <a:rPr sz="2933" spc="-6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hay</a:t>
            </a:r>
            <a:r>
              <a:rPr sz="2933" spc="-8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ciclos</a:t>
            </a:r>
            <a:r>
              <a:rPr sz="2933" spc="-87" dirty="0">
                <a:latin typeface="Arial"/>
                <a:cs typeface="Arial"/>
              </a:rPr>
              <a:t> </a:t>
            </a:r>
            <a:r>
              <a:rPr sz="2933" spc="-13" dirty="0">
                <a:latin typeface="Arial"/>
                <a:cs typeface="Arial"/>
              </a:rPr>
              <a:t>infinitos?</a:t>
            </a:r>
            <a:endParaRPr sz="2933">
              <a:latin typeface="Arial"/>
              <a:cs typeface="Arial"/>
            </a:endParaRPr>
          </a:p>
          <a:p>
            <a:pPr marL="259920" marR="12700" indent="-243834">
              <a:lnSpc>
                <a:spcPts val="3173"/>
              </a:lnSpc>
              <a:spcBef>
                <a:spcPts val="1640"/>
              </a:spcBef>
              <a:buClr>
                <a:srgbClr val="4F81BC"/>
              </a:buClr>
              <a:buSzPct val="84090"/>
              <a:buChar char="•"/>
              <a:tabLst>
                <a:tab pos="259920" algn="l"/>
                <a:tab pos="1697524" algn="l"/>
                <a:tab pos="2429025" algn="l"/>
                <a:tab pos="4985047" algn="l"/>
                <a:tab pos="7253212" algn="l"/>
                <a:tab pos="9891359" algn="l"/>
              </a:tabLst>
            </a:pPr>
            <a:r>
              <a:rPr sz="2933" spc="-13" dirty="0">
                <a:latin typeface="Arial"/>
                <a:cs typeface="Arial"/>
              </a:rPr>
              <a:t>¿Están</a:t>
            </a:r>
            <a:r>
              <a:rPr sz="2933" dirty="0">
                <a:latin typeface="Arial"/>
                <a:cs typeface="Arial"/>
              </a:rPr>
              <a:t>	</a:t>
            </a:r>
            <a:r>
              <a:rPr sz="2933" spc="-33" dirty="0">
                <a:latin typeface="Arial"/>
                <a:cs typeface="Arial"/>
              </a:rPr>
              <a:t>las</a:t>
            </a:r>
            <a:r>
              <a:rPr sz="2933" dirty="0">
                <a:latin typeface="Arial"/>
                <a:cs typeface="Arial"/>
              </a:rPr>
              <a:t>	</a:t>
            </a:r>
            <a:r>
              <a:rPr sz="2933" spc="-13" dirty="0">
                <a:latin typeface="Arial"/>
                <a:cs typeface="Arial"/>
              </a:rPr>
              <a:t>declaraciones</a:t>
            </a:r>
            <a:r>
              <a:rPr sz="2933" dirty="0">
                <a:latin typeface="Arial"/>
                <a:cs typeface="Arial"/>
              </a:rPr>
              <a:t>	</a:t>
            </a:r>
            <a:r>
              <a:rPr sz="2933" spc="-13" dirty="0">
                <a:latin typeface="Arial"/>
                <a:cs typeface="Arial"/>
              </a:rPr>
              <a:t>compuestas</a:t>
            </a:r>
            <a:r>
              <a:rPr sz="2933" dirty="0">
                <a:latin typeface="Arial"/>
                <a:cs typeface="Arial"/>
              </a:rPr>
              <a:t>	</a:t>
            </a:r>
            <a:r>
              <a:rPr sz="2933" spc="-13" dirty="0">
                <a:latin typeface="Arial"/>
                <a:cs typeface="Arial"/>
              </a:rPr>
              <a:t>correctamente</a:t>
            </a:r>
            <a:r>
              <a:rPr sz="2933" dirty="0">
                <a:latin typeface="Arial"/>
                <a:cs typeface="Arial"/>
              </a:rPr>
              <a:t>	</a:t>
            </a:r>
            <a:r>
              <a:rPr sz="2933" spc="-13" dirty="0">
                <a:latin typeface="Arial"/>
                <a:cs typeface="Arial"/>
              </a:rPr>
              <a:t>entre corchetes?</a:t>
            </a:r>
            <a:endParaRPr sz="2933">
              <a:latin typeface="Arial"/>
              <a:cs typeface="Arial"/>
            </a:endParaRPr>
          </a:p>
          <a:p>
            <a:pPr marL="259920" marR="6773" indent="-243834">
              <a:lnSpc>
                <a:spcPts val="3173"/>
              </a:lnSpc>
              <a:spcBef>
                <a:spcPts val="1593"/>
              </a:spcBef>
              <a:buClr>
                <a:srgbClr val="4F81BC"/>
              </a:buClr>
              <a:buSzPct val="84090"/>
              <a:buChar char="•"/>
              <a:tabLst>
                <a:tab pos="259920" algn="l"/>
              </a:tabLst>
            </a:pPr>
            <a:r>
              <a:rPr sz="2933" dirty="0">
                <a:latin typeface="Arial"/>
                <a:cs typeface="Arial"/>
              </a:rPr>
              <a:t>En</a:t>
            </a:r>
            <a:r>
              <a:rPr sz="2933" spc="5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las</a:t>
            </a:r>
            <a:r>
              <a:rPr sz="2933" spc="6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declaraciones</a:t>
            </a:r>
            <a:r>
              <a:rPr sz="2933" spc="6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de</a:t>
            </a:r>
            <a:r>
              <a:rPr sz="2933" spc="5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casos,</a:t>
            </a:r>
            <a:r>
              <a:rPr sz="2933" spc="6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¿se</a:t>
            </a:r>
            <a:r>
              <a:rPr sz="2933" spc="5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tienen</a:t>
            </a:r>
            <a:r>
              <a:rPr sz="2933" spc="6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en</a:t>
            </a:r>
            <a:r>
              <a:rPr sz="2933" spc="5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cuenta</a:t>
            </a:r>
            <a:r>
              <a:rPr sz="2933" spc="5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todos</a:t>
            </a:r>
            <a:r>
              <a:rPr sz="2933" spc="60" dirty="0">
                <a:latin typeface="Arial"/>
                <a:cs typeface="Arial"/>
              </a:rPr>
              <a:t> </a:t>
            </a:r>
            <a:r>
              <a:rPr sz="2933" spc="-33" dirty="0">
                <a:latin typeface="Arial"/>
                <a:cs typeface="Arial"/>
              </a:rPr>
              <a:t>los </a:t>
            </a:r>
            <a:r>
              <a:rPr sz="2933" dirty="0">
                <a:latin typeface="Arial"/>
                <a:cs typeface="Arial"/>
              </a:rPr>
              <a:t>casos</a:t>
            </a:r>
            <a:r>
              <a:rPr sz="2933" spc="-80" dirty="0">
                <a:latin typeface="Arial"/>
                <a:cs typeface="Arial"/>
              </a:rPr>
              <a:t> </a:t>
            </a:r>
            <a:r>
              <a:rPr sz="2933" spc="-13" dirty="0">
                <a:latin typeface="Arial"/>
                <a:cs typeface="Arial"/>
              </a:rPr>
              <a:t>posibles?</a:t>
            </a:r>
            <a:endParaRPr sz="2933">
              <a:latin typeface="Arial"/>
              <a:cs typeface="Arial"/>
            </a:endParaRPr>
          </a:p>
          <a:p>
            <a:pPr marL="259920" marR="8466" indent="-243834">
              <a:lnSpc>
                <a:spcPts val="3173"/>
              </a:lnSpc>
              <a:spcBef>
                <a:spcPts val="1593"/>
              </a:spcBef>
              <a:buClr>
                <a:srgbClr val="4F81BC"/>
              </a:buClr>
              <a:buSzPct val="84090"/>
              <a:buChar char="•"/>
              <a:tabLst>
                <a:tab pos="259920" algn="l"/>
                <a:tab pos="864425" algn="l"/>
                <a:tab pos="1530735" algn="l"/>
                <a:tab pos="3173227" algn="l"/>
                <a:tab pos="3859857" algn="l"/>
                <a:tab pos="5068867" algn="l"/>
                <a:tab pos="6751151" algn="l"/>
                <a:tab pos="7438627" algn="l"/>
                <a:tab pos="8519794" algn="l"/>
                <a:tab pos="9580639" algn="l"/>
                <a:tab pos="10267270" algn="l"/>
              </a:tabLst>
            </a:pPr>
            <a:r>
              <a:rPr sz="2933" spc="-33" dirty="0">
                <a:latin typeface="Arial"/>
                <a:cs typeface="Arial"/>
              </a:rPr>
              <a:t>Si</a:t>
            </a:r>
            <a:r>
              <a:rPr sz="2933" dirty="0">
                <a:latin typeface="Arial"/>
                <a:cs typeface="Arial"/>
              </a:rPr>
              <a:t>	</a:t>
            </a:r>
            <a:r>
              <a:rPr sz="2933" spc="-33" dirty="0">
                <a:latin typeface="Arial"/>
                <a:cs typeface="Arial"/>
              </a:rPr>
              <a:t>se</a:t>
            </a:r>
            <a:r>
              <a:rPr sz="2933" dirty="0">
                <a:latin typeface="Arial"/>
                <a:cs typeface="Arial"/>
              </a:rPr>
              <a:t>	</a:t>
            </a:r>
            <a:r>
              <a:rPr sz="2933" spc="-13" dirty="0">
                <a:latin typeface="Arial"/>
                <a:cs typeface="Arial"/>
              </a:rPr>
              <a:t>requiere</a:t>
            </a:r>
            <a:r>
              <a:rPr sz="2933" dirty="0">
                <a:latin typeface="Arial"/>
                <a:cs typeface="Arial"/>
              </a:rPr>
              <a:t>	</a:t>
            </a:r>
            <a:r>
              <a:rPr sz="2933" spc="-33" dirty="0">
                <a:latin typeface="Arial"/>
                <a:cs typeface="Arial"/>
              </a:rPr>
              <a:t>un</a:t>
            </a:r>
            <a:r>
              <a:rPr sz="2933" dirty="0">
                <a:latin typeface="Arial"/>
                <a:cs typeface="Arial"/>
              </a:rPr>
              <a:t>	</a:t>
            </a:r>
            <a:r>
              <a:rPr sz="2933" i="1" spc="-13" dirty="0">
                <a:latin typeface="Arial"/>
                <a:cs typeface="Arial"/>
              </a:rPr>
              <a:t>break</a:t>
            </a:r>
            <a:r>
              <a:rPr sz="2933" i="1" dirty="0">
                <a:latin typeface="Arial"/>
                <a:cs typeface="Arial"/>
              </a:rPr>
              <a:t>	</a:t>
            </a:r>
            <a:r>
              <a:rPr sz="2933" spc="-13" dirty="0">
                <a:latin typeface="Arial"/>
                <a:cs typeface="Arial"/>
              </a:rPr>
              <a:t>después</a:t>
            </a:r>
            <a:r>
              <a:rPr sz="2933" dirty="0">
                <a:latin typeface="Arial"/>
                <a:cs typeface="Arial"/>
              </a:rPr>
              <a:t>	</a:t>
            </a:r>
            <a:r>
              <a:rPr sz="2933" spc="-33" dirty="0">
                <a:latin typeface="Arial"/>
                <a:cs typeface="Arial"/>
              </a:rPr>
              <a:t>de</a:t>
            </a:r>
            <a:r>
              <a:rPr sz="2933" dirty="0">
                <a:latin typeface="Arial"/>
                <a:cs typeface="Arial"/>
              </a:rPr>
              <a:t>	</a:t>
            </a:r>
            <a:r>
              <a:rPr sz="2933" spc="-27" dirty="0">
                <a:latin typeface="Arial"/>
                <a:cs typeface="Arial"/>
              </a:rPr>
              <a:t>cada</a:t>
            </a:r>
            <a:r>
              <a:rPr sz="2933" dirty="0">
                <a:latin typeface="Arial"/>
                <a:cs typeface="Arial"/>
              </a:rPr>
              <a:t>	</a:t>
            </a:r>
            <a:r>
              <a:rPr sz="2933" spc="-27" dirty="0">
                <a:latin typeface="Arial"/>
                <a:cs typeface="Arial"/>
              </a:rPr>
              <a:t>caso</a:t>
            </a:r>
            <a:r>
              <a:rPr sz="2933" dirty="0">
                <a:latin typeface="Arial"/>
                <a:cs typeface="Arial"/>
              </a:rPr>
              <a:t>	</a:t>
            </a:r>
            <a:r>
              <a:rPr sz="2933" spc="-33" dirty="0">
                <a:latin typeface="Arial"/>
                <a:cs typeface="Arial"/>
              </a:rPr>
              <a:t>en</a:t>
            </a:r>
            <a:r>
              <a:rPr sz="2933" dirty="0">
                <a:latin typeface="Arial"/>
                <a:cs typeface="Arial"/>
              </a:rPr>
              <a:t>	</a:t>
            </a:r>
            <a:r>
              <a:rPr sz="2933" spc="-33" dirty="0">
                <a:latin typeface="Arial"/>
                <a:cs typeface="Arial"/>
              </a:rPr>
              <a:t>las </a:t>
            </a:r>
            <a:r>
              <a:rPr sz="2933" dirty="0">
                <a:latin typeface="Arial"/>
                <a:cs typeface="Arial"/>
              </a:rPr>
              <a:t>declaraciones</a:t>
            </a:r>
            <a:r>
              <a:rPr sz="2933" spc="-6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de</a:t>
            </a:r>
            <a:r>
              <a:rPr sz="2933" spc="-5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caso,</a:t>
            </a:r>
            <a:r>
              <a:rPr sz="2933" spc="-8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¿se</a:t>
            </a:r>
            <a:r>
              <a:rPr sz="2933" spc="-6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ha</a:t>
            </a:r>
            <a:r>
              <a:rPr sz="2933" spc="-53" dirty="0">
                <a:latin typeface="Arial"/>
                <a:cs typeface="Arial"/>
              </a:rPr>
              <a:t> </a:t>
            </a:r>
            <a:r>
              <a:rPr sz="2933" spc="-13" dirty="0">
                <a:latin typeface="Arial"/>
                <a:cs typeface="Arial"/>
              </a:rPr>
              <a:t>incluido?</a:t>
            </a:r>
            <a:endParaRPr sz="293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963" y="457483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52" dirty="0"/>
              <a:t>Inspecciones:</a:t>
            </a:r>
            <a:r>
              <a:rPr spc="-272" dirty="0"/>
              <a:t> </a:t>
            </a:r>
            <a:r>
              <a:rPr spc="-140" dirty="0"/>
              <a:t>Listas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33" dirty="0"/>
              <a:t> </a:t>
            </a:r>
            <a:r>
              <a:rPr spc="-100" dirty="0"/>
              <a:t>Verificación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432152"/>
            <a:ext cx="10759440" cy="3299194"/>
          </a:xfrm>
          <a:prstGeom prst="rect">
            <a:avLst/>
          </a:prstGeom>
        </p:spPr>
        <p:txBody>
          <a:bodyPr vert="horz" wrap="square" lIns="0" tIns="219287" rIns="0" bIns="0" rtlCol="0">
            <a:spAutoFit/>
          </a:bodyPr>
          <a:lstStyle/>
          <a:p>
            <a:pPr marL="16933">
              <a:spcBef>
                <a:spcPts val="1727"/>
              </a:spcBef>
            </a:pPr>
            <a:r>
              <a:rPr sz="3200" b="1" dirty="0">
                <a:latin typeface="Arial"/>
                <a:cs typeface="Arial"/>
              </a:rPr>
              <a:t>Tipo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Falla: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Falla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3" dirty="0">
                <a:latin typeface="Arial"/>
                <a:cs typeface="Arial"/>
              </a:rPr>
              <a:t>entrada/salida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600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dirty="0">
                <a:latin typeface="Arial"/>
                <a:cs typeface="Arial"/>
              </a:rPr>
              <a:t>¿Se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usan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todas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las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variables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entrada?</a:t>
            </a:r>
            <a:endParaRPr sz="3200">
              <a:latin typeface="Arial"/>
              <a:cs typeface="Arial"/>
            </a:endParaRPr>
          </a:p>
          <a:p>
            <a:pPr marL="259920" marR="6773" indent="-243834">
              <a:spcBef>
                <a:spcPts val="1600"/>
              </a:spcBef>
              <a:buClr>
                <a:srgbClr val="4F81BC"/>
              </a:buClr>
              <a:buSzPct val="85416"/>
              <a:buChar char="•"/>
              <a:tabLst>
                <a:tab pos="259920" algn="l"/>
                <a:tab pos="1766103" algn="l"/>
                <a:tab pos="2461198" algn="l"/>
                <a:tab pos="4262013" algn="l"/>
                <a:tab pos="4887683" algn="l"/>
                <a:tab pos="6125480" algn="l"/>
                <a:tab pos="7408148" algn="l"/>
                <a:tab pos="9232669" algn="l"/>
                <a:tab pos="9859187" algn="l"/>
              </a:tabLst>
            </a:pPr>
            <a:r>
              <a:rPr sz="3200" spc="-13" dirty="0">
                <a:latin typeface="Arial"/>
                <a:cs typeface="Arial"/>
              </a:rPr>
              <a:t>¿Todas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las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variables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de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salida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tienen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asignado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un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valor </a:t>
            </a:r>
            <a:r>
              <a:rPr sz="3200" dirty="0">
                <a:latin typeface="Arial"/>
                <a:cs typeface="Arial"/>
              </a:rPr>
              <a:t>antes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su</a:t>
            </a:r>
            <a:r>
              <a:rPr sz="3200" spc="-5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salida?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607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dirty="0">
                <a:latin typeface="Arial"/>
                <a:cs typeface="Arial"/>
              </a:rPr>
              <a:t>¿Las</a:t>
            </a:r>
            <a:r>
              <a:rPr sz="3200" spc="-13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entradas</a:t>
            </a:r>
            <a:r>
              <a:rPr sz="3200" spc="-13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inesperadas</a:t>
            </a:r>
            <a:r>
              <a:rPr sz="3200" spc="-9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pueden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causar</a:t>
            </a:r>
            <a:r>
              <a:rPr sz="3200" spc="-13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daños?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963" y="354847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52" dirty="0"/>
              <a:t>Inspecciones:</a:t>
            </a:r>
            <a:r>
              <a:rPr spc="-272" dirty="0"/>
              <a:t> </a:t>
            </a:r>
            <a:r>
              <a:rPr spc="-140" dirty="0"/>
              <a:t>Listas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33" dirty="0"/>
              <a:t> </a:t>
            </a:r>
            <a:r>
              <a:rPr spc="-100" dirty="0"/>
              <a:t>Verificación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432152"/>
            <a:ext cx="10761133" cy="3299194"/>
          </a:xfrm>
          <a:prstGeom prst="rect">
            <a:avLst/>
          </a:prstGeom>
        </p:spPr>
        <p:txBody>
          <a:bodyPr vert="horz" wrap="square" lIns="0" tIns="219287" rIns="0" bIns="0" rtlCol="0">
            <a:spAutoFit/>
          </a:bodyPr>
          <a:lstStyle/>
          <a:p>
            <a:pPr marL="16933">
              <a:spcBef>
                <a:spcPts val="1727"/>
              </a:spcBef>
            </a:pPr>
            <a:r>
              <a:rPr sz="3200" b="1" dirty="0">
                <a:latin typeface="Arial"/>
                <a:cs typeface="Arial"/>
              </a:rPr>
              <a:t>Tipo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Falla: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Falla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de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3" dirty="0">
                <a:latin typeface="Arial"/>
                <a:cs typeface="Arial"/>
              </a:rPr>
              <a:t>interfaz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600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  <a:tab pos="1822828" algn="l"/>
                <a:tab pos="2574649" algn="l"/>
                <a:tab pos="4434728" algn="l"/>
                <a:tab pos="4890224" algn="l"/>
                <a:tab pos="6862908" algn="l"/>
                <a:tab pos="7298084" algn="l"/>
                <a:tab pos="9087046" algn="l"/>
                <a:tab pos="10428133" algn="l"/>
              </a:tabLst>
            </a:pPr>
            <a:r>
              <a:rPr sz="3200" spc="-13" dirty="0">
                <a:latin typeface="Arial"/>
                <a:cs typeface="Arial"/>
              </a:rPr>
              <a:t>¿Todas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las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llamadas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67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funciones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67" dirty="0">
                <a:latin typeface="Arial"/>
                <a:cs typeface="Arial"/>
              </a:rPr>
              <a:t>y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métodos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tienen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la</a:t>
            </a:r>
            <a:endParaRPr sz="3200">
              <a:latin typeface="Arial"/>
              <a:cs typeface="Arial"/>
            </a:endParaRPr>
          </a:p>
          <a:p>
            <a:pPr marL="259920"/>
            <a:r>
              <a:rPr sz="3200" dirty="0">
                <a:latin typeface="Arial"/>
                <a:cs typeface="Arial"/>
              </a:rPr>
              <a:t>cantidad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correcta</a:t>
            </a:r>
            <a:r>
              <a:rPr sz="3200" spc="-10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113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parámetros?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600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dirty="0">
                <a:latin typeface="Arial"/>
                <a:cs typeface="Arial"/>
              </a:rPr>
              <a:t>¿Los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tipos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parámetros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formales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reales</a:t>
            </a:r>
            <a:r>
              <a:rPr sz="3200" spc="-47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coinciden?</a:t>
            </a:r>
            <a:endParaRPr sz="3200">
              <a:latin typeface="Arial"/>
              <a:cs typeface="Arial"/>
            </a:endParaRPr>
          </a:p>
          <a:p>
            <a:pPr marL="260767" indent="-243834">
              <a:spcBef>
                <a:spcPts val="1607"/>
              </a:spcBef>
              <a:buClr>
                <a:srgbClr val="4F81BC"/>
              </a:buClr>
              <a:buSzPct val="85416"/>
              <a:buChar char="•"/>
              <a:tabLst>
                <a:tab pos="260767" algn="l"/>
              </a:tabLst>
            </a:pPr>
            <a:r>
              <a:rPr sz="3200" dirty="0">
                <a:latin typeface="Arial"/>
                <a:cs typeface="Arial"/>
              </a:rPr>
              <a:t>¿Están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los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parámetros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en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el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orden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correcto?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0F3295A-6063-0375-E1A5-1539CC241D6A}"/>
              </a:ext>
            </a:extLst>
          </p:cNvPr>
          <p:cNvSpPr txBox="1"/>
          <p:nvPr/>
        </p:nvSpPr>
        <p:spPr>
          <a:xfrm>
            <a:off x="2172749" y="1912690"/>
            <a:ext cx="6979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IDE PARA VER LA CALIDAD </a:t>
            </a:r>
          </a:p>
          <a:p>
            <a:endParaRPr lang="es-MX" dirty="0"/>
          </a:p>
          <a:p>
            <a:r>
              <a:rPr lang="es-MX" dirty="0"/>
              <a:t>Video de cómo se utiliza: </a:t>
            </a:r>
          </a:p>
          <a:p>
            <a:endParaRPr lang="es-MX" dirty="0"/>
          </a:p>
          <a:p>
            <a:r>
              <a:rPr lang="es-CR" dirty="0">
                <a:hlinkClick r:id="rId2"/>
              </a:rPr>
              <a:t>https://youtu.be/PIZVN6xPJDI?si=ZXKdMXaAw41zG8Sn</a:t>
            </a:r>
            <a:endParaRPr lang="es-CR" dirty="0"/>
          </a:p>
          <a:p>
            <a:r>
              <a:rPr lang="es-MX" dirty="0">
                <a:hlinkClick r:id="rId3"/>
              </a:rPr>
              <a:t>https://www.selenium.dev/selenium-ide/</a:t>
            </a:r>
            <a:endParaRPr lang="es-CR" dirty="0"/>
          </a:p>
          <a:p>
            <a:endParaRPr lang="es-MX" dirty="0"/>
          </a:p>
          <a:p>
            <a:endParaRPr lang="es-MX" dirty="0"/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 utiliza SELENIUM: </a:t>
            </a:r>
            <a:r>
              <a:rPr lang="es-MX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utiliza para: Grabar y reproducir acciones en la web, Programar pequeños flujos de navegación, Modificar y reproducir pruebas, Desarrollar scripts de pruebas</a:t>
            </a: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16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9612" y="368746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7" dirty="0"/>
              <a:t>Calidad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33" dirty="0"/>
              <a:t> </a:t>
            </a:r>
            <a:r>
              <a:rPr spc="-87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585977"/>
            <a:ext cx="6975687" cy="94042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lnSpc>
                <a:spcPts val="3647"/>
              </a:lnSpc>
              <a:spcBef>
                <a:spcPts val="133"/>
              </a:spcBef>
              <a:tabLst>
                <a:tab pos="825479" algn="l"/>
                <a:tab pos="1453690" algn="l"/>
                <a:tab pos="3305304" algn="l"/>
                <a:tab pos="4068978" algn="l"/>
                <a:tab pos="4697188" algn="l"/>
              </a:tabLst>
            </a:pPr>
            <a:r>
              <a:rPr sz="3200" spc="-33" dirty="0">
                <a:latin typeface="Arial"/>
                <a:cs typeface="Arial"/>
              </a:rPr>
              <a:t>En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la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industria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de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la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manufactura</a:t>
            </a:r>
            <a:endParaRPr sz="3200" dirty="0">
              <a:latin typeface="Arial"/>
              <a:cs typeface="Arial"/>
            </a:endParaRPr>
          </a:p>
          <a:p>
            <a:pPr marL="16933">
              <a:lnSpc>
                <a:spcPts val="3647"/>
              </a:lnSpc>
            </a:pPr>
            <a:r>
              <a:rPr sz="3200" b="1" dirty="0">
                <a:latin typeface="Arial"/>
                <a:cs typeface="Arial"/>
              </a:rPr>
              <a:t>calidad</a:t>
            </a:r>
            <a:r>
              <a:rPr sz="3200" dirty="0">
                <a:latin typeface="Arial"/>
                <a:cs typeface="Arial"/>
              </a:rPr>
              <a:t>,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que</a:t>
            </a:r>
            <a:r>
              <a:rPr sz="3200" spc="-3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</a:t>
            </a:r>
            <a:r>
              <a:rPr sz="3200" spc="-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basa</a:t>
            </a:r>
            <a:r>
              <a:rPr sz="3200" spc="-33" dirty="0">
                <a:latin typeface="Arial"/>
                <a:cs typeface="Arial"/>
              </a:rPr>
              <a:t> en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70012" y="1585976"/>
            <a:ext cx="350858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  <a:tabLst>
                <a:tab pos="1006661" algn="l"/>
                <a:tab pos="3038611" algn="l"/>
              </a:tabLst>
            </a:pPr>
            <a:r>
              <a:rPr sz="3200" spc="-33" dirty="0">
                <a:latin typeface="Arial"/>
                <a:cs typeface="Arial"/>
              </a:rPr>
              <a:t>una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13" dirty="0">
                <a:latin typeface="Arial"/>
                <a:cs typeface="Arial"/>
              </a:rPr>
              <a:t>definición</a:t>
            </a:r>
            <a:r>
              <a:rPr sz="3200" dirty="0">
                <a:latin typeface="Arial"/>
                <a:cs typeface="Arial"/>
              </a:rPr>
              <a:t>	</a:t>
            </a:r>
            <a:r>
              <a:rPr sz="3200" spc="-33" dirty="0">
                <a:latin typeface="Arial"/>
                <a:cs typeface="Arial"/>
              </a:rPr>
              <a:t>de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587" y="2768939"/>
            <a:ext cx="10762827" cy="3404416"/>
          </a:xfrm>
          <a:prstGeom prst="rect">
            <a:avLst/>
          </a:prstGeom>
        </p:spPr>
        <p:txBody>
          <a:bodyPr vert="horz" wrap="square" lIns="0" tIns="71967" rIns="0" bIns="0" rtlCol="0">
            <a:spAutoFit/>
          </a:bodyPr>
          <a:lstStyle/>
          <a:p>
            <a:pPr marL="2182652" marR="656150" indent="-1518035">
              <a:lnSpc>
                <a:spcPts val="3453"/>
              </a:lnSpc>
              <a:spcBef>
                <a:spcPts val="567"/>
              </a:spcBef>
              <a:tabLst>
                <a:tab pos="5118819" algn="l"/>
              </a:tabLst>
            </a:pPr>
            <a:r>
              <a:rPr sz="3200" i="1" dirty="0">
                <a:latin typeface="Arial"/>
                <a:cs typeface="Arial"/>
              </a:rPr>
              <a:t>la</a:t>
            </a:r>
            <a:r>
              <a:rPr sz="3200" i="1" spc="-113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conformidad</a:t>
            </a:r>
            <a:r>
              <a:rPr sz="3200" i="1" spc="-4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con</a:t>
            </a:r>
            <a:r>
              <a:rPr sz="3200" i="1" spc="-93" dirty="0">
                <a:latin typeface="Arial"/>
                <a:cs typeface="Arial"/>
              </a:rPr>
              <a:t> </a:t>
            </a:r>
            <a:r>
              <a:rPr sz="3200" i="1" spc="-33" dirty="0">
                <a:latin typeface="Arial"/>
                <a:cs typeface="Arial"/>
              </a:rPr>
              <a:t>una</a:t>
            </a:r>
            <a:r>
              <a:rPr sz="3200" i="1" dirty="0">
                <a:latin typeface="Arial"/>
                <a:cs typeface="Arial"/>
              </a:rPr>
              <a:t>	especificación</a:t>
            </a:r>
            <a:r>
              <a:rPr sz="3200" i="1" spc="-147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detallada</a:t>
            </a:r>
            <a:r>
              <a:rPr sz="3200" i="1" spc="-152" dirty="0">
                <a:latin typeface="Arial"/>
                <a:cs typeface="Arial"/>
              </a:rPr>
              <a:t> </a:t>
            </a:r>
            <a:r>
              <a:rPr sz="3200" i="1" spc="-33" dirty="0">
                <a:latin typeface="Arial"/>
                <a:cs typeface="Arial"/>
              </a:rPr>
              <a:t>del </a:t>
            </a:r>
            <a:r>
              <a:rPr sz="3200" i="1" dirty="0">
                <a:latin typeface="Arial"/>
                <a:cs typeface="Arial"/>
              </a:rPr>
              <a:t>producto</a:t>
            </a:r>
            <a:r>
              <a:rPr sz="3200" i="1" spc="-6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y</a:t>
            </a:r>
            <a:r>
              <a:rPr sz="3200" i="1" spc="-47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la</a:t>
            </a:r>
            <a:r>
              <a:rPr sz="3200" i="1" spc="-73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noción</a:t>
            </a:r>
            <a:r>
              <a:rPr sz="3200" i="1" spc="-33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de</a:t>
            </a:r>
            <a:r>
              <a:rPr sz="3200" i="1" spc="-53" dirty="0">
                <a:latin typeface="Arial"/>
                <a:cs typeface="Arial"/>
              </a:rPr>
              <a:t> </a:t>
            </a:r>
            <a:r>
              <a:rPr sz="3200" i="1" spc="-13" dirty="0">
                <a:latin typeface="Arial"/>
                <a:cs typeface="Arial"/>
              </a:rPr>
              <a:t>tolerancias.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00" dirty="0">
              <a:latin typeface="Arial"/>
              <a:cs typeface="Arial"/>
            </a:endParaRPr>
          </a:p>
          <a:p>
            <a:pPr>
              <a:spcBef>
                <a:spcPts val="327"/>
              </a:spcBef>
            </a:pPr>
            <a:endParaRPr sz="3200" dirty="0">
              <a:latin typeface="Arial"/>
              <a:cs typeface="Arial"/>
            </a:endParaRPr>
          </a:p>
          <a:p>
            <a:pPr marL="16933" marR="6773">
              <a:lnSpc>
                <a:spcPts val="2880"/>
              </a:lnSpc>
            </a:pPr>
            <a:r>
              <a:rPr sz="2667" dirty="0">
                <a:latin typeface="Arial"/>
                <a:cs typeface="Arial"/>
              </a:rPr>
              <a:t>Los</a:t>
            </a:r>
            <a:r>
              <a:rPr sz="2667" spc="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productos</a:t>
            </a:r>
            <a:r>
              <a:rPr sz="2667" spc="2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nunca cumplirán</a:t>
            </a:r>
            <a:r>
              <a:rPr sz="2667" spc="2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exactamente</a:t>
            </a:r>
            <a:r>
              <a:rPr sz="2667" spc="1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una</a:t>
            </a:r>
            <a:r>
              <a:rPr sz="2667" spc="1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especificación,</a:t>
            </a:r>
            <a:r>
              <a:rPr sz="2667" spc="-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por</a:t>
            </a:r>
            <a:r>
              <a:rPr sz="2667" spc="7" dirty="0">
                <a:latin typeface="Arial"/>
                <a:cs typeface="Arial"/>
              </a:rPr>
              <a:t> </a:t>
            </a:r>
            <a:r>
              <a:rPr sz="2667" spc="-33" dirty="0">
                <a:latin typeface="Arial"/>
                <a:cs typeface="Arial"/>
              </a:rPr>
              <a:t>lo </a:t>
            </a:r>
            <a:r>
              <a:rPr sz="2667" dirty="0">
                <a:latin typeface="Arial"/>
                <a:cs typeface="Arial"/>
              </a:rPr>
              <a:t>que</a:t>
            </a:r>
            <a:r>
              <a:rPr sz="2667" spc="-4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se</a:t>
            </a:r>
            <a:r>
              <a:rPr sz="2667" spc="-4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permitió</a:t>
            </a:r>
            <a:r>
              <a:rPr sz="2667" spc="-6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cierta</a:t>
            </a:r>
            <a:r>
              <a:rPr sz="2667" spc="-40" dirty="0">
                <a:latin typeface="Arial"/>
                <a:cs typeface="Arial"/>
              </a:rPr>
              <a:t> </a:t>
            </a:r>
            <a:r>
              <a:rPr sz="2667" spc="-13" dirty="0">
                <a:latin typeface="Arial"/>
                <a:cs typeface="Arial"/>
              </a:rPr>
              <a:t>tolerancia.</a:t>
            </a:r>
            <a:endParaRPr sz="2667" dirty="0">
              <a:latin typeface="Arial"/>
              <a:cs typeface="Arial"/>
            </a:endParaRPr>
          </a:p>
          <a:p>
            <a:pPr marL="16933">
              <a:spcBef>
                <a:spcPts val="2033"/>
              </a:spcBef>
            </a:pPr>
            <a:r>
              <a:rPr sz="2667" dirty="0">
                <a:latin typeface="Arial"/>
                <a:cs typeface="Arial"/>
              </a:rPr>
              <a:t>Si</a:t>
            </a:r>
            <a:r>
              <a:rPr sz="2667" spc="-1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el</a:t>
            </a:r>
            <a:r>
              <a:rPr sz="2667" spc="-2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producto</a:t>
            </a:r>
            <a:r>
              <a:rPr sz="2667" spc="-7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es</a:t>
            </a:r>
            <a:r>
              <a:rPr sz="2667" spc="-4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"casi</a:t>
            </a:r>
            <a:r>
              <a:rPr sz="2667" spc="-20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correcto",</a:t>
            </a:r>
            <a:r>
              <a:rPr sz="2667" spc="-8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se</a:t>
            </a:r>
            <a:r>
              <a:rPr sz="2667" spc="-33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clasifica</a:t>
            </a:r>
            <a:r>
              <a:rPr sz="2667" spc="-47" dirty="0">
                <a:latin typeface="Arial"/>
                <a:cs typeface="Arial"/>
              </a:rPr>
              <a:t> </a:t>
            </a:r>
            <a:r>
              <a:rPr sz="2667" dirty="0">
                <a:latin typeface="Arial"/>
                <a:cs typeface="Arial"/>
              </a:rPr>
              <a:t>como</a:t>
            </a:r>
            <a:r>
              <a:rPr sz="2667" spc="-47" dirty="0">
                <a:latin typeface="Arial"/>
                <a:cs typeface="Arial"/>
              </a:rPr>
              <a:t> </a:t>
            </a:r>
            <a:r>
              <a:rPr sz="2667" spc="-13" dirty="0">
                <a:latin typeface="Arial"/>
                <a:cs typeface="Arial"/>
              </a:rPr>
              <a:t>aceptable.</a:t>
            </a:r>
            <a:endParaRPr sz="2667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4587" y="422405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pc="-147" dirty="0"/>
              <a:t>Calidad</a:t>
            </a:r>
            <a:r>
              <a:rPr spc="-253" dirty="0"/>
              <a:t> </a:t>
            </a:r>
            <a:r>
              <a:rPr spc="-100" dirty="0"/>
              <a:t>de</a:t>
            </a:r>
            <a:r>
              <a:rPr spc="-233" dirty="0"/>
              <a:t> </a:t>
            </a:r>
            <a:r>
              <a:rPr spc="-87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585977"/>
            <a:ext cx="10764520" cy="45337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algn="just">
              <a:spcBef>
                <a:spcPts val="133"/>
              </a:spcBef>
            </a:pPr>
            <a:r>
              <a:rPr sz="3200" dirty="0">
                <a:latin typeface="Arial"/>
                <a:cs typeface="Arial"/>
              </a:rPr>
              <a:t>En</a:t>
            </a:r>
            <a:r>
              <a:rPr sz="3200" spc="-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el</a:t>
            </a:r>
            <a:r>
              <a:rPr sz="3200" spc="-8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desarrollo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Software:</a:t>
            </a:r>
            <a:endParaRPr sz="3200" dirty="0">
              <a:latin typeface="Arial"/>
              <a:cs typeface="Arial"/>
            </a:endParaRPr>
          </a:p>
          <a:p>
            <a:pPr>
              <a:spcBef>
                <a:spcPts val="1367"/>
              </a:spcBef>
            </a:pPr>
            <a:endParaRPr sz="3200" dirty="0">
              <a:latin typeface="Arial"/>
              <a:cs typeface="Arial"/>
            </a:endParaRPr>
          </a:p>
          <a:p>
            <a:pPr marL="16933" marR="7620" algn="just">
              <a:lnSpc>
                <a:spcPts val="3453"/>
              </a:lnSpc>
            </a:pPr>
            <a:r>
              <a:rPr sz="3200" b="1" dirty="0">
                <a:latin typeface="Arial"/>
                <a:cs typeface="Arial"/>
              </a:rPr>
              <a:t>Es</a:t>
            </a:r>
            <a:r>
              <a:rPr sz="3200" b="1" spc="293" dirty="0">
                <a:latin typeface="Arial"/>
                <a:cs typeface="Arial"/>
              </a:rPr>
              <a:t>   </a:t>
            </a:r>
            <a:r>
              <a:rPr sz="3200" b="1" dirty="0">
                <a:latin typeface="Arial"/>
                <a:cs typeface="Arial"/>
              </a:rPr>
              <a:t>difícil</a:t>
            </a:r>
            <a:r>
              <a:rPr sz="3200" b="1" spc="293" dirty="0">
                <a:latin typeface="Arial"/>
                <a:cs typeface="Arial"/>
              </a:rPr>
              <a:t>   </a:t>
            </a:r>
            <a:r>
              <a:rPr sz="3200" b="1" dirty="0">
                <a:latin typeface="Arial"/>
                <a:cs typeface="Arial"/>
              </a:rPr>
              <a:t>escribir</a:t>
            </a:r>
            <a:r>
              <a:rPr sz="3200" b="1" spc="293" dirty="0">
                <a:latin typeface="Arial"/>
                <a:cs typeface="Arial"/>
              </a:rPr>
              <a:t>   </a:t>
            </a:r>
            <a:r>
              <a:rPr sz="3200" b="1" dirty="0">
                <a:latin typeface="Arial"/>
                <a:cs typeface="Arial"/>
              </a:rPr>
              <a:t>especificaciones</a:t>
            </a:r>
            <a:r>
              <a:rPr sz="3200" b="1" spc="300" dirty="0">
                <a:latin typeface="Arial"/>
                <a:cs typeface="Arial"/>
              </a:rPr>
              <a:t>   </a:t>
            </a:r>
            <a:r>
              <a:rPr sz="3200" b="1" dirty="0">
                <a:latin typeface="Arial"/>
                <a:cs typeface="Arial"/>
              </a:rPr>
              <a:t>de</a:t>
            </a:r>
            <a:r>
              <a:rPr sz="3200" b="1" spc="293" dirty="0">
                <a:latin typeface="Arial"/>
                <a:cs typeface="Arial"/>
              </a:rPr>
              <a:t>   </a:t>
            </a:r>
            <a:r>
              <a:rPr sz="3200" b="1" spc="-13" dirty="0">
                <a:latin typeface="Arial"/>
                <a:cs typeface="Arial"/>
              </a:rPr>
              <a:t>software </a:t>
            </a:r>
            <a:r>
              <a:rPr sz="3200" b="1" dirty="0">
                <a:latin typeface="Arial"/>
                <a:cs typeface="Arial"/>
              </a:rPr>
              <a:t>completas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y</a:t>
            </a:r>
            <a:r>
              <a:rPr sz="3200" b="1" spc="-73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sin</a:t>
            </a:r>
            <a:r>
              <a:rPr sz="3200" b="1" spc="-67" dirty="0">
                <a:latin typeface="Arial"/>
                <a:cs typeface="Arial"/>
              </a:rPr>
              <a:t> </a:t>
            </a:r>
            <a:r>
              <a:rPr sz="3200" b="1" spc="-13" dirty="0">
                <a:latin typeface="Arial"/>
                <a:cs typeface="Arial"/>
              </a:rPr>
              <a:t>ambigüedades.</a:t>
            </a:r>
            <a:endParaRPr sz="3200" dirty="0">
              <a:latin typeface="Arial"/>
              <a:cs typeface="Arial"/>
            </a:endParaRPr>
          </a:p>
          <a:p>
            <a:pPr>
              <a:spcBef>
                <a:spcPts val="1320"/>
              </a:spcBef>
            </a:pPr>
            <a:endParaRPr sz="3200" dirty="0">
              <a:latin typeface="Arial"/>
              <a:cs typeface="Arial"/>
            </a:endParaRPr>
          </a:p>
          <a:p>
            <a:pPr marL="16933" marR="6773" algn="just">
              <a:lnSpc>
                <a:spcPts val="3453"/>
              </a:lnSpc>
            </a:pPr>
            <a:r>
              <a:rPr sz="3200" dirty="0">
                <a:latin typeface="Arial"/>
                <a:cs typeface="Arial"/>
              </a:rPr>
              <a:t>Los</a:t>
            </a:r>
            <a:r>
              <a:rPr sz="3200" spc="612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desarrolladores</a:t>
            </a:r>
            <a:r>
              <a:rPr sz="3200" spc="62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612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los</a:t>
            </a:r>
            <a:r>
              <a:rPr sz="3200" spc="612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clientes</a:t>
            </a:r>
            <a:r>
              <a:rPr sz="3200" spc="612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pueden</a:t>
            </a:r>
            <a:r>
              <a:rPr sz="3200" spc="63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interpretar</a:t>
            </a:r>
            <a:r>
              <a:rPr sz="3200" spc="627" dirty="0">
                <a:latin typeface="Arial"/>
                <a:cs typeface="Arial"/>
              </a:rPr>
              <a:t> </a:t>
            </a:r>
            <a:r>
              <a:rPr sz="3200" spc="-33" dirty="0" err="1">
                <a:latin typeface="Arial"/>
                <a:cs typeface="Arial"/>
              </a:rPr>
              <a:t>los</a:t>
            </a:r>
            <a:r>
              <a:rPr sz="3200" spc="-33" dirty="0">
                <a:latin typeface="Arial"/>
                <a:cs typeface="Arial"/>
              </a:rPr>
              <a:t> </a:t>
            </a:r>
            <a:r>
              <a:rPr sz="3200" dirty="0" err="1">
                <a:latin typeface="Arial"/>
                <a:cs typeface="Arial"/>
              </a:rPr>
              <a:t>requ</a:t>
            </a:r>
            <a:r>
              <a:rPr lang="es-MX" sz="3200" dirty="0" err="1">
                <a:latin typeface="Arial"/>
                <a:cs typeface="Arial"/>
              </a:rPr>
              <a:t>erimientos</a:t>
            </a:r>
            <a:r>
              <a:rPr lang="es-MX" sz="3200" spc="7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de</a:t>
            </a:r>
            <a:r>
              <a:rPr sz="3200" spc="7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diferentes</a:t>
            </a:r>
            <a:r>
              <a:rPr sz="3200" spc="76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maneras</a:t>
            </a:r>
            <a:r>
              <a:rPr sz="3200" spc="7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75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puede</a:t>
            </a:r>
            <a:r>
              <a:rPr sz="3200" spc="77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ser</a:t>
            </a:r>
            <a:r>
              <a:rPr sz="3200" spc="760" dirty="0">
                <a:latin typeface="Arial"/>
                <a:cs typeface="Arial"/>
              </a:rPr>
              <a:t> </a:t>
            </a:r>
            <a:r>
              <a:rPr sz="3200" spc="-13" dirty="0">
                <a:latin typeface="Arial"/>
                <a:cs typeface="Arial"/>
              </a:rPr>
              <a:t>imposible </a:t>
            </a:r>
            <a:r>
              <a:rPr sz="3200" dirty="0">
                <a:latin typeface="Arial"/>
                <a:cs typeface="Arial"/>
              </a:rPr>
              <a:t>llegar</a:t>
            </a:r>
            <a:r>
              <a:rPr sz="3200" spc="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un</a:t>
            </a:r>
            <a:r>
              <a:rPr sz="3200" spc="-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acuerdo</a:t>
            </a:r>
            <a:r>
              <a:rPr sz="3200" spc="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sobre</a:t>
            </a:r>
            <a:r>
              <a:rPr sz="3200" spc="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si el software</a:t>
            </a:r>
            <a:r>
              <a:rPr sz="3200" spc="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se</a:t>
            </a:r>
            <a:r>
              <a:rPr sz="3200" spc="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ajusta</a:t>
            </a:r>
            <a:r>
              <a:rPr sz="3200" spc="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7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no</a:t>
            </a:r>
            <a:r>
              <a:rPr sz="3200" spc="-13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7" dirty="0">
                <a:latin typeface="Arial"/>
                <a:cs typeface="Arial"/>
              </a:rPr>
              <a:t> </a:t>
            </a:r>
            <a:r>
              <a:rPr sz="3200" spc="-33" dirty="0">
                <a:latin typeface="Arial"/>
                <a:cs typeface="Arial"/>
              </a:rPr>
              <a:t>su </a:t>
            </a:r>
            <a:r>
              <a:rPr sz="3200" spc="-13" dirty="0">
                <a:latin typeface="Arial"/>
                <a:cs typeface="Arial"/>
              </a:rPr>
              <a:t>especificación.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688" y="482075"/>
            <a:ext cx="14020800" cy="631797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lang="es-MX" spc="-147" dirty="0"/>
              <a:t>Preguntas para verificar la calidad.</a:t>
            </a:r>
            <a:endParaRPr spc="-87" dirty="0"/>
          </a:p>
        </p:txBody>
      </p:sp>
      <p:sp>
        <p:nvSpPr>
          <p:cNvPr id="3" name="object 3"/>
          <p:cNvSpPr txBox="1"/>
          <p:nvPr/>
        </p:nvSpPr>
        <p:spPr>
          <a:xfrm>
            <a:off x="714587" y="1634744"/>
            <a:ext cx="10761979" cy="46758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259920" indent="-242987">
              <a:spcBef>
                <a:spcPts val="127"/>
              </a:spcBef>
              <a:buClr>
                <a:srgbClr val="4F81BC"/>
              </a:buClr>
              <a:buSzPct val="84090"/>
              <a:buChar char="•"/>
              <a:tabLst>
                <a:tab pos="259920" algn="l"/>
                <a:tab pos="1323307" algn="l"/>
                <a:tab pos="2329122" algn="l"/>
                <a:tab pos="4016486" algn="l"/>
                <a:tab pos="4873291" algn="l"/>
                <a:tab pos="7100816" algn="l"/>
                <a:tab pos="7895816" algn="l"/>
                <a:tab pos="10558515" algn="l"/>
              </a:tabLst>
            </a:pPr>
            <a:r>
              <a:rPr sz="2933" spc="-33" dirty="0">
                <a:latin typeface="Arial"/>
                <a:cs typeface="Arial"/>
              </a:rPr>
              <a:t>¿Se</a:t>
            </a:r>
            <a:r>
              <a:rPr sz="2933" dirty="0">
                <a:latin typeface="Arial"/>
                <a:cs typeface="Arial"/>
              </a:rPr>
              <a:t>	</a:t>
            </a:r>
            <a:r>
              <a:rPr sz="2933" spc="-33" dirty="0">
                <a:latin typeface="Arial"/>
                <a:cs typeface="Arial"/>
              </a:rPr>
              <a:t>han</a:t>
            </a:r>
            <a:r>
              <a:rPr sz="2933" dirty="0">
                <a:latin typeface="Arial"/>
                <a:cs typeface="Arial"/>
              </a:rPr>
              <a:t>	</a:t>
            </a:r>
            <a:r>
              <a:rPr sz="2933" spc="-13" dirty="0">
                <a:latin typeface="Arial"/>
                <a:cs typeface="Arial"/>
              </a:rPr>
              <a:t>seguido</a:t>
            </a:r>
            <a:r>
              <a:rPr sz="2933" dirty="0">
                <a:latin typeface="Arial"/>
                <a:cs typeface="Arial"/>
              </a:rPr>
              <a:t>	</a:t>
            </a:r>
            <a:r>
              <a:rPr sz="2933" spc="-33" dirty="0">
                <a:latin typeface="Arial"/>
                <a:cs typeface="Arial"/>
              </a:rPr>
              <a:t>los</a:t>
            </a:r>
            <a:r>
              <a:rPr sz="2933" dirty="0">
                <a:latin typeface="Arial"/>
                <a:cs typeface="Arial"/>
              </a:rPr>
              <a:t>	</a:t>
            </a:r>
            <a:r>
              <a:rPr sz="2933" spc="-13" dirty="0">
                <a:latin typeface="Arial"/>
                <a:cs typeface="Arial"/>
              </a:rPr>
              <a:t>estándares</a:t>
            </a:r>
            <a:r>
              <a:rPr sz="2933" dirty="0">
                <a:latin typeface="Arial"/>
                <a:cs typeface="Arial"/>
              </a:rPr>
              <a:t>	</a:t>
            </a:r>
            <a:r>
              <a:rPr sz="2933" spc="-33" dirty="0">
                <a:latin typeface="Arial"/>
                <a:cs typeface="Arial"/>
              </a:rPr>
              <a:t>de</a:t>
            </a:r>
            <a:r>
              <a:rPr sz="2933" dirty="0">
                <a:latin typeface="Arial"/>
                <a:cs typeface="Arial"/>
              </a:rPr>
              <a:t>	</a:t>
            </a:r>
            <a:r>
              <a:rPr sz="2933" spc="-13" dirty="0">
                <a:latin typeface="Arial"/>
                <a:cs typeface="Arial"/>
              </a:rPr>
              <a:t>programación</a:t>
            </a:r>
            <a:r>
              <a:rPr sz="2933" dirty="0">
                <a:latin typeface="Arial"/>
                <a:cs typeface="Arial"/>
              </a:rPr>
              <a:t>	</a:t>
            </a:r>
            <a:r>
              <a:rPr sz="2933" spc="-67" dirty="0">
                <a:latin typeface="Arial"/>
                <a:cs typeface="Arial"/>
              </a:rPr>
              <a:t>y</a:t>
            </a:r>
            <a:endParaRPr sz="2933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588" y="1877432"/>
            <a:ext cx="10763673" cy="4407596"/>
          </a:xfrm>
          <a:prstGeom prst="rect">
            <a:avLst/>
          </a:prstGeom>
        </p:spPr>
        <p:txBody>
          <a:bodyPr vert="horz" wrap="square" lIns="0" tIns="220133" rIns="0" bIns="0" rtlCol="0">
            <a:spAutoFit/>
          </a:bodyPr>
          <a:lstStyle/>
          <a:p>
            <a:pPr marL="259920">
              <a:spcBef>
                <a:spcPts val="1733"/>
              </a:spcBef>
            </a:pPr>
            <a:r>
              <a:rPr sz="2933" dirty="0">
                <a:latin typeface="Arial"/>
                <a:cs typeface="Arial"/>
              </a:rPr>
              <a:t>documentación</a:t>
            </a:r>
            <a:r>
              <a:rPr sz="2933" spc="-6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en</a:t>
            </a:r>
            <a:r>
              <a:rPr sz="2933" spc="-8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el</a:t>
            </a:r>
            <a:r>
              <a:rPr sz="2933" spc="-8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proceso</a:t>
            </a:r>
            <a:r>
              <a:rPr sz="2933" spc="-6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de</a:t>
            </a:r>
            <a:r>
              <a:rPr sz="2933" spc="-80" dirty="0">
                <a:latin typeface="Arial"/>
                <a:cs typeface="Arial"/>
              </a:rPr>
              <a:t> </a:t>
            </a:r>
            <a:r>
              <a:rPr sz="2933" spc="-13" dirty="0">
                <a:latin typeface="Arial"/>
                <a:cs typeface="Arial"/>
              </a:rPr>
              <a:t>desarrollo?</a:t>
            </a:r>
            <a:endParaRPr sz="2933">
              <a:latin typeface="Arial"/>
              <a:cs typeface="Arial"/>
            </a:endParaRPr>
          </a:p>
          <a:p>
            <a:pPr marL="259920" indent="-242987">
              <a:spcBef>
                <a:spcPts val="1607"/>
              </a:spcBef>
              <a:buClr>
                <a:srgbClr val="4F81BC"/>
              </a:buClr>
              <a:buSzPct val="84090"/>
              <a:buChar char="•"/>
              <a:tabLst>
                <a:tab pos="259920" algn="l"/>
              </a:tabLst>
            </a:pPr>
            <a:r>
              <a:rPr sz="2933" dirty="0">
                <a:latin typeface="Arial"/>
                <a:cs typeface="Arial"/>
              </a:rPr>
              <a:t>¿El</a:t>
            </a:r>
            <a:r>
              <a:rPr sz="2933" spc="-8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software</a:t>
            </a:r>
            <a:r>
              <a:rPr sz="2933" spc="-6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ha</a:t>
            </a:r>
            <a:r>
              <a:rPr sz="2933" spc="-7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sido</a:t>
            </a:r>
            <a:r>
              <a:rPr sz="2933" spc="-8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probado</a:t>
            </a:r>
            <a:r>
              <a:rPr sz="2933" spc="-60" dirty="0">
                <a:latin typeface="Arial"/>
                <a:cs typeface="Arial"/>
              </a:rPr>
              <a:t> </a:t>
            </a:r>
            <a:r>
              <a:rPr sz="2933" spc="-13" dirty="0">
                <a:latin typeface="Arial"/>
                <a:cs typeface="Arial"/>
              </a:rPr>
              <a:t>adecuadamente?</a:t>
            </a:r>
            <a:endParaRPr sz="2933">
              <a:latin typeface="Arial"/>
              <a:cs typeface="Arial"/>
            </a:endParaRPr>
          </a:p>
          <a:p>
            <a:pPr marL="259920" marR="6773" indent="-243834">
              <a:spcBef>
                <a:spcPts val="1600"/>
              </a:spcBef>
              <a:buClr>
                <a:srgbClr val="4F81BC"/>
              </a:buClr>
              <a:buSzPct val="84090"/>
              <a:buChar char="•"/>
              <a:tabLst>
                <a:tab pos="259920" algn="l"/>
                <a:tab pos="6363388" algn="l"/>
              </a:tabLst>
            </a:pPr>
            <a:r>
              <a:rPr sz="2933" dirty="0">
                <a:latin typeface="Arial"/>
                <a:cs typeface="Arial"/>
              </a:rPr>
              <a:t>¿Es</a:t>
            </a:r>
            <a:r>
              <a:rPr sz="2933" spc="44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el</a:t>
            </a:r>
            <a:r>
              <a:rPr sz="2933" spc="44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software</a:t>
            </a:r>
            <a:r>
              <a:rPr sz="2933" spc="45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lo</a:t>
            </a:r>
            <a:r>
              <a:rPr sz="2933" spc="460" dirty="0">
                <a:latin typeface="Arial"/>
                <a:cs typeface="Arial"/>
              </a:rPr>
              <a:t> </a:t>
            </a:r>
            <a:r>
              <a:rPr sz="2933" spc="-13" dirty="0">
                <a:latin typeface="Arial"/>
                <a:cs typeface="Arial"/>
              </a:rPr>
              <a:t>suficientemente</a:t>
            </a:r>
            <a:r>
              <a:rPr sz="2933" dirty="0">
                <a:latin typeface="Arial"/>
                <a:cs typeface="Arial"/>
              </a:rPr>
              <a:t>	confiable</a:t>
            </a:r>
            <a:r>
              <a:rPr sz="2933" spc="43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para</a:t>
            </a:r>
            <a:r>
              <a:rPr sz="2933" spc="42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ser</a:t>
            </a:r>
            <a:r>
              <a:rPr sz="2933" spc="440" dirty="0">
                <a:latin typeface="Arial"/>
                <a:cs typeface="Arial"/>
              </a:rPr>
              <a:t> </a:t>
            </a:r>
            <a:r>
              <a:rPr sz="2933" spc="-13" dirty="0">
                <a:latin typeface="Arial"/>
                <a:cs typeface="Arial"/>
              </a:rPr>
              <a:t>puesto </a:t>
            </a:r>
            <a:r>
              <a:rPr sz="2933" dirty="0">
                <a:latin typeface="Arial"/>
                <a:cs typeface="Arial"/>
              </a:rPr>
              <a:t>en</a:t>
            </a:r>
            <a:r>
              <a:rPr sz="2933" spc="-27" dirty="0">
                <a:latin typeface="Arial"/>
                <a:cs typeface="Arial"/>
              </a:rPr>
              <a:t> uso?</a:t>
            </a:r>
            <a:endParaRPr sz="2933">
              <a:latin typeface="Arial"/>
              <a:cs typeface="Arial"/>
            </a:endParaRPr>
          </a:p>
          <a:p>
            <a:pPr marL="259920" indent="-242987">
              <a:spcBef>
                <a:spcPts val="1600"/>
              </a:spcBef>
              <a:buClr>
                <a:srgbClr val="4F81BC"/>
              </a:buClr>
              <a:buSzPct val="84090"/>
              <a:buChar char="•"/>
              <a:tabLst>
                <a:tab pos="259920" algn="l"/>
              </a:tabLst>
            </a:pPr>
            <a:r>
              <a:rPr sz="2933" dirty="0">
                <a:latin typeface="Arial"/>
                <a:cs typeface="Arial"/>
              </a:rPr>
              <a:t>¿El</a:t>
            </a:r>
            <a:r>
              <a:rPr sz="2933" spc="-7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rendimiento</a:t>
            </a:r>
            <a:r>
              <a:rPr sz="2933" spc="-5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del</a:t>
            </a:r>
            <a:r>
              <a:rPr sz="2933" spc="-7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software</a:t>
            </a:r>
            <a:r>
              <a:rPr sz="2933" spc="-4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es</a:t>
            </a:r>
            <a:r>
              <a:rPr sz="2933" spc="-6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aceptable</a:t>
            </a:r>
            <a:r>
              <a:rPr sz="2933" spc="-7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para</a:t>
            </a:r>
            <a:r>
              <a:rPr sz="2933" spc="-53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un</a:t>
            </a:r>
            <a:r>
              <a:rPr sz="2933" spc="-8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uso</a:t>
            </a:r>
            <a:r>
              <a:rPr sz="2933" spc="-67" dirty="0">
                <a:latin typeface="Arial"/>
                <a:cs typeface="Arial"/>
              </a:rPr>
              <a:t> </a:t>
            </a:r>
            <a:r>
              <a:rPr sz="2933" spc="-13" dirty="0">
                <a:latin typeface="Arial"/>
                <a:cs typeface="Arial"/>
              </a:rPr>
              <a:t>normal?</a:t>
            </a:r>
            <a:endParaRPr sz="2933">
              <a:latin typeface="Arial"/>
              <a:cs typeface="Arial"/>
            </a:endParaRPr>
          </a:p>
          <a:p>
            <a:pPr marL="259920" indent="-242987">
              <a:spcBef>
                <a:spcPts val="1600"/>
              </a:spcBef>
              <a:buClr>
                <a:srgbClr val="4F81BC"/>
              </a:buClr>
              <a:buSzPct val="84090"/>
              <a:buChar char="•"/>
              <a:tabLst>
                <a:tab pos="259920" algn="l"/>
              </a:tabLst>
            </a:pPr>
            <a:r>
              <a:rPr sz="2933" dirty="0">
                <a:latin typeface="Arial"/>
                <a:cs typeface="Arial"/>
              </a:rPr>
              <a:t>¿Es</a:t>
            </a:r>
            <a:r>
              <a:rPr sz="2933" spc="-6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el</a:t>
            </a:r>
            <a:r>
              <a:rPr sz="2933" spc="-6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software</a:t>
            </a:r>
            <a:r>
              <a:rPr sz="2933" spc="-33" dirty="0">
                <a:latin typeface="Arial"/>
                <a:cs typeface="Arial"/>
              </a:rPr>
              <a:t> </a:t>
            </a:r>
            <a:r>
              <a:rPr sz="2933" spc="-13" dirty="0">
                <a:latin typeface="Arial"/>
                <a:cs typeface="Arial"/>
              </a:rPr>
              <a:t>utilizable?</a:t>
            </a:r>
            <a:endParaRPr sz="2933">
              <a:latin typeface="Arial"/>
              <a:cs typeface="Arial"/>
            </a:endParaRPr>
          </a:p>
          <a:p>
            <a:pPr marL="259920" indent="-242987">
              <a:spcBef>
                <a:spcPts val="1607"/>
              </a:spcBef>
              <a:buClr>
                <a:srgbClr val="4F81BC"/>
              </a:buClr>
              <a:buSzPct val="84090"/>
              <a:buChar char="•"/>
              <a:tabLst>
                <a:tab pos="259920" algn="l"/>
              </a:tabLst>
            </a:pPr>
            <a:r>
              <a:rPr sz="2933" dirty="0">
                <a:latin typeface="Arial"/>
                <a:cs typeface="Arial"/>
              </a:rPr>
              <a:t>¿El</a:t>
            </a:r>
            <a:r>
              <a:rPr sz="2933" spc="-6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software</a:t>
            </a:r>
            <a:r>
              <a:rPr sz="2933" spc="-4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está</a:t>
            </a:r>
            <a:r>
              <a:rPr sz="2933" spc="-6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bien</a:t>
            </a:r>
            <a:r>
              <a:rPr sz="2933" spc="-6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estructurado</a:t>
            </a:r>
            <a:r>
              <a:rPr sz="2933" spc="-40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y</a:t>
            </a:r>
            <a:r>
              <a:rPr sz="2933" spc="-87" dirty="0">
                <a:latin typeface="Arial"/>
                <a:cs typeface="Arial"/>
              </a:rPr>
              <a:t> </a:t>
            </a:r>
            <a:r>
              <a:rPr sz="2933" dirty="0">
                <a:latin typeface="Arial"/>
                <a:cs typeface="Arial"/>
              </a:rPr>
              <a:t>es</a:t>
            </a:r>
            <a:r>
              <a:rPr sz="2933" spc="-67" dirty="0">
                <a:latin typeface="Arial"/>
                <a:cs typeface="Arial"/>
              </a:rPr>
              <a:t> </a:t>
            </a:r>
            <a:r>
              <a:rPr sz="2933" spc="-13" dirty="0">
                <a:latin typeface="Arial"/>
                <a:cs typeface="Arial"/>
              </a:rPr>
              <a:t>comprensible?</a:t>
            </a:r>
            <a:endParaRPr sz="293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BE88D-05FD-45C2-B0D7-34D2F5FB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411771"/>
            <a:ext cx="9905998" cy="1478570"/>
          </a:xfrm>
        </p:spPr>
        <p:txBody>
          <a:bodyPr/>
          <a:lstStyle/>
          <a:p>
            <a:r>
              <a:rPr lang="es-CO" dirty="0"/>
              <a:t>ATRIBUTOS DE CALIDAD DE SOFTWARE</a:t>
            </a:r>
          </a:p>
        </p:txBody>
      </p:sp>
      <p:pic>
        <p:nvPicPr>
          <p:cNvPr id="1026" name="Picture 2" descr="Resultado de imagen para calidad de software">
            <a:extLst>
              <a:ext uri="{FF2B5EF4-FFF2-40B4-BE49-F238E27FC236}">
                <a16:creationId xmlns:a16="http://schemas.microsoft.com/office/drawing/2014/main" id="{1B31383B-0717-4F3B-B796-29B5561B2A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" t="6528" r="1918"/>
          <a:stretch/>
        </p:blipFill>
        <p:spPr bwMode="auto">
          <a:xfrm>
            <a:off x="2124946" y="820446"/>
            <a:ext cx="7942108" cy="584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62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1C322D"/>
      </a:dk2>
      <a:lt2>
        <a:srgbClr val="E8E3E2"/>
      </a:lt2>
      <a:accent1>
        <a:srgbClr val="25AECF"/>
      </a:accent1>
      <a:accent2>
        <a:srgbClr val="14B692"/>
      </a:accent2>
      <a:accent3>
        <a:srgbClr val="21B857"/>
      </a:accent3>
      <a:accent4>
        <a:srgbClr val="1EBC14"/>
      </a:accent4>
      <a:accent5>
        <a:srgbClr val="66B420"/>
      </a:accent5>
      <a:accent6>
        <a:srgbClr val="99A912"/>
      </a:accent6>
      <a:hlink>
        <a:srgbClr val="BF583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3165</Words>
  <Application>Microsoft Office PowerPoint</Application>
  <PresentationFormat>Panorámica</PresentationFormat>
  <Paragraphs>331</Paragraphs>
  <Slides>58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61" baseType="lpstr">
      <vt:lpstr>Arial</vt:lpstr>
      <vt:lpstr>Century Gothic</vt:lpstr>
      <vt:lpstr>BrushVTI</vt:lpstr>
      <vt:lpstr>CALIDAD DE SOFTWARE</vt:lpstr>
      <vt:lpstr>Calidad de Software</vt:lpstr>
      <vt:lpstr>Calidad de Software</vt:lpstr>
      <vt:lpstr>Calidad de Software</vt:lpstr>
      <vt:lpstr>Calidad de Software</vt:lpstr>
      <vt:lpstr>Calidad de Software</vt:lpstr>
      <vt:lpstr>Calidad de Software</vt:lpstr>
      <vt:lpstr>Preguntas para verificar la calidad.</vt:lpstr>
      <vt:lpstr>ATRIBUTOS DE CALIDAD DE SOFTWARE</vt:lpstr>
      <vt:lpstr>Medidas y Métricas de Software</vt:lpstr>
      <vt:lpstr>Medidas y Métricas de Software</vt:lpstr>
      <vt:lpstr>Medidas y Métricas de Software</vt:lpstr>
      <vt:lpstr>Medidas y Métricas de Software</vt:lpstr>
      <vt:lpstr>Medidas y Métricas de Software</vt:lpstr>
      <vt:lpstr>Medidas y Métricas de Software</vt:lpstr>
      <vt:lpstr>Métricas de Producto</vt:lpstr>
      <vt:lpstr>Algunas Métricas de Producto</vt:lpstr>
      <vt:lpstr>Algunas Métricas de Producto</vt:lpstr>
      <vt:lpstr>Algunas Métricas de Producto</vt:lpstr>
      <vt:lpstr>Algunas Métricas de Producto</vt:lpstr>
      <vt:lpstr>Algunas Métricas de Producto</vt:lpstr>
      <vt:lpstr>Ambigüedad de medición</vt:lpstr>
      <vt:lpstr>Atributos de Calidad de Software</vt:lpstr>
      <vt:lpstr>Atributos de Calidad de Software</vt:lpstr>
      <vt:lpstr>Atributos de Calidad de Software</vt:lpstr>
      <vt:lpstr>Atributos de Calidad de Software</vt:lpstr>
      <vt:lpstr>Atributos de Calidad de Software</vt:lpstr>
      <vt:lpstr>Atributos de Calidad de Software</vt:lpstr>
      <vt:lpstr>Atributos de Calidad de Software</vt:lpstr>
      <vt:lpstr>Atributos de Calidad de Software</vt:lpstr>
      <vt:lpstr>Atributos de Calidad de Software</vt:lpstr>
      <vt:lpstr>Atributos de Calidad de Software</vt:lpstr>
      <vt:lpstr>Atributos de Calidad de Software</vt:lpstr>
      <vt:lpstr>Atributos de Calidad de Software</vt:lpstr>
      <vt:lpstr>Atributos de Calidad de Software</vt:lpstr>
      <vt:lpstr>Estándares de Calidad de Software</vt:lpstr>
      <vt:lpstr>Estándares de Calidad de Software</vt:lpstr>
      <vt:lpstr>Estándares de Calidad de Software</vt:lpstr>
      <vt:lpstr>Estándares de Calidad de Software</vt:lpstr>
      <vt:lpstr>Estándar ISO 9126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Revisiones e Inspecciones</vt:lpstr>
      <vt:lpstr>Revisiones</vt:lpstr>
      <vt:lpstr>Presentación de PowerPoint</vt:lpstr>
      <vt:lpstr>Presentación de PowerPoint</vt:lpstr>
      <vt:lpstr>El Proceso de Revisión de Software</vt:lpstr>
      <vt:lpstr>Inspecciones</vt:lpstr>
      <vt:lpstr>Inspecciones: Listas de Verificación</vt:lpstr>
      <vt:lpstr>Inspecciones: Listas de Verificación</vt:lpstr>
      <vt:lpstr>Inspecciones: Listas de Verificación</vt:lpstr>
      <vt:lpstr>Inspecciones: Listas de Verificación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CALIDAD DE SOFTWARE</dc:title>
  <dc:creator>Hillary Sánchez Noguera</dc:creator>
  <cp:lastModifiedBy>Hillary Sánchez Noguera</cp:lastModifiedBy>
  <cp:revision>2</cp:revision>
  <dcterms:created xsi:type="dcterms:W3CDTF">2024-11-14T14:31:31Z</dcterms:created>
  <dcterms:modified xsi:type="dcterms:W3CDTF">2024-11-14T15:10:48Z</dcterms:modified>
</cp:coreProperties>
</file>