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7" r:id="rId2"/>
    <p:sldId id="309" r:id="rId3"/>
    <p:sldId id="308" r:id="rId4"/>
    <p:sldId id="319" r:id="rId5"/>
    <p:sldId id="320" r:id="rId6"/>
    <p:sldId id="321" r:id="rId7"/>
    <p:sldId id="310" r:id="rId8"/>
    <p:sldId id="322" r:id="rId9"/>
    <p:sldId id="323" r:id="rId10"/>
    <p:sldId id="311" r:id="rId11"/>
    <p:sldId id="324" r:id="rId12"/>
    <p:sldId id="312" r:id="rId13"/>
    <p:sldId id="313" r:id="rId14"/>
    <p:sldId id="325" r:id="rId15"/>
    <p:sldId id="326" r:id="rId16"/>
    <p:sldId id="327" r:id="rId17"/>
    <p:sldId id="314" r:id="rId18"/>
    <p:sldId id="316" r:id="rId19"/>
    <p:sldId id="328" r:id="rId20"/>
    <p:sldId id="329" r:id="rId21"/>
    <p:sldId id="330" r:id="rId22"/>
    <p:sldId id="317" r:id="rId23"/>
    <p:sldId id="331" r:id="rId24"/>
    <p:sldId id="332" r:id="rId25"/>
    <p:sldId id="318" r:id="rId26"/>
    <p:sldId id="333" r:id="rId27"/>
    <p:sldId id="334" r:id="rId2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94660"/>
  </p:normalViewPr>
  <p:slideViewPr>
    <p:cSldViewPr>
      <p:cViewPr varScale="1">
        <p:scale>
          <a:sx n="105" d="100"/>
          <a:sy n="105" d="100"/>
        </p:scale>
        <p:origin x="18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F3A6411E-89CD-40C6-A48E-4788B6B5FD53}" type="datetimeFigureOut">
              <a:rPr lang="es-MX" smtClean="0"/>
              <a:pPr/>
              <a:t>24/10/2024</a:t>
            </a:fld>
            <a:endParaRPr lang="es-MX" dirty="0"/>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MX" dirty="0"/>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2AB95737-0202-469A-AD09-B24D2C55FD48}" type="slidenum">
              <a:rPr lang="es-MX" smtClean="0"/>
              <a:pPr/>
              <a:t>‹Nº›</a:t>
            </a:fld>
            <a:endParaRPr lang="es-MX"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ortada">
    <p:bg>
      <p:bgPr>
        <a:solidFill>
          <a:srgbClr val="4D4D4F"/>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B4CF46C-9BA0-714D-8F2A-DC3517A70973}"/>
              </a:ext>
            </a:extLst>
          </p:cNvPr>
          <p:cNvPicPr>
            <a:picLocks noChangeAspect="1"/>
          </p:cNvPicPr>
          <p:nvPr userDrawn="1"/>
        </p:nvPicPr>
        <p:blipFill>
          <a:blip r:embed="rId2"/>
          <a:stretch>
            <a:fillRect/>
          </a:stretch>
        </p:blipFill>
        <p:spPr>
          <a:xfrm>
            <a:off x="1" y="199697"/>
            <a:ext cx="5673807" cy="6658303"/>
          </a:xfrm>
          <a:prstGeom prst="rect">
            <a:avLst/>
          </a:prstGeom>
        </p:spPr>
      </p:pic>
      <p:pic>
        <p:nvPicPr>
          <p:cNvPr id="10" name="Imagen 9">
            <a:extLst>
              <a:ext uri="{FF2B5EF4-FFF2-40B4-BE49-F238E27FC236}">
                <a16:creationId xmlns:a16="http://schemas.microsoft.com/office/drawing/2014/main" id="{1DD0B4B2-9297-5340-B259-8321CD515785}"/>
              </a:ext>
            </a:extLst>
          </p:cNvPr>
          <p:cNvPicPr>
            <a:picLocks noChangeAspect="1"/>
          </p:cNvPicPr>
          <p:nvPr userDrawn="1"/>
        </p:nvPicPr>
        <p:blipFill>
          <a:blip r:embed="rId3"/>
          <a:stretch>
            <a:fillRect/>
          </a:stretch>
        </p:blipFill>
        <p:spPr>
          <a:xfrm>
            <a:off x="743608" y="3362448"/>
            <a:ext cx="2925716" cy="760686"/>
          </a:xfrm>
          <a:prstGeom prst="rect">
            <a:avLst/>
          </a:prstGeom>
        </p:spPr>
      </p:pic>
      <p:pic>
        <p:nvPicPr>
          <p:cNvPr id="3" name="Imagen 2">
            <a:extLst>
              <a:ext uri="{FF2B5EF4-FFF2-40B4-BE49-F238E27FC236}">
                <a16:creationId xmlns:a16="http://schemas.microsoft.com/office/drawing/2014/main" id="{BEB2F256-86F3-8E42-B8AB-53A780844276}"/>
              </a:ext>
            </a:extLst>
          </p:cNvPr>
          <p:cNvPicPr>
            <a:picLocks noChangeAspect="1"/>
          </p:cNvPicPr>
          <p:nvPr userDrawn="1"/>
        </p:nvPicPr>
        <p:blipFill>
          <a:blip r:embed="rId4"/>
          <a:stretch>
            <a:fillRect/>
          </a:stretch>
        </p:blipFill>
        <p:spPr>
          <a:xfrm>
            <a:off x="743608" y="5426075"/>
            <a:ext cx="1317971" cy="531813"/>
          </a:xfrm>
          <a:prstGeom prst="rect">
            <a:avLst/>
          </a:prstGeom>
        </p:spPr>
      </p:pic>
      <p:pic>
        <p:nvPicPr>
          <p:cNvPr id="11" name="Imagen 10">
            <a:extLst>
              <a:ext uri="{FF2B5EF4-FFF2-40B4-BE49-F238E27FC236}">
                <a16:creationId xmlns:a16="http://schemas.microsoft.com/office/drawing/2014/main" id="{2EF5CBA1-0C0F-354B-A0F4-98A69557FEC2}"/>
              </a:ext>
            </a:extLst>
          </p:cNvPr>
          <p:cNvPicPr>
            <a:picLocks noChangeAspect="1"/>
          </p:cNvPicPr>
          <p:nvPr userDrawn="1"/>
        </p:nvPicPr>
        <p:blipFill>
          <a:blip r:embed="rId5"/>
          <a:stretch>
            <a:fillRect/>
          </a:stretch>
        </p:blipFill>
        <p:spPr>
          <a:xfrm>
            <a:off x="8518992" y="2734866"/>
            <a:ext cx="481147" cy="1388268"/>
          </a:xfrm>
          <a:prstGeom prst="rect">
            <a:avLst/>
          </a:prstGeom>
        </p:spPr>
      </p:pic>
      <p:sp>
        <p:nvSpPr>
          <p:cNvPr id="2" name="Título 1">
            <a:extLst>
              <a:ext uri="{FF2B5EF4-FFF2-40B4-BE49-F238E27FC236}">
                <a16:creationId xmlns:a16="http://schemas.microsoft.com/office/drawing/2014/main" id="{A8C1F449-E39B-44D3-A863-395321C2B5BB}"/>
              </a:ext>
            </a:extLst>
          </p:cNvPr>
          <p:cNvSpPr>
            <a:spLocks noGrp="1"/>
          </p:cNvSpPr>
          <p:nvPr>
            <p:ph type="title" hasCustomPrompt="1"/>
          </p:nvPr>
        </p:nvSpPr>
        <p:spPr>
          <a:xfrm>
            <a:off x="3166805" y="545226"/>
            <a:ext cx="5833334" cy="2012315"/>
          </a:xfrm>
          <a:prstGeom prst="rect">
            <a:avLst/>
          </a:prstGeom>
        </p:spPr>
        <p:txBody>
          <a:bodyPr/>
          <a:lstStyle>
            <a:lvl1pPr>
              <a:defRPr lang="es-CR" sz="3600" b="1" kern="1200" dirty="0">
                <a:solidFill>
                  <a:srgbClr val="97D700"/>
                </a:solidFill>
                <a:latin typeface="Arial" panose="020B0604020202020204" pitchFamily="34" charset="0"/>
                <a:ea typeface="+mj-ea"/>
                <a:cs typeface="Arial" panose="020B0604020202020204" pitchFamily="34" charset="0"/>
              </a:defRPr>
            </a:lvl1pPr>
          </a:lstStyle>
          <a:p>
            <a:r>
              <a:rPr lang="es-ES" dirty="0"/>
              <a:t>Título</a:t>
            </a:r>
            <a:endParaRPr lang="es-CR" dirty="0"/>
          </a:p>
        </p:txBody>
      </p:sp>
    </p:spTree>
    <p:extLst>
      <p:ext uri="{BB962C8B-B14F-4D97-AF65-F5344CB8AC3E}">
        <p14:creationId xmlns:p14="http://schemas.microsoft.com/office/powerpoint/2010/main" val="1849736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DD38AB-5C2A-0341-8AD1-F8AF8073E4E9}"/>
              </a:ext>
            </a:extLst>
          </p:cNvPr>
          <p:cNvSpPr>
            <a:spLocks noGrp="1"/>
          </p:cNvSpPr>
          <p:nvPr>
            <p:ph type="dt" sz="half" idx="10"/>
          </p:nvPr>
        </p:nvSpPr>
        <p:spPr/>
        <p:txBody>
          <a:bodyPr/>
          <a:lstStyle/>
          <a:p>
            <a:fld id="{AEC5804E-DCB9-0446-82B1-75EA06B56870}" type="datetimeFigureOut">
              <a:rPr lang="es-CR" smtClean="0"/>
              <a:t>24/10/2024</a:t>
            </a:fld>
            <a:endParaRPr lang="es-CR"/>
          </a:p>
        </p:txBody>
      </p:sp>
      <p:sp>
        <p:nvSpPr>
          <p:cNvPr id="3" name="Marcador de pie de página 2">
            <a:extLst>
              <a:ext uri="{FF2B5EF4-FFF2-40B4-BE49-F238E27FC236}">
                <a16:creationId xmlns:a16="http://schemas.microsoft.com/office/drawing/2014/main" id="{8A59595D-204C-C84B-A83E-9AFD3AB5D4F7}"/>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EA59EA1E-A40B-4346-8177-E998E56DB5A5}"/>
              </a:ext>
            </a:extLst>
          </p:cNvPr>
          <p:cNvSpPr>
            <a:spLocks noGrp="1"/>
          </p:cNvSpPr>
          <p:nvPr>
            <p:ph type="sldNum" sz="quarter" idx="12"/>
          </p:nvPr>
        </p:nvSpPr>
        <p:spPr/>
        <p:txBody>
          <a:bodyPr/>
          <a:lstStyle/>
          <a:p>
            <a:fld id="{5C7CAD4B-D20E-4848-934F-7D40DC1F9E94}" type="slidenum">
              <a:rPr lang="es-CR" smtClean="0"/>
              <a:t>‹Nº›</a:t>
            </a:fld>
            <a:endParaRPr lang="es-CR"/>
          </a:p>
        </p:txBody>
      </p:sp>
      <p:sp>
        <p:nvSpPr>
          <p:cNvPr id="9" name="Título 8">
            <a:extLst>
              <a:ext uri="{FF2B5EF4-FFF2-40B4-BE49-F238E27FC236}">
                <a16:creationId xmlns:a16="http://schemas.microsoft.com/office/drawing/2014/main" id="{BBCEE6CB-D9C7-4E4C-AA26-5CCBE967DC6B}"/>
              </a:ext>
            </a:extLst>
          </p:cNvPr>
          <p:cNvSpPr>
            <a:spLocks noGrp="1"/>
          </p:cNvSpPr>
          <p:nvPr>
            <p:ph type="title" hasCustomPrompt="1"/>
          </p:nvPr>
        </p:nvSpPr>
        <p:spPr>
          <a:xfrm>
            <a:off x="628650" y="796066"/>
            <a:ext cx="7886700" cy="894622"/>
          </a:xfrm>
          <a:prstGeom prst="rect">
            <a:avLst/>
          </a:prstGeom>
        </p:spPr>
        <p:txBody>
          <a:bodyPr/>
          <a:lstStyle>
            <a:lvl1pPr algn="ctr">
              <a:defRPr lang="es-CR" sz="3600" b="1" kern="1200" dirty="0">
                <a:solidFill>
                  <a:srgbClr val="4D4D4F"/>
                </a:solidFill>
                <a:latin typeface="Arial Narrow" panose="020B0604020202020204" pitchFamily="34" charset="0"/>
                <a:ea typeface="+mj-ea"/>
                <a:cs typeface="Arial Narrow" panose="020B0604020202020204" pitchFamily="34" charset="0"/>
              </a:defRPr>
            </a:lvl1pPr>
          </a:lstStyle>
          <a:p>
            <a:r>
              <a:rPr lang="es-ES" dirty="0"/>
              <a:t>Título</a:t>
            </a:r>
            <a:endParaRPr lang="es-CR" dirty="0"/>
          </a:p>
        </p:txBody>
      </p:sp>
    </p:spTree>
    <p:extLst>
      <p:ext uri="{BB962C8B-B14F-4D97-AF65-F5344CB8AC3E}">
        <p14:creationId xmlns:p14="http://schemas.microsoft.com/office/powerpoint/2010/main" val="91471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3A6411E-89CD-40C6-A48E-4788B6B5FD53}" type="datetimeFigureOut">
              <a:rPr lang="es-MX" smtClean="0"/>
              <a:pPr/>
              <a:t>24/10/2024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F3A6411E-89CD-40C6-A48E-4788B6B5FD53}" type="datetimeFigureOut">
              <a:rPr lang="es-MX" smtClean="0"/>
              <a:pPr/>
              <a:t>24/10/2024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AB95737-0202-469A-AD09-B24D2C55FD48}" type="slidenum">
              <a:rPr lang="es-MX" smtClean="0"/>
              <a:pPr/>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dirty="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3A6411E-89CD-40C6-A48E-4788B6B5FD53}" type="datetimeFigureOut">
              <a:rPr lang="es-MX" smtClean="0"/>
              <a:pPr/>
              <a:t>24/10/2024</a:t>
            </a:fld>
            <a:endParaRPr lang="es-MX" dirty="0"/>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MX" dirty="0"/>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2AB95737-0202-469A-AD09-B24D2C55FD48}" type="slidenum">
              <a:rPr lang="es-MX" smtClean="0"/>
              <a:pPr/>
              <a:t>‹Nº›</a:t>
            </a:fld>
            <a:endParaRPr lang="es-MX" dirty="0"/>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Triángulo rectángulo"/>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3A6411E-89CD-40C6-A48E-4788B6B5FD53}" type="datetimeFigureOut">
              <a:rPr lang="es-MX" smtClean="0"/>
              <a:pPr/>
              <a:t>24/10/2024</a:t>
            </a:fld>
            <a:endParaRPr lang="es-MX" dirty="0"/>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MX" dirty="0"/>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AB95737-0202-469A-AD09-B24D2C55FD48}" type="slidenum">
              <a:rPr lang="es-MX" smtClean="0"/>
              <a:pPr/>
              <a:t>‹Nº›</a:t>
            </a:fld>
            <a:endParaRPr lang="es-MX"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68" r:id="rId12"/>
    <p:sldLayoutId id="2147483770"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anva.com/design/play?locale=en&amp;ui=eyJHIjp7IkUiOnRydWV9fQ&amp;layoutQuery=LLUVIA+DE+IDEAS"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8192B-19A1-BC40-B7CD-45FA27547154}"/>
              </a:ext>
            </a:extLst>
          </p:cNvPr>
          <p:cNvSpPr>
            <a:spLocks noGrp="1"/>
          </p:cNvSpPr>
          <p:nvPr>
            <p:ph type="title"/>
          </p:nvPr>
        </p:nvSpPr>
        <p:spPr>
          <a:xfrm>
            <a:off x="336431" y="1266169"/>
            <a:ext cx="8663708" cy="1509236"/>
          </a:xfrm>
          <a:prstGeom prst="rect">
            <a:avLst/>
          </a:prstGeom>
        </p:spPr>
        <p:txBody>
          <a:bodyPr>
            <a:normAutofit fontScale="90000"/>
          </a:bodyPr>
          <a:lstStyle/>
          <a:p>
            <a:pPr algn="r"/>
            <a:r>
              <a:rPr lang="es-CR" dirty="0">
                <a:effectLst/>
                <a:latin typeface="Calibri" panose="020F0502020204030204" pitchFamily="34" charset="0"/>
                <a:ea typeface="Calibri" panose="020F0502020204030204" pitchFamily="34" charset="0"/>
                <a:cs typeface="Times New Roman" panose="02020603050405020304" pitchFamily="18" charset="0"/>
              </a:rPr>
              <a:t>           INGENIERIA DE REQUERIMIENTOS</a:t>
            </a:r>
            <a:br>
              <a:rPr lang="es-CR" sz="1350" dirty="0">
                <a:effectLst/>
                <a:latin typeface="Calibri" panose="020F0502020204030204" pitchFamily="34" charset="0"/>
                <a:ea typeface="Calibri" panose="020F0502020204030204" pitchFamily="34" charset="0"/>
                <a:cs typeface="Times New Roman" panose="02020603050405020304" pitchFamily="18" charset="0"/>
              </a:rPr>
            </a:br>
            <a:br>
              <a:rPr lang="es-ES" dirty="0"/>
            </a:br>
            <a:endParaRPr lang="es-CR" dirty="0"/>
          </a:p>
        </p:txBody>
      </p:sp>
      <p:sp>
        <p:nvSpPr>
          <p:cNvPr id="3" name="Título 1">
            <a:extLst>
              <a:ext uri="{FF2B5EF4-FFF2-40B4-BE49-F238E27FC236}">
                <a16:creationId xmlns:a16="http://schemas.microsoft.com/office/drawing/2014/main" id="{993A8C35-EB1F-3D08-2864-D3D1E1F1B715}"/>
              </a:ext>
            </a:extLst>
          </p:cNvPr>
          <p:cNvSpPr txBox="1">
            <a:spLocks/>
          </p:cNvSpPr>
          <p:nvPr/>
        </p:nvSpPr>
        <p:spPr>
          <a:xfrm>
            <a:off x="3166805" y="5295910"/>
            <a:ext cx="5833334" cy="591843"/>
          </a:xfrm>
          <a:prstGeom prst="rect">
            <a:avLst/>
          </a:prstGeom>
        </p:spPr>
        <p:txBody>
          <a:bodyPr/>
          <a:lstStyle>
            <a:lvl1pPr algn="l" defTabSz="914400" rtl="0" eaLnBrk="1" latinLnBrk="0" hangingPunct="1">
              <a:lnSpc>
                <a:spcPct val="90000"/>
              </a:lnSpc>
              <a:spcBef>
                <a:spcPct val="0"/>
              </a:spcBef>
              <a:buNone/>
              <a:defRPr lang="es-CR" sz="4800" b="1" kern="1200" dirty="0">
                <a:solidFill>
                  <a:srgbClr val="97D700"/>
                </a:solidFill>
                <a:latin typeface="Arial" panose="020B0604020202020204" pitchFamily="34" charset="0"/>
                <a:ea typeface="+mj-ea"/>
                <a:cs typeface="Arial" panose="020B0604020202020204" pitchFamily="34" charset="0"/>
              </a:defRPr>
            </a:lvl1pPr>
          </a:lstStyle>
          <a:p>
            <a:pPr algn="r"/>
            <a:r>
              <a:rPr lang="es-ES" sz="2700" dirty="0" err="1"/>
              <a:t>Ing.Hillary</a:t>
            </a:r>
            <a:r>
              <a:rPr lang="es-ES" sz="2700" dirty="0"/>
              <a:t> Sánchez Noguera</a:t>
            </a:r>
            <a:br>
              <a:rPr lang="es-ES" sz="3600" dirty="0"/>
            </a:br>
            <a:endParaRPr lang="es-ES" sz="3600" dirty="0"/>
          </a:p>
        </p:txBody>
      </p:sp>
    </p:spTree>
    <p:extLst>
      <p:ext uri="{BB962C8B-B14F-4D97-AF65-F5344CB8AC3E}">
        <p14:creationId xmlns:p14="http://schemas.microsoft.com/office/powerpoint/2010/main" val="62088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LLUVIA DE IDEAS</a:t>
            </a:r>
          </a:p>
        </p:txBody>
      </p:sp>
      <p:sp>
        <p:nvSpPr>
          <p:cNvPr id="7" name="Text Placeholder 2">
            <a:extLst>
              <a:ext uri="{FF2B5EF4-FFF2-40B4-BE49-F238E27FC236}">
                <a16:creationId xmlns:a16="http://schemas.microsoft.com/office/drawing/2014/main" id="{57DFADA5-8FC2-EABC-5287-D596A680610A}"/>
              </a:ext>
            </a:extLst>
          </p:cNvPr>
          <p:cNvSpPr>
            <a:spLocks noGrp="1"/>
          </p:cNvSpPr>
          <p:nvPr>
            <p:ph type="subTitle" idx="1"/>
          </p:nvPr>
        </p:nvSpPr>
        <p:spPr>
          <a:xfrm>
            <a:off x="685800" y="3611607"/>
            <a:ext cx="7772400" cy="1199704"/>
          </a:xfrm>
        </p:spPr>
        <p:txBody>
          <a:bodyPr>
            <a:normAutofit/>
          </a:bodyPr>
          <a:lstStyle/>
          <a:p>
            <a:r>
              <a:rPr lang="en-US" dirty="0"/>
              <a:t>Genera la mayor </a:t>
            </a:r>
            <a:r>
              <a:rPr lang="en-US" dirty="0" err="1"/>
              <a:t>cantidad</a:t>
            </a:r>
            <a:r>
              <a:rPr lang="en-US" dirty="0"/>
              <a:t> possible de ideas </a:t>
            </a:r>
            <a:r>
              <a:rPr lang="en-US" dirty="0" err="1"/>
              <a:t>en</a:t>
            </a:r>
            <a:r>
              <a:rPr lang="en-US" dirty="0"/>
              <a:t> un </a:t>
            </a:r>
            <a:r>
              <a:rPr lang="en-US" dirty="0" err="1"/>
              <a:t>corto</a:t>
            </a:r>
            <a:r>
              <a:rPr lang="en-US" dirty="0"/>
              <a:t> </a:t>
            </a:r>
            <a:r>
              <a:rPr lang="en-US" dirty="0" err="1"/>
              <a:t>período</a:t>
            </a:r>
            <a:r>
              <a:rPr lang="en-US" dirty="0"/>
              <a:t> de </a:t>
            </a:r>
            <a:r>
              <a:rPr lang="en-US" dirty="0" err="1"/>
              <a:t>tiempo</a:t>
            </a:r>
            <a:r>
              <a:rPr lang="en-US" dirty="0"/>
              <a:t>. </a:t>
            </a:r>
          </a:p>
        </p:txBody>
      </p:sp>
    </p:spTree>
    <p:extLst>
      <p:ext uri="{BB962C8B-B14F-4D97-AF65-F5344CB8AC3E}">
        <p14:creationId xmlns:p14="http://schemas.microsoft.com/office/powerpoint/2010/main" val="313995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AF5511C5-FD34-AD71-651F-1CFE5C4A1114}"/>
              </a:ext>
            </a:extLst>
          </p:cNvPr>
          <p:cNvSpPr>
            <a:spLocks noGrp="1"/>
          </p:cNvSpPr>
          <p:nvPr>
            <p:ph type="body" sz="half" idx="2"/>
          </p:nvPr>
        </p:nvSpPr>
        <p:spPr>
          <a:xfrm>
            <a:off x="1141232" y="5443402"/>
            <a:ext cx="7162800" cy="648232"/>
          </a:xfrm>
        </p:spPr>
        <p:txBody>
          <a:bodyPr/>
          <a:lstStyle/>
          <a:p>
            <a:r>
              <a:rPr lang="en-US" dirty="0">
                <a:hlinkClick r:id="rId2"/>
              </a:rPr>
              <a:t>https://www.canva.com/design/play?locale=en&amp;ui=eyJHIjp7IkUiOnRydWV9fQ&amp;layoutQuery=LLUVIA+DE+IDEAS</a:t>
            </a:r>
            <a:endParaRPr lang="en-US" dirty="0"/>
          </a:p>
          <a:p>
            <a:endParaRPr lang="en-US" dirty="0"/>
          </a:p>
        </p:txBody>
      </p:sp>
      <p:pic>
        <p:nvPicPr>
          <p:cNvPr id="4" name="Imagen 3">
            <a:extLst>
              <a:ext uri="{FF2B5EF4-FFF2-40B4-BE49-F238E27FC236}">
                <a16:creationId xmlns:a16="http://schemas.microsoft.com/office/drawing/2014/main" id="{FED90DA4-9B35-9235-3182-C633F8979968}"/>
              </a:ext>
            </a:extLst>
          </p:cNvPr>
          <p:cNvPicPr>
            <a:picLocks noChangeAspect="1"/>
          </p:cNvPicPr>
          <p:nvPr/>
        </p:nvPicPr>
        <p:blipFill>
          <a:blip r:embed="rId3"/>
          <a:stretch>
            <a:fillRect/>
          </a:stretch>
        </p:blipFill>
        <p:spPr>
          <a:xfrm>
            <a:off x="1046602" y="189968"/>
            <a:ext cx="7050795" cy="4389120"/>
          </a:xfrm>
          <a:prstGeom prst="rect">
            <a:avLst/>
          </a:prstGeom>
          <a:noFill/>
          <a:ln>
            <a:solidFill>
              <a:schemeClr val="bg1"/>
            </a:solidFill>
          </a:ln>
          <a:effectLst>
            <a:innerShdw blurRad="95250">
              <a:srgbClr val="000000"/>
            </a:innerShdw>
          </a:effectLst>
        </p:spPr>
      </p:pic>
      <p:sp>
        <p:nvSpPr>
          <p:cNvPr id="2" name="Título 1">
            <a:extLst>
              <a:ext uri="{FF2B5EF4-FFF2-40B4-BE49-F238E27FC236}">
                <a16:creationId xmlns:a16="http://schemas.microsoft.com/office/drawing/2014/main" id="{6990F9FD-1484-4EF0-E56D-7D9C765126D6}"/>
              </a:ext>
            </a:extLst>
          </p:cNvPr>
          <p:cNvSpPr>
            <a:spLocks noGrp="1"/>
          </p:cNvSpPr>
          <p:nvPr>
            <p:ph type="title"/>
          </p:nvPr>
        </p:nvSpPr>
        <p:spPr>
          <a:xfrm>
            <a:off x="228600" y="4865122"/>
            <a:ext cx="8075432" cy="562672"/>
          </a:xfrm>
        </p:spPr>
        <p:txBody>
          <a:bodyPr anchor="t">
            <a:normAutofit/>
          </a:bodyPr>
          <a:lstStyle/>
          <a:p>
            <a:r>
              <a:rPr lang="es-CR" dirty="0"/>
              <a:t>SISTEMA DE LLUVIA DE IDEAS </a:t>
            </a:r>
          </a:p>
        </p:txBody>
      </p:sp>
    </p:spTree>
    <p:extLst>
      <p:ext uri="{BB962C8B-B14F-4D97-AF65-F5344CB8AC3E}">
        <p14:creationId xmlns:p14="http://schemas.microsoft.com/office/powerpoint/2010/main" val="391403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5DA98CA-B38F-13CB-26B8-6B29506A250E}"/>
              </a:ext>
            </a:extLst>
          </p:cNvPr>
          <p:cNvSpPr txBox="1"/>
          <p:nvPr/>
        </p:nvSpPr>
        <p:spPr>
          <a:xfrm>
            <a:off x="457200" y="1481329"/>
            <a:ext cx="8507288" cy="2739760"/>
          </a:xfrm>
          <a:prstGeom prst="rect">
            <a:avLst/>
          </a:prstGeom>
        </p:spPr>
        <p:txBody>
          <a:bodyPr vert="horz" rtlCol="0">
            <a:normAutofit/>
          </a:bodyPr>
          <a:lstStyle/>
          <a:p>
            <a:pPr marL="365760" indent="-256032">
              <a:lnSpc>
                <a:spcPct val="90000"/>
              </a:lnSpc>
              <a:spcBef>
                <a:spcPts val="400"/>
              </a:spcBef>
              <a:buClr>
                <a:schemeClr val="accent1"/>
              </a:buClr>
              <a:buSzPct val="68000"/>
              <a:buFont typeface="Wingdings 3"/>
              <a:buChar char=""/>
            </a:pPr>
            <a:r>
              <a:rPr lang="en-US" sz="1500" dirty="0"/>
              <a:t>En </a:t>
            </a:r>
            <a:r>
              <a:rPr lang="en-US" sz="1500" dirty="0" err="1"/>
              <a:t>este</a:t>
            </a:r>
            <a:r>
              <a:rPr lang="en-US" sz="1500" dirty="0"/>
              <a:t> campo </a:t>
            </a:r>
            <a:r>
              <a:rPr lang="en-US" sz="1500" dirty="0" err="1"/>
              <a:t>creo</a:t>
            </a:r>
            <a:r>
              <a:rPr lang="en-US" sz="1500" dirty="0"/>
              <a:t> que la </a:t>
            </a:r>
            <a:r>
              <a:rPr lang="en-US" sz="1500" dirty="0" err="1"/>
              <a:t>definición</a:t>
            </a:r>
            <a:r>
              <a:rPr lang="en-US" sz="1500" dirty="0"/>
              <a:t> </a:t>
            </a:r>
            <a:r>
              <a:rPr lang="en-US" sz="1500" dirty="0" err="1"/>
              <a:t>está</a:t>
            </a:r>
            <a:r>
              <a:rPr lang="en-US" sz="1500" dirty="0"/>
              <a:t> </a:t>
            </a:r>
            <a:r>
              <a:rPr lang="en-US" sz="1500" dirty="0" err="1"/>
              <a:t>demás</a:t>
            </a:r>
            <a:r>
              <a:rPr lang="en-US" sz="1500" dirty="0"/>
              <a:t>: </a:t>
            </a:r>
          </a:p>
          <a:p>
            <a:pPr marL="365760" indent="-256032">
              <a:lnSpc>
                <a:spcPct val="90000"/>
              </a:lnSpc>
              <a:spcBef>
                <a:spcPts val="400"/>
              </a:spcBef>
              <a:buClr>
                <a:schemeClr val="accent1"/>
              </a:buClr>
              <a:buSzPct val="68000"/>
              <a:buFont typeface="Wingdings 3"/>
              <a:buChar char=""/>
            </a:pPr>
            <a:endParaRPr lang="en-US" sz="1500" dirty="0"/>
          </a:p>
          <a:p>
            <a:pPr marL="365760" indent="-256032">
              <a:lnSpc>
                <a:spcPct val="90000"/>
              </a:lnSpc>
              <a:spcBef>
                <a:spcPts val="400"/>
              </a:spcBef>
              <a:buClr>
                <a:schemeClr val="accent1"/>
              </a:buClr>
              <a:buSzPct val="68000"/>
              <a:buFont typeface="Wingdings 3"/>
              <a:buChar char=""/>
            </a:pPr>
            <a:r>
              <a:rPr lang="en-US" sz="1500" dirty="0"/>
              <a:t>Deben de </a:t>
            </a:r>
            <a:r>
              <a:rPr lang="en-US" sz="1500" dirty="0" err="1"/>
              <a:t>realizar</a:t>
            </a:r>
            <a:r>
              <a:rPr lang="en-US" sz="1500" dirty="0"/>
              <a:t> un FORM, </a:t>
            </a:r>
            <a:r>
              <a:rPr lang="en-US" sz="1500" dirty="0" err="1"/>
              <a:t>consultar</a:t>
            </a:r>
            <a:r>
              <a:rPr lang="en-US" sz="1500" dirty="0"/>
              <a:t> a 5 personas </a:t>
            </a:r>
            <a:r>
              <a:rPr lang="en-US" sz="1500" dirty="0" err="1"/>
              <a:t>sobre</a:t>
            </a:r>
            <a:r>
              <a:rPr lang="en-US" sz="1500" dirty="0"/>
              <a:t> la </a:t>
            </a:r>
            <a:r>
              <a:rPr lang="en-US" sz="1500" dirty="0" err="1"/>
              <a:t>propuesta</a:t>
            </a:r>
            <a:r>
              <a:rPr lang="en-US" sz="1500" dirty="0"/>
              <a:t> que van a </a:t>
            </a:r>
            <a:r>
              <a:rPr lang="en-US" sz="1500" dirty="0" err="1"/>
              <a:t>realizar</a:t>
            </a:r>
            <a:r>
              <a:rPr lang="en-US" sz="1500" dirty="0"/>
              <a:t> a </a:t>
            </a:r>
            <a:r>
              <a:rPr lang="en-US" sz="1500" dirty="0" err="1"/>
              <a:t>nivel</a:t>
            </a:r>
            <a:r>
              <a:rPr lang="en-US" sz="1500" dirty="0"/>
              <a:t> de software (TENEMOS CLARO QUE VAN A SER SÓLO DISEÑOS DE INTERFAZ) </a:t>
            </a:r>
            <a:r>
              <a:rPr lang="en-US" sz="1500" dirty="0" err="1"/>
              <a:t>Necesito</a:t>
            </a:r>
            <a:r>
              <a:rPr lang="en-US" sz="1500" dirty="0"/>
              <a:t> que les </a:t>
            </a:r>
            <a:r>
              <a:rPr lang="en-US" sz="1500" dirty="0" err="1"/>
              <a:t>hagan</a:t>
            </a:r>
            <a:r>
              <a:rPr lang="en-US" sz="1500" dirty="0"/>
              <a:t> </a:t>
            </a:r>
            <a:r>
              <a:rPr lang="en-US" sz="1500" dirty="0" err="1"/>
              <a:t>preguntas</a:t>
            </a:r>
            <a:r>
              <a:rPr lang="en-US" sz="1500" dirty="0"/>
              <a:t> a 5 personas </a:t>
            </a:r>
            <a:r>
              <a:rPr lang="en-US" sz="1500" dirty="0" err="1"/>
              <a:t>sobre</a:t>
            </a:r>
            <a:r>
              <a:rPr lang="en-US" sz="1500" dirty="0"/>
              <a:t> la idea de </a:t>
            </a:r>
            <a:r>
              <a:rPr lang="en-US" sz="1500" dirty="0" err="1"/>
              <a:t>su</a:t>
            </a:r>
            <a:r>
              <a:rPr lang="en-US" sz="1500" dirty="0"/>
              <a:t> ¨</a:t>
            </a:r>
            <a:r>
              <a:rPr lang="en-US" sz="1500" dirty="0" err="1"/>
              <a:t>desarrollo</a:t>
            </a:r>
            <a:r>
              <a:rPr lang="en-US" sz="1500" dirty="0"/>
              <a:t>¨ y </a:t>
            </a:r>
            <a:r>
              <a:rPr lang="en-US" sz="1500" dirty="0" err="1"/>
              <a:t>presentar</a:t>
            </a:r>
            <a:r>
              <a:rPr lang="en-US" sz="1500" dirty="0"/>
              <a:t> uno de </a:t>
            </a:r>
            <a:r>
              <a:rPr lang="en-US" sz="1500" dirty="0" err="1"/>
              <a:t>los</a:t>
            </a:r>
            <a:r>
              <a:rPr lang="en-US" sz="1500" dirty="0"/>
              <a:t> </a:t>
            </a:r>
            <a:r>
              <a:rPr lang="en-US" sz="1500" dirty="0" err="1"/>
              <a:t>módulos</a:t>
            </a:r>
            <a:r>
              <a:rPr lang="en-US" sz="1500" dirty="0"/>
              <a:t> para </a:t>
            </a:r>
            <a:r>
              <a:rPr lang="en-US" sz="1500" dirty="0" err="1"/>
              <a:t>ver</a:t>
            </a:r>
            <a:r>
              <a:rPr lang="en-US" sz="1500" dirty="0"/>
              <a:t> </a:t>
            </a:r>
            <a:r>
              <a:rPr lang="en-US" sz="1500" dirty="0" err="1"/>
              <a:t>si</a:t>
            </a:r>
            <a:r>
              <a:rPr lang="en-US" sz="1500" dirty="0"/>
              <a:t> las personas de </a:t>
            </a:r>
            <a:r>
              <a:rPr lang="en-US" sz="1500" dirty="0" err="1"/>
              <a:t>afuera</a:t>
            </a:r>
            <a:r>
              <a:rPr lang="en-US" sz="1500" dirty="0"/>
              <a:t> les </a:t>
            </a:r>
            <a:r>
              <a:rPr lang="en-US" sz="1500" dirty="0" err="1"/>
              <a:t>entienden</a:t>
            </a:r>
            <a:r>
              <a:rPr lang="en-US" sz="1500" dirty="0"/>
              <a:t> la idea que </a:t>
            </a:r>
            <a:r>
              <a:rPr lang="en-US" sz="1500" dirty="0" err="1"/>
              <a:t>ustedes</a:t>
            </a:r>
            <a:r>
              <a:rPr lang="en-US" sz="1500" dirty="0"/>
              <a:t> </a:t>
            </a:r>
            <a:r>
              <a:rPr lang="en-US" sz="1500" dirty="0" err="1"/>
              <a:t>están</a:t>
            </a:r>
            <a:r>
              <a:rPr lang="en-US" sz="1500" dirty="0"/>
              <a:t> </a:t>
            </a:r>
            <a:r>
              <a:rPr lang="en-US" sz="1500" dirty="0" err="1"/>
              <a:t>presentando</a:t>
            </a:r>
            <a:r>
              <a:rPr lang="en-US" sz="1500" dirty="0"/>
              <a:t>. </a:t>
            </a:r>
          </a:p>
          <a:p>
            <a:pPr marL="365760" indent="-256032">
              <a:lnSpc>
                <a:spcPct val="90000"/>
              </a:lnSpc>
              <a:spcBef>
                <a:spcPts val="400"/>
              </a:spcBef>
              <a:buClr>
                <a:schemeClr val="accent1"/>
              </a:buClr>
              <a:buSzPct val="68000"/>
              <a:buFont typeface="Wingdings 3"/>
              <a:buChar char=""/>
            </a:pPr>
            <a:endParaRPr lang="en-US" sz="1500" dirty="0"/>
          </a:p>
          <a:p>
            <a:pPr marL="365760" indent="-256032">
              <a:lnSpc>
                <a:spcPct val="90000"/>
              </a:lnSpc>
              <a:spcBef>
                <a:spcPts val="400"/>
              </a:spcBef>
              <a:buClr>
                <a:schemeClr val="accent1"/>
              </a:buClr>
              <a:buSzPct val="68000"/>
              <a:buFont typeface="Wingdings 3"/>
              <a:buChar char=""/>
            </a:pPr>
            <a:r>
              <a:rPr lang="en-US" sz="1500" dirty="0"/>
              <a:t>EJEMPLO: </a:t>
            </a:r>
          </a:p>
        </p:txBody>
      </p:sp>
      <p:pic>
        <p:nvPicPr>
          <p:cNvPr id="5" name="Imagen 4">
            <a:extLst>
              <a:ext uri="{FF2B5EF4-FFF2-40B4-BE49-F238E27FC236}">
                <a16:creationId xmlns:a16="http://schemas.microsoft.com/office/drawing/2014/main" id="{5715EFBC-E996-DF2A-7915-3B06D2567564}"/>
              </a:ext>
            </a:extLst>
          </p:cNvPr>
          <p:cNvPicPr>
            <a:picLocks noChangeAspect="1"/>
          </p:cNvPicPr>
          <p:nvPr/>
        </p:nvPicPr>
        <p:blipFill>
          <a:blip r:embed="rId2"/>
          <a:stretch>
            <a:fillRect/>
          </a:stretch>
        </p:blipFill>
        <p:spPr>
          <a:xfrm>
            <a:off x="1830020" y="3789040"/>
            <a:ext cx="6856780" cy="1714195"/>
          </a:xfrm>
          <a:prstGeom prst="rect">
            <a:avLst/>
          </a:prstGeom>
          <a:noFill/>
        </p:spPr>
      </p:pic>
      <p:sp>
        <p:nvSpPr>
          <p:cNvPr id="2" name="Título 1">
            <a:extLst>
              <a:ext uri="{FF2B5EF4-FFF2-40B4-BE49-F238E27FC236}">
                <a16:creationId xmlns:a16="http://schemas.microsoft.com/office/drawing/2014/main" id="{F0C6CCFE-7571-B847-E922-8C3859545231}"/>
              </a:ext>
            </a:extLst>
          </p:cNvPr>
          <p:cNvSpPr>
            <a:spLocks noGrp="1"/>
          </p:cNvSpPr>
          <p:nvPr>
            <p:ph type="title"/>
          </p:nvPr>
        </p:nvSpPr>
        <p:spPr>
          <a:xfrm>
            <a:off x="457200" y="274638"/>
            <a:ext cx="8229600" cy="1143000"/>
          </a:xfrm>
        </p:spPr>
        <p:txBody>
          <a:bodyPr vert="horz" rtlCol="0" anchor="ctr">
            <a:normAutofit/>
            <a:scene3d>
              <a:camera prst="orthographicFront"/>
              <a:lightRig rig="soft" dir="t"/>
            </a:scene3d>
            <a:sp3d prstMaterial="softEdge">
              <a:bevelT w="25400" h="25400"/>
            </a:sp3d>
          </a:bodyPr>
          <a:lstStyle/>
          <a:p>
            <a:r>
              <a:rPr lang="es-CR"/>
              <a:t>CUESTIONARIOS</a:t>
            </a:r>
            <a:endParaRPr lang="es-CR" dirty="0"/>
          </a:p>
        </p:txBody>
      </p:sp>
    </p:spTree>
    <p:extLst>
      <p:ext uri="{BB962C8B-B14F-4D97-AF65-F5344CB8AC3E}">
        <p14:creationId xmlns:p14="http://schemas.microsoft.com/office/powerpoint/2010/main" val="145595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STORYTELLING</a:t>
            </a:r>
          </a:p>
        </p:txBody>
      </p:sp>
      <p:sp>
        <p:nvSpPr>
          <p:cNvPr id="7" name="Text Placeholder 2">
            <a:extLst>
              <a:ext uri="{FF2B5EF4-FFF2-40B4-BE49-F238E27FC236}">
                <a16:creationId xmlns:a16="http://schemas.microsoft.com/office/drawing/2014/main" id="{67B88657-FEC6-9230-D798-1B12834F1169}"/>
              </a:ext>
            </a:extLst>
          </p:cNvPr>
          <p:cNvSpPr>
            <a:spLocks noGrp="1"/>
          </p:cNvSpPr>
          <p:nvPr>
            <p:ph type="subTitle" idx="1"/>
          </p:nvPr>
        </p:nvSpPr>
        <p:spPr>
          <a:xfrm>
            <a:off x="685800" y="3611607"/>
            <a:ext cx="7772400" cy="1199704"/>
          </a:xfrm>
        </p:spPr>
        <p:txBody>
          <a:bodyPr>
            <a:normAutofit/>
          </a:bodyPr>
          <a:lstStyle/>
          <a:p>
            <a:pPr>
              <a:lnSpc>
                <a:spcPct val="90000"/>
              </a:lnSpc>
            </a:pPr>
            <a:r>
              <a:rPr lang="en-US" sz="2500" err="1"/>
              <a:t>Cuenta</a:t>
            </a:r>
            <a:r>
              <a:rPr lang="en-US" sz="2500"/>
              <a:t> </a:t>
            </a:r>
            <a:r>
              <a:rPr lang="en-US" sz="2500" err="1"/>
              <a:t>historias</a:t>
            </a:r>
            <a:r>
              <a:rPr lang="en-US" sz="2500"/>
              <a:t> de </a:t>
            </a:r>
            <a:r>
              <a:rPr lang="en-US" sz="2500" err="1"/>
              <a:t>manera</a:t>
            </a:r>
            <a:r>
              <a:rPr lang="en-US" sz="2500"/>
              <a:t> </a:t>
            </a:r>
            <a:r>
              <a:rPr lang="en-US" sz="2500" err="1"/>
              <a:t>efectiva</a:t>
            </a:r>
            <a:r>
              <a:rPr lang="en-US" sz="2500"/>
              <a:t> para </a:t>
            </a:r>
            <a:r>
              <a:rPr lang="en-US" sz="2500" err="1"/>
              <a:t>trasmitir</a:t>
            </a:r>
            <a:r>
              <a:rPr lang="en-US" sz="2500"/>
              <a:t> ideas, </a:t>
            </a:r>
            <a:r>
              <a:rPr lang="en-US" sz="2500" err="1"/>
              <a:t>emociones</a:t>
            </a:r>
            <a:r>
              <a:rPr lang="en-US" sz="2500"/>
              <a:t> o </a:t>
            </a:r>
            <a:r>
              <a:rPr lang="en-US" sz="2500" err="1"/>
              <a:t>mensajes</a:t>
            </a:r>
            <a:r>
              <a:rPr lang="en-US" sz="2500"/>
              <a:t> de </a:t>
            </a:r>
            <a:r>
              <a:rPr lang="en-US" sz="2500" err="1"/>
              <a:t>manera</a:t>
            </a:r>
            <a:r>
              <a:rPr lang="en-US" sz="2500"/>
              <a:t> persuasive.</a:t>
            </a:r>
          </a:p>
        </p:txBody>
      </p:sp>
    </p:spTree>
    <p:extLst>
      <p:ext uri="{BB962C8B-B14F-4D97-AF65-F5344CB8AC3E}">
        <p14:creationId xmlns:p14="http://schemas.microsoft.com/office/powerpoint/2010/main" val="107853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68F3F-BE1F-689B-1185-52C94EB03EFF}"/>
              </a:ext>
            </a:extLst>
          </p:cNvPr>
          <p:cNvSpPr>
            <a:spLocks noGrp="1"/>
          </p:cNvSpPr>
          <p:nvPr>
            <p:ph type="title"/>
          </p:nvPr>
        </p:nvSpPr>
        <p:spPr>
          <a:xfrm>
            <a:off x="628650" y="0"/>
            <a:ext cx="7886700" cy="894622"/>
          </a:xfrm>
        </p:spPr>
        <p:txBody>
          <a:bodyPr/>
          <a:lstStyle/>
          <a:p>
            <a:r>
              <a:rPr lang="es-CR" dirty="0"/>
              <a:t>ELEMTOS CLAVE DEL STORYTELLING</a:t>
            </a:r>
          </a:p>
        </p:txBody>
      </p:sp>
      <p:sp>
        <p:nvSpPr>
          <p:cNvPr id="5" name="CuadroTexto 4">
            <a:extLst>
              <a:ext uri="{FF2B5EF4-FFF2-40B4-BE49-F238E27FC236}">
                <a16:creationId xmlns:a16="http://schemas.microsoft.com/office/drawing/2014/main" id="{F71811C9-9FEB-EE89-2701-4ABCEE3D40F9}"/>
              </a:ext>
            </a:extLst>
          </p:cNvPr>
          <p:cNvSpPr txBox="1"/>
          <p:nvPr/>
        </p:nvSpPr>
        <p:spPr>
          <a:xfrm>
            <a:off x="323528" y="1628800"/>
            <a:ext cx="8496944" cy="3970318"/>
          </a:xfrm>
          <a:prstGeom prst="rect">
            <a:avLst/>
          </a:prstGeom>
          <a:noFill/>
        </p:spPr>
        <p:txBody>
          <a:bodyPr wrap="square" rtlCol="0">
            <a:spAutoFit/>
          </a:bodyPr>
          <a:lstStyle/>
          <a:p>
            <a:pPr marL="342900" indent="-342900">
              <a:buFont typeface="+mj-lt"/>
              <a:buAutoNum type="arabicPeriod"/>
            </a:pPr>
            <a:r>
              <a:rPr lang="es-CR" dirty="0">
                <a:latin typeface="Arial" panose="020B0604020202020204" pitchFamily="34" charset="0"/>
                <a:cs typeface="Arial" panose="020B0604020202020204" pitchFamily="34" charset="0"/>
              </a:rPr>
              <a:t>Personajes: Son esenciales, permiten al público identificarse y conectar emocionalmente con la historia; Pueden ser personas, entidades o incluso conceptos abstractos. </a:t>
            </a:r>
          </a:p>
          <a:p>
            <a:pPr marL="342900" indent="-342900">
              <a:buFont typeface="+mj-lt"/>
              <a:buAutoNum type="arabicPeriod"/>
            </a:pPr>
            <a:r>
              <a:rPr lang="es-CR" dirty="0">
                <a:latin typeface="Arial" panose="020B0604020202020204" pitchFamily="34" charset="0"/>
                <a:cs typeface="Arial" panose="020B0604020202020204" pitchFamily="34" charset="0"/>
              </a:rPr>
              <a:t>Conflicto o desafío: La historia siempre tienen un conflicto o problema que los personajes deben enfrentar. Genera tensión, despierta el interés y mantiene la atención del público. </a:t>
            </a:r>
          </a:p>
          <a:p>
            <a:pPr marL="342900" indent="-342900">
              <a:buFont typeface="+mj-lt"/>
              <a:buAutoNum type="arabicPeriod"/>
            </a:pPr>
            <a:r>
              <a:rPr lang="es-CR" dirty="0">
                <a:latin typeface="Arial" panose="020B0604020202020204" pitchFamily="34" charset="0"/>
                <a:cs typeface="Arial" panose="020B0604020202020204" pitchFamily="34" charset="0"/>
              </a:rPr>
              <a:t>Estructura: Una buena historia debe tener una estructura. EJEMPLO: </a:t>
            </a:r>
          </a:p>
          <a:p>
            <a:pPr marL="3086100" lvl="6" indent="-342900">
              <a:buFont typeface="+mj-lt"/>
              <a:buAutoNum type="arabicPeriod"/>
            </a:pPr>
            <a:r>
              <a:rPr lang="es-CR" dirty="0">
                <a:latin typeface="Arial" panose="020B0604020202020204" pitchFamily="34" charset="0"/>
                <a:cs typeface="Arial" panose="020B0604020202020204" pitchFamily="34" charset="0"/>
              </a:rPr>
              <a:t>Inicio</a:t>
            </a:r>
          </a:p>
          <a:p>
            <a:pPr marL="3086100" lvl="6" indent="-342900">
              <a:buFont typeface="+mj-lt"/>
              <a:buAutoNum type="arabicPeriod"/>
            </a:pPr>
            <a:r>
              <a:rPr lang="es-CR" dirty="0">
                <a:latin typeface="Arial" panose="020B0604020202020204" pitchFamily="34" charset="0"/>
                <a:cs typeface="Arial" panose="020B0604020202020204" pitchFamily="34" charset="0"/>
              </a:rPr>
              <a:t>Desarrollo</a:t>
            </a:r>
          </a:p>
          <a:p>
            <a:pPr marL="3086100" lvl="6" indent="-342900">
              <a:buFont typeface="+mj-lt"/>
              <a:buAutoNum type="arabicPeriod"/>
            </a:pPr>
            <a:r>
              <a:rPr lang="es-CR" dirty="0">
                <a:latin typeface="Arial" panose="020B0604020202020204" pitchFamily="34" charset="0"/>
                <a:cs typeface="Arial" panose="020B0604020202020204" pitchFamily="34" charset="0"/>
              </a:rPr>
              <a:t>Desenlace</a:t>
            </a:r>
          </a:p>
          <a:p>
            <a:pPr marL="800100" lvl="1" indent="-342900">
              <a:buFont typeface="+mj-lt"/>
              <a:buAutoNum type="arabicPeriod"/>
            </a:pPr>
            <a:r>
              <a:rPr lang="es-CR" dirty="0">
                <a:latin typeface="Arial" panose="020B0604020202020204" pitchFamily="34" charset="0"/>
                <a:cs typeface="Arial" panose="020B0604020202020204" pitchFamily="34" charset="0"/>
              </a:rPr>
              <a:t>Ejemplo: El emprendedor decide innovar y crea una campaña de marketing que conecta emocionalmente con los clientes, logrando posicionarse por encima de la competencia.</a:t>
            </a:r>
          </a:p>
          <a:p>
            <a:endParaRPr lang="es-CR" dirty="0"/>
          </a:p>
        </p:txBody>
      </p:sp>
    </p:spTree>
    <p:extLst>
      <p:ext uri="{BB962C8B-B14F-4D97-AF65-F5344CB8AC3E}">
        <p14:creationId xmlns:p14="http://schemas.microsoft.com/office/powerpoint/2010/main" val="379209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668F3F-BE1F-689B-1185-52C94EB03EFF}"/>
              </a:ext>
            </a:extLst>
          </p:cNvPr>
          <p:cNvSpPr>
            <a:spLocks noGrp="1"/>
          </p:cNvSpPr>
          <p:nvPr>
            <p:ph type="title"/>
          </p:nvPr>
        </p:nvSpPr>
        <p:spPr>
          <a:xfrm>
            <a:off x="628650" y="0"/>
            <a:ext cx="7886700" cy="894622"/>
          </a:xfrm>
        </p:spPr>
        <p:txBody>
          <a:bodyPr/>
          <a:lstStyle/>
          <a:p>
            <a:r>
              <a:rPr lang="es-CR" dirty="0"/>
              <a:t>ELEMTOS CLAVE DEL STORYTELLING</a:t>
            </a:r>
          </a:p>
        </p:txBody>
      </p:sp>
      <p:sp>
        <p:nvSpPr>
          <p:cNvPr id="5" name="CuadroTexto 4">
            <a:extLst>
              <a:ext uri="{FF2B5EF4-FFF2-40B4-BE49-F238E27FC236}">
                <a16:creationId xmlns:a16="http://schemas.microsoft.com/office/drawing/2014/main" id="{F71811C9-9FEB-EE89-2701-4ABCEE3D40F9}"/>
              </a:ext>
            </a:extLst>
          </p:cNvPr>
          <p:cNvSpPr txBox="1"/>
          <p:nvPr/>
        </p:nvSpPr>
        <p:spPr>
          <a:xfrm>
            <a:off x="323528" y="1628800"/>
            <a:ext cx="8496944" cy="3970318"/>
          </a:xfrm>
          <a:prstGeom prst="rect">
            <a:avLst/>
          </a:prstGeom>
          <a:noFill/>
        </p:spPr>
        <p:txBody>
          <a:bodyPr wrap="square" rtlCol="0">
            <a:spAutoFit/>
          </a:bodyPr>
          <a:lstStyle/>
          <a:p>
            <a:pPr marL="342900" indent="-342900">
              <a:buFont typeface="+mj-lt"/>
              <a:buAutoNum type="arabicPeriod"/>
            </a:pPr>
            <a:r>
              <a:rPr lang="es-CR" dirty="0">
                <a:latin typeface="Arial" panose="020B0604020202020204" pitchFamily="34" charset="0"/>
                <a:cs typeface="Arial" panose="020B0604020202020204" pitchFamily="34" charset="0"/>
              </a:rPr>
              <a:t>Personajes: Son esenciales, permiten al público identificarse y conectar emocionalmente con la historia; Pueden ser personas, entidades o incluso conceptos abstractos. </a:t>
            </a:r>
          </a:p>
          <a:p>
            <a:pPr marL="342900" indent="-342900">
              <a:buFont typeface="+mj-lt"/>
              <a:buAutoNum type="arabicPeriod"/>
            </a:pPr>
            <a:r>
              <a:rPr lang="es-CR" dirty="0">
                <a:latin typeface="Arial" panose="020B0604020202020204" pitchFamily="34" charset="0"/>
                <a:cs typeface="Arial" panose="020B0604020202020204" pitchFamily="34" charset="0"/>
              </a:rPr>
              <a:t>Conflicto o desafío: La historia siempre tienen un conflicto o problema que los personajes deben enfrentar. Genera tensión, despierta el interés y mantiene la atención del público. </a:t>
            </a:r>
          </a:p>
          <a:p>
            <a:pPr marL="342900" indent="-342900">
              <a:buFont typeface="+mj-lt"/>
              <a:buAutoNum type="arabicPeriod"/>
            </a:pPr>
            <a:r>
              <a:rPr lang="es-CR" dirty="0">
                <a:latin typeface="Arial" panose="020B0604020202020204" pitchFamily="34" charset="0"/>
                <a:cs typeface="Arial" panose="020B0604020202020204" pitchFamily="34" charset="0"/>
              </a:rPr>
              <a:t>Estructura: Una buena historia debe tener una estructura. EJEMPLO: </a:t>
            </a:r>
          </a:p>
          <a:p>
            <a:pPr marL="3086100" lvl="6" indent="-342900">
              <a:buFont typeface="+mj-lt"/>
              <a:buAutoNum type="arabicPeriod"/>
            </a:pPr>
            <a:r>
              <a:rPr lang="es-CR" dirty="0">
                <a:latin typeface="Arial" panose="020B0604020202020204" pitchFamily="34" charset="0"/>
                <a:cs typeface="Arial" panose="020B0604020202020204" pitchFamily="34" charset="0"/>
              </a:rPr>
              <a:t>Inicio</a:t>
            </a:r>
          </a:p>
          <a:p>
            <a:pPr marL="3086100" lvl="6" indent="-342900">
              <a:buFont typeface="+mj-lt"/>
              <a:buAutoNum type="arabicPeriod"/>
            </a:pPr>
            <a:r>
              <a:rPr lang="es-CR" dirty="0">
                <a:latin typeface="Arial" panose="020B0604020202020204" pitchFamily="34" charset="0"/>
                <a:cs typeface="Arial" panose="020B0604020202020204" pitchFamily="34" charset="0"/>
              </a:rPr>
              <a:t>Desarrollo</a:t>
            </a:r>
          </a:p>
          <a:p>
            <a:pPr marL="3086100" lvl="6" indent="-342900">
              <a:buFont typeface="+mj-lt"/>
              <a:buAutoNum type="arabicPeriod"/>
            </a:pPr>
            <a:r>
              <a:rPr lang="es-CR" dirty="0">
                <a:latin typeface="Arial" panose="020B0604020202020204" pitchFamily="34" charset="0"/>
                <a:cs typeface="Arial" panose="020B0604020202020204" pitchFamily="34" charset="0"/>
              </a:rPr>
              <a:t>Desenlace</a:t>
            </a:r>
          </a:p>
          <a:p>
            <a:pPr marL="800100" lvl="1" indent="-342900">
              <a:buFont typeface="+mj-lt"/>
              <a:buAutoNum type="arabicPeriod"/>
            </a:pPr>
            <a:r>
              <a:rPr lang="es-CR" dirty="0">
                <a:latin typeface="Arial" panose="020B0604020202020204" pitchFamily="34" charset="0"/>
                <a:cs typeface="Arial" panose="020B0604020202020204" pitchFamily="34" charset="0"/>
              </a:rPr>
              <a:t>Ejemplo: El emprendedor decide innovar y crea una campaña de marketing que conecta emocionalmente con los clientes, logrando posicionarse por encima de la competencia.</a:t>
            </a:r>
          </a:p>
          <a:p>
            <a:endParaRPr lang="es-CR" dirty="0"/>
          </a:p>
        </p:txBody>
      </p:sp>
    </p:spTree>
    <p:extLst>
      <p:ext uri="{BB962C8B-B14F-4D97-AF65-F5344CB8AC3E}">
        <p14:creationId xmlns:p14="http://schemas.microsoft.com/office/powerpoint/2010/main" val="262611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99AC0-226D-F9A1-3EA6-D82F423B2213}"/>
              </a:ext>
            </a:extLst>
          </p:cNvPr>
          <p:cNvSpPr>
            <a:spLocks noGrp="1"/>
          </p:cNvSpPr>
          <p:nvPr>
            <p:ph type="title"/>
          </p:nvPr>
        </p:nvSpPr>
        <p:spPr>
          <a:xfrm>
            <a:off x="628650" y="438075"/>
            <a:ext cx="7886700" cy="894622"/>
          </a:xfrm>
        </p:spPr>
        <p:txBody>
          <a:bodyPr>
            <a:normAutofit fontScale="90000"/>
          </a:bodyPr>
          <a:lstStyle/>
          <a:p>
            <a:r>
              <a:rPr lang="es-CR" dirty="0"/>
              <a:t>Pueden utilizar la siguiente página para realizar los </a:t>
            </a:r>
            <a:r>
              <a:rPr lang="es-CR" dirty="0" err="1"/>
              <a:t>StoryTelling</a:t>
            </a:r>
            <a:r>
              <a:rPr lang="es-CR" dirty="0"/>
              <a:t>:</a:t>
            </a:r>
          </a:p>
        </p:txBody>
      </p:sp>
      <p:sp>
        <p:nvSpPr>
          <p:cNvPr id="3" name="CuadroTexto 2">
            <a:extLst>
              <a:ext uri="{FF2B5EF4-FFF2-40B4-BE49-F238E27FC236}">
                <a16:creationId xmlns:a16="http://schemas.microsoft.com/office/drawing/2014/main" id="{57B6B2E5-E734-40DE-2645-F524BC4BEA7D}"/>
              </a:ext>
            </a:extLst>
          </p:cNvPr>
          <p:cNvSpPr txBox="1"/>
          <p:nvPr/>
        </p:nvSpPr>
        <p:spPr>
          <a:xfrm>
            <a:off x="971600" y="2132856"/>
            <a:ext cx="7272808" cy="923330"/>
          </a:xfrm>
          <a:prstGeom prst="rect">
            <a:avLst/>
          </a:prstGeom>
          <a:noFill/>
        </p:spPr>
        <p:txBody>
          <a:bodyPr wrap="square" rtlCol="0">
            <a:spAutoFit/>
          </a:bodyPr>
          <a:lstStyle/>
          <a:p>
            <a:r>
              <a:rPr lang="es-CR" dirty="0"/>
              <a:t>Realizar un STORYTELLING sobre el problema que van a resolver en su proyecto, esto para la documentación: Adjunto ejemplo:</a:t>
            </a:r>
          </a:p>
        </p:txBody>
      </p:sp>
      <p:pic>
        <p:nvPicPr>
          <p:cNvPr id="5" name="Imagen 4" descr="Escala de tiempo&#10;&#10;Descripción generada automáticamente">
            <a:extLst>
              <a:ext uri="{FF2B5EF4-FFF2-40B4-BE49-F238E27FC236}">
                <a16:creationId xmlns:a16="http://schemas.microsoft.com/office/drawing/2014/main" id="{7BA358AF-7A41-CC9B-CE8D-A06DCF98EC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2913171"/>
            <a:ext cx="6301200" cy="3148763"/>
          </a:xfrm>
          <a:prstGeom prst="rect">
            <a:avLst/>
          </a:prstGeom>
        </p:spPr>
      </p:pic>
    </p:spTree>
    <p:extLst>
      <p:ext uri="{BB962C8B-B14F-4D97-AF65-F5344CB8AC3E}">
        <p14:creationId xmlns:p14="http://schemas.microsoft.com/office/powerpoint/2010/main" val="183199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title"/>
          </p:nvPr>
        </p:nvSpPr>
        <p:spPr>
          <a:xfrm>
            <a:off x="722376" y="1059712"/>
            <a:ext cx="7772400" cy="1828800"/>
          </a:xfrm>
        </p:spPr>
        <p:txBody>
          <a:bodyPr anchor="b">
            <a:normAutofit/>
          </a:bodyPr>
          <a:lstStyle/>
          <a:p>
            <a:r>
              <a:rPr lang="es-CR" dirty="0"/>
              <a:t>PROTOTIPO</a:t>
            </a:r>
          </a:p>
        </p:txBody>
      </p:sp>
      <p:sp>
        <p:nvSpPr>
          <p:cNvPr id="9" name="Text Placeholder 2">
            <a:extLst>
              <a:ext uri="{FF2B5EF4-FFF2-40B4-BE49-F238E27FC236}">
                <a16:creationId xmlns:a16="http://schemas.microsoft.com/office/drawing/2014/main" id="{88D22EDF-A5EF-F817-36D9-E622CE4CE6DE}"/>
              </a:ext>
            </a:extLst>
          </p:cNvPr>
          <p:cNvSpPr>
            <a:spLocks noGrp="1"/>
          </p:cNvSpPr>
          <p:nvPr>
            <p:ph type="body" idx="1"/>
          </p:nvPr>
        </p:nvSpPr>
        <p:spPr>
          <a:xfrm>
            <a:off x="3922713" y="2931712"/>
            <a:ext cx="4572000" cy="2554287"/>
          </a:xfrm>
        </p:spPr>
        <p:txBody>
          <a:bodyPr>
            <a:normAutofit lnSpcReduction="10000"/>
          </a:bodyPr>
          <a:lstStyle/>
          <a:p>
            <a:r>
              <a:rPr lang="en-US" dirty="0"/>
              <a:t>Es version </a:t>
            </a:r>
            <a:r>
              <a:rPr lang="en-US" dirty="0" err="1"/>
              <a:t>preliminar</a:t>
            </a:r>
            <a:r>
              <a:rPr lang="en-US" dirty="0"/>
              <a:t> de un product o Sistema.</a:t>
            </a:r>
          </a:p>
          <a:p>
            <a:endParaRPr lang="en-US" dirty="0"/>
          </a:p>
          <a:p>
            <a:r>
              <a:rPr lang="en-US" dirty="0" err="1"/>
              <a:t>Ejemplo</a:t>
            </a:r>
            <a:r>
              <a:rPr lang="en-US" dirty="0"/>
              <a:t>: </a:t>
            </a:r>
            <a:r>
              <a:rPr lang="en-US" dirty="0" err="1"/>
              <a:t>Realizar</a:t>
            </a:r>
            <a:r>
              <a:rPr lang="en-US" dirty="0"/>
              <a:t> la </a:t>
            </a:r>
            <a:r>
              <a:rPr lang="en-US" dirty="0" err="1"/>
              <a:t>programación</a:t>
            </a:r>
            <a:r>
              <a:rPr lang="en-US" dirty="0"/>
              <a:t> sin </a:t>
            </a:r>
            <a:r>
              <a:rPr lang="en-US" dirty="0" err="1"/>
              <a:t>funcionalidad</a:t>
            </a:r>
            <a:r>
              <a:rPr lang="en-US" dirty="0"/>
              <a:t> de sus interfaces.</a:t>
            </a:r>
          </a:p>
        </p:txBody>
      </p:sp>
    </p:spTree>
    <p:extLst>
      <p:ext uri="{BB962C8B-B14F-4D97-AF65-F5344CB8AC3E}">
        <p14:creationId xmlns:p14="http://schemas.microsoft.com/office/powerpoint/2010/main" val="68051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DELPHI</a:t>
            </a:r>
          </a:p>
        </p:txBody>
      </p:sp>
      <p:sp>
        <p:nvSpPr>
          <p:cNvPr id="7" name="Text Placeholder 2">
            <a:extLst>
              <a:ext uri="{FF2B5EF4-FFF2-40B4-BE49-F238E27FC236}">
                <a16:creationId xmlns:a16="http://schemas.microsoft.com/office/drawing/2014/main" id="{9C03E981-F424-C3A8-A543-C3D096BEBE4C}"/>
              </a:ext>
            </a:extLst>
          </p:cNvPr>
          <p:cNvSpPr>
            <a:spLocks noGrp="1"/>
          </p:cNvSpPr>
          <p:nvPr>
            <p:ph type="subTitle" idx="1"/>
          </p:nvPr>
        </p:nvSpPr>
        <p:spPr>
          <a:xfrm>
            <a:off x="685800" y="3611607"/>
            <a:ext cx="7772400" cy="1199704"/>
          </a:xfrm>
        </p:spPr>
        <p:txBody>
          <a:bodyPr>
            <a:normAutofit/>
          </a:bodyPr>
          <a:lstStyle/>
          <a:p>
            <a:pPr>
              <a:lnSpc>
                <a:spcPct val="90000"/>
              </a:lnSpc>
            </a:pPr>
            <a:r>
              <a:rPr lang="en-US" sz="1900"/>
              <a:t>Es </a:t>
            </a:r>
            <a:r>
              <a:rPr lang="en-US" sz="1900" err="1"/>
              <a:t>una</a:t>
            </a:r>
            <a:r>
              <a:rPr lang="en-US" sz="1900"/>
              <a:t> </a:t>
            </a:r>
            <a:r>
              <a:rPr lang="en-US" sz="1900" err="1"/>
              <a:t>técnica</a:t>
            </a:r>
            <a:r>
              <a:rPr lang="en-US" sz="1900"/>
              <a:t> que se </a:t>
            </a:r>
            <a:r>
              <a:rPr lang="en-US" sz="1900" err="1"/>
              <a:t>utiliza</a:t>
            </a:r>
            <a:r>
              <a:rPr lang="en-US" sz="1900"/>
              <a:t> </a:t>
            </a:r>
            <a:r>
              <a:rPr lang="en-US" sz="1900" err="1"/>
              <a:t>en</a:t>
            </a:r>
            <a:r>
              <a:rPr lang="en-US" sz="1900"/>
              <a:t> la </a:t>
            </a:r>
            <a:r>
              <a:rPr lang="en-US" sz="1900" err="1"/>
              <a:t>toma</a:t>
            </a:r>
            <a:r>
              <a:rPr lang="en-US" sz="1900"/>
              <a:t> de </a:t>
            </a:r>
            <a:r>
              <a:rPr lang="en-US" sz="1900" err="1"/>
              <a:t>requerimeintos</a:t>
            </a:r>
            <a:r>
              <a:rPr lang="en-US" sz="1900"/>
              <a:t> y </a:t>
            </a:r>
            <a:r>
              <a:rPr lang="en-US" sz="1900" err="1"/>
              <a:t>en</a:t>
            </a:r>
            <a:r>
              <a:rPr lang="en-US" sz="1900"/>
              <a:t> la </a:t>
            </a:r>
            <a:r>
              <a:rPr lang="en-US" sz="1900" err="1"/>
              <a:t>estimación</a:t>
            </a:r>
            <a:r>
              <a:rPr lang="en-US" sz="1900"/>
              <a:t> de </a:t>
            </a:r>
            <a:r>
              <a:rPr lang="en-US" sz="1900" err="1"/>
              <a:t>proyectos</a:t>
            </a:r>
            <a:r>
              <a:rPr lang="en-US" sz="1900"/>
              <a:t> se </a:t>
            </a:r>
            <a:r>
              <a:rPr lang="en-US" sz="1900" err="1"/>
              <a:t>basa</a:t>
            </a:r>
            <a:r>
              <a:rPr lang="en-US" sz="1900"/>
              <a:t> </a:t>
            </a:r>
            <a:r>
              <a:rPr lang="en-US" sz="1900" err="1"/>
              <a:t>en</a:t>
            </a:r>
            <a:r>
              <a:rPr lang="en-US" sz="1900"/>
              <a:t> la consulta a un </a:t>
            </a:r>
            <a:r>
              <a:rPr lang="en-US" sz="1900" err="1"/>
              <a:t>grupo</a:t>
            </a:r>
            <a:r>
              <a:rPr lang="en-US" sz="1900"/>
              <a:t> de </a:t>
            </a:r>
            <a:r>
              <a:rPr lang="en-US" sz="1900" err="1"/>
              <a:t>expertos</a:t>
            </a:r>
            <a:r>
              <a:rPr lang="en-US" sz="1900"/>
              <a:t> para </a:t>
            </a:r>
            <a:r>
              <a:rPr lang="en-US" sz="1900" err="1"/>
              <a:t>obtener</a:t>
            </a:r>
            <a:r>
              <a:rPr lang="en-US" sz="1900"/>
              <a:t> </a:t>
            </a:r>
            <a:r>
              <a:rPr lang="en-US" sz="1900" err="1"/>
              <a:t>conseso</a:t>
            </a:r>
            <a:r>
              <a:rPr lang="en-US" sz="1900"/>
              <a:t> </a:t>
            </a:r>
            <a:r>
              <a:rPr lang="en-US" sz="1900" err="1"/>
              <a:t>sobre</a:t>
            </a:r>
            <a:r>
              <a:rPr lang="en-US" sz="1900"/>
              <a:t> un </a:t>
            </a:r>
            <a:r>
              <a:rPr lang="en-US" sz="1900" err="1"/>
              <a:t>tema</a:t>
            </a:r>
            <a:r>
              <a:rPr lang="en-US" sz="1900"/>
              <a:t> </a:t>
            </a:r>
            <a:r>
              <a:rPr lang="en-US" sz="1900" err="1"/>
              <a:t>específico</a:t>
            </a:r>
            <a:r>
              <a:rPr lang="en-US" sz="1900"/>
              <a:t>.</a:t>
            </a:r>
          </a:p>
        </p:txBody>
      </p:sp>
    </p:spTree>
    <p:extLst>
      <p:ext uri="{BB962C8B-B14F-4D97-AF65-F5344CB8AC3E}">
        <p14:creationId xmlns:p14="http://schemas.microsoft.com/office/powerpoint/2010/main" val="101526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CF0D6-EF25-9769-46F9-BAACF0C3EFEC}"/>
              </a:ext>
            </a:extLst>
          </p:cNvPr>
          <p:cNvSpPr>
            <a:spLocks noGrp="1"/>
          </p:cNvSpPr>
          <p:nvPr>
            <p:ph type="title"/>
          </p:nvPr>
        </p:nvSpPr>
        <p:spPr>
          <a:xfrm>
            <a:off x="628650" y="476672"/>
            <a:ext cx="7886700" cy="894622"/>
          </a:xfrm>
        </p:spPr>
        <p:txBody>
          <a:bodyPr>
            <a:normAutofit fontScale="90000"/>
          </a:bodyPr>
          <a:lstStyle/>
          <a:p>
            <a:r>
              <a:rPr lang="es-CR" dirty="0"/>
              <a:t>CARACTERISTICAS PRINCIPALES DEL MÉTODO DELPHI</a:t>
            </a:r>
          </a:p>
        </p:txBody>
      </p:sp>
      <p:sp>
        <p:nvSpPr>
          <p:cNvPr id="3" name="CuadroTexto 2">
            <a:extLst>
              <a:ext uri="{FF2B5EF4-FFF2-40B4-BE49-F238E27FC236}">
                <a16:creationId xmlns:a16="http://schemas.microsoft.com/office/drawing/2014/main" id="{7694200F-7359-7BD5-E457-D58585653110}"/>
              </a:ext>
            </a:extLst>
          </p:cNvPr>
          <p:cNvSpPr txBox="1"/>
          <p:nvPr/>
        </p:nvSpPr>
        <p:spPr>
          <a:xfrm>
            <a:off x="287524" y="2852936"/>
            <a:ext cx="8568952" cy="2031325"/>
          </a:xfrm>
          <a:prstGeom prst="rect">
            <a:avLst/>
          </a:prstGeom>
          <a:noFill/>
        </p:spPr>
        <p:txBody>
          <a:bodyPr wrap="square" rtlCol="0">
            <a:spAutoFit/>
          </a:bodyPr>
          <a:lstStyle/>
          <a:p>
            <a:pPr marL="342900" indent="-342900">
              <a:buFont typeface="+mj-lt"/>
              <a:buAutoNum type="arabicPeriod"/>
            </a:pPr>
            <a:r>
              <a:rPr lang="es-CR" dirty="0"/>
              <a:t>El método Delphi es una técnica para obtener consenso entre expertos mediante consultas anónimas y iterativas. </a:t>
            </a:r>
          </a:p>
          <a:p>
            <a:pPr marL="342900" indent="-342900">
              <a:buFont typeface="+mj-lt"/>
              <a:buAutoNum type="arabicPeriod"/>
            </a:pPr>
            <a:r>
              <a:rPr lang="es-CR" dirty="0"/>
              <a:t>Los expertos seleccionados responden cuestionarios en varias rondas.</a:t>
            </a:r>
          </a:p>
          <a:p>
            <a:pPr marL="342900" indent="-342900">
              <a:buFont typeface="+mj-lt"/>
              <a:buAutoNum type="arabicPeriod"/>
            </a:pPr>
            <a:r>
              <a:rPr lang="es-CR" dirty="0"/>
              <a:t>Las respuestas se consolidan y se redistribuyen, permitiendo ajustar opiniones hasta llegar a un consenso progresivo. </a:t>
            </a:r>
          </a:p>
          <a:p>
            <a:pPr marL="342900" indent="-342900">
              <a:buFont typeface="+mj-lt"/>
              <a:buAutoNum type="arabicPeriod"/>
            </a:pPr>
            <a:r>
              <a:rPr lang="es-CR" dirty="0"/>
              <a:t>El análisis anónimo evita la influencia entre participantes, y el proceso finaliza cuando las discrepancias se reducen.</a:t>
            </a:r>
          </a:p>
        </p:txBody>
      </p:sp>
    </p:spTree>
    <p:extLst>
      <p:ext uri="{BB962C8B-B14F-4D97-AF65-F5344CB8AC3E}">
        <p14:creationId xmlns:p14="http://schemas.microsoft.com/office/powerpoint/2010/main" val="97354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2D574-E305-98E5-6C3C-A64CC9AA9A8A}"/>
              </a:ext>
            </a:extLst>
          </p:cNvPr>
          <p:cNvSpPr>
            <a:spLocks noGrp="1"/>
          </p:cNvSpPr>
          <p:nvPr>
            <p:ph type="ctrTitle"/>
          </p:nvPr>
        </p:nvSpPr>
        <p:spPr>
          <a:xfrm>
            <a:off x="685800" y="1752601"/>
            <a:ext cx="7772400" cy="1829761"/>
          </a:xfrm>
        </p:spPr>
        <p:txBody>
          <a:bodyPr anchor="b">
            <a:normAutofit/>
          </a:bodyPr>
          <a:lstStyle/>
          <a:p>
            <a:r>
              <a:rPr lang="es-CR" sz="4400"/>
              <a:t>TÉCNICAS DE ADQUISICIÓN DE CONOCIMIENTOS</a:t>
            </a:r>
          </a:p>
        </p:txBody>
      </p:sp>
    </p:spTree>
    <p:extLst>
      <p:ext uri="{BB962C8B-B14F-4D97-AF65-F5344CB8AC3E}">
        <p14:creationId xmlns:p14="http://schemas.microsoft.com/office/powerpoint/2010/main" val="48296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CF0D6-EF25-9769-46F9-BAACF0C3EFEC}"/>
              </a:ext>
            </a:extLst>
          </p:cNvPr>
          <p:cNvSpPr>
            <a:spLocks noGrp="1"/>
          </p:cNvSpPr>
          <p:nvPr>
            <p:ph type="title"/>
          </p:nvPr>
        </p:nvSpPr>
        <p:spPr>
          <a:xfrm>
            <a:off x="179512" y="0"/>
            <a:ext cx="7886700" cy="894622"/>
          </a:xfrm>
        </p:spPr>
        <p:txBody>
          <a:bodyPr>
            <a:normAutofit/>
          </a:bodyPr>
          <a:lstStyle/>
          <a:p>
            <a:r>
              <a:rPr lang="es-CR" dirty="0"/>
              <a:t>PROCESO DE LA TÉCNICA DELPHI</a:t>
            </a:r>
          </a:p>
        </p:txBody>
      </p:sp>
      <p:sp>
        <p:nvSpPr>
          <p:cNvPr id="6" name="CuadroTexto 5">
            <a:extLst>
              <a:ext uri="{FF2B5EF4-FFF2-40B4-BE49-F238E27FC236}">
                <a16:creationId xmlns:a16="http://schemas.microsoft.com/office/drawing/2014/main" id="{317748E1-01A7-721A-0438-59F45227381F}"/>
              </a:ext>
            </a:extLst>
          </p:cNvPr>
          <p:cNvSpPr txBox="1"/>
          <p:nvPr/>
        </p:nvSpPr>
        <p:spPr>
          <a:xfrm>
            <a:off x="1187624" y="836712"/>
            <a:ext cx="7886700" cy="5509200"/>
          </a:xfrm>
          <a:prstGeom prst="rect">
            <a:avLst/>
          </a:prstGeom>
          <a:noFill/>
        </p:spPr>
        <p:txBody>
          <a:bodyPr wrap="square" rtlCol="0">
            <a:spAutoFit/>
          </a:bodyPr>
          <a:lstStyle/>
          <a:p>
            <a:pPr marL="342900" indent="-342900">
              <a:buFont typeface="+mj-lt"/>
              <a:buAutoNum type="arabicPeriod"/>
            </a:pPr>
            <a:r>
              <a:rPr lang="es-CR" sz="1600" dirty="0">
                <a:latin typeface="Arial" panose="020B0604020202020204" pitchFamily="34" charset="0"/>
                <a:cs typeface="Arial" panose="020B0604020202020204" pitchFamily="34" charset="0"/>
              </a:rPr>
              <a:t>Formulación del problema: Se define claramente el tema o los requerimientos específicos sobre los que se necesita el consenso. Esto puede incluir la funcionalidad del sistema, las prioridades de desarrollo o los riesgos del proyecto.</a:t>
            </a:r>
          </a:p>
          <a:p>
            <a:pPr marL="342900" indent="-342900">
              <a:buFont typeface="+mj-lt"/>
              <a:buAutoNum type="arabicPeriod"/>
            </a:pPr>
            <a:r>
              <a:rPr lang="es-CR" sz="1600" dirty="0">
                <a:latin typeface="Arial" panose="020B0604020202020204" pitchFamily="34" charset="0"/>
                <a:cs typeface="Arial" panose="020B0604020202020204" pitchFamily="34" charset="0"/>
              </a:rPr>
              <a:t>Selección de expertos: Se elige a las personas más capacitadas para aportar sobre los requerimientos del proyecto. Pueden ser analistas de sistemas, desarrolladores, usuarios clave o especialistas en el dominio del negocio.</a:t>
            </a:r>
          </a:p>
          <a:p>
            <a:pPr marL="342900" indent="-342900">
              <a:buFont typeface="+mj-lt"/>
              <a:buAutoNum type="arabicPeriod"/>
            </a:pPr>
            <a:r>
              <a:rPr lang="es-CR" sz="1600" dirty="0">
                <a:latin typeface="Arial" panose="020B0604020202020204" pitchFamily="34" charset="0"/>
                <a:cs typeface="Arial" panose="020B0604020202020204" pitchFamily="34" charset="0"/>
              </a:rPr>
              <a:t>Primera ronda de consultas: Se envía un cuestionario a los expertos solicitando sus opiniones sobre los requerimientos o las características del proyecto. Esta primera ronda sirve para recopilar una amplia gama de respuestas y puntos de vista.</a:t>
            </a:r>
          </a:p>
          <a:p>
            <a:pPr marL="342900" indent="-342900">
              <a:buFont typeface="+mj-lt"/>
              <a:buAutoNum type="arabicPeriod"/>
            </a:pPr>
            <a:r>
              <a:rPr lang="es-CR" sz="1600" dirty="0">
                <a:latin typeface="Arial" panose="020B0604020202020204" pitchFamily="34" charset="0"/>
                <a:cs typeface="Arial" panose="020B0604020202020204" pitchFamily="34" charset="0"/>
              </a:rPr>
              <a:t>Recopilación y resumen de respuestas: Las respuestas se analizan y se consolidan en un resumen. En este punto, se identifican las áreas de acuerdo y desacuerdo.</a:t>
            </a:r>
          </a:p>
          <a:p>
            <a:pPr marL="342900" indent="-342900">
              <a:buFont typeface="+mj-lt"/>
              <a:buAutoNum type="arabicPeriod"/>
            </a:pPr>
            <a:r>
              <a:rPr lang="es-CR" sz="1600" dirty="0">
                <a:latin typeface="Arial" panose="020B0604020202020204" pitchFamily="34" charset="0"/>
                <a:cs typeface="Arial" panose="020B0604020202020204" pitchFamily="34" charset="0"/>
              </a:rPr>
              <a:t>Segunda ronda de consultas: Se envía a los expertos el resumen de la primera ronda junto con un nuevo cuestionario. Los expertos pueden revisar y ajustar sus respuestas basándose en las opiniones agregadas del grupo.</a:t>
            </a:r>
          </a:p>
          <a:p>
            <a:pPr marL="342900" indent="-342900">
              <a:buFont typeface="+mj-lt"/>
              <a:buAutoNum type="arabicPeriod"/>
            </a:pPr>
            <a:r>
              <a:rPr lang="es-CR" sz="1600" dirty="0">
                <a:latin typeface="Arial" panose="020B0604020202020204" pitchFamily="34" charset="0"/>
                <a:cs typeface="Arial" panose="020B0604020202020204" pitchFamily="34" charset="0"/>
              </a:rPr>
              <a:t>Iteración del proceso: Este ciclo se repite varias veces hasta que se alcanza un consenso o las diferencias se han reducido significativamente.</a:t>
            </a:r>
          </a:p>
          <a:p>
            <a:pPr marL="342900" indent="-342900">
              <a:buFont typeface="+mj-lt"/>
              <a:buAutoNum type="arabicPeriod"/>
            </a:pPr>
            <a:r>
              <a:rPr lang="es-CR" sz="1600" dirty="0">
                <a:latin typeface="Arial" panose="020B0604020202020204" pitchFamily="34" charset="0"/>
                <a:cs typeface="Arial" panose="020B0604020202020204" pitchFamily="34" charset="0"/>
              </a:rPr>
              <a:t>Resultados finales: Al final del proceso, se obtiene una visión clara de los requerimientos del proyecto, habiendo considerado múltiples perspectivas de expertos. Los resultados de esta técnica son utilizados para tomar decisiones más informadas sobre los requerimientos del sistema.</a:t>
            </a:r>
          </a:p>
        </p:txBody>
      </p:sp>
    </p:spTree>
    <p:extLst>
      <p:ext uri="{BB962C8B-B14F-4D97-AF65-F5344CB8AC3E}">
        <p14:creationId xmlns:p14="http://schemas.microsoft.com/office/powerpoint/2010/main" val="250377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06818-508B-EC51-7AA1-894E0671BC55}"/>
              </a:ext>
            </a:extLst>
          </p:cNvPr>
          <p:cNvSpPr>
            <a:spLocks noGrp="1"/>
          </p:cNvSpPr>
          <p:nvPr>
            <p:ph type="title"/>
          </p:nvPr>
        </p:nvSpPr>
        <p:spPr>
          <a:xfrm>
            <a:off x="628650" y="0"/>
            <a:ext cx="7886700" cy="894622"/>
          </a:xfrm>
        </p:spPr>
        <p:txBody>
          <a:bodyPr/>
          <a:lstStyle/>
          <a:p>
            <a:r>
              <a:rPr lang="es-CR" dirty="0"/>
              <a:t>EJEMPLO:</a:t>
            </a:r>
          </a:p>
        </p:txBody>
      </p:sp>
      <p:sp>
        <p:nvSpPr>
          <p:cNvPr id="3" name="CuadroTexto 2">
            <a:extLst>
              <a:ext uri="{FF2B5EF4-FFF2-40B4-BE49-F238E27FC236}">
                <a16:creationId xmlns:a16="http://schemas.microsoft.com/office/drawing/2014/main" id="{F31FAE63-D6F1-0E04-57C8-0255B848CBDC}"/>
              </a:ext>
            </a:extLst>
          </p:cNvPr>
          <p:cNvSpPr txBox="1"/>
          <p:nvPr/>
        </p:nvSpPr>
        <p:spPr>
          <a:xfrm>
            <a:off x="539552" y="1484784"/>
            <a:ext cx="7992888" cy="4524315"/>
          </a:xfrm>
          <a:prstGeom prst="rect">
            <a:avLst/>
          </a:prstGeom>
          <a:noFill/>
        </p:spPr>
        <p:txBody>
          <a:bodyPr wrap="square" rtlCol="0">
            <a:spAutoFit/>
          </a:bodyPr>
          <a:lstStyle/>
          <a:p>
            <a:r>
              <a:rPr lang="es-CR" dirty="0">
                <a:latin typeface="Arial" panose="020B0604020202020204" pitchFamily="34" charset="0"/>
                <a:cs typeface="Arial" panose="020B0604020202020204" pitchFamily="34" charset="0"/>
              </a:rPr>
              <a:t>Imagina que un equipo de desarrollo está diseñando un sistema de gestión para una empresa manufacturera. La empresa no tiene claro cómo priorizar ciertos módulos del sistema (gestión de inventario, control de calidad, órdenes de producción, etc.). Se decide usar la técnica Delphi para definir los requerimientos y obtener un consenso sobre qué módulos son más críticos.</a:t>
            </a:r>
          </a:p>
          <a:p>
            <a:endParaRPr lang="es-CR" dirty="0">
              <a:latin typeface="Arial" panose="020B0604020202020204" pitchFamily="34" charset="0"/>
              <a:cs typeface="Arial" panose="020B0604020202020204" pitchFamily="34" charset="0"/>
            </a:endParaRPr>
          </a:p>
          <a:p>
            <a:pPr marL="342900" indent="-342900">
              <a:buFont typeface="+mj-lt"/>
              <a:buAutoNum type="arabicPeriod"/>
            </a:pPr>
            <a:r>
              <a:rPr lang="es-CR" b="1" dirty="0">
                <a:latin typeface="Arial" panose="020B0604020202020204" pitchFamily="34" charset="0"/>
                <a:cs typeface="Arial" panose="020B0604020202020204" pitchFamily="34" charset="0"/>
              </a:rPr>
              <a:t>Primera ronda</a:t>
            </a:r>
            <a:r>
              <a:rPr lang="es-CR" dirty="0">
                <a:latin typeface="Arial" panose="020B0604020202020204" pitchFamily="34" charset="0"/>
                <a:cs typeface="Arial" panose="020B0604020202020204" pitchFamily="34" charset="0"/>
              </a:rPr>
              <a:t>: Los expertos de diferentes áreas (producción, calidad, inventarios) envían sus opiniones sobre las prioridades del sistema.</a:t>
            </a:r>
          </a:p>
          <a:p>
            <a:pPr marL="342900" indent="-342900">
              <a:buFont typeface="+mj-lt"/>
              <a:buAutoNum type="arabicPeriod"/>
            </a:pPr>
            <a:r>
              <a:rPr lang="es-CR" b="1" dirty="0">
                <a:latin typeface="Arial" panose="020B0604020202020204" pitchFamily="34" charset="0"/>
                <a:cs typeface="Arial" panose="020B0604020202020204" pitchFamily="34" charset="0"/>
              </a:rPr>
              <a:t>Segunda ronda</a:t>
            </a:r>
            <a:r>
              <a:rPr lang="es-CR" dirty="0">
                <a:latin typeface="Arial" panose="020B0604020202020204" pitchFamily="34" charset="0"/>
                <a:cs typeface="Arial" panose="020B0604020202020204" pitchFamily="34" charset="0"/>
              </a:rPr>
              <a:t>: Las respuestas de la primera ronda se consolidan y se envían nuevamente a los expertos, quienes revisan sus opiniones con base en la información del grupo.</a:t>
            </a:r>
          </a:p>
          <a:p>
            <a:pPr marL="342900" indent="-342900">
              <a:buFont typeface="+mj-lt"/>
              <a:buAutoNum type="arabicPeriod"/>
            </a:pPr>
            <a:r>
              <a:rPr lang="es-CR" b="1" dirty="0">
                <a:latin typeface="Arial" panose="020B0604020202020204" pitchFamily="34" charset="0"/>
                <a:cs typeface="Arial" panose="020B0604020202020204" pitchFamily="34" charset="0"/>
              </a:rPr>
              <a:t>Rondas sucesivas</a:t>
            </a:r>
            <a:r>
              <a:rPr lang="es-CR" dirty="0">
                <a:latin typeface="Arial" panose="020B0604020202020204" pitchFamily="34" charset="0"/>
                <a:cs typeface="Arial" panose="020B0604020202020204" pitchFamily="34" charset="0"/>
              </a:rPr>
              <a:t>: Este ciclo se repite hasta que los expertos llegan a un acuerdo sobre qué módulos son más importantes y qué funcionalidad debe incluir cada uno.</a:t>
            </a:r>
          </a:p>
          <a:p>
            <a:endParaRPr lang="es-CR" dirty="0"/>
          </a:p>
        </p:txBody>
      </p:sp>
    </p:spTree>
    <p:extLst>
      <p:ext uri="{BB962C8B-B14F-4D97-AF65-F5344CB8AC3E}">
        <p14:creationId xmlns:p14="http://schemas.microsoft.com/office/powerpoint/2010/main" val="65030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EMPARRILLADO</a:t>
            </a:r>
          </a:p>
        </p:txBody>
      </p:sp>
      <p:sp>
        <p:nvSpPr>
          <p:cNvPr id="7" name="Text Placeholder 2">
            <a:extLst>
              <a:ext uri="{FF2B5EF4-FFF2-40B4-BE49-F238E27FC236}">
                <a16:creationId xmlns:a16="http://schemas.microsoft.com/office/drawing/2014/main" id="{F11D81E4-A926-1D77-8B4D-AF9602AA4134}"/>
              </a:ext>
            </a:extLst>
          </p:cNvPr>
          <p:cNvSpPr>
            <a:spLocks noGrp="1"/>
          </p:cNvSpPr>
          <p:nvPr>
            <p:ph type="subTitle" idx="1"/>
          </p:nvPr>
        </p:nvSpPr>
        <p:spPr>
          <a:xfrm>
            <a:off x="685800" y="3611607"/>
            <a:ext cx="7772400" cy="1199704"/>
          </a:xfrm>
        </p:spPr>
        <p:txBody>
          <a:bodyPr>
            <a:normAutofit/>
          </a:bodyPr>
          <a:lstStyle/>
          <a:p>
            <a:pPr>
              <a:lnSpc>
                <a:spcPct val="90000"/>
              </a:lnSpc>
            </a:pPr>
            <a:r>
              <a:rPr lang="en-US" sz="2500" dirty="0" err="1"/>
              <a:t>Método</a:t>
            </a:r>
            <a:r>
              <a:rPr lang="en-US" sz="2500" dirty="0"/>
              <a:t> que </a:t>
            </a:r>
            <a:r>
              <a:rPr lang="en-US" sz="2500" dirty="0" err="1"/>
              <a:t>organiza</a:t>
            </a:r>
            <a:r>
              <a:rPr lang="en-US" sz="2500" dirty="0"/>
              <a:t> y </a:t>
            </a:r>
            <a:r>
              <a:rPr lang="en-US" sz="2500" dirty="0" err="1"/>
              <a:t>analiza</a:t>
            </a:r>
            <a:r>
              <a:rPr lang="en-US" sz="2500" dirty="0"/>
              <a:t> la </a:t>
            </a:r>
            <a:r>
              <a:rPr lang="en-US" sz="2500" dirty="0" err="1"/>
              <a:t>información</a:t>
            </a:r>
            <a:r>
              <a:rPr lang="en-US" sz="2500" dirty="0"/>
              <a:t> para </a:t>
            </a:r>
            <a:r>
              <a:rPr lang="en-US" sz="2500" dirty="0" err="1"/>
              <a:t>estructurar</a:t>
            </a:r>
            <a:r>
              <a:rPr lang="en-US" sz="2500" dirty="0"/>
              <a:t> </a:t>
            </a:r>
            <a:r>
              <a:rPr lang="en-US" sz="2500" dirty="0" err="1"/>
              <a:t>los</a:t>
            </a:r>
            <a:r>
              <a:rPr lang="en-US" sz="2500" dirty="0"/>
              <a:t> </a:t>
            </a:r>
            <a:r>
              <a:rPr lang="en-US" sz="2500" dirty="0" err="1"/>
              <a:t>requerimientos</a:t>
            </a:r>
            <a:r>
              <a:rPr lang="en-US" sz="2500" dirty="0"/>
              <a:t> de un Sistema o </a:t>
            </a:r>
            <a:r>
              <a:rPr lang="en-US" sz="2500" dirty="0" err="1"/>
              <a:t>producto</a:t>
            </a:r>
            <a:r>
              <a:rPr lang="en-US" sz="2500" dirty="0"/>
              <a:t> final. </a:t>
            </a:r>
          </a:p>
        </p:txBody>
      </p:sp>
    </p:spTree>
    <p:extLst>
      <p:ext uri="{BB962C8B-B14F-4D97-AF65-F5344CB8AC3E}">
        <p14:creationId xmlns:p14="http://schemas.microsoft.com/office/powerpoint/2010/main" val="4147340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0B415-C581-73CA-06A7-90A62AE106BB}"/>
              </a:ext>
            </a:extLst>
          </p:cNvPr>
          <p:cNvSpPr>
            <a:spLocks noGrp="1"/>
          </p:cNvSpPr>
          <p:nvPr>
            <p:ph type="title"/>
          </p:nvPr>
        </p:nvSpPr>
        <p:spPr>
          <a:xfrm>
            <a:off x="611560" y="188640"/>
            <a:ext cx="7886700" cy="894622"/>
          </a:xfrm>
        </p:spPr>
        <p:txBody>
          <a:bodyPr/>
          <a:lstStyle/>
          <a:p>
            <a:r>
              <a:rPr lang="es-CR" dirty="0"/>
              <a:t>CONCEPTOS EMPARRILLADO</a:t>
            </a:r>
          </a:p>
        </p:txBody>
      </p:sp>
      <p:sp>
        <p:nvSpPr>
          <p:cNvPr id="3" name="CuadroTexto 2">
            <a:extLst>
              <a:ext uri="{FF2B5EF4-FFF2-40B4-BE49-F238E27FC236}">
                <a16:creationId xmlns:a16="http://schemas.microsoft.com/office/drawing/2014/main" id="{97D915EF-6694-2288-6624-76018E9F2499}"/>
              </a:ext>
            </a:extLst>
          </p:cNvPr>
          <p:cNvSpPr txBox="1"/>
          <p:nvPr/>
        </p:nvSpPr>
        <p:spPr>
          <a:xfrm>
            <a:off x="793404" y="1083262"/>
            <a:ext cx="7704856" cy="4524315"/>
          </a:xfrm>
          <a:prstGeom prst="rect">
            <a:avLst/>
          </a:prstGeom>
          <a:noFill/>
        </p:spPr>
        <p:txBody>
          <a:bodyPr wrap="square" rtlCol="0">
            <a:spAutoFit/>
          </a:bodyPr>
          <a:lstStyle/>
          <a:p>
            <a:pPr marL="342900" indent="-342900">
              <a:buFont typeface="+mj-lt"/>
              <a:buAutoNum type="arabicPeriod"/>
            </a:pPr>
            <a:r>
              <a:rPr lang="es-CR" dirty="0">
                <a:latin typeface="Arial" panose="020B0604020202020204" pitchFamily="34" charset="0"/>
                <a:cs typeface="Arial" panose="020B0604020202020204" pitchFamily="34" charset="0"/>
              </a:rPr>
              <a:t>Estructuración: Se organiza la información sobre los requerimientos en una forma tabular o en una rejilla, facilitando la visualización y comparación de diferentes elementos de los requerimientos.</a:t>
            </a:r>
          </a:p>
          <a:p>
            <a:pPr marL="342900" indent="-342900">
              <a:buFont typeface="+mj-lt"/>
              <a:buAutoNum type="arabicPeriod"/>
            </a:pPr>
            <a:r>
              <a:rPr lang="es-CR" dirty="0">
                <a:latin typeface="Arial" panose="020B0604020202020204" pitchFamily="34" charset="0"/>
                <a:cs typeface="Arial" panose="020B0604020202020204" pitchFamily="34" charset="0"/>
              </a:rPr>
              <a:t>Clasificación: Los requerimientos se clasifican en categorías, como requerimientos funcionales, no funcionales, de rendimiento, de seguridad, entre otros, lo que ayuda a los equipos a entender mejor las necesidades del sistema.</a:t>
            </a:r>
          </a:p>
          <a:p>
            <a:pPr marL="342900" indent="-342900">
              <a:buFont typeface="+mj-lt"/>
              <a:buAutoNum type="arabicPeriod"/>
            </a:pPr>
            <a:r>
              <a:rPr lang="es-CR" dirty="0">
                <a:latin typeface="Arial" panose="020B0604020202020204" pitchFamily="34" charset="0"/>
                <a:cs typeface="Arial" panose="020B0604020202020204" pitchFamily="34" charset="0"/>
              </a:rPr>
              <a:t>Rastreo: El emparrillado permite el rastreo de requerimientos desde su origen hasta su implementación, asegurando que cada requerimiento sea considerado y atendido en las etapas de desarrollo.</a:t>
            </a:r>
          </a:p>
          <a:p>
            <a:pPr marL="342900" indent="-342900">
              <a:buFont typeface="+mj-lt"/>
              <a:buAutoNum type="arabicPeriod"/>
            </a:pPr>
            <a:r>
              <a:rPr lang="es-CR" dirty="0">
                <a:latin typeface="Arial" panose="020B0604020202020204" pitchFamily="34" charset="0"/>
                <a:cs typeface="Arial" panose="020B0604020202020204" pitchFamily="34" charset="0"/>
              </a:rPr>
              <a:t>Priorización: A través de la visualización en rejilla, es más fácil identificar y priorizar requerimientos críticos, lo que ayuda a enfocar los esfuerzos del equipo de desarrollo.</a:t>
            </a:r>
          </a:p>
          <a:p>
            <a:pPr marL="342900" indent="-342900">
              <a:buFont typeface="+mj-lt"/>
              <a:buAutoNum type="arabicPeriod"/>
            </a:pPr>
            <a:r>
              <a:rPr lang="es-CR" dirty="0">
                <a:latin typeface="Arial" panose="020B0604020202020204" pitchFamily="34" charset="0"/>
                <a:cs typeface="Arial" panose="020B0604020202020204" pitchFamily="34" charset="0"/>
              </a:rPr>
              <a:t>Comunicación: Facilita la comunicación entre los distintos </a:t>
            </a:r>
            <a:r>
              <a:rPr lang="es-CR" dirty="0" err="1">
                <a:latin typeface="Arial" panose="020B0604020202020204" pitchFamily="34" charset="0"/>
                <a:cs typeface="Arial" panose="020B0604020202020204" pitchFamily="34" charset="0"/>
              </a:rPr>
              <a:t>stakeholders</a:t>
            </a:r>
            <a:r>
              <a:rPr lang="es-CR" dirty="0">
                <a:latin typeface="Arial" panose="020B0604020202020204" pitchFamily="34" charset="0"/>
                <a:cs typeface="Arial" panose="020B0604020202020204" pitchFamily="34" charset="0"/>
              </a:rPr>
              <a:t>, ya que proporciona un formato claro y accesible para discutir y revisar los requerimientos.</a:t>
            </a:r>
          </a:p>
        </p:txBody>
      </p:sp>
    </p:spTree>
    <p:extLst>
      <p:ext uri="{BB962C8B-B14F-4D97-AF65-F5344CB8AC3E}">
        <p14:creationId xmlns:p14="http://schemas.microsoft.com/office/powerpoint/2010/main" val="4000798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9B9C4E6-4D5A-4A5C-4A4A-D905835C612A}"/>
              </a:ext>
            </a:extLst>
          </p:cNvPr>
          <p:cNvSpPr txBox="1"/>
          <p:nvPr/>
        </p:nvSpPr>
        <p:spPr>
          <a:xfrm>
            <a:off x="683568" y="548680"/>
            <a:ext cx="7488832" cy="1477328"/>
          </a:xfrm>
          <a:prstGeom prst="rect">
            <a:avLst/>
          </a:prstGeom>
          <a:noFill/>
        </p:spPr>
        <p:txBody>
          <a:bodyPr wrap="square" rtlCol="0">
            <a:spAutoFit/>
          </a:bodyPr>
          <a:lstStyle/>
          <a:p>
            <a:r>
              <a:rPr lang="es-CR" dirty="0">
                <a:latin typeface="Arial" panose="020B0604020202020204" pitchFamily="34" charset="0"/>
                <a:cs typeface="Arial" panose="020B0604020202020204" pitchFamily="34" charset="0"/>
              </a:rPr>
              <a:t>EJEMPLOS: Un emparrillado típico podría consistir en una tabla con columnas para el identificador del requerimiento, descripción, tipo (funcional o no funcional), prioridad, estado y responsable. Esto permite a todos los involucrados tener una visión clara y unificada de los requerimientos del proyecto.</a:t>
            </a:r>
          </a:p>
        </p:txBody>
      </p:sp>
      <p:pic>
        <p:nvPicPr>
          <p:cNvPr id="4" name="Imagen 3">
            <a:extLst>
              <a:ext uri="{FF2B5EF4-FFF2-40B4-BE49-F238E27FC236}">
                <a16:creationId xmlns:a16="http://schemas.microsoft.com/office/drawing/2014/main" id="{44F79987-16B6-A7EF-5C2D-2C593E8AB881}"/>
              </a:ext>
            </a:extLst>
          </p:cNvPr>
          <p:cNvPicPr>
            <a:picLocks noChangeAspect="1"/>
          </p:cNvPicPr>
          <p:nvPr/>
        </p:nvPicPr>
        <p:blipFill>
          <a:blip r:embed="rId2"/>
          <a:stretch>
            <a:fillRect/>
          </a:stretch>
        </p:blipFill>
        <p:spPr>
          <a:xfrm>
            <a:off x="792806" y="2492896"/>
            <a:ext cx="7667625" cy="3467100"/>
          </a:xfrm>
          <a:prstGeom prst="rect">
            <a:avLst/>
          </a:prstGeom>
        </p:spPr>
      </p:pic>
    </p:spTree>
    <p:extLst>
      <p:ext uri="{BB962C8B-B14F-4D97-AF65-F5344CB8AC3E}">
        <p14:creationId xmlns:p14="http://schemas.microsoft.com/office/powerpoint/2010/main" val="1490272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title"/>
          </p:nvPr>
        </p:nvSpPr>
        <p:spPr>
          <a:xfrm>
            <a:off x="722376" y="1059712"/>
            <a:ext cx="7772400" cy="1828800"/>
          </a:xfrm>
        </p:spPr>
        <p:txBody>
          <a:bodyPr anchor="b">
            <a:normAutofit/>
          </a:bodyPr>
          <a:lstStyle/>
          <a:p>
            <a:r>
              <a:rPr lang="es-CR" dirty="0"/>
              <a:t>QFD</a:t>
            </a:r>
          </a:p>
        </p:txBody>
      </p:sp>
      <p:sp>
        <p:nvSpPr>
          <p:cNvPr id="7" name="Text Placeholder 2">
            <a:extLst>
              <a:ext uri="{FF2B5EF4-FFF2-40B4-BE49-F238E27FC236}">
                <a16:creationId xmlns:a16="http://schemas.microsoft.com/office/drawing/2014/main" id="{E6A594B0-8176-0140-97DD-80B16FFE3A18}"/>
              </a:ext>
            </a:extLst>
          </p:cNvPr>
          <p:cNvSpPr>
            <a:spLocks noGrp="1"/>
          </p:cNvSpPr>
          <p:nvPr>
            <p:ph type="body" idx="1"/>
          </p:nvPr>
        </p:nvSpPr>
        <p:spPr>
          <a:xfrm>
            <a:off x="3922713" y="2931712"/>
            <a:ext cx="4572000" cy="2554287"/>
          </a:xfrm>
        </p:spPr>
        <p:txBody>
          <a:bodyPr>
            <a:normAutofit fontScale="92500"/>
          </a:bodyPr>
          <a:lstStyle/>
          <a:p>
            <a:r>
              <a:rPr lang="es-CR" sz="2000" dirty="0" err="1">
                <a:latin typeface="Arial" panose="020B0604020202020204" pitchFamily="34" charset="0"/>
                <a:cs typeface="Arial" panose="020B0604020202020204" pitchFamily="34" charset="0"/>
              </a:rPr>
              <a:t>Quality</a:t>
            </a:r>
            <a:r>
              <a:rPr lang="es-CR" sz="2000" dirty="0">
                <a:latin typeface="Arial" panose="020B0604020202020204" pitchFamily="34" charset="0"/>
                <a:cs typeface="Arial" panose="020B0604020202020204" pitchFamily="34" charset="0"/>
              </a:rPr>
              <a:t> </a:t>
            </a:r>
            <a:r>
              <a:rPr lang="es-CR" sz="2000" dirty="0" err="1">
                <a:latin typeface="Arial" panose="020B0604020202020204" pitchFamily="34" charset="0"/>
                <a:cs typeface="Arial" panose="020B0604020202020204" pitchFamily="34" charset="0"/>
              </a:rPr>
              <a:t>Function</a:t>
            </a:r>
            <a:r>
              <a:rPr lang="es-CR" sz="2000" dirty="0">
                <a:latin typeface="Arial" panose="020B0604020202020204" pitchFamily="34" charset="0"/>
                <a:cs typeface="Arial" panose="020B0604020202020204" pitchFamily="34" charset="0"/>
              </a:rPr>
              <a:t> </a:t>
            </a:r>
            <a:r>
              <a:rPr lang="es-CR" sz="2000" dirty="0" err="1">
                <a:latin typeface="Arial" panose="020B0604020202020204" pitchFamily="34" charset="0"/>
                <a:cs typeface="Arial" panose="020B0604020202020204" pitchFamily="34" charset="0"/>
              </a:rPr>
              <a:t>Deployment</a:t>
            </a:r>
            <a:r>
              <a:rPr lang="es-CR" sz="2000" dirty="0">
                <a:latin typeface="Arial" panose="020B0604020202020204" pitchFamily="34" charset="0"/>
                <a:cs typeface="Arial" panose="020B0604020202020204" pitchFamily="34" charset="0"/>
              </a:rPr>
              <a:t>, o Despliegue de la Función de Calidad, es una metodología utilizada en ingeniería de requerimientos y desarrollo de productos para transformar las necesidades y expectativas del cliente en características técnicas y requerimientos del producto.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6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244EFA-B5DB-1193-FD7B-E03F0D80F8E9}"/>
              </a:ext>
            </a:extLst>
          </p:cNvPr>
          <p:cNvSpPr>
            <a:spLocks noGrp="1"/>
          </p:cNvSpPr>
          <p:nvPr>
            <p:ph type="title"/>
          </p:nvPr>
        </p:nvSpPr>
        <p:spPr>
          <a:xfrm>
            <a:off x="279811" y="-171400"/>
            <a:ext cx="8515350" cy="894622"/>
          </a:xfrm>
        </p:spPr>
        <p:txBody>
          <a:bodyPr>
            <a:normAutofit fontScale="90000"/>
          </a:bodyPr>
          <a:lstStyle/>
          <a:p>
            <a:r>
              <a:rPr lang="es-CR" dirty="0"/>
              <a:t>Aplicación de QFD en Ingeniería de requerimientos.</a:t>
            </a:r>
          </a:p>
        </p:txBody>
      </p:sp>
      <p:sp>
        <p:nvSpPr>
          <p:cNvPr id="3" name="CuadroTexto 2">
            <a:extLst>
              <a:ext uri="{FF2B5EF4-FFF2-40B4-BE49-F238E27FC236}">
                <a16:creationId xmlns:a16="http://schemas.microsoft.com/office/drawing/2014/main" id="{B33C0035-EADE-6BDD-C763-F758BC37BB81}"/>
              </a:ext>
            </a:extLst>
          </p:cNvPr>
          <p:cNvSpPr txBox="1"/>
          <p:nvPr/>
        </p:nvSpPr>
        <p:spPr>
          <a:xfrm>
            <a:off x="584101" y="797510"/>
            <a:ext cx="7975798" cy="5262979"/>
          </a:xfrm>
          <a:prstGeom prst="rect">
            <a:avLst/>
          </a:prstGeom>
          <a:noFill/>
        </p:spPr>
        <p:txBody>
          <a:bodyPr wrap="square" rtlCol="0">
            <a:spAutoFit/>
          </a:bodyPr>
          <a:lstStyle/>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IDENTIFICACIÓN DE NECESIDADES DEL CLIENTE</a:t>
            </a:r>
            <a:r>
              <a:rPr lang="es-CR" sz="1600" dirty="0">
                <a:latin typeface="Arial" panose="020B0604020202020204" pitchFamily="34" charset="0"/>
                <a:cs typeface="Arial" panose="020B0604020202020204" pitchFamily="34" charset="0"/>
              </a:rPr>
              <a:t>: Se comienza recopilando las necesidades, deseos y expectativas de los clientes o usuarios a través de diversas técnicas, como entrevistas, encuestas y grupos focales.</a:t>
            </a:r>
          </a:p>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MATRICES DE QFD: </a:t>
            </a:r>
            <a:r>
              <a:rPr lang="es-CR" sz="1600" dirty="0">
                <a:latin typeface="Arial" panose="020B0604020202020204" pitchFamily="34" charset="0"/>
                <a:cs typeface="Arial" panose="020B0604020202020204" pitchFamily="34" charset="0"/>
              </a:rPr>
              <a:t>Se utiliza una matriz, conocida como Casa de la Calidad, que ayuda a visualizar la relación entre las necesidades del cliente y las características técnicas del producto. En esta matriz, las filas representan las necesidades del cliente y las columnas las características del producto.</a:t>
            </a:r>
          </a:p>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EVALUACIÓN DE IMPORTANCIA: </a:t>
            </a:r>
            <a:r>
              <a:rPr lang="es-CR" sz="1600" dirty="0">
                <a:latin typeface="Arial" panose="020B0604020202020204" pitchFamily="34" charset="0"/>
                <a:cs typeface="Arial" panose="020B0604020202020204" pitchFamily="34" charset="0"/>
              </a:rPr>
              <a:t>Cada necesidad del cliente se evalúa en términos de su importancia, lo que ayuda a priorizar los requerimientos en función de lo que es más crítico para el cliente.</a:t>
            </a:r>
          </a:p>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RELACIÓN ENTRE NECESIDADES Y CARACTERÍSTICAS</a:t>
            </a:r>
            <a:r>
              <a:rPr lang="es-CR" sz="1600" dirty="0">
                <a:latin typeface="Arial" panose="020B0604020202020204" pitchFamily="34" charset="0"/>
                <a:cs typeface="Arial" panose="020B0604020202020204" pitchFamily="34" charset="0"/>
              </a:rPr>
              <a:t>: Se evalúa cómo cada característica técnica satisface las necesidades del cliente. Esto se realiza utilizando símbolos o puntuaciones en la matriz para indicar la fuerza de la relación (por ejemplo, fuerte, moderada, débil).</a:t>
            </a:r>
          </a:p>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DESARROLLO DE REQUERIMIENTOS TÉCNICOS :</a:t>
            </a:r>
            <a:r>
              <a:rPr lang="es-CR" sz="1600" dirty="0">
                <a:latin typeface="Arial" panose="020B0604020202020204" pitchFamily="34" charset="0"/>
                <a:cs typeface="Arial" panose="020B0604020202020204" pitchFamily="34" charset="0"/>
              </a:rPr>
              <a:t>A partir de la matriz, se derivan los requerimientos técnicos que deben cumplirse para satisfacer las necesidades del cliente. Esto asegura que el equipo de desarrollo esté enfocado en lo que realmente importa para los usuarios.</a:t>
            </a:r>
          </a:p>
          <a:p>
            <a:pPr marL="342900" indent="-342900">
              <a:buFont typeface="+mj-lt"/>
              <a:buAutoNum type="arabicPeriod"/>
            </a:pPr>
            <a:r>
              <a:rPr lang="es-CR" sz="1600" dirty="0">
                <a:solidFill>
                  <a:srgbClr val="00B050"/>
                </a:solidFill>
                <a:latin typeface="Arial" panose="020B0604020202020204" pitchFamily="34" charset="0"/>
                <a:cs typeface="Arial" panose="020B0604020202020204" pitchFamily="34" charset="0"/>
              </a:rPr>
              <a:t>ITERACIÓN Y REVISIÓN: </a:t>
            </a:r>
            <a:r>
              <a:rPr lang="es-CR" sz="1600" dirty="0">
                <a:latin typeface="Arial" panose="020B0604020202020204" pitchFamily="34" charset="0"/>
                <a:cs typeface="Arial" panose="020B0604020202020204" pitchFamily="34" charset="0"/>
              </a:rPr>
              <a:t>El proceso de QFD es iterativo, lo que significa que se puede revisar y actualizar a medida que se obtiene nueva información sobre las necesidades del cliente o se avanza en el desarrollo del producto.</a:t>
            </a:r>
          </a:p>
        </p:txBody>
      </p:sp>
    </p:spTree>
    <p:extLst>
      <p:ext uri="{BB962C8B-B14F-4D97-AF65-F5344CB8AC3E}">
        <p14:creationId xmlns:p14="http://schemas.microsoft.com/office/powerpoint/2010/main" val="1027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abla&#10;&#10;Descripción generada automáticamente">
            <a:extLst>
              <a:ext uri="{FF2B5EF4-FFF2-40B4-BE49-F238E27FC236}">
                <a16:creationId xmlns:a16="http://schemas.microsoft.com/office/drawing/2014/main" id="{DE0A0BB1-4973-F0CE-1A2B-26AEADF327E3}"/>
              </a:ext>
            </a:extLst>
          </p:cNvPr>
          <p:cNvPicPr>
            <a:picLocks noChangeAspect="1"/>
          </p:cNvPicPr>
          <p:nvPr/>
        </p:nvPicPr>
        <p:blipFill>
          <a:blip r:embed="rId2"/>
          <a:stretch>
            <a:fillRect/>
          </a:stretch>
        </p:blipFill>
        <p:spPr>
          <a:xfrm>
            <a:off x="457200" y="2382795"/>
            <a:ext cx="8229600" cy="2723029"/>
          </a:xfrm>
          <a:prstGeom prst="rect">
            <a:avLst/>
          </a:prstGeom>
          <a:noFill/>
        </p:spPr>
      </p:pic>
      <p:sp>
        <p:nvSpPr>
          <p:cNvPr id="2" name="Título 1">
            <a:extLst>
              <a:ext uri="{FF2B5EF4-FFF2-40B4-BE49-F238E27FC236}">
                <a16:creationId xmlns:a16="http://schemas.microsoft.com/office/drawing/2014/main" id="{F955033D-1D10-F1B4-337F-F50110716E02}"/>
              </a:ext>
            </a:extLst>
          </p:cNvPr>
          <p:cNvSpPr>
            <a:spLocks noGrp="1"/>
          </p:cNvSpPr>
          <p:nvPr>
            <p:ph type="title"/>
          </p:nvPr>
        </p:nvSpPr>
        <p:spPr>
          <a:xfrm>
            <a:off x="457200" y="274638"/>
            <a:ext cx="8229600" cy="1143000"/>
          </a:xfrm>
        </p:spPr>
        <p:txBody>
          <a:bodyPr anchor="ctr">
            <a:normAutofit/>
          </a:bodyPr>
          <a:lstStyle/>
          <a:p>
            <a:r>
              <a:rPr lang="es-CR" dirty="0"/>
              <a:t>EJEMPLO:</a:t>
            </a:r>
          </a:p>
        </p:txBody>
      </p:sp>
    </p:spTree>
    <p:extLst>
      <p:ext uri="{BB962C8B-B14F-4D97-AF65-F5344CB8AC3E}">
        <p14:creationId xmlns:p14="http://schemas.microsoft.com/office/powerpoint/2010/main" val="85403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REUNIÓN INICIAL</a:t>
            </a:r>
          </a:p>
        </p:txBody>
      </p:sp>
      <p:sp>
        <p:nvSpPr>
          <p:cNvPr id="7" name="Text Placeholder 2">
            <a:extLst>
              <a:ext uri="{FF2B5EF4-FFF2-40B4-BE49-F238E27FC236}">
                <a16:creationId xmlns:a16="http://schemas.microsoft.com/office/drawing/2014/main" id="{AAA1CE81-EECB-8024-42CE-9579BC3BEEB7}"/>
              </a:ext>
            </a:extLst>
          </p:cNvPr>
          <p:cNvSpPr>
            <a:spLocks noGrp="1"/>
          </p:cNvSpPr>
          <p:nvPr>
            <p:ph type="subTitle" idx="1"/>
          </p:nvPr>
        </p:nvSpPr>
        <p:spPr>
          <a:xfrm>
            <a:off x="685800" y="3611607"/>
            <a:ext cx="7772400" cy="1199704"/>
          </a:xfrm>
        </p:spPr>
        <p:txBody>
          <a:bodyPr>
            <a:normAutofit/>
          </a:bodyPr>
          <a:lstStyle/>
          <a:p>
            <a:pPr>
              <a:lnSpc>
                <a:spcPct val="90000"/>
              </a:lnSpc>
            </a:pPr>
            <a:r>
              <a:rPr lang="es-CR" sz="1900" dirty="0">
                <a:latin typeface="Arial" panose="020B0604020202020204" pitchFamily="34" charset="0"/>
                <a:cs typeface="Arial" panose="020B0604020202020204" pitchFamily="34" charset="0"/>
              </a:rPr>
              <a:t>Reunión de lanzamiento o </a:t>
            </a:r>
            <a:r>
              <a:rPr lang="es-CR" sz="1900" dirty="0" err="1">
                <a:latin typeface="Arial" panose="020B0604020202020204" pitchFamily="34" charset="0"/>
                <a:cs typeface="Arial" panose="020B0604020202020204" pitchFamily="34" charset="0"/>
              </a:rPr>
              <a:t>kick</a:t>
            </a:r>
            <a:r>
              <a:rPr lang="es-CR" sz="1900" dirty="0">
                <a:latin typeface="Arial" panose="020B0604020202020204" pitchFamily="34" charset="0"/>
                <a:cs typeface="Arial" panose="020B0604020202020204" pitchFamily="34" charset="0"/>
              </a:rPr>
              <a:t>-off meeting, es el primer encuentro formal entre todos los involucrados en el proyecto (desarrolladores, clientes, partes interesadas, etc.). </a:t>
            </a:r>
            <a:endParaRPr lang="en-US"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73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A2A0053-55D0-F4D7-6698-91D529447E6A}"/>
              </a:ext>
            </a:extLst>
          </p:cNvPr>
          <p:cNvSpPr txBox="1"/>
          <p:nvPr/>
        </p:nvSpPr>
        <p:spPr>
          <a:xfrm>
            <a:off x="1295636" y="612844"/>
            <a:ext cx="6552728" cy="5632311"/>
          </a:xfrm>
          <a:prstGeom prst="rect">
            <a:avLst/>
          </a:prstGeom>
          <a:noFill/>
        </p:spPr>
        <p:txBody>
          <a:bodyPr wrap="square" rtlCol="0">
            <a:spAutoFit/>
          </a:bodyPr>
          <a:lstStyle/>
          <a:p>
            <a:r>
              <a:rPr lang="es-CR" dirty="0">
                <a:latin typeface="Arial" panose="020B0604020202020204" pitchFamily="34" charset="0"/>
                <a:cs typeface="Arial" panose="020B0604020202020204" pitchFamily="34" charset="0"/>
              </a:rPr>
              <a:t>Se suelen abarcar los siguientes temas: </a:t>
            </a:r>
          </a:p>
          <a:p>
            <a:endParaRPr lang="es-CR" dirty="0">
              <a:latin typeface="Arial" panose="020B0604020202020204" pitchFamily="34" charset="0"/>
              <a:cs typeface="Arial" panose="020B0604020202020204" pitchFamily="34" charset="0"/>
            </a:endParaRPr>
          </a:p>
          <a:p>
            <a:pPr marL="342900" indent="-342900">
              <a:buFont typeface="+mj-lt"/>
              <a:buAutoNum type="arabicPeriod"/>
            </a:pPr>
            <a:r>
              <a:rPr lang="es-CR" b="1" dirty="0">
                <a:latin typeface="Arial" panose="020B0604020202020204" pitchFamily="34" charset="0"/>
                <a:cs typeface="Arial" panose="020B0604020202020204" pitchFamily="34" charset="0"/>
              </a:rPr>
              <a:t>Introducción de los miembros: </a:t>
            </a:r>
            <a:r>
              <a:rPr lang="es-CR" dirty="0">
                <a:latin typeface="Arial" panose="020B0604020202020204" pitchFamily="34" charset="0"/>
                <a:cs typeface="Arial" panose="020B0604020202020204" pitchFamily="34" charset="0"/>
              </a:rPr>
              <a:t>Se presenta a los equipos y se definen roles y responsabilidades.</a:t>
            </a:r>
          </a:p>
          <a:p>
            <a:pPr marL="342900" indent="-342900">
              <a:buFont typeface="+mj-lt"/>
              <a:buAutoNum type="arabicPeriod"/>
            </a:pPr>
            <a:r>
              <a:rPr lang="es-CR" b="1" dirty="0">
                <a:latin typeface="Arial" panose="020B0604020202020204" pitchFamily="34" charset="0"/>
                <a:cs typeface="Arial" panose="020B0604020202020204" pitchFamily="34" charset="0"/>
              </a:rPr>
              <a:t>Objetivos del proyecto: </a:t>
            </a:r>
            <a:r>
              <a:rPr lang="es-CR" dirty="0">
                <a:latin typeface="Arial" panose="020B0604020202020204" pitchFamily="34" charset="0"/>
                <a:cs typeface="Arial" panose="020B0604020202020204" pitchFamily="34" charset="0"/>
              </a:rPr>
              <a:t>Se detalla qué se espera lograr con el software y los resultados esperados.</a:t>
            </a:r>
          </a:p>
          <a:p>
            <a:pPr marL="342900" indent="-342900">
              <a:buFont typeface="+mj-lt"/>
              <a:buAutoNum type="arabicPeriod"/>
            </a:pPr>
            <a:r>
              <a:rPr lang="es-CR" b="1" dirty="0">
                <a:latin typeface="Arial" panose="020B0604020202020204" pitchFamily="34" charset="0"/>
                <a:cs typeface="Arial" panose="020B0604020202020204" pitchFamily="34" charset="0"/>
              </a:rPr>
              <a:t>Alcance del proyecto: </a:t>
            </a:r>
            <a:r>
              <a:rPr lang="es-CR" dirty="0">
                <a:latin typeface="Arial" panose="020B0604020202020204" pitchFamily="34" charset="0"/>
                <a:cs typeface="Arial" panose="020B0604020202020204" pitchFamily="34" charset="0"/>
              </a:rPr>
              <a:t>Se clarifica lo que está dentro y fuera del proyecto para evitar malentendidos futuros.</a:t>
            </a:r>
          </a:p>
          <a:p>
            <a:pPr marL="342900" indent="-342900">
              <a:buFont typeface="+mj-lt"/>
              <a:buAutoNum type="arabicPeriod"/>
            </a:pPr>
            <a:r>
              <a:rPr lang="es-CR" b="1" dirty="0">
                <a:latin typeface="Arial" panose="020B0604020202020204" pitchFamily="34" charset="0"/>
                <a:cs typeface="Arial" panose="020B0604020202020204" pitchFamily="34" charset="0"/>
              </a:rPr>
              <a:t>Cronograma y fases: </a:t>
            </a:r>
            <a:r>
              <a:rPr lang="es-CR" dirty="0">
                <a:latin typeface="Arial" panose="020B0604020202020204" pitchFamily="34" charset="0"/>
                <a:cs typeface="Arial" panose="020B0604020202020204" pitchFamily="34" charset="0"/>
              </a:rPr>
              <a:t>Se discuten los plazos, hitos clave y el plan general de desarrollo.</a:t>
            </a:r>
          </a:p>
          <a:p>
            <a:pPr marL="342900" indent="-342900">
              <a:buFont typeface="+mj-lt"/>
              <a:buAutoNum type="arabicPeriod"/>
            </a:pPr>
            <a:r>
              <a:rPr lang="es-CR" b="1" dirty="0">
                <a:latin typeface="Arial" panose="020B0604020202020204" pitchFamily="34" charset="0"/>
                <a:cs typeface="Arial" panose="020B0604020202020204" pitchFamily="34" charset="0"/>
              </a:rPr>
              <a:t>Tecnologías y herramientas: </a:t>
            </a:r>
            <a:r>
              <a:rPr lang="es-CR" dirty="0">
                <a:latin typeface="Arial" panose="020B0604020202020204" pitchFamily="34" charset="0"/>
                <a:cs typeface="Arial" panose="020B0604020202020204" pitchFamily="34" charset="0"/>
              </a:rPr>
              <a:t>Se acuerda el </a:t>
            </a:r>
            <a:r>
              <a:rPr lang="es-CR" dirty="0" err="1">
                <a:latin typeface="Arial" panose="020B0604020202020204" pitchFamily="34" charset="0"/>
                <a:cs typeface="Arial" panose="020B0604020202020204" pitchFamily="34" charset="0"/>
              </a:rPr>
              <a:t>stack</a:t>
            </a:r>
            <a:r>
              <a:rPr lang="es-CR" dirty="0">
                <a:latin typeface="Arial" panose="020B0604020202020204" pitchFamily="34" charset="0"/>
                <a:cs typeface="Arial" panose="020B0604020202020204" pitchFamily="34" charset="0"/>
              </a:rPr>
              <a:t> tecnológico y las herramientas que se utilizarán para gestionar el proyecto.</a:t>
            </a:r>
          </a:p>
          <a:p>
            <a:pPr marL="342900" indent="-342900">
              <a:buFont typeface="+mj-lt"/>
              <a:buAutoNum type="arabicPeriod"/>
            </a:pPr>
            <a:r>
              <a:rPr lang="es-CR" b="1" dirty="0">
                <a:latin typeface="Arial" panose="020B0604020202020204" pitchFamily="34" charset="0"/>
                <a:cs typeface="Arial" panose="020B0604020202020204" pitchFamily="34" charset="0"/>
              </a:rPr>
              <a:t>Expectativas y entregables: </a:t>
            </a:r>
            <a:r>
              <a:rPr lang="es-CR" dirty="0">
                <a:latin typeface="Arial" panose="020B0604020202020204" pitchFamily="34" charset="0"/>
                <a:cs typeface="Arial" panose="020B0604020202020204" pitchFamily="34" charset="0"/>
              </a:rPr>
              <a:t>Se establece qué se debe entregar en cada fase del proyecto.</a:t>
            </a:r>
          </a:p>
          <a:p>
            <a:pPr marL="342900" indent="-342900">
              <a:buFont typeface="+mj-lt"/>
              <a:buAutoNum type="arabicPeriod"/>
            </a:pPr>
            <a:r>
              <a:rPr lang="es-CR" b="1" dirty="0">
                <a:latin typeface="Arial" panose="020B0604020202020204" pitchFamily="34" charset="0"/>
                <a:cs typeface="Arial" panose="020B0604020202020204" pitchFamily="34" charset="0"/>
              </a:rPr>
              <a:t>Riesgos iniciales: </a:t>
            </a:r>
            <a:r>
              <a:rPr lang="es-CR" dirty="0">
                <a:latin typeface="Arial" panose="020B0604020202020204" pitchFamily="34" charset="0"/>
                <a:cs typeface="Arial" panose="020B0604020202020204" pitchFamily="34" charset="0"/>
              </a:rPr>
              <a:t>Se identifican posibles riesgos y problemas que podrían surgir durante el desarrollo.</a:t>
            </a:r>
          </a:p>
          <a:p>
            <a:pPr marL="342900" indent="-342900">
              <a:buFont typeface="+mj-lt"/>
              <a:buAutoNum type="arabicPeriod"/>
            </a:pPr>
            <a:r>
              <a:rPr lang="es-CR" b="1" dirty="0">
                <a:latin typeface="Arial" panose="020B0604020202020204" pitchFamily="34" charset="0"/>
                <a:cs typeface="Arial" panose="020B0604020202020204" pitchFamily="34" charset="0"/>
              </a:rPr>
              <a:t>Comunicación: </a:t>
            </a:r>
            <a:r>
              <a:rPr lang="es-CR" dirty="0">
                <a:latin typeface="Arial" panose="020B0604020202020204" pitchFamily="34" charset="0"/>
                <a:cs typeface="Arial" panose="020B0604020202020204" pitchFamily="34" charset="0"/>
              </a:rPr>
              <a:t>Se define cómo será la comunicación entre el equipo y con el cliente, las reuniones regulares y los canales de comunicación.</a:t>
            </a:r>
          </a:p>
        </p:txBody>
      </p:sp>
    </p:spTree>
    <p:extLst>
      <p:ext uri="{BB962C8B-B14F-4D97-AF65-F5344CB8AC3E}">
        <p14:creationId xmlns:p14="http://schemas.microsoft.com/office/powerpoint/2010/main" val="24664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E6A99-0BEC-D652-CB09-D00AD1EFF352}"/>
              </a:ext>
            </a:extLst>
          </p:cNvPr>
          <p:cNvSpPr>
            <a:spLocks noGrp="1"/>
          </p:cNvSpPr>
          <p:nvPr>
            <p:ph type="title"/>
          </p:nvPr>
        </p:nvSpPr>
        <p:spPr>
          <a:xfrm>
            <a:off x="457200" y="144418"/>
            <a:ext cx="8229600" cy="1143000"/>
          </a:xfrm>
        </p:spPr>
        <p:txBody>
          <a:bodyPr>
            <a:normAutofit/>
          </a:bodyPr>
          <a:lstStyle/>
          <a:p>
            <a:r>
              <a:rPr lang="es-CR" dirty="0"/>
              <a:t>PRÁCTICA REUNIÓN: </a:t>
            </a:r>
          </a:p>
        </p:txBody>
      </p:sp>
      <p:sp>
        <p:nvSpPr>
          <p:cNvPr id="3" name="CuadroTexto 2">
            <a:extLst>
              <a:ext uri="{FF2B5EF4-FFF2-40B4-BE49-F238E27FC236}">
                <a16:creationId xmlns:a16="http://schemas.microsoft.com/office/drawing/2014/main" id="{490FDA53-A8C3-BD28-A01A-C9209F7A1AEF}"/>
              </a:ext>
            </a:extLst>
          </p:cNvPr>
          <p:cNvSpPr txBox="1"/>
          <p:nvPr/>
        </p:nvSpPr>
        <p:spPr>
          <a:xfrm>
            <a:off x="899592" y="1340768"/>
            <a:ext cx="7344816" cy="4801314"/>
          </a:xfrm>
          <a:prstGeom prst="rect">
            <a:avLst/>
          </a:prstGeom>
          <a:noFill/>
        </p:spPr>
        <p:txBody>
          <a:bodyPr wrap="square" rtlCol="0">
            <a:spAutoFit/>
          </a:bodyPr>
          <a:lstStyle/>
          <a:p>
            <a:r>
              <a:rPr lang="es-CR" dirty="0"/>
              <a:t>Deben crear una reunión inicial dónde abarquen los temas que se exponen en la diapositiva anterior.</a:t>
            </a:r>
          </a:p>
          <a:p>
            <a:endParaRPr lang="es-CR" dirty="0"/>
          </a:p>
          <a:p>
            <a:r>
              <a:rPr lang="es-CR" dirty="0"/>
              <a:t>Esto para definir:</a:t>
            </a:r>
          </a:p>
          <a:p>
            <a:pPr marL="342900" indent="-342900">
              <a:buFont typeface="+mj-lt"/>
              <a:buAutoNum type="arabicPeriod"/>
            </a:pPr>
            <a:r>
              <a:rPr lang="es-CR" dirty="0"/>
              <a:t>Introducción de los miembros; Se definan los roles del equipo en la primera reunión</a:t>
            </a:r>
          </a:p>
          <a:p>
            <a:pPr marL="342900" indent="-342900">
              <a:buFont typeface="+mj-lt"/>
              <a:buAutoNum type="arabicPeriod"/>
            </a:pPr>
            <a:r>
              <a:rPr lang="es-CR" dirty="0"/>
              <a:t>Objetivos del proyecto: De los diseños que van a realizar, van a definir cuál es el problema que están resolviendo, ya que su proyecto debe de solventar una problemática. </a:t>
            </a:r>
          </a:p>
          <a:p>
            <a:pPr marL="342900" indent="-342900">
              <a:buFont typeface="+mj-lt"/>
              <a:buAutoNum type="arabicPeriod"/>
            </a:pPr>
            <a:r>
              <a:rPr lang="es-CR" dirty="0"/>
              <a:t>Alcance del proyecto: Van a definir el alcance que va a tener el desarrollo tanto para ustedes cómo equipo, tanto para el cliente por fuera. </a:t>
            </a:r>
          </a:p>
          <a:p>
            <a:pPr marL="342900" indent="-342900">
              <a:buFont typeface="+mj-lt"/>
              <a:buAutoNum type="arabicPeriod"/>
            </a:pPr>
            <a:r>
              <a:rPr lang="es-CR" dirty="0"/>
              <a:t>Cronograma y fases: Van a definir 7 semanas dónde se discuten los plazos, hitos y el plan que va a llegar los diseños y documentación deben de utilizar fechas aproximadas ejemplo: Lunes 23/10/2024 al viernes 25/10/2024</a:t>
            </a:r>
          </a:p>
        </p:txBody>
      </p:sp>
    </p:spTree>
    <p:extLst>
      <p:ext uri="{BB962C8B-B14F-4D97-AF65-F5344CB8AC3E}">
        <p14:creationId xmlns:p14="http://schemas.microsoft.com/office/powerpoint/2010/main" val="75630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E6A99-0BEC-D652-CB09-D00AD1EFF352}"/>
              </a:ext>
            </a:extLst>
          </p:cNvPr>
          <p:cNvSpPr>
            <a:spLocks noGrp="1"/>
          </p:cNvSpPr>
          <p:nvPr>
            <p:ph type="title"/>
          </p:nvPr>
        </p:nvSpPr>
        <p:spPr>
          <a:xfrm>
            <a:off x="457200" y="144418"/>
            <a:ext cx="8229600" cy="1143000"/>
          </a:xfrm>
        </p:spPr>
        <p:txBody>
          <a:bodyPr>
            <a:normAutofit/>
          </a:bodyPr>
          <a:lstStyle/>
          <a:p>
            <a:r>
              <a:rPr lang="es-CR" dirty="0"/>
              <a:t>PRÁCTICA REUNIÓN: </a:t>
            </a:r>
          </a:p>
        </p:txBody>
      </p:sp>
      <p:sp>
        <p:nvSpPr>
          <p:cNvPr id="3" name="CuadroTexto 2">
            <a:extLst>
              <a:ext uri="{FF2B5EF4-FFF2-40B4-BE49-F238E27FC236}">
                <a16:creationId xmlns:a16="http://schemas.microsoft.com/office/drawing/2014/main" id="{490FDA53-A8C3-BD28-A01A-C9209F7A1AEF}"/>
              </a:ext>
            </a:extLst>
          </p:cNvPr>
          <p:cNvSpPr txBox="1"/>
          <p:nvPr/>
        </p:nvSpPr>
        <p:spPr>
          <a:xfrm>
            <a:off x="971600" y="1751617"/>
            <a:ext cx="7344816" cy="3354765"/>
          </a:xfrm>
          <a:prstGeom prst="rect">
            <a:avLst/>
          </a:prstGeom>
          <a:noFill/>
        </p:spPr>
        <p:txBody>
          <a:bodyPr wrap="square" rtlCol="0">
            <a:spAutoFit/>
          </a:bodyPr>
          <a:lstStyle/>
          <a:p>
            <a:r>
              <a:rPr lang="es-CR" dirty="0"/>
              <a:t>Esto para definir:</a:t>
            </a:r>
          </a:p>
          <a:p>
            <a:pPr marL="342900" indent="-342900">
              <a:buFont typeface="+mj-lt"/>
              <a:buAutoNum type="arabicPeriod"/>
            </a:pPr>
            <a:r>
              <a:rPr lang="es-CR" dirty="0"/>
              <a:t>Tecnología y herramientas: Deben exponer en su reunión y en su documentación las herramientas que van a utilizar para hacer su proyecto. TODAS LAS HERRAMIENTAS. </a:t>
            </a:r>
          </a:p>
          <a:p>
            <a:pPr marL="342900" indent="-342900">
              <a:buFont typeface="+mj-lt"/>
              <a:buAutoNum type="arabicPeriod"/>
            </a:pPr>
            <a:r>
              <a:rPr lang="es-CR" sz="2000" dirty="0">
                <a:solidFill>
                  <a:schemeClr val="bg1"/>
                </a:solidFill>
              </a:rPr>
              <a:t>Expectativas y entregables: Esto se va a plantear en el cronograma (NO HACER ESTA PARTE) </a:t>
            </a:r>
          </a:p>
          <a:p>
            <a:pPr marL="342900" indent="-342900">
              <a:buFont typeface="+mj-lt"/>
              <a:buAutoNum type="arabicPeriod"/>
            </a:pPr>
            <a:r>
              <a:rPr lang="es-CR" sz="2000" dirty="0"/>
              <a:t>Riesgos: YA LOS PLASMAMOS. HACER CASO OMISO DE ESTA PARTE. </a:t>
            </a:r>
          </a:p>
          <a:p>
            <a:pPr marL="342900" indent="-342900">
              <a:buFont typeface="+mj-lt"/>
              <a:buAutoNum type="arabicPeriod"/>
            </a:pPr>
            <a:r>
              <a:rPr lang="es-CR" sz="2000" dirty="0"/>
              <a:t>Comunicación: Van a definirme cómo va a ser la comunicación entre ustedes cómo equipo y entre el ¨CLIENTE ¨</a:t>
            </a:r>
          </a:p>
        </p:txBody>
      </p:sp>
    </p:spTree>
    <p:extLst>
      <p:ext uri="{BB962C8B-B14F-4D97-AF65-F5344CB8AC3E}">
        <p14:creationId xmlns:p14="http://schemas.microsoft.com/office/powerpoint/2010/main" val="1663894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6CCFE-7571-B847-E922-8C3859545231}"/>
              </a:ext>
            </a:extLst>
          </p:cNvPr>
          <p:cNvSpPr>
            <a:spLocks noGrp="1"/>
          </p:cNvSpPr>
          <p:nvPr>
            <p:ph type="ctrTitle"/>
          </p:nvPr>
        </p:nvSpPr>
        <p:spPr>
          <a:xfrm>
            <a:off x="685800" y="1752601"/>
            <a:ext cx="7772400" cy="1829761"/>
          </a:xfrm>
        </p:spPr>
        <p:txBody>
          <a:bodyPr anchor="b">
            <a:normAutofit/>
          </a:bodyPr>
          <a:lstStyle/>
          <a:p>
            <a:r>
              <a:rPr lang="es-CR" dirty="0"/>
              <a:t>ENTREVISTAS</a:t>
            </a:r>
          </a:p>
        </p:txBody>
      </p:sp>
      <p:sp>
        <p:nvSpPr>
          <p:cNvPr id="7" name="Text Placeholder 2">
            <a:extLst>
              <a:ext uri="{FF2B5EF4-FFF2-40B4-BE49-F238E27FC236}">
                <a16:creationId xmlns:a16="http://schemas.microsoft.com/office/drawing/2014/main" id="{6773C772-DEA8-AE91-D347-6C6F27EA3DC7}"/>
              </a:ext>
            </a:extLst>
          </p:cNvPr>
          <p:cNvSpPr>
            <a:spLocks noGrp="1"/>
          </p:cNvSpPr>
          <p:nvPr>
            <p:ph type="subTitle" idx="1"/>
          </p:nvPr>
        </p:nvSpPr>
        <p:spPr>
          <a:xfrm>
            <a:off x="685800" y="3611607"/>
            <a:ext cx="7772400" cy="1199704"/>
          </a:xfrm>
        </p:spPr>
        <p:txBody>
          <a:bodyPr>
            <a:normAutofit/>
          </a:bodyPr>
          <a:lstStyle/>
          <a:p>
            <a:pPr>
              <a:lnSpc>
                <a:spcPct val="90000"/>
              </a:lnSpc>
            </a:pPr>
            <a:r>
              <a:rPr lang="en-US" sz="2000" dirty="0">
                <a:latin typeface="Arial" panose="020B0604020202020204" pitchFamily="34" charset="0"/>
                <a:cs typeface="Arial" panose="020B0604020202020204" pitchFamily="34" charset="0"/>
              </a:rPr>
              <a:t>En la </a:t>
            </a:r>
            <a:r>
              <a:rPr lang="en-US" sz="2000" dirty="0" err="1">
                <a:latin typeface="Arial" panose="020B0604020202020204" pitchFamily="34" charset="0"/>
                <a:cs typeface="Arial" panose="020B0604020202020204" pitchFamily="34" charset="0"/>
              </a:rPr>
              <a:t>toma</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requerimientos</a:t>
            </a:r>
            <a:r>
              <a:rPr lang="en-US" sz="2000" dirty="0">
                <a:latin typeface="Arial" panose="020B0604020202020204" pitchFamily="34" charset="0"/>
                <a:cs typeface="Arial" panose="020B0604020202020204" pitchFamily="34" charset="0"/>
              </a:rPr>
              <a:t> las </a:t>
            </a:r>
            <a:r>
              <a:rPr lang="en-US" sz="2000" dirty="0" err="1">
                <a:latin typeface="Arial" panose="020B0604020202020204" pitchFamily="34" charset="0"/>
                <a:cs typeface="Arial" panose="020B0604020202020204" pitchFamily="34" charset="0"/>
              </a:rPr>
              <a:t>entrevistas</a:t>
            </a:r>
            <a:r>
              <a:rPr lang="en-US" sz="2000" dirty="0">
                <a:latin typeface="Arial" panose="020B0604020202020204" pitchFamily="34" charset="0"/>
                <a:cs typeface="Arial" panose="020B0604020202020204" pitchFamily="34" charset="0"/>
              </a:rPr>
              <a:t> son </a:t>
            </a:r>
            <a:r>
              <a:rPr lang="en-US" sz="2000" dirty="0" err="1">
                <a:latin typeface="Arial" panose="020B0604020202020204" pitchFamily="34" charset="0"/>
                <a:cs typeface="Arial" panose="020B0604020202020204" pitchFamily="34" charset="0"/>
              </a:rPr>
              <a:t>una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técnica</a:t>
            </a:r>
            <a:r>
              <a:rPr lang="en-US" sz="2000" dirty="0">
                <a:latin typeface="Arial" panose="020B0604020202020204" pitchFamily="34" charset="0"/>
                <a:cs typeface="Arial" panose="020B0604020202020204" pitchFamily="34" charset="0"/>
              </a:rPr>
              <a:t> clave </a:t>
            </a:r>
            <a:r>
              <a:rPr lang="en-US" sz="2000" dirty="0" err="1">
                <a:latin typeface="Arial" panose="020B0604020202020204" pitchFamily="34" charset="0"/>
                <a:cs typeface="Arial" panose="020B0604020202020204" pitchFamily="34" charset="0"/>
              </a:rPr>
              <a:t>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desarrollo</a:t>
            </a:r>
            <a:r>
              <a:rPr lang="en-US" sz="2000" dirty="0">
                <a:latin typeface="Arial" panose="020B0604020202020204" pitchFamily="34" charset="0"/>
                <a:cs typeface="Arial" panose="020B0604020202020204" pitchFamily="34" charset="0"/>
              </a:rPr>
              <a:t> del software para </a:t>
            </a:r>
            <a:r>
              <a:rPr lang="en-US" sz="2000" dirty="0" err="1">
                <a:latin typeface="Arial" panose="020B0604020202020204" pitchFamily="34" charset="0"/>
                <a:cs typeface="Arial" panose="020B0604020202020204" pitchFamily="34" charset="0"/>
              </a:rPr>
              <a:t>recopilar</a:t>
            </a:r>
            <a:r>
              <a:rPr lang="en-US" sz="2000" dirty="0">
                <a:latin typeface="Arial" panose="020B0604020202020204" pitchFamily="34" charset="0"/>
                <a:cs typeface="Arial" panose="020B0604020202020204" pitchFamily="34" charset="0"/>
              </a:rPr>
              <a:t> la </a:t>
            </a:r>
            <a:r>
              <a:rPr lang="en-US" sz="2000" dirty="0" err="1">
                <a:latin typeface="Arial" panose="020B0604020202020204" pitchFamily="34" charset="0"/>
                <a:cs typeface="Arial" panose="020B0604020202020204" pitchFamily="34" charset="0"/>
              </a:rPr>
              <a:t>información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sobre</a:t>
            </a:r>
            <a:r>
              <a:rPr lang="en-US" sz="2000" dirty="0">
                <a:latin typeface="Arial" panose="020B0604020202020204" pitchFamily="34" charset="0"/>
                <a:cs typeface="Arial" panose="020B0604020202020204" pitchFamily="34" charset="0"/>
              </a:rPr>
              <a:t> las </a:t>
            </a:r>
            <a:r>
              <a:rPr lang="en-US" sz="2000" dirty="0" err="1">
                <a:latin typeface="Arial" panose="020B0604020202020204" pitchFamily="34" charset="0"/>
                <a:cs typeface="Arial" panose="020B0604020202020204" pitchFamily="34" charset="0"/>
              </a:rPr>
              <a:t>necesidades</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2015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E63C18D-B053-7B3D-1D8B-A15410B3E53D}"/>
              </a:ext>
            </a:extLst>
          </p:cNvPr>
          <p:cNvSpPr txBox="1"/>
          <p:nvPr/>
        </p:nvSpPr>
        <p:spPr>
          <a:xfrm>
            <a:off x="683568" y="620688"/>
            <a:ext cx="7344816" cy="5693866"/>
          </a:xfrm>
          <a:prstGeom prst="rect">
            <a:avLst/>
          </a:prstGeom>
          <a:noFill/>
        </p:spPr>
        <p:txBody>
          <a:bodyPr wrap="square" rtlCol="0">
            <a:spAutoFit/>
          </a:bodyPr>
          <a:lstStyle/>
          <a:p>
            <a:r>
              <a:rPr lang="es-CR" sz="2400" dirty="0">
                <a:latin typeface="Arial" panose="020B0604020202020204" pitchFamily="34" charset="0"/>
                <a:cs typeface="Arial" panose="020B0604020202020204" pitchFamily="34" charset="0"/>
              </a:rPr>
              <a:t>TIPO DE ENTREVISTAS</a:t>
            </a:r>
          </a:p>
          <a:p>
            <a:endParaRPr lang="es-CR" sz="2000" dirty="0">
              <a:latin typeface="Arial" panose="020B0604020202020204" pitchFamily="34" charset="0"/>
              <a:cs typeface="Arial" panose="020B0604020202020204" pitchFamily="34" charset="0"/>
            </a:endParaRPr>
          </a:p>
          <a:p>
            <a:pPr marL="342900" indent="-342900">
              <a:buFont typeface="+mj-lt"/>
              <a:buAutoNum type="arabicPeriod"/>
            </a:pPr>
            <a:r>
              <a:rPr lang="es-CR" sz="2000" dirty="0">
                <a:latin typeface="Arial" panose="020B0604020202020204" pitchFamily="34" charset="0"/>
                <a:cs typeface="Arial" panose="020B0604020202020204" pitchFamily="34" charset="0"/>
              </a:rPr>
              <a:t>Entrevistas estructuradas:</a:t>
            </a:r>
          </a:p>
          <a:p>
            <a:pPr marL="800100" lvl="1" indent="-342900">
              <a:buFont typeface="+mj-lt"/>
              <a:buAutoNum type="arabicPeriod"/>
            </a:pPr>
            <a:r>
              <a:rPr lang="es-CR" sz="2000" dirty="0">
                <a:latin typeface="Arial" panose="020B0604020202020204" pitchFamily="34" charset="0"/>
                <a:cs typeface="Arial" panose="020B0604020202020204" pitchFamily="34" charset="0"/>
              </a:rPr>
              <a:t>Se realizan preguntas predefinidas </a:t>
            </a:r>
          </a:p>
          <a:p>
            <a:pPr marL="1257300" lvl="2" indent="-342900">
              <a:buFont typeface="+mj-lt"/>
              <a:buAutoNum type="arabicPeriod"/>
            </a:pPr>
            <a:r>
              <a:rPr lang="es-CR" sz="2000" dirty="0">
                <a:latin typeface="Arial" panose="020B0604020202020204" pitchFamily="34" charset="0"/>
                <a:cs typeface="Arial" panose="020B0604020202020204" pitchFamily="34" charset="0"/>
              </a:rPr>
              <a:t>Ejemplo: ¿Que funcionalidades básicas debe incluir el sistema?</a:t>
            </a:r>
          </a:p>
          <a:p>
            <a:pPr marL="342900" indent="-342900">
              <a:buFont typeface="+mj-lt"/>
              <a:buAutoNum type="arabicPeriod"/>
            </a:pPr>
            <a:r>
              <a:rPr lang="es-CR" sz="2000" dirty="0">
                <a:latin typeface="Arial" panose="020B0604020202020204" pitchFamily="34" charset="0"/>
                <a:cs typeface="Arial" panose="020B0604020202020204" pitchFamily="34" charset="0"/>
              </a:rPr>
              <a:t>Entrevistas no estructuradas:</a:t>
            </a:r>
          </a:p>
          <a:p>
            <a:pPr marL="800100" lvl="1" indent="-342900">
              <a:buFont typeface="+mj-lt"/>
              <a:buAutoNum type="arabicPeriod"/>
            </a:pPr>
            <a:r>
              <a:rPr lang="es-CR" sz="2000" dirty="0">
                <a:latin typeface="Arial" panose="020B0604020202020204" pitchFamily="34" charset="0"/>
                <a:cs typeface="Arial" panose="020B0604020202020204" pitchFamily="34" charset="0"/>
              </a:rPr>
              <a:t>Son más flexibles y abiertas, permitiendo que la conversación fluya.</a:t>
            </a:r>
          </a:p>
          <a:p>
            <a:pPr marL="800100" lvl="1" indent="-342900">
              <a:buFont typeface="+mj-lt"/>
              <a:buAutoNum type="arabicPeriod"/>
            </a:pPr>
            <a:r>
              <a:rPr lang="es-CR" sz="2000" dirty="0">
                <a:latin typeface="Arial" panose="020B0604020202020204" pitchFamily="34" charset="0"/>
                <a:cs typeface="Arial" panose="020B0604020202020204" pitchFamily="34" charset="0"/>
              </a:rPr>
              <a:t>Ventaja es que la comunicación es más fluida, el cual descubre las necesidades implícitas o no pensadas.</a:t>
            </a:r>
          </a:p>
          <a:p>
            <a:pPr marL="1257300" lvl="2" indent="-342900">
              <a:buFont typeface="+mj-lt"/>
              <a:buAutoNum type="arabicPeriod"/>
            </a:pPr>
            <a:r>
              <a:rPr lang="es-CR" sz="2000" dirty="0">
                <a:latin typeface="Arial" panose="020B0604020202020204" pitchFamily="34" charset="0"/>
                <a:cs typeface="Arial" panose="020B0604020202020204" pitchFamily="34" charset="0"/>
              </a:rPr>
              <a:t>Ejemplo: Cuéntame cómo maneja el proceso de compras.</a:t>
            </a:r>
          </a:p>
          <a:p>
            <a:pPr marL="342900" indent="-342900">
              <a:buFont typeface="+mj-lt"/>
              <a:buAutoNum type="arabicPeriod"/>
            </a:pPr>
            <a:r>
              <a:rPr lang="es-CR" sz="2000" dirty="0">
                <a:latin typeface="Arial" panose="020B0604020202020204" pitchFamily="34" charset="0"/>
                <a:cs typeface="Arial" panose="020B0604020202020204" pitchFamily="34" charset="0"/>
              </a:rPr>
              <a:t>Entrevistas semiestructuradas:</a:t>
            </a:r>
          </a:p>
          <a:p>
            <a:pPr marL="800100" lvl="1" indent="-342900">
              <a:buFont typeface="+mj-lt"/>
              <a:buAutoNum type="arabicPeriod"/>
            </a:pPr>
            <a:r>
              <a:rPr lang="es-CR" sz="2000" dirty="0">
                <a:latin typeface="Arial" panose="020B0604020202020204" pitchFamily="34" charset="0"/>
                <a:cs typeface="Arial" panose="020B0604020202020204" pitchFamily="34" charset="0"/>
              </a:rPr>
              <a:t>Se planifican las preguntas con flexibilidad para profundizar en temas específicos. </a:t>
            </a:r>
          </a:p>
          <a:p>
            <a:pPr marL="1257300" lvl="2" indent="-342900">
              <a:buFont typeface="+mj-lt"/>
              <a:buAutoNum type="arabicPeriod"/>
            </a:pPr>
            <a:r>
              <a:rPr lang="es-CR" sz="2000" dirty="0">
                <a:latin typeface="Arial" panose="020B0604020202020204" pitchFamily="34" charset="0"/>
                <a:cs typeface="Arial" panose="020B0604020202020204" pitchFamily="34" charset="0"/>
              </a:rPr>
              <a:t>Ejemplo: Que problemas tiene con el programa actual, que cree que podría solucionarlas.</a:t>
            </a:r>
          </a:p>
        </p:txBody>
      </p:sp>
    </p:spTree>
    <p:extLst>
      <p:ext uri="{BB962C8B-B14F-4D97-AF65-F5344CB8AC3E}">
        <p14:creationId xmlns:p14="http://schemas.microsoft.com/office/powerpoint/2010/main" val="355806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E63C18D-B053-7B3D-1D8B-A15410B3E53D}"/>
              </a:ext>
            </a:extLst>
          </p:cNvPr>
          <p:cNvSpPr txBox="1"/>
          <p:nvPr/>
        </p:nvSpPr>
        <p:spPr>
          <a:xfrm>
            <a:off x="1043608" y="1412776"/>
            <a:ext cx="7344816" cy="2677656"/>
          </a:xfrm>
          <a:prstGeom prst="rect">
            <a:avLst/>
          </a:prstGeom>
          <a:noFill/>
        </p:spPr>
        <p:txBody>
          <a:bodyPr wrap="square" rtlCol="0">
            <a:spAutoFit/>
          </a:bodyPr>
          <a:lstStyle/>
          <a:p>
            <a:r>
              <a:rPr lang="es-CR" sz="2400" dirty="0">
                <a:latin typeface="Arial" panose="020B0604020202020204" pitchFamily="34" charset="0"/>
                <a:cs typeface="Arial" panose="020B0604020202020204" pitchFamily="34" charset="0"/>
              </a:rPr>
              <a:t>PROCESOS DE ENTREVISTAS PARA LA TOMA DE REQUERIMIENTOS</a:t>
            </a:r>
          </a:p>
          <a:p>
            <a:endParaRPr lang="es-CR" sz="2000" dirty="0">
              <a:latin typeface="Arial" panose="020B0604020202020204" pitchFamily="34" charset="0"/>
              <a:cs typeface="Arial" panose="020B0604020202020204" pitchFamily="34" charset="0"/>
            </a:endParaRPr>
          </a:p>
          <a:p>
            <a:pPr marL="342900" indent="-342900">
              <a:buFont typeface="+mj-lt"/>
              <a:buAutoNum type="arabicPeriod"/>
            </a:pPr>
            <a:r>
              <a:rPr lang="es-CR" sz="2000" b="1" dirty="0">
                <a:solidFill>
                  <a:srgbClr val="00B050"/>
                </a:solidFill>
                <a:latin typeface="Arial" panose="020B0604020202020204" pitchFamily="34" charset="0"/>
                <a:cs typeface="Arial" panose="020B0604020202020204" pitchFamily="34" charset="0"/>
              </a:rPr>
              <a:t>PREPARACIÓN</a:t>
            </a:r>
            <a:r>
              <a:rPr lang="es-CR" sz="2000" dirty="0">
                <a:latin typeface="Arial" panose="020B0604020202020204" pitchFamily="34" charset="0"/>
                <a:cs typeface="Arial" panose="020B0604020202020204" pitchFamily="34" charset="0"/>
              </a:rPr>
              <a:t>: Define los objetivos.</a:t>
            </a:r>
          </a:p>
          <a:p>
            <a:pPr marL="342900" indent="-342900">
              <a:buFont typeface="+mj-lt"/>
              <a:buAutoNum type="arabicPeriod"/>
            </a:pPr>
            <a:r>
              <a:rPr lang="es-CR" sz="2000" b="1" dirty="0">
                <a:solidFill>
                  <a:srgbClr val="00B050"/>
                </a:solidFill>
                <a:latin typeface="Arial" panose="020B0604020202020204" pitchFamily="34" charset="0"/>
                <a:cs typeface="Arial" panose="020B0604020202020204" pitchFamily="34" charset="0"/>
              </a:rPr>
              <a:t>CONDUCCIÓN DE LA ENTREVISTA</a:t>
            </a:r>
            <a:r>
              <a:rPr lang="es-CR" sz="2000" dirty="0">
                <a:latin typeface="Arial" panose="020B0604020202020204" pitchFamily="34" charset="0"/>
                <a:cs typeface="Arial" panose="020B0604020202020204" pitchFamily="34" charset="0"/>
              </a:rPr>
              <a:t>: Escuchar activamente haciendo preguntas abiertas. </a:t>
            </a:r>
          </a:p>
          <a:p>
            <a:pPr marL="342900" indent="-342900">
              <a:buFont typeface="+mj-lt"/>
              <a:buAutoNum type="arabicPeriod"/>
            </a:pPr>
            <a:r>
              <a:rPr lang="es-CR" sz="2000" b="1" dirty="0">
                <a:solidFill>
                  <a:srgbClr val="00B050"/>
                </a:solidFill>
                <a:latin typeface="Arial" panose="020B0604020202020204" pitchFamily="34" charset="0"/>
                <a:cs typeface="Arial" panose="020B0604020202020204" pitchFamily="34" charset="0"/>
              </a:rPr>
              <a:t>ANÁLISIS POST- ENTREVISTA</a:t>
            </a:r>
            <a:r>
              <a:rPr lang="es-CR" sz="2000" dirty="0">
                <a:latin typeface="Arial" panose="020B0604020202020204" pitchFamily="34" charset="0"/>
                <a:cs typeface="Arial" panose="020B0604020202020204" pitchFamily="34" charset="0"/>
              </a:rPr>
              <a:t>: Traduce las respuestas de </a:t>
            </a:r>
            <a:r>
              <a:rPr lang="es-CR" sz="2000" dirty="0" err="1">
                <a:latin typeface="Arial" panose="020B0604020202020204" pitchFamily="34" charset="0"/>
                <a:cs typeface="Arial" panose="020B0604020202020204" pitchFamily="34" charset="0"/>
              </a:rPr>
              <a:t>requeimientos</a:t>
            </a:r>
            <a:r>
              <a:rPr lang="es-CR" sz="2000" dirty="0">
                <a:latin typeface="Arial" panose="020B0604020202020204" pitchFamily="34" charset="0"/>
                <a:cs typeface="Arial" panose="020B0604020202020204" pitchFamily="34" charset="0"/>
              </a:rPr>
              <a:t> específicos.</a:t>
            </a:r>
          </a:p>
        </p:txBody>
      </p:sp>
    </p:spTree>
    <p:extLst>
      <p:ext uri="{BB962C8B-B14F-4D97-AF65-F5344CB8AC3E}">
        <p14:creationId xmlns:p14="http://schemas.microsoft.com/office/powerpoint/2010/main" val="2422911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themeOverride>
</file>

<file path=docProps/app.xml><?xml version="1.0" encoding="utf-8"?>
<Properties xmlns="http://schemas.openxmlformats.org/officeDocument/2006/extended-properties" xmlns:vt="http://schemas.openxmlformats.org/officeDocument/2006/docPropsVTypes">
  <Template/>
  <TotalTime>1142</TotalTime>
  <Words>2038</Words>
  <Application>Microsoft Office PowerPoint</Application>
  <PresentationFormat>Presentación en pantalla (4:3)</PresentationFormat>
  <Paragraphs>122</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Arial Narrow</vt:lpstr>
      <vt:lpstr>Calibri</vt:lpstr>
      <vt:lpstr>Lucida Sans Unicode</vt:lpstr>
      <vt:lpstr>Verdana</vt:lpstr>
      <vt:lpstr>Wingdings 2</vt:lpstr>
      <vt:lpstr>Wingdings 3</vt:lpstr>
      <vt:lpstr>Concurrencia</vt:lpstr>
      <vt:lpstr>           INGENIERIA DE REQUERIMIENTOS  </vt:lpstr>
      <vt:lpstr>TÉCNICAS DE ADQUISICIÓN DE CONOCIMIENTOS</vt:lpstr>
      <vt:lpstr>REUNIÓN INICIAL</vt:lpstr>
      <vt:lpstr>Presentación de PowerPoint</vt:lpstr>
      <vt:lpstr>PRÁCTICA REUNIÓN: </vt:lpstr>
      <vt:lpstr>PRÁCTICA REUNIÓN: </vt:lpstr>
      <vt:lpstr>ENTREVISTAS</vt:lpstr>
      <vt:lpstr>Presentación de PowerPoint</vt:lpstr>
      <vt:lpstr>Presentación de PowerPoint</vt:lpstr>
      <vt:lpstr>LLUVIA DE IDEAS</vt:lpstr>
      <vt:lpstr>SISTEMA DE LLUVIA DE IDEAS </vt:lpstr>
      <vt:lpstr>CUESTIONARIOS</vt:lpstr>
      <vt:lpstr>STORYTELLING</vt:lpstr>
      <vt:lpstr>ELEMTOS CLAVE DEL STORYTELLING</vt:lpstr>
      <vt:lpstr>ELEMTOS CLAVE DEL STORYTELLING</vt:lpstr>
      <vt:lpstr>Pueden utilizar la siguiente página para realizar los StoryTelling:</vt:lpstr>
      <vt:lpstr>PROTOTIPO</vt:lpstr>
      <vt:lpstr>DELPHI</vt:lpstr>
      <vt:lpstr>CARACTERISTICAS PRINCIPALES DEL MÉTODO DELPHI</vt:lpstr>
      <vt:lpstr>PROCESO DE LA TÉCNICA DELPHI</vt:lpstr>
      <vt:lpstr>EJEMPLO:</vt:lpstr>
      <vt:lpstr>EMPARRILLADO</vt:lpstr>
      <vt:lpstr>CONCEPTOS EMPARRILLADO</vt:lpstr>
      <vt:lpstr>Presentación de PowerPoint</vt:lpstr>
      <vt:lpstr>QFD</vt:lpstr>
      <vt:lpstr>Aplicación de QFD en Ingeniería de requerimientos.</vt:lpstr>
      <vt:lpstr>EJEMPLO:</vt:lpstr>
    </vt:vector>
  </TitlesOfParts>
  <Company>Sony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Requerimientos</dc:title>
  <dc:creator>CaraCoL</dc:creator>
  <cp:lastModifiedBy>Sebastian Vargas Delgado</cp:lastModifiedBy>
  <cp:revision>103</cp:revision>
  <dcterms:created xsi:type="dcterms:W3CDTF">2009-08-26T15:15:00Z</dcterms:created>
  <dcterms:modified xsi:type="dcterms:W3CDTF">2024-10-25T01:42:54Z</dcterms:modified>
</cp:coreProperties>
</file>