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7" r:id="rId2"/>
    <p:sldId id="320" r:id="rId3"/>
    <p:sldId id="318" r:id="rId4"/>
    <p:sldId id="286" r:id="rId5"/>
    <p:sldId id="317" r:id="rId6"/>
    <p:sldId id="319"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57" d="100"/>
          <a:sy n="57" d="100"/>
        </p:scale>
        <p:origin x="66"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50421-5586-4BE2-9864-8F00A4536D87}"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C2D5498-2941-46EB-9970-C63EC7D5F37F}">
      <dgm:prSet/>
      <dgm:spPr/>
      <dgm:t>
        <a:bodyPr/>
        <a:lstStyle/>
        <a:p>
          <a:r>
            <a:rPr lang="es-MX"/>
            <a:t>Una </a:t>
          </a:r>
          <a:r>
            <a:rPr lang="es-MX" b="1"/>
            <a:t>vista</a:t>
          </a:r>
          <a:r>
            <a:rPr lang="es-MX"/>
            <a:t> en arquitectura del negocio es una representación específica de uno o varios aspectos de la organización, como los procesos, datos, aplicaciones o infraestructura. Cada vista ofrece una perspectiva particular que ayuda a entender cómo interactúan los componentes y cómo contribuyen a los objetivos del negocio.</a:t>
          </a:r>
          <a:endParaRPr lang="en-US"/>
        </a:p>
      </dgm:t>
    </dgm:pt>
    <dgm:pt modelId="{C36EE05C-2819-4E51-BF29-337B36885BC3}" type="parTrans" cxnId="{EF3353BA-5A1B-47E0-A2CE-385531C1462E}">
      <dgm:prSet/>
      <dgm:spPr/>
      <dgm:t>
        <a:bodyPr/>
        <a:lstStyle/>
        <a:p>
          <a:endParaRPr lang="en-US"/>
        </a:p>
      </dgm:t>
    </dgm:pt>
    <dgm:pt modelId="{7CE4ABBE-2CA2-417F-8C93-CDEA3CAC13C9}" type="sibTrans" cxnId="{EF3353BA-5A1B-47E0-A2CE-385531C1462E}">
      <dgm:prSet/>
      <dgm:spPr/>
      <dgm:t>
        <a:bodyPr/>
        <a:lstStyle/>
        <a:p>
          <a:endParaRPr lang="en-US"/>
        </a:p>
      </dgm:t>
    </dgm:pt>
    <dgm:pt modelId="{EF0F0E80-F419-4943-9A24-471AAE0E076B}">
      <dgm:prSet/>
      <dgm:spPr/>
      <dgm:t>
        <a:bodyPr/>
        <a:lstStyle/>
        <a:p>
          <a:r>
            <a:rPr lang="es-MX"/>
            <a:t>Las vistas son útiles para descomponer y visualizar la complejidad del negocio desde diferentes ángulos, facilitando la comprensión de su funcionamiento para diferentes partes interesadas, como gerentes, analistas de negocio o arquitectos de TI.</a:t>
          </a:r>
          <a:endParaRPr lang="en-US"/>
        </a:p>
      </dgm:t>
    </dgm:pt>
    <dgm:pt modelId="{7D8CAD8C-CD05-4BA8-B561-35907284FFD5}" type="parTrans" cxnId="{22CA82D6-3A23-460F-92AB-64A6FCE51C36}">
      <dgm:prSet/>
      <dgm:spPr/>
      <dgm:t>
        <a:bodyPr/>
        <a:lstStyle/>
        <a:p>
          <a:endParaRPr lang="en-US"/>
        </a:p>
      </dgm:t>
    </dgm:pt>
    <dgm:pt modelId="{21E8D34C-2CD9-4207-8087-247151468184}" type="sibTrans" cxnId="{22CA82D6-3A23-460F-92AB-64A6FCE51C36}">
      <dgm:prSet/>
      <dgm:spPr/>
      <dgm:t>
        <a:bodyPr/>
        <a:lstStyle/>
        <a:p>
          <a:endParaRPr lang="en-US"/>
        </a:p>
      </dgm:t>
    </dgm:pt>
    <dgm:pt modelId="{4178DA12-2169-49A0-A533-2337C5FACEDE}" type="pres">
      <dgm:prSet presAssocID="{BA650421-5586-4BE2-9864-8F00A4536D87}" presName="hierChild1" presStyleCnt="0">
        <dgm:presLayoutVars>
          <dgm:chPref val="1"/>
          <dgm:dir/>
          <dgm:animOne val="branch"/>
          <dgm:animLvl val="lvl"/>
          <dgm:resizeHandles/>
        </dgm:presLayoutVars>
      </dgm:prSet>
      <dgm:spPr/>
    </dgm:pt>
    <dgm:pt modelId="{B1583549-4D59-44DD-9DCC-B923117CFF30}" type="pres">
      <dgm:prSet presAssocID="{AC2D5498-2941-46EB-9970-C63EC7D5F37F}" presName="hierRoot1" presStyleCnt="0"/>
      <dgm:spPr/>
    </dgm:pt>
    <dgm:pt modelId="{ACBB5ADD-D742-4FA9-B0D1-C2D756317F83}" type="pres">
      <dgm:prSet presAssocID="{AC2D5498-2941-46EB-9970-C63EC7D5F37F}" presName="composite" presStyleCnt="0"/>
      <dgm:spPr/>
    </dgm:pt>
    <dgm:pt modelId="{71E72F17-80C4-4049-A29C-A5FCFE9EA928}" type="pres">
      <dgm:prSet presAssocID="{AC2D5498-2941-46EB-9970-C63EC7D5F37F}" presName="background" presStyleLbl="node0" presStyleIdx="0" presStyleCnt="2"/>
      <dgm:spPr/>
    </dgm:pt>
    <dgm:pt modelId="{4CCE9B96-14DC-4B0A-BA89-EEB1D6FCC327}" type="pres">
      <dgm:prSet presAssocID="{AC2D5498-2941-46EB-9970-C63EC7D5F37F}" presName="text" presStyleLbl="fgAcc0" presStyleIdx="0" presStyleCnt="2">
        <dgm:presLayoutVars>
          <dgm:chPref val="3"/>
        </dgm:presLayoutVars>
      </dgm:prSet>
      <dgm:spPr/>
    </dgm:pt>
    <dgm:pt modelId="{7D57CB76-269B-4C61-941C-EF7D86AADC34}" type="pres">
      <dgm:prSet presAssocID="{AC2D5498-2941-46EB-9970-C63EC7D5F37F}" presName="hierChild2" presStyleCnt="0"/>
      <dgm:spPr/>
    </dgm:pt>
    <dgm:pt modelId="{41A0C981-6E6F-4C58-AA29-A40AA926A5FA}" type="pres">
      <dgm:prSet presAssocID="{EF0F0E80-F419-4943-9A24-471AAE0E076B}" presName="hierRoot1" presStyleCnt="0"/>
      <dgm:spPr/>
    </dgm:pt>
    <dgm:pt modelId="{EA972B0B-5D4C-445D-BC37-326F265E1FB8}" type="pres">
      <dgm:prSet presAssocID="{EF0F0E80-F419-4943-9A24-471AAE0E076B}" presName="composite" presStyleCnt="0"/>
      <dgm:spPr/>
    </dgm:pt>
    <dgm:pt modelId="{B0390E97-6155-4FC0-BF08-EF105E246CD7}" type="pres">
      <dgm:prSet presAssocID="{EF0F0E80-F419-4943-9A24-471AAE0E076B}" presName="background" presStyleLbl="node0" presStyleIdx="1" presStyleCnt="2"/>
      <dgm:spPr/>
    </dgm:pt>
    <dgm:pt modelId="{571631FE-5448-405C-85A5-73E5260E2067}" type="pres">
      <dgm:prSet presAssocID="{EF0F0E80-F419-4943-9A24-471AAE0E076B}" presName="text" presStyleLbl="fgAcc0" presStyleIdx="1" presStyleCnt="2">
        <dgm:presLayoutVars>
          <dgm:chPref val="3"/>
        </dgm:presLayoutVars>
      </dgm:prSet>
      <dgm:spPr/>
    </dgm:pt>
    <dgm:pt modelId="{DE717836-C4FD-4321-AAF2-C4D8DB4B284E}" type="pres">
      <dgm:prSet presAssocID="{EF0F0E80-F419-4943-9A24-471AAE0E076B}" presName="hierChild2" presStyleCnt="0"/>
      <dgm:spPr/>
    </dgm:pt>
  </dgm:ptLst>
  <dgm:cxnLst>
    <dgm:cxn modelId="{EF3353BA-5A1B-47E0-A2CE-385531C1462E}" srcId="{BA650421-5586-4BE2-9864-8F00A4536D87}" destId="{AC2D5498-2941-46EB-9970-C63EC7D5F37F}" srcOrd="0" destOrd="0" parTransId="{C36EE05C-2819-4E51-BF29-337B36885BC3}" sibTransId="{7CE4ABBE-2CA2-417F-8C93-CDEA3CAC13C9}"/>
    <dgm:cxn modelId="{22CA82D6-3A23-460F-92AB-64A6FCE51C36}" srcId="{BA650421-5586-4BE2-9864-8F00A4536D87}" destId="{EF0F0E80-F419-4943-9A24-471AAE0E076B}" srcOrd="1" destOrd="0" parTransId="{7D8CAD8C-CD05-4BA8-B561-35907284FFD5}" sibTransId="{21E8D34C-2CD9-4207-8087-247151468184}"/>
    <dgm:cxn modelId="{DB173EE0-914E-404F-84F3-045667B2392B}" type="presOf" srcId="{BA650421-5586-4BE2-9864-8F00A4536D87}" destId="{4178DA12-2169-49A0-A533-2337C5FACEDE}" srcOrd="0" destOrd="0" presId="urn:microsoft.com/office/officeart/2005/8/layout/hierarchy1"/>
    <dgm:cxn modelId="{D2629EE0-DD7C-46BF-AEE1-C6A4A76C851C}" type="presOf" srcId="{AC2D5498-2941-46EB-9970-C63EC7D5F37F}" destId="{4CCE9B96-14DC-4B0A-BA89-EEB1D6FCC327}" srcOrd="0" destOrd="0" presId="urn:microsoft.com/office/officeart/2005/8/layout/hierarchy1"/>
    <dgm:cxn modelId="{B5AF8AF2-863F-4C87-8DE2-0307DE821A69}" type="presOf" srcId="{EF0F0E80-F419-4943-9A24-471AAE0E076B}" destId="{571631FE-5448-405C-85A5-73E5260E2067}" srcOrd="0" destOrd="0" presId="urn:microsoft.com/office/officeart/2005/8/layout/hierarchy1"/>
    <dgm:cxn modelId="{E36C0D62-9814-477A-A8E5-44651914CA27}" type="presParOf" srcId="{4178DA12-2169-49A0-A533-2337C5FACEDE}" destId="{B1583549-4D59-44DD-9DCC-B923117CFF30}" srcOrd="0" destOrd="0" presId="urn:microsoft.com/office/officeart/2005/8/layout/hierarchy1"/>
    <dgm:cxn modelId="{4DDB1F61-A505-4CB5-8AAF-682E0CC85D02}" type="presParOf" srcId="{B1583549-4D59-44DD-9DCC-B923117CFF30}" destId="{ACBB5ADD-D742-4FA9-B0D1-C2D756317F83}" srcOrd="0" destOrd="0" presId="urn:microsoft.com/office/officeart/2005/8/layout/hierarchy1"/>
    <dgm:cxn modelId="{565AB858-02E8-4BAE-9144-33821937E979}" type="presParOf" srcId="{ACBB5ADD-D742-4FA9-B0D1-C2D756317F83}" destId="{71E72F17-80C4-4049-A29C-A5FCFE9EA928}" srcOrd="0" destOrd="0" presId="urn:microsoft.com/office/officeart/2005/8/layout/hierarchy1"/>
    <dgm:cxn modelId="{8502B821-B2C2-48E7-AAA5-2F602E36FA76}" type="presParOf" srcId="{ACBB5ADD-D742-4FA9-B0D1-C2D756317F83}" destId="{4CCE9B96-14DC-4B0A-BA89-EEB1D6FCC327}" srcOrd="1" destOrd="0" presId="urn:microsoft.com/office/officeart/2005/8/layout/hierarchy1"/>
    <dgm:cxn modelId="{0560C5F1-44B3-4554-A09D-115A76B8D696}" type="presParOf" srcId="{B1583549-4D59-44DD-9DCC-B923117CFF30}" destId="{7D57CB76-269B-4C61-941C-EF7D86AADC34}" srcOrd="1" destOrd="0" presId="urn:microsoft.com/office/officeart/2005/8/layout/hierarchy1"/>
    <dgm:cxn modelId="{30C0F09F-BB28-4FFD-BEB8-D4D86738DDA0}" type="presParOf" srcId="{4178DA12-2169-49A0-A533-2337C5FACEDE}" destId="{41A0C981-6E6F-4C58-AA29-A40AA926A5FA}" srcOrd="1" destOrd="0" presId="urn:microsoft.com/office/officeart/2005/8/layout/hierarchy1"/>
    <dgm:cxn modelId="{BFEF3E9A-0CF9-443C-B914-451376B649D0}" type="presParOf" srcId="{41A0C981-6E6F-4C58-AA29-A40AA926A5FA}" destId="{EA972B0B-5D4C-445D-BC37-326F265E1FB8}" srcOrd="0" destOrd="0" presId="urn:microsoft.com/office/officeart/2005/8/layout/hierarchy1"/>
    <dgm:cxn modelId="{CFC5CE62-127D-40E5-BEA1-F823FEAA158C}" type="presParOf" srcId="{EA972B0B-5D4C-445D-BC37-326F265E1FB8}" destId="{B0390E97-6155-4FC0-BF08-EF105E246CD7}" srcOrd="0" destOrd="0" presId="urn:microsoft.com/office/officeart/2005/8/layout/hierarchy1"/>
    <dgm:cxn modelId="{7FF19889-9FB6-4FAB-BFC4-DC4500A7ABC4}" type="presParOf" srcId="{EA972B0B-5D4C-445D-BC37-326F265E1FB8}" destId="{571631FE-5448-405C-85A5-73E5260E2067}" srcOrd="1" destOrd="0" presId="urn:microsoft.com/office/officeart/2005/8/layout/hierarchy1"/>
    <dgm:cxn modelId="{B3CF9CEE-1525-4E00-9AA7-361E66EA2B0C}" type="presParOf" srcId="{41A0C981-6E6F-4C58-AA29-A40AA926A5FA}" destId="{DE717836-C4FD-4321-AAF2-C4D8DB4B284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56218F-63F9-42D0-A7E8-3DDF97BD35D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10E1690-308D-45F6-82B0-77D1AF922DDD}">
      <dgm:prSet/>
      <dgm:spPr/>
      <dgm:t>
        <a:bodyPr/>
        <a:lstStyle/>
        <a:p>
          <a:r>
            <a:rPr lang="es-MX"/>
            <a:t>Facilita la toma de decisiones: Al ofrecer diferentes perspectivas del negocio, las vistas ayudan a identificar problemas, evaluar cambios y definir estrategias que mejoran la eficiencia.</a:t>
          </a:r>
          <a:endParaRPr lang="en-US"/>
        </a:p>
      </dgm:t>
    </dgm:pt>
    <dgm:pt modelId="{8B704D86-C61A-4DD3-BFE6-193E011050EF}" type="parTrans" cxnId="{82E089F7-52A5-4D6A-811A-95ED3E4A4D0F}">
      <dgm:prSet/>
      <dgm:spPr/>
      <dgm:t>
        <a:bodyPr/>
        <a:lstStyle/>
        <a:p>
          <a:endParaRPr lang="en-US"/>
        </a:p>
      </dgm:t>
    </dgm:pt>
    <dgm:pt modelId="{D51466D8-95EA-4D35-802E-AF44C3D792EF}" type="sibTrans" cxnId="{82E089F7-52A5-4D6A-811A-95ED3E4A4D0F}">
      <dgm:prSet/>
      <dgm:spPr/>
      <dgm:t>
        <a:bodyPr/>
        <a:lstStyle/>
        <a:p>
          <a:endParaRPr lang="en-US"/>
        </a:p>
      </dgm:t>
    </dgm:pt>
    <dgm:pt modelId="{5801747F-8DB3-4D73-84A3-7632B015CD03}">
      <dgm:prSet/>
      <dgm:spPr/>
      <dgm:t>
        <a:bodyPr/>
        <a:lstStyle/>
        <a:p>
          <a:r>
            <a:rPr lang="es-MX"/>
            <a:t>Mejora la comunicación: Las vistas permiten que las diversas partes interesadas del negocio comprendan cómo se interrelacionan las diferentes áreas, lo que favorece la alineación entre las operaciones y los objetivos estratégicos.</a:t>
          </a:r>
          <a:endParaRPr lang="en-US"/>
        </a:p>
      </dgm:t>
    </dgm:pt>
    <dgm:pt modelId="{A566A23E-C985-4E07-8DC9-5E1AF67E79AE}" type="parTrans" cxnId="{AC3BDE73-DB0F-42B2-B32E-C49928724C6B}">
      <dgm:prSet/>
      <dgm:spPr/>
      <dgm:t>
        <a:bodyPr/>
        <a:lstStyle/>
        <a:p>
          <a:endParaRPr lang="en-US"/>
        </a:p>
      </dgm:t>
    </dgm:pt>
    <dgm:pt modelId="{F125797D-24E6-4DB0-9647-A7DC03F4B211}" type="sibTrans" cxnId="{AC3BDE73-DB0F-42B2-B32E-C49928724C6B}">
      <dgm:prSet/>
      <dgm:spPr/>
      <dgm:t>
        <a:bodyPr/>
        <a:lstStyle/>
        <a:p>
          <a:endParaRPr lang="en-US"/>
        </a:p>
      </dgm:t>
    </dgm:pt>
    <dgm:pt modelId="{4A3F87DD-B807-45DB-A4C0-944C76A3E25F}">
      <dgm:prSet/>
      <dgm:spPr/>
      <dgm:t>
        <a:bodyPr/>
        <a:lstStyle/>
        <a:p>
          <a:r>
            <a:rPr lang="es-MX"/>
            <a:t>Gestión de riesgos: Permite identificar áreas críticas, vulnerabilidades o dependencias en los procesos y sistemas, ayudando a prevenir problemas futuros.</a:t>
          </a:r>
          <a:endParaRPr lang="en-US"/>
        </a:p>
      </dgm:t>
    </dgm:pt>
    <dgm:pt modelId="{51052249-37B8-4682-B5D6-7DFEBE0E3CCF}" type="parTrans" cxnId="{0A4E12A5-F22F-4586-B21E-8B8635746025}">
      <dgm:prSet/>
      <dgm:spPr/>
      <dgm:t>
        <a:bodyPr/>
        <a:lstStyle/>
        <a:p>
          <a:endParaRPr lang="en-US"/>
        </a:p>
      </dgm:t>
    </dgm:pt>
    <dgm:pt modelId="{7C6A0D57-34C3-4DC1-A903-E36F897F18D8}" type="sibTrans" cxnId="{0A4E12A5-F22F-4586-B21E-8B8635746025}">
      <dgm:prSet/>
      <dgm:spPr/>
      <dgm:t>
        <a:bodyPr/>
        <a:lstStyle/>
        <a:p>
          <a:endParaRPr lang="en-US"/>
        </a:p>
      </dgm:t>
    </dgm:pt>
    <dgm:pt modelId="{C7A4599C-E184-404D-BB71-8F07BBF8080A}">
      <dgm:prSet/>
      <dgm:spPr/>
      <dgm:t>
        <a:bodyPr/>
        <a:lstStyle/>
        <a:p>
          <a:r>
            <a:rPr lang="es-MX"/>
            <a:t>Planificación de cambios: Las vistas facilitan la planificación de modificaciones en la estructura del negocio, ya que se puede observar el impacto que los cambios en una parte del sistema tienen en el resto de la organización.</a:t>
          </a:r>
          <a:endParaRPr lang="en-US"/>
        </a:p>
      </dgm:t>
    </dgm:pt>
    <dgm:pt modelId="{8AACAA85-E9F9-40D9-A790-F046B8584196}" type="parTrans" cxnId="{3ECBF808-C404-4600-8826-6235003B039E}">
      <dgm:prSet/>
      <dgm:spPr/>
      <dgm:t>
        <a:bodyPr/>
        <a:lstStyle/>
        <a:p>
          <a:endParaRPr lang="en-US"/>
        </a:p>
      </dgm:t>
    </dgm:pt>
    <dgm:pt modelId="{856C3B2D-B073-4B1C-9933-43DEAFBCFC10}" type="sibTrans" cxnId="{3ECBF808-C404-4600-8826-6235003B039E}">
      <dgm:prSet/>
      <dgm:spPr/>
      <dgm:t>
        <a:bodyPr/>
        <a:lstStyle/>
        <a:p>
          <a:endParaRPr lang="en-US"/>
        </a:p>
      </dgm:t>
    </dgm:pt>
    <dgm:pt modelId="{DE809FA5-DF1E-497D-853E-66C37D98299E}" type="pres">
      <dgm:prSet presAssocID="{9B56218F-63F9-42D0-A7E8-3DDF97BD35D3}" presName="root" presStyleCnt="0">
        <dgm:presLayoutVars>
          <dgm:dir/>
          <dgm:resizeHandles val="exact"/>
        </dgm:presLayoutVars>
      </dgm:prSet>
      <dgm:spPr/>
    </dgm:pt>
    <dgm:pt modelId="{1F828B8B-224E-4D2B-B28A-45B375DEB795}" type="pres">
      <dgm:prSet presAssocID="{9B56218F-63F9-42D0-A7E8-3DDF97BD35D3}" presName="container" presStyleCnt="0">
        <dgm:presLayoutVars>
          <dgm:dir/>
          <dgm:resizeHandles val="exact"/>
        </dgm:presLayoutVars>
      </dgm:prSet>
      <dgm:spPr/>
    </dgm:pt>
    <dgm:pt modelId="{851E5B45-A890-4591-8145-75D13D6E75BC}" type="pres">
      <dgm:prSet presAssocID="{910E1690-308D-45F6-82B0-77D1AF922DDD}" presName="compNode" presStyleCnt="0"/>
      <dgm:spPr/>
    </dgm:pt>
    <dgm:pt modelId="{1934AA9F-6202-41BD-8C79-411811A0F802}" type="pres">
      <dgm:prSet presAssocID="{910E1690-308D-45F6-82B0-77D1AF922DDD}" presName="iconBgRect" presStyleLbl="bgShp" presStyleIdx="0" presStyleCnt="4"/>
      <dgm:spPr/>
    </dgm:pt>
    <dgm:pt modelId="{DA3E6443-987B-457F-921C-8F7AF3E8D615}" type="pres">
      <dgm:prSet presAssocID="{910E1690-308D-45F6-82B0-77D1AF922D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257EAE45-A536-4C05-85DB-7BA5AC1DD9E6}" type="pres">
      <dgm:prSet presAssocID="{910E1690-308D-45F6-82B0-77D1AF922DDD}" presName="spaceRect" presStyleCnt="0"/>
      <dgm:spPr/>
    </dgm:pt>
    <dgm:pt modelId="{8CB4641B-E54D-4CA3-BA2C-C1131B149E6B}" type="pres">
      <dgm:prSet presAssocID="{910E1690-308D-45F6-82B0-77D1AF922DDD}" presName="textRect" presStyleLbl="revTx" presStyleIdx="0" presStyleCnt="4">
        <dgm:presLayoutVars>
          <dgm:chMax val="1"/>
          <dgm:chPref val="1"/>
        </dgm:presLayoutVars>
      </dgm:prSet>
      <dgm:spPr/>
    </dgm:pt>
    <dgm:pt modelId="{4079880F-C642-417A-BC7A-B3331380BA03}" type="pres">
      <dgm:prSet presAssocID="{D51466D8-95EA-4D35-802E-AF44C3D792EF}" presName="sibTrans" presStyleLbl="sibTrans2D1" presStyleIdx="0" presStyleCnt="0"/>
      <dgm:spPr/>
    </dgm:pt>
    <dgm:pt modelId="{6A9E09A8-F2BA-4E58-B1AB-A08291FF309D}" type="pres">
      <dgm:prSet presAssocID="{5801747F-8DB3-4D73-84A3-7632B015CD03}" presName="compNode" presStyleCnt="0"/>
      <dgm:spPr/>
    </dgm:pt>
    <dgm:pt modelId="{29998285-7608-4ACF-98D0-A9D72F1738EC}" type="pres">
      <dgm:prSet presAssocID="{5801747F-8DB3-4D73-84A3-7632B015CD03}" presName="iconBgRect" presStyleLbl="bgShp" presStyleIdx="1" presStyleCnt="4"/>
      <dgm:spPr/>
    </dgm:pt>
    <dgm:pt modelId="{58B20F86-2C6F-4378-884F-CE4C39A3383F}" type="pres">
      <dgm:prSet presAssocID="{5801747F-8DB3-4D73-84A3-7632B015CD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eo"/>
        </a:ext>
      </dgm:extLst>
    </dgm:pt>
    <dgm:pt modelId="{5F8B6410-180A-4A28-A129-267FF644FCC9}" type="pres">
      <dgm:prSet presAssocID="{5801747F-8DB3-4D73-84A3-7632B015CD03}" presName="spaceRect" presStyleCnt="0"/>
      <dgm:spPr/>
    </dgm:pt>
    <dgm:pt modelId="{3767E73D-1BD6-4003-B320-89AC1C9F2C79}" type="pres">
      <dgm:prSet presAssocID="{5801747F-8DB3-4D73-84A3-7632B015CD03}" presName="textRect" presStyleLbl="revTx" presStyleIdx="1" presStyleCnt="4">
        <dgm:presLayoutVars>
          <dgm:chMax val="1"/>
          <dgm:chPref val="1"/>
        </dgm:presLayoutVars>
      </dgm:prSet>
      <dgm:spPr/>
    </dgm:pt>
    <dgm:pt modelId="{8F6BE7F2-5609-47FF-AFED-34B6DB467C94}" type="pres">
      <dgm:prSet presAssocID="{F125797D-24E6-4DB0-9647-A7DC03F4B211}" presName="sibTrans" presStyleLbl="sibTrans2D1" presStyleIdx="0" presStyleCnt="0"/>
      <dgm:spPr/>
    </dgm:pt>
    <dgm:pt modelId="{DDF0AD51-EFCB-446E-B1B0-95C0C0792DAA}" type="pres">
      <dgm:prSet presAssocID="{4A3F87DD-B807-45DB-A4C0-944C76A3E25F}" presName="compNode" presStyleCnt="0"/>
      <dgm:spPr/>
    </dgm:pt>
    <dgm:pt modelId="{65D132A8-E935-4FB5-9CAD-AC4504323B83}" type="pres">
      <dgm:prSet presAssocID="{4A3F87DD-B807-45DB-A4C0-944C76A3E25F}" presName="iconBgRect" presStyleLbl="bgShp" presStyleIdx="2" presStyleCnt="4"/>
      <dgm:spPr/>
    </dgm:pt>
    <dgm:pt modelId="{745760CC-BE00-49F0-8694-71A0916F776E}" type="pres">
      <dgm:prSet presAssocID="{4A3F87DD-B807-45DB-A4C0-944C76A3E2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encia"/>
        </a:ext>
      </dgm:extLst>
    </dgm:pt>
    <dgm:pt modelId="{47AA3DD6-6794-47C0-A75C-C640697A4088}" type="pres">
      <dgm:prSet presAssocID="{4A3F87DD-B807-45DB-A4C0-944C76A3E25F}" presName="spaceRect" presStyleCnt="0"/>
      <dgm:spPr/>
    </dgm:pt>
    <dgm:pt modelId="{BC4B7EC5-9304-4D2F-BBC9-8AA266225B63}" type="pres">
      <dgm:prSet presAssocID="{4A3F87DD-B807-45DB-A4C0-944C76A3E25F}" presName="textRect" presStyleLbl="revTx" presStyleIdx="2" presStyleCnt="4">
        <dgm:presLayoutVars>
          <dgm:chMax val="1"/>
          <dgm:chPref val="1"/>
        </dgm:presLayoutVars>
      </dgm:prSet>
      <dgm:spPr/>
    </dgm:pt>
    <dgm:pt modelId="{65A173DA-7FC8-4F80-B647-9DEE6C2B4671}" type="pres">
      <dgm:prSet presAssocID="{7C6A0D57-34C3-4DC1-A903-E36F897F18D8}" presName="sibTrans" presStyleLbl="sibTrans2D1" presStyleIdx="0" presStyleCnt="0"/>
      <dgm:spPr/>
    </dgm:pt>
    <dgm:pt modelId="{39C7D4C2-898F-440C-8087-97A552C239C5}" type="pres">
      <dgm:prSet presAssocID="{C7A4599C-E184-404D-BB71-8F07BBF8080A}" presName="compNode" presStyleCnt="0"/>
      <dgm:spPr/>
    </dgm:pt>
    <dgm:pt modelId="{633E03D5-540B-4E04-8A81-ADF0EFECDC06}" type="pres">
      <dgm:prSet presAssocID="{C7A4599C-E184-404D-BB71-8F07BBF8080A}" presName="iconBgRect" presStyleLbl="bgShp" presStyleIdx="3" presStyleCnt="4"/>
      <dgm:spPr/>
    </dgm:pt>
    <dgm:pt modelId="{BAE30BEB-50C7-4EF3-A27B-501A4B1F7D8F}" type="pres">
      <dgm:prSet presAssocID="{C7A4599C-E184-404D-BB71-8F07BBF808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6963597C-7BAB-4653-8B4D-592EC0F4D53D}" type="pres">
      <dgm:prSet presAssocID="{C7A4599C-E184-404D-BB71-8F07BBF8080A}" presName="spaceRect" presStyleCnt="0"/>
      <dgm:spPr/>
    </dgm:pt>
    <dgm:pt modelId="{A0D3AF5D-4CF6-415E-9029-1C622418F52B}" type="pres">
      <dgm:prSet presAssocID="{C7A4599C-E184-404D-BB71-8F07BBF8080A}" presName="textRect" presStyleLbl="revTx" presStyleIdx="3" presStyleCnt="4">
        <dgm:presLayoutVars>
          <dgm:chMax val="1"/>
          <dgm:chPref val="1"/>
        </dgm:presLayoutVars>
      </dgm:prSet>
      <dgm:spPr/>
    </dgm:pt>
  </dgm:ptLst>
  <dgm:cxnLst>
    <dgm:cxn modelId="{3ECBF808-C404-4600-8826-6235003B039E}" srcId="{9B56218F-63F9-42D0-A7E8-3DDF97BD35D3}" destId="{C7A4599C-E184-404D-BB71-8F07BBF8080A}" srcOrd="3" destOrd="0" parTransId="{8AACAA85-E9F9-40D9-A790-F046B8584196}" sibTransId="{856C3B2D-B073-4B1C-9933-43DEAFBCFC10}"/>
    <dgm:cxn modelId="{2CE94C16-D7A4-472A-81B2-F2485E44987B}" type="presOf" srcId="{7C6A0D57-34C3-4DC1-A903-E36F897F18D8}" destId="{65A173DA-7FC8-4F80-B647-9DEE6C2B4671}" srcOrd="0" destOrd="0" presId="urn:microsoft.com/office/officeart/2018/2/layout/IconCircleList"/>
    <dgm:cxn modelId="{E6CDC12F-71CE-479C-91F2-4D8F7630128E}" type="presOf" srcId="{C7A4599C-E184-404D-BB71-8F07BBF8080A}" destId="{A0D3AF5D-4CF6-415E-9029-1C622418F52B}" srcOrd="0" destOrd="0" presId="urn:microsoft.com/office/officeart/2018/2/layout/IconCircleList"/>
    <dgm:cxn modelId="{43344F6B-5605-4CF2-BFD8-859C678C60E4}" type="presOf" srcId="{D51466D8-95EA-4D35-802E-AF44C3D792EF}" destId="{4079880F-C642-417A-BC7A-B3331380BA03}" srcOrd="0" destOrd="0" presId="urn:microsoft.com/office/officeart/2018/2/layout/IconCircleList"/>
    <dgm:cxn modelId="{AC3BDE73-DB0F-42B2-B32E-C49928724C6B}" srcId="{9B56218F-63F9-42D0-A7E8-3DDF97BD35D3}" destId="{5801747F-8DB3-4D73-84A3-7632B015CD03}" srcOrd="1" destOrd="0" parTransId="{A566A23E-C985-4E07-8DC9-5E1AF67E79AE}" sibTransId="{F125797D-24E6-4DB0-9647-A7DC03F4B211}"/>
    <dgm:cxn modelId="{0A4E12A5-F22F-4586-B21E-8B8635746025}" srcId="{9B56218F-63F9-42D0-A7E8-3DDF97BD35D3}" destId="{4A3F87DD-B807-45DB-A4C0-944C76A3E25F}" srcOrd="2" destOrd="0" parTransId="{51052249-37B8-4682-B5D6-7DFEBE0E3CCF}" sibTransId="{7C6A0D57-34C3-4DC1-A903-E36F897F18D8}"/>
    <dgm:cxn modelId="{746379C5-9C0D-43DC-8841-ADB56ABF9710}" type="presOf" srcId="{910E1690-308D-45F6-82B0-77D1AF922DDD}" destId="{8CB4641B-E54D-4CA3-BA2C-C1131B149E6B}" srcOrd="0" destOrd="0" presId="urn:microsoft.com/office/officeart/2018/2/layout/IconCircleList"/>
    <dgm:cxn modelId="{F39752DF-E0B4-4A4D-A0C1-89417C37F457}" type="presOf" srcId="{F125797D-24E6-4DB0-9647-A7DC03F4B211}" destId="{8F6BE7F2-5609-47FF-AFED-34B6DB467C94}" srcOrd="0" destOrd="0" presId="urn:microsoft.com/office/officeart/2018/2/layout/IconCircleList"/>
    <dgm:cxn modelId="{82E089F7-52A5-4D6A-811A-95ED3E4A4D0F}" srcId="{9B56218F-63F9-42D0-A7E8-3DDF97BD35D3}" destId="{910E1690-308D-45F6-82B0-77D1AF922DDD}" srcOrd="0" destOrd="0" parTransId="{8B704D86-C61A-4DD3-BFE6-193E011050EF}" sibTransId="{D51466D8-95EA-4D35-802E-AF44C3D792EF}"/>
    <dgm:cxn modelId="{DE13FFF8-405A-479E-8DA3-48286957360A}" type="presOf" srcId="{5801747F-8DB3-4D73-84A3-7632B015CD03}" destId="{3767E73D-1BD6-4003-B320-89AC1C9F2C79}" srcOrd="0" destOrd="0" presId="urn:microsoft.com/office/officeart/2018/2/layout/IconCircleList"/>
    <dgm:cxn modelId="{4DAFF4FE-AC51-4D25-B655-BB49DEB1E87B}" type="presOf" srcId="{9B56218F-63F9-42D0-A7E8-3DDF97BD35D3}" destId="{DE809FA5-DF1E-497D-853E-66C37D98299E}" srcOrd="0" destOrd="0" presId="urn:microsoft.com/office/officeart/2018/2/layout/IconCircleList"/>
    <dgm:cxn modelId="{62670CFF-581B-412D-BD98-87EB40566A2E}" type="presOf" srcId="{4A3F87DD-B807-45DB-A4C0-944C76A3E25F}" destId="{BC4B7EC5-9304-4D2F-BBC9-8AA266225B63}" srcOrd="0" destOrd="0" presId="urn:microsoft.com/office/officeart/2018/2/layout/IconCircleList"/>
    <dgm:cxn modelId="{95279938-8E57-4E1F-9BCC-FD4413CB45DB}" type="presParOf" srcId="{DE809FA5-DF1E-497D-853E-66C37D98299E}" destId="{1F828B8B-224E-4D2B-B28A-45B375DEB795}" srcOrd="0" destOrd="0" presId="urn:microsoft.com/office/officeart/2018/2/layout/IconCircleList"/>
    <dgm:cxn modelId="{20493FE1-03FD-44CA-AA57-BB00CE68962F}" type="presParOf" srcId="{1F828B8B-224E-4D2B-B28A-45B375DEB795}" destId="{851E5B45-A890-4591-8145-75D13D6E75BC}" srcOrd="0" destOrd="0" presId="urn:microsoft.com/office/officeart/2018/2/layout/IconCircleList"/>
    <dgm:cxn modelId="{387A3C48-ABFF-41A8-8754-423A1469A5DD}" type="presParOf" srcId="{851E5B45-A890-4591-8145-75D13D6E75BC}" destId="{1934AA9F-6202-41BD-8C79-411811A0F802}" srcOrd="0" destOrd="0" presId="urn:microsoft.com/office/officeart/2018/2/layout/IconCircleList"/>
    <dgm:cxn modelId="{7FED2B41-B897-401D-B60E-FA515D767B79}" type="presParOf" srcId="{851E5B45-A890-4591-8145-75D13D6E75BC}" destId="{DA3E6443-987B-457F-921C-8F7AF3E8D615}" srcOrd="1" destOrd="0" presId="urn:microsoft.com/office/officeart/2018/2/layout/IconCircleList"/>
    <dgm:cxn modelId="{F5CB16ED-56B7-4C84-8879-6BF0105C51C8}" type="presParOf" srcId="{851E5B45-A890-4591-8145-75D13D6E75BC}" destId="{257EAE45-A536-4C05-85DB-7BA5AC1DD9E6}" srcOrd="2" destOrd="0" presId="urn:microsoft.com/office/officeart/2018/2/layout/IconCircleList"/>
    <dgm:cxn modelId="{04AE398F-D127-465A-82ED-076BCF2E86D7}" type="presParOf" srcId="{851E5B45-A890-4591-8145-75D13D6E75BC}" destId="{8CB4641B-E54D-4CA3-BA2C-C1131B149E6B}" srcOrd="3" destOrd="0" presId="urn:microsoft.com/office/officeart/2018/2/layout/IconCircleList"/>
    <dgm:cxn modelId="{39BB5D56-5460-4DFF-877E-3D5CB8447A30}" type="presParOf" srcId="{1F828B8B-224E-4D2B-B28A-45B375DEB795}" destId="{4079880F-C642-417A-BC7A-B3331380BA03}" srcOrd="1" destOrd="0" presId="urn:microsoft.com/office/officeart/2018/2/layout/IconCircleList"/>
    <dgm:cxn modelId="{E0DAF97C-E22E-4A53-AA37-D47DD9233E93}" type="presParOf" srcId="{1F828B8B-224E-4D2B-B28A-45B375DEB795}" destId="{6A9E09A8-F2BA-4E58-B1AB-A08291FF309D}" srcOrd="2" destOrd="0" presId="urn:microsoft.com/office/officeart/2018/2/layout/IconCircleList"/>
    <dgm:cxn modelId="{974E4F50-7457-4B51-AF69-0842AA748D9B}" type="presParOf" srcId="{6A9E09A8-F2BA-4E58-B1AB-A08291FF309D}" destId="{29998285-7608-4ACF-98D0-A9D72F1738EC}" srcOrd="0" destOrd="0" presId="urn:microsoft.com/office/officeart/2018/2/layout/IconCircleList"/>
    <dgm:cxn modelId="{A789D3BA-A5FA-43BB-A1BB-8A4013A88839}" type="presParOf" srcId="{6A9E09A8-F2BA-4E58-B1AB-A08291FF309D}" destId="{58B20F86-2C6F-4378-884F-CE4C39A3383F}" srcOrd="1" destOrd="0" presId="urn:microsoft.com/office/officeart/2018/2/layout/IconCircleList"/>
    <dgm:cxn modelId="{81D8875D-CAFE-4993-8F71-A3B1CCDE59A2}" type="presParOf" srcId="{6A9E09A8-F2BA-4E58-B1AB-A08291FF309D}" destId="{5F8B6410-180A-4A28-A129-267FF644FCC9}" srcOrd="2" destOrd="0" presId="urn:microsoft.com/office/officeart/2018/2/layout/IconCircleList"/>
    <dgm:cxn modelId="{8305B22C-5873-4220-81C7-D4534EE01602}" type="presParOf" srcId="{6A9E09A8-F2BA-4E58-B1AB-A08291FF309D}" destId="{3767E73D-1BD6-4003-B320-89AC1C9F2C79}" srcOrd="3" destOrd="0" presId="urn:microsoft.com/office/officeart/2018/2/layout/IconCircleList"/>
    <dgm:cxn modelId="{06DA7233-5669-4D7A-AEE9-A70EDA65BFC8}" type="presParOf" srcId="{1F828B8B-224E-4D2B-B28A-45B375DEB795}" destId="{8F6BE7F2-5609-47FF-AFED-34B6DB467C94}" srcOrd="3" destOrd="0" presId="urn:microsoft.com/office/officeart/2018/2/layout/IconCircleList"/>
    <dgm:cxn modelId="{383F41E5-BAE0-48F3-9A28-FC35B56EF08C}" type="presParOf" srcId="{1F828B8B-224E-4D2B-B28A-45B375DEB795}" destId="{DDF0AD51-EFCB-446E-B1B0-95C0C0792DAA}" srcOrd="4" destOrd="0" presId="urn:microsoft.com/office/officeart/2018/2/layout/IconCircleList"/>
    <dgm:cxn modelId="{446A9C11-B9EC-49D8-8A31-C61D6E16AA4A}" type="presParOf" srcId="{DDF0AD51-EFCB-446E-B1B0-95C0C0792DAA}" destId="{65D132A8-E935-4FB5-9CAD-AC4504323B83}" srcOrd="0" destOrd="0" presId="urn:microsoft.com/office/officeart/2018/2/layout/IconCircleList"/>
    <dgm:cxn modelId="{72B1B431-9E50-4D4B-B26B-CF0952872042}" type="presParOf" srcId="{DDF0AD51-EFCB-446E-B1B0-95C0C0792DAA}" destId="{745760CC-BE00-49F0-8694-71A0916F776E}" srcOrd="1" destOrd="0" presId="urn:microsoft.com/office/officeart/2018/2/layout/IconCircleList"/>
    <dgm:cxn modelId="{F17BBCF2-05BC-49B2-A8C5-E364FFB2BA8C}" type="presParOf" srcId="{DDF0AD51-EFCB-446E-B1B0-95C0C0792DAA}" destId="{47AA3DD6-6794-47C0-A75C-C640697A4088}" srcOrd="2" destOrd="0" presId="urn:microsoft.com/office/officeart/2018/2/layout/IconCircleList"/>
    <dgm:cxn modelId="{1C206A49-A1B2-4AEE-B780-B1D76FDACF7F}" type="presParOf" srcId="{DDF0AD51-EFCB-446E-B1B0-95C0C0792DAA}" destId="{BC4B7EC5-9304-4D2F-BBC9-8AA266225B63}" srcOrd="3" destOrd="0" presId="urn:microsoft.com/office/officeart/2018/2/layout/IconCircleList"/>
    <dgm:cxn modelId="{7385985F-41E3-4BE2-A983-127D482EDF60}" type="presParOf" srcId="{1F828B8B-224E-4D2B-B28A-45B375DEB795}" destId="{65A173DA-7FC8-4F80-B647-9DEE6C2B4671}" srcOrd="5" destOrd="0" presId="urn:microsoft.com/office/officeart/2018/2/layout/IconCircleList"/>
    <dgm:cxn modelId="{21DE442C-207C-45A9-AE99-D02A9C52475A}" type="presParOf" srcId="{1F828B8B-224E-4D2B-B28A-45B375DEB795}" destId="{39C7D4C2-898F-440C-8087-97A552C239C5}" srcOrd="6" destOrd="0" presId="urn:microsoft.com/office/officeart/2018/2/layout/IconCircleList"/>
    <dgm:cxn modelId="{70A04EE0-ADB8-4214-9BA3-5354EAF44C41}" type="presParOf" srcId="{39C7D4C2-898F-440C-8087-97A552C239C5}" destId="{633E03D5-540B-4E04-8A81-ADF0EFECDC06}" srcOrd="0" destOrd="0" presId="urn:microsoft.com/office/officeart/2018/2/layout/IconCircleList"/>
    <dgm:cxn modelId="{C1696D24-ADF8-459F-B77F-EE4E0088D466}" type="presParOf" srcId="{39C7D4C2-898F-440C-8087-97A552C239C5}" destId="{BAE30BEB-50C7-4EF3-A27B-501A4B1F7D8F}" srcOrd="1" destOrd="0" presId="urn:microsoft.com/office/officeart/2018/2/layout/IconCircleList"/>
    <dgm:cxn modelId="{2391446F-F11C-4B4B-B9F1-EE60165DF126}" type="presParOf" srcId="{39C7D4C2-898F-440C-8087-97A552C239C5}" destId="{6963597C-7BAB-4653-8B4D-592EC0F4D53D}" srcOrd="2" destOrd="0" presId="urn:microsoft.com/office/officeart/2018/2/layout/IconCircleList"/>
    <dgm:cxn modelId="{BDBFFFF5-A377-496F-B026-5A96C610BA83}" type="presParOf" srcId="{39C7D4C2-898F-440C-8087-97A552C239C5}" destId="{A0D3AF5D-4CF6-415E-9029-1C622418F52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683335-BCB3-4B83-ABA3-3D92B692248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784405-2244-48C8-908B-4AE3A03D1CD0}">
      <dgm:prSet/>
      <dgm:spPr/>
      <dgm:t>
        <a:bodyPr/>
        <a:lstStyle/>
        <a:p>
          <a:r>
            <a:rPr lang="es-MX"/>
            <a:t>Ventajas</a:t>
          </a:r>
          <a:endParaRPr lang="en-US"/>
        </a:p>
      </dgm:t>
    </dgm:pt>
    <dgm:pt modelId="{60E53D7C-2313-4AAD-A070-03B0114E9376}" type="parTrans" cxnId="{FC72ACC4-6396-4127-9D05-1D1CE08939A7}">
      <dgm:prSet/>
      <dgm:spPr/>
      <dgm:t>
        <a:bodyPr/>
        <a:lstStyle/>
        <a:p>
          <a:endParaRPr lang="en-US"/>
        </a:p>
      </dgm:t>
    </dgm:pt>
    <dgm:pt modelId="{E848AAD5-5321-4D3F-866A-164F222D16BB}" type="sibTrans" cxnId="{FC72ACC4-6396-4127-9D05-1D1CE08939A7}">
      <dgm:prSet/>
      <dgm:spPr/>
      <dgm:t>
        <a:bodyPr/>
        <a:lstStyle/>
        <a:p>
          <a:endParaRPr lang="en-US"/>
        </a:p>
      </dgm:t>
    </dgm:pt>
    <dgm:pt modelId="{5449951F-A63D-4163-85AD-544EB1273D03}">
      <dgm:prSet/>
      <dgm:spPr/>
      <dgm:t>
        <a:bodyPr/>
        <a:lstStyle/>
        <a:p>
          <a:r>
            <a:rPr lang="es-MX"/>
            <a:t>Claridad y comprensión: Las vistas ayudan a descomponer sistemas complejos en representaciones más manejables, facilitando la comprensión de cada componente.</a:t>
          </a:r>
          <a:endParaRPr lang="en-US"/>
        </a:p>
      </dgm:t>
    </dgm:pt>
    <dgm:pt modelId="{854FDA26-C481-402E-8291-0B9F9EAABA93}" type="parTrans" cxnId="{FF5B2149-B9E4-417A-AC0B-B42E18A869DF}">
      <dgm:prSet/>
      <dgm:spPr/>
      <dgm:t>
        <a:bodyPr/>
        <a:lstStyle/>
        <a:p>
          <a:endParaRPr lang="en-US"/>
        </a:p>
      </dgm:t>
    </dgm:pt>
    <dgm:pt modelId="{FE64B1B6-6DED-42FE-B6D0-4A6316BE51ED}" type="sibTrans" cxnId="{FF5B2149-B9E4-417A-AC0B-B42E18A869DF}">
      <dgm:prSet/>
      <dgm:spPr/>
      <dgm:t>
        <a:bodyPr/>
        <a:lstStyle/>
        <a:p>
          <a:endParaRPr lang="en-US"/>
        </a:p>
      </dgm:t>
    </dgm:pt>
    <dgm:pt modelId="{6AB7FB13-7AFA-43FA-AB45-891D8B056628}">
      <dgm:prSet/>
      <dgm:spPr/>
      <dgm:t>
        <a:bodyPr/>
        <a:lstStyle/>
        <a:p>
          <a:r>
            <a:rPr lang="es-MX"/>
            <a:t>Alineación estratégica: Permiten alinear los procesos y sistemas del negocio con los objetivos estratégicos de la organización.</a:t>
          </a:r>
          <a:endParaRPr lang="en-US"/>
        </a:p>
      </dgm:t>
    </dgm:pt>
    <dgm:pt modelId="{9FEC60AD-C890-4BB4-9A50-F87351F28522}" type="parTrans" cxnId="{C7C50074-8E2C-4732-AC71-B11B2212149E}">
      <dgm:prSet/>
      <dgm:spPr/>
      <dgm:t>
        <a:bodyPr/>
        <a:lstStyle/>
        <a:p>
          <a:endParaRPr lang="en-US"/>
        </a:p>
      </dgm:t>
    </dgm:pt>
    <dgm:pt modelId="{E2B77C12-F8B5-400D-9E0E-2627B0969D2E}" type="sibTrans" cxnId="{C7C50074-8E2C-4732-AC71-B11B2212149E}">
      <dgm:prSet/>
      <dgm:spPr/>
      <dgm:t>
        <a:bodyPr/>
        <a:lstStyle/>
        <a:p>
          <a:endParaRPr lang="en-US"/>
        </a:p>
      </dgm:t>
    </dgm:pt>
    <dgm:pt modelId="{39213D79-1805-4C7A-8EBD-66EBC2EA72D4}">
      <dgm:prSet/>
      <dgm:spPr/>
      <dgm:t>
        <a:bodyPr/>
        <a:lstStyle/>
        <a:p>
          <a:r>
            <a:rPr lang="es-MX"/>
            <a:t>Facilita la colaboración: Ofrece a diferentes áreas del negocio (TI, finanzas, operaciones) un marco común para entender y trabajar en conjunto.</a:t>
          </a:r>
          <a:endParaRPr lang="en-US"/>
        </a:p>
      </dgm:t>
    </dgm:pt>
    <dgm:pt modelId="{428403BE-7BE5-4897-8F55-057D45953696}" type="parTrans" cxnId="{DE75BFE2-82CE-4BCC-B951-2580E1672E30}">
      <dgm:prSet/>
      <dgm:spPr/>
      <dgm:t>
        <a:bodyPr/>
        <a:lstStyle/>
        <a:p>
          <a:endParaRPr lang="en-US"/>
        </a:p>
      </dgm:t>
    </dgm:pt>
    <dgm:pt modelId="{A398045C-DE72-4F17-8158-6C0C1E0825F6}" type="sibTrans" cxnId="{DE75BFE2-82CE-4BCC-B951-2580E1672E30}">
      <dgm:prSet/>
      <dgm:spPr/>
      <dgm:t>
        <a:bodyPr/>
        <a:lstStyle/>
        <a:p>
          <a:endParaRPr lang="en-US"/>
        </a:p>
      </dgm:t>
    </dgm:pt>
    <dgm:pt modelId="{B0AE0BEC-F2F5-4B97-AD53-0AA17C4261A1}">
      <dgm:prSet/>
      <dgm:spPr/>
      <dgm:t>
        <a:bodyPr/>
        <a:lstStyle/>
        <a:p>
          <a:r>
            <a:rPr lang="es-MX"/>
            <a:t>Desventajas</a:t>
          </a:r>
          <a:endParaRPr lang="en-US"/>
        </a:p>
      </dgm:t>
    </dgm:pt>
    <dgm:pt modelId="{C70327FC-1F73-43B4-849F-3B7523CAE5A1}" type="parTrans" cxnId="{3B6C1385-6058-414A-A1D3-EDBD917FD483}">
      <dgm:prSet/>
      <dgm:spPr/>
      <dgm:t>
        <a:bodyPr/>
        <a:lstStyle/>
        <a:p>
          <a:endParaRPr lang="en-US"/>
        </a:p>
      </dgm:t>
    </dgm:pt>
    <dgm:pt modelId="{0CA1E756-50A3-449C-A446-D66D68757E50}" type="sibTrans" cxnId="{3B6C1385-6058-414A-A1D3-EDBD917FD483}">
      <dgm:prSet/>
      <dgm:spPr/>
      <dgm:t>
        <a:bodyPr/>
        <a:lstStyle/>
        <a:p>
          <a:endParaRPr lang="en-US"/>
        </a:p>
      </dgm:t>
    </dgm:pt>
    <dgm:pt modelId="{6044F8F9-DCE5-4753-8DF1-9FD65626773A}">
      <dgm:prSet/>
      <dgm:spPr/>
      <dgm:t>
        <a:bodyPr/>
        <a:lstStyle/>
        <a:p>
          <a:r>
            <a:rPr lang="es-MX"/>
            <a:t>Puede ser costosa de implementar: Crear y mantener vistas actualizadas requiere tiempo y recursos.</a:t>
          </a:r>
          <a:endParaRPr lang="en-US"/>
        </a:p>
      </dgm:t>
    </dgm:pt>
    <dgm:pt modelId="{4F3D5E88-914B-4B54-B528-BE9951B75E25}" type="parTrans" cxnId="{35EC67FF-CA51-4B89-B47C-A0D2B941AB65}">
      <dgm:prSet/>
      <dgm:spPr/>
      <dgm:t>
        <a:bodyPr/>
        <a:lstStyle/>
        <a:p>
          <a:endParaRPr lang="en-US"/>
        </a:p>
      </dgm:t>
    </dgm:pt>
    <dgm:pt modelId="{4F4D6936-4395-47A0-826D-AE55792777D4}" type="sibTrans" cxnId="{35EC67FF-CA51-4B89-B47C-A0D2B941AB65}">
      <dgm:prSet/>
      <dgm:spPr/>
      <dgm:t>
        <a:bodyPr/>
        <a:lstStyle/>
        <a:p>
          <a:endParaRPr lang="en-US"/>
        </a:p>
      </dgm:t>
    </dgm:pt>
    <dgm:pt modelId="{97C89A0C-EB01-438A-938A-03DA05DC63D4}">
      <dgm:prSet/>
      <dgm:spPr/>
      <dgm:t>
        <a:bodyPr/>
        <a:lstStyle/>
        <a:p>
          <a:r>
            <a:rPr lang="es-MX"/>
            <a:t>Complejidad inicial: La creación de varias vistas puede resultar en un esfuerzo confuso y complicado si no se cuenta con una metodología clara.</a:t>
          </a:r>
          <a:endParaRPr lang="en-US"/>
        </a:p>
      </dgm:t>
    </dgm:pt>
    <dgm:pt modelId="{20142837-366E-4C73-958D-1C727656B9A6}" type="parTrans" cxnId="{70F39BAB-6CDF-405F-A932-2802A556AC84}">
      <dgm:prSet/>
      <dgm:spPr/>
      <dgm:t>
        <a:bodyPr/>
        <a:lstStyle/>
        <a:p>
          <a:endParaRPr lang="en-US"/>
        </a:p>
      </dgm:t>
    </dgm:pt>
    <dgm:pt modelId="{0C5AF828-48A2-4231-B4AF-8A9E7512476D}" type="sibTrans" cxnId="{70F39BAB-6CDF-405F-A932-2802A556AC84}">
      <dgm:prSet/>
      <dgm:spPr/>
      <dgm:t>
        <a:bodyPr/>
        <a:lstStyle/>
        <a:p>
          <a:endParaRPr lang="en-US"/>
        </a:p>
      </dgm:t>
    </dgm:pt>
    <dgm:pt modelId="{415F59DD-D532-40DF-8CD0-D34E79EE1D37}">
      <dgm:prSet/>
      <dgm:spPr/>
      <dgm:t>
        <a:bodyPr/>
        <a:lstStyle/>
        <a:p>
          <a:r>
            <a:rPr lang="es-MX"/>
            <a:t>Mantenimiento continuo: Las vistas necesitan actualizarse frecuentemente para reflejar los cambios en la estructura del negocio, lo que puede ser difícil de gestionar.</a:t>
          </a:r>
          <a:endParaRPr lang="en-US"/>
        </a:p>
      </dgm:t>
    </dgm:pt>
    <dgm:pt modelId="{895A412E-6B02-4ED2-9EC7-0755EE9A6E88}" type="parTrans" cxnId="{466D51AA-24AF-402D-8D7A-899342DBB18D}">
      <dgm:prSet/>
      <dgm:spPr/>
      <dgm:t>
        <a:bodyPr/>
        <a:lstStyle/>
        <a:p>
          <a:endParaRPr lang="en-US"/>
        </a:p>
      </dgm:t>
    </dgm:pt>
    <dgm:pt modelId="{FA88E1E4-471B-4C77-9DD8-59D77718C000}" type="sibTrans" cxnId="{466D51AA-24AF-402D-8D7A-899342DBB18D}">
      <dgm:prSet/>
      <dgm:spPr/>
      <dgm:t>
        <a:bodyPr/>
        <a:lstStyle/>
        <a:p>
          <a:endParaRPr lang="en-US"/>
        </a:p>
      </dgm:t>
    </dgm:pt>
    <dgm:pt modelId="{CE1636E4-C4F3-47F3-8CAD-B3A21DEC1158}" type="pres">
      <dgm:prSet presAssocID="{64683335-BCB3-4B83-ABA3-3D92B692248D}" presName="linear" presStyleCnt="0">
        <dgm:presLayoutVars>
          <dgm:animLvl val="lvl"/>
          <dgm:resizeHandles val="exact"/>
        </dgm:presLayoutVars>
      </dgm:prSet>
      <dgm:spPr/>
    </dgm:pt>
    <dgm:pt modelId="{F450EF29-B222-44DD-AF42-EAE08B4CF2DE}" type="pres">
      <dgm:prSet presAssocID="{A6784405-2244-48C8-908B-4AE3A03D1CD0}" presName="parentText" presStyleLbl="node1" presStyleIdx="0" presStyleCnt="2">
        <dgm:presLayoutVars>
          <dgm:chMax val="0"/>
          <dgm:bulletEnabled val="1"/>
        </dgm:presLayoutVars>
      </dgm:prSet>
      <dgm:spPr/>
    </dgm:pt>
    <dgm:pt modelId="{ACD7E3FA-01CC-4E59-AA10-33C5B9D076EA}" type="pres">
      <dgm:prSet presAssocID="{A6784405-2244-48C8-908B-4AE3A03D1CD0}" presName="childText" presStyleLbl="revTx" presStyleIdx="0" presStyleCnt="2">
        <dgm:presLayoutVars>
          <dgm:bulletEnabled val="1"/>
        </dgm:presLayoutVars>
      </dgm:prSet>
      <dgm:spPr/>
    </dgm:pt>
    <dgm:pt modelId="{2D2EF83F-010F-4A19-8BA3-5B80DC500DB2}" type="pres">
      <dgm:prSet presAssocID="{B0AE0BEC-F2F5-4B97-AD53-0AA17C4261A1}" presName="parentText" presStyleLbl="node1" presStyleIdx="1" presStyleCnt="2">
        <dgm:presLayoutVars>
          <dgm:chMax val="0"/>
          <dgm:bulletEnabled val="1"/>
        </dgm:presLayoutVars>
      </dgm:prSet>
      <dgm:spPr/>
    </dgm:pt>
    <dgm:pt modelId="{266F18D7-241A-4C5A-8472-261B7C930032}" type="pres">
      <dgm:prSet presAssocID="{B0AE0BEC-F2F5-4B97-AD53-0AA17C4261A1}" presName="childText" presStyleLbl="revTx" presStyleIdx="1" presStyleCnt="2">
        <dgm:presLayoutVars>
          <dgm:bulletEnabled val="1"/>
        </dgm:presLayoutVars>
      </dgm:prSet>
      <dgm:spPr/>
    </dgm:pt>
  </dgm:ptLst>
  <dgm:cxnLst>
    <dgm:cxn modelId="{F41C2808-1F75-49A5-839F-3111FF85B332}" type="presOf" srcId="{39213D79-1805-4C7A-8EBD-66EBC2EA72D4}" destId="{ACD7E3FA-01CC-4E59-AA10-33C5B9D076EA}" srcOrd="0" destOrd="2" presId="urn:microsoft.com/office/officeart/2005/8/layout/vList2"/>
    <dgm:cxn modelId="{918B382B-DDE4-4A16-80EE-7463160626C8}" type="presOf" srcId="{6AB7FB13-7AFA-43FA-AB45-891D8B056628}" destId="{ACD7E3FA-01CC-4E59-AA10-33C5B9D076EA}" srcOrd="0" destOrd="1" presId="urn:microsoft.com/office/officeart/2005/8/layout/vList2"/>
    <dgm:cxn modelId="{CFA0883E-FF8B-4BA1-BB1B-823CA388FDF2}" type="presOf" srcId="{97C89A0C-EB01-438A-938A-03DA05DC63D4}" destId="{266F18D7-241A-4C5A-8472-261B7C930032}" srcOrd="0" destOrd="1" presId="urn:microsoft.com/office/officeart/2005/8/layout/vList2"/>
    <dgm:cxn modelId="{CE91243F-D0E1-4BA5-8614-1C41FB18CE42}" type="presOf" srcId="{A6784405-2244-48C8-908B-4AE3A03D1CD0}" destId="{F450EF29-B222-44DD-AF42-EAE08B4CF2DE}" srcOrd="0" destOrd="0" presId="urn:microsoft.com/office/officeart/2005/8/layout/vList2"/>
    <dgm:cxn modelId="{272F5E68-74F3-45CD-BA73-2AE3F1D7B49F}" type="presOf" srcId="{415F59DD-D532-40DF-8CD0-D34E79EE1D37}" destId="{266F18D7-241A-4C5A-8472-261B7C930032}" srcOrd="0" destOrd="2" presId="urn:microsoft.com/office/officeart/2005/8/layout/vList2"/>
    <dgm:cxn modelId="{FF5B2149-B9E4-417A-AC0B-B42E18A869DF}" srcId="{A6784405-2244-48C8-908B-4AE3A03D1CD0}" destId="{5449951F-A63D-4163-85AD-544EB1273D03}" srcOrd="0" destOrd="0" parTransId="{854FDA26-C481-402E-8291-0B9F9EAABA93}" sibTransId="{FE64B1B6-6DED-42FE-B6D0-4A6316BE51ED}"/>
    <dgm:cxn modelId="{C7C50074-8E2C-4732-AC71-B11B2212149E}" srcId="{A6784405-2244-48C8-908B-4AE3A03D1CD0}" destId="{6AB7FB13-7AFA-43FA-AB45-891D8B056628}" srcOrd="1" destOrd="0" parTransId="{9FEC60AD-C890-4BB4-9A50-F87351F28522}" sibTransId="{E2B77C12-F8B5-400D-9E0E-2627B0969D2E}"/>
    <dgm:cxn modelId="{EBB26654-3A28-4CED-918E-BB19B1CF560D}" type="presOf" srcId="{6044F8F9-DCE5-4753-8DF1-9FD65626773A}" destId="{266F18D7-241A-4C5A-8472-261B7C930032}" srcOrd="0" destOrd="0" presId="urn:microsoft.com/office/officeart/2005/8/layout/vList2"/>
    <dgm:cxn modelId="{3B6C1385-6058-414A-A1D3-EDBD917FD483}" srcId="{64683335-BCB3-4B83-ABA3-3D92B692248D}" destId="{B0AE0BEC-F2F5-4B97-AD53-0AA17C4261A1}" srcOrd="1" destOrd="0" parTransId="{C70327FC-1F73-43B4-849F-3B7523CAE5A1}" sibTransId="{0CA1E756-50A3-449C-A446-D66D68757E50}"/>
    <dgm:cxn modelId="{466D51AA-24AF-402D-8D7A-899342DBB18D}" srcId="{B0AE0BEC-F2F5-4B97-AD53-0AA17C4261A1}" destId="{415F59DD-D532-40DF-8CD0-D34E79EE1D37}" srcOrd="2" destOrd="0" parTransId="{895A412E-6B02-4ED2-9EC7-0755EE9A6E88}" sibTransId="{FA88E1E4-471B-4C77-9DD8-59D77718C000}"/>
    <dgm:cxn modelId="{70F39BAB-6CDF-405F-A932-2802A556AC84}" srcId="{B0AE0BEC-F2F5-4B97-AD53-0AA17C4261A1}" destId="{97C89A0C-EB01-438A-938A-03DA05DC63D4}" srcOrd="1" destOrd="0" parTransId="{20142837-366E-4C73-958D-1C727656B9A6}" sibTransId="{0C5AF828-48A2-4231-B4AF-8A9E7512476D}"/>
    <dgm:cxn modelId="{72AA37B2-B9FA-468B-9112-17B6380EB18B}" type="presOf" srcId="{5449951F-A63D-4163-85AD-544EB1273D03}" destId="{ACD7E3FA-01CC-4E59-AA10-33C5B9D076EA}" srcOrd="0" destOrd="0" presId="urn:microsoft.com/office/officeart/2005/8/layout/vList2"/>
    <dgm:cxn modelId="{FC72ACC4-6396-4127-9D05-1D1CE08939A7}" srcId="{64683335-BCB3-4B83-ABA3-3D92B692248D}" destId="{A6784405-2244-48C8-908B-4AE3A03D1CD0}" srcOrd="0" destOrd="0" parTransId="{60E53D7C-2313-4AAD-A070-03B0114E9376}" sibTransId="{E848AAD5-5321-4D3F-866A-164F222D16BB}"/>
    <dgm:cxn modelId="{614F55E2-9FD2-41A4-A0D1-91F78037BA4D}" type="presOf" srcId="{B0AE0BEC-F2F5-4B97-AD53-0AA17C4261A1}" destId="{2D2EF83F-010F-4A19-8BA3-5B80DC500DB2}" srcOrd="0" destOrd="0" presId="urn:microsoft.com/office/officeart/2005/8/layout/vList2"/>
    <dgm:cxn modelId="{DE75BFE2-82CE-4BCC-B951-2580E1672E30}" srcId="{A6784405-2244-48C8-908B-4AE3A03D1CD0}" destId="{39213D79-1805-4C7A-8EBD-66EBC2EA72D4}" srcOrd="2" destOrd="0" parTransId="{428403BE-7BE5-4897-8F55-057D45953696}" sibTransId="{A398045C-DE72-4F17-8158-6C0C1E0825F6}"/>
    <dgm:cxn modelId="{F4015BEC-9EC3-41AB-B2C1-0937C3A8BB95}" type="presOf" srcId="{64683335-BCB3-4B83-ABA3-3D92B692248D}" destId="{CE1636E4-C4F3-47F3-8CAD-B3A21DEC1158}" srcOrd="0" destOrd="0" presId="urn:microsoft.com/office/officeart/2005/8/layout/vList2"/>
    <dgm:cxn modelId="{35EC67FF-CA51-4B89-B47C-A0D2B941AB65}" srcId="{B0AE0BEC-F2F5-4B97-AD53-0AA17C4261A1}" destId="{6044F8F9-DCE5-4753-8DF1-9FD65626773A}" srcOrd="0" destOrd="0" parTransId="{4F3D5E88-914B-4B54-B528-BE9951B75E25}" sibTransId="{4F4D6936-4395-47A0-826D-AE55792777D4}"/>
    <dgm:cxn modelId="{0BF6151C-086E-4DE8-9806-A03979389524}" type="presParOf" srcId="{CE1636E4-C4F3-47F3-8CAD-B3A21DEC1158}" destId="{F450EF29-B222-44DD-AF42-EAE08B4CF2DE}" srcOrd="0" destOrd="0" presId="urn:microsoft.com/office/officeart/2005/8/layout/vList2"/>
    <dgm:cxn modelId="{3CE9758D-4936-4DA0-9074-9C94AB823332}" type="presParOf" srcId="{CE1636E4-C4F3-47F3-8CAD-B3A21DEC1158}" destId="{ACD7E3FA-01CC-4E59-AA10-33C5B9D076EA}" srcOrd="1" destOrd="0" presId="urn:microsoft.com/office/officeart/2005/8/layout/vList2"/>
    <dgm:cxn modelId="{CB4D433F-9FF1-4126-9464-B015F92E4938}" type="presParOf" srcId="{CE1636E4-C4F3-47F3-8CAD-B3A21DEC1158}" destId="{2D2EF83F-010F-4A19-8BA3-5B80DC500DB2}" srcOrd="2" destOrd="0" presId="urn:microsoft.com/office/officeart/2005/8/layout/vList2"/>
    <dgm:cxn modelId="{4E053923-13A8-4783-92F5-25FE5691E5D9}" type="presParOf" srcId="{CE1636E4-C4F3-47F3-8CAD-B3A21DEC1158}" destId="{266F18D7-241A-4C5A-8472-261B7C93003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650421-5586-4BE2-9864-8F00A4536D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EF0F0E80-F419-4943-9A24-471AAE0E076B}">
      <dgm:prSet/>
      <dgm:spPr/>
      <dgm:t>
        <a:bodyPr/>
        <a:lstStyle/>
        <a:p>
          <a:r>
            <a:rPr lang="en-US" dirty="0"/>
            <a:t>Son </a:t>
          </a:r>
          <a:r>
            <a:rPr lang="en-US" dirty="0" err="1"/>
            <a:t>reglas</a:t>
          </a:r>
          <a:r>
            <a:rPr lang="en-US" dirty="0"/>
            <a:t> que </a:t>
          </a:r>
          <a:r>
            <a:rPr lang="en-US" dirty="0" err="1"/>
            <a:t>peuden</a:t>
          </a:r>
          <a:r>
            <a:rPr lang="en-US" dirty="0"/>
            <a:t> </a:t>
          </a:r>
          <a:r>
            <a:rPr lang="en-US" dirty="0" err="1"/>
            <a:t>abarcar</a:t>
          </a:r>
          <a:r>
            <a:rPr lang="en-US" dirty="0"/>
            <a:t> </a:t>
          </a:r>
          <a:r>
            <a:rPr lang="en-US" dirty="0" err="1"/>
            <a:t>desde</a:t>
          </a:r>
          <a:r>
            <a:rPr lang="en-US" dirty="0"/>
            <a:t> la forma </a:t>
          </a:r>
          <a:r>
            <a:rPr lang="en-US" dirty="0" err="1"/>
            <a:t>en</a:t>
          </a:r>
          <a:r>
            <a:rPr lang="en-US" dirty="0"/>
            <a:t> que se toman decisions hasta la forma </a:t>
          </a:r>
          <a:r>
            <a:rPr lang="en-US" dirty="0" err="1"/>
            <a:t>en</a:t>
          </a:r>
          <a:r>
            <a:rPr lang="en-US" dirty="0"/>
            <a:t> que se </a:t>
          </a:r>
          <a:r>
            <a:rPr lang="en-US" dirty="0" err="1"/>
            <a:t>gestionan</a:t>
          </a:r>
          <a:r>
            <a:rPr lang="en-US" dirty="0"/>
            <a:t> </a:t>
          </a:r>
          <a:r>
            <a:rPr lang="en-US" dirty="0" err="1"/>
            <a:t>los</a:t>
          </a:r>
          <a:r>
            <a:rPr lang="en-US" dirty="0"/>
            <a:t> </a:t>
          </a:r>
          <a:r>
            <a:rPr lang="en-US" dirty="0" err="1"/>
            <a:t>recursos</a:t>
          </a:r>
          <a:r>
            <a:rPr lang="en-US" dirty="0"/>
            <a:t>. Son fundamentals para </a:t>
          </a:r>
          <a:r>
            <a:rPr lang="en-US" dirty="0" err="1"/>
            <a:t>automatizar</a:t>
          </a:r>
          <a:r>
            <a:rPr lang="en-US" dirty="0"/>
            <a:t> y </a:t>
          </a:r>
          <a:r>
            <a:rPr lang="en-US" dirty="0" err="1"/>
            <a:t>estandarizar</a:t>
          </a:r>
          <a:r>
            <a:rPr lang="en-US" dirty="0"/>
            <a:t> </a:t>
          </a:r>
          <a:r>
            <a:rPr lang="en-US" dirty="0" err="1"/>
            <a:t>procesos</a:t>
          </a:r>
          <a:r>
            <a:rPr lang="en-US" dirty="0"/>
            <a:t> </a:t>
          </a:r>
          <a:r>
            <a:rPr lang="en-US" dirty="0" err="1"/>
            <a:t>en</a:t>
          </a:r>
          <a:r>
            <a:rPr lang="en-US" dirty="0"/>
            <a:t> </a:t>
          </a:r>
          <a:r>
            <a:rPr lang="en-US" dirty="0" err="1"/>
            <a:t>áreas</a:t>
          </a:r>
          <a:r>
            <a:rPr lang="en-US" dirty="0"/>
            <a:t> </a:t>
          </a:r>
          <a:r>
            <a:rPr lang="en-US" dirty="0" err="1"/>
            <a:t>como</a:t>
          </a:r>
          <a:r>
            <a:rPr lang="en-US" dirty="0"/>
            <a:t> </a:t>
          </a:r>
          <a:r>
            <a:rPr lang="en-US" dirty="0" err="1"/>
            <a:t>ventas</a:t>
          </a:r>
          <a:r>
            <a:rPr lang="en-US" dirty="0"/>
            <a:t>, </a:t>
          </a:r>
          <a:r>
            <a:rPr lang="en-US" dirty="0" err="1"/>
            <a:t>finanzas</a:t>
          </a:r>
          <a:r>
            <a:rPr lang="en-US" dirty="0"/>
            <a:t>, </a:t>
          </a:r>
          <a:r>
            <a:rPr lang="en-US" dirty="0" err="1"/>
            <a:t>recursos</a:t>
          </a:r>
          <a:r>
            <a:rPr lang="en-US" dirty="0"/>
            <a:t> </a:t>
          </a:r>
          <a:r>
            <a:rPr lang="en-US" dirty="0" err="1"/>
            <a:t>humanos</a:t>
          </a:r>
          <a:r>
            <a:rPr lang="en-US" dirty="0"/>
            <a:t>, entre </a:t>
          </a:r>
          <a:r>
            <a:rPr lang="en-US" dirty="0" err="1"/>
            <a:t>otras</a:t>
          </a:r>
          <a:r>
            <a:rPr lang="en-US" dirty="0"/>
            <a:t>.</a:t>
          </a:r>
        </a:p>
      </dgm:t>
    </dgm:pt>
    <dgm:pt modelId="{7D8CAD8C-CD05-4BA8-B561-35907284FFD5}" type="parTrans" cxnId="{22CA82D6-3A23-460F-92AB-64A6FCE51C36}">
      <dgm:prSet/>
      <dgm:spPr/>
      <dgm:t>
        <a:bodyPr/>
        <a:lstStyle/>
        <a:p>
          <a:endParaRPr lang="en-US"/>
        </a:p>
      </dgm:t>
    </dgm:pt>
    <dgm:pt modelId="{21E8D34C-2CD9-4207-8087-247151468184}" type="sibTrans" cxnId="{22CA82D6-3A23-460F-92AB-64A6FCE51C36}">
      <dgm:prSet/>
      <dgm:spPr/>
      <dgm:t>
        <a:bodyPr/>
        <a:lstStyle/>
        <a:p>
          <a:endParaRPr lang="en-US"/>
        </a:p>
      </dgm:t>
    </dgm:pt>
    <dgm:pt modelId="{41C2AACE-9787-43A0-980A-3EB54A5D3FFF}">
      <dgm:prSet/>
      <dgm:spPr/>
      <dgm:t>
        <a:bodyPr/>
        <a:lstStyle/>
        <a:p>
          <a:r>
            <a:rPr lang="en-US" dirty="0"/>
            <a:t>Las </a:t>
          </a:r>
          <a:r>
            <a:rPr lang="en-US" dirty="0" err="1"/>
            <a:t>reglas</a:t>
          </a:r>
          <a:r>
            <a:rPr lang="en-US" dirty="0"/>
            <a:t> de </a:t>
          </a:r>
          <a:r>
            <a:rPr lang="en-US" dirty="0" err="1"/>
            <a:t>negocio</a:t>
          </a:r>
          <a:r>
            <a:rPr lang="en-US" dirty="0"/>
            <a:t> son directrices que </a:t>
          </a:r>
          <a:r>
            <a:rPr lang="en-US" dirty="0" err="1"/>
            <a:t>definen</a:t>
          </a:r>
          <a:r>
            <a:rPr lang="en-US" dirty="0"/>
            <a:t> o </a:t>
          </a:r>
          <a:r>
            <a:rPr lang="en-US" dirty="0" err="1"/>
            <a:t>restringen</a:t>
          </a:r>
          <a:r>
            <a:rPr lang="en-US" dirty="0"/>
            <a:t> </a:t>
          </a:r>
          <a:r>
            <a:rPr lang="en-US" dirty="0" err="1"/>
            <a:t>cómo</a:t>
          </a:r>
          <a:r>
            <a:rPr lang="en-US" dirty="0"/>
            <a:t> </a:t>
          </a:r>
          <a:r>
            <a:rPr lang="en-US" dirty="0" err="1"/>
            <a:t>deben</a:t>
          </a:r>
          <a:r>
            <a:rPr lang="en-US" dirty="0"/>
            <a:t> </a:t>
          </a:r>
          <a:r>
            <a:rPr lang="en-US" dirty="0" err="1"/>
            <a:t>llevarse</a:t>
          </a:r>
          <a:r>
            <a:rPr lang="en-US" dirty="0"/>
            <a:t> a </a:t>
          </a:r>
          <a:r>
            <a:rPr lang="en-US" dirty="0" err="1"/>
            <a:t>cabo</a:t>
          </a:r>
          <a:r>
            <a:rPr lang="en-US" dirty="0"/>
            <a:t> </a:t>
          </a:r>
          <a:r>
            <a:rPr lang="en-US" dirty="0" err="1"/>
            <a:t>cierto</a:t>
          </a:r>
          <a:r>
            <a:rPr lang="en-US" dirty="0"/>
            <a:t> </a:t>
          </a:r>
          <a:r>
            <a:rPr lang="en-US" dirty="0" err="1"/>
            <a:t>aspectos</a:t>
          </a:r>
          <a:r>
            <a:rPr lang="en-US" dirty="0"/>
            <a:t> del </a:t>
          </a:r>
          <a:r>
            <a:rPr lang="en-US" dirty="0" err="1"/>
            <a:t>negocio</a:t>
          </a:r>
          <a:r>
            <a:rPr lang="en-US" dirty="0"/>
            <a:t>. </a:t>
          </a:r>
          <a:r>
            <a:rPr lang="en-US" dirty="0" err="1"/>
            <a:t>Estas</a:t>
          </a:r>
          <a:r>
            <a:rPr lang="en-US" dirty="0"/>
            <a:t> </a:t>
          </a:r>
          <a:r>
            <a:rPr lang="en-US" dirty="0" err="1"/>
            <a:t>reglas</a:t>
          </a:r>
          <a:r>
            <a:rPr lang="en-US" dirty="0"/>
            <a:t> </a:t>
          </a:r>
          <a:r>
            <a:rPr lang="en-US" dirty="0" err="1"/>
            <a:t>establecen</a:t>
          </a:r>
          <a:r>
            <a:rPr lang="en-US" dirty="0"/>
            <a:t> </a:t>
          </a:r>
          <a:r>
            <a:rPr lang="en-US" dirty="0" err="1"/>
            <a:t>condiciones</a:t>
          </a:r>
          <a:r>
            <a:rPr lang="en-US" dirty="0"/>
            <a:t>, </a:t>
          </a:r>
          <a:r>
            <a:rPr lang="en-US" dirty="0" err="1"/>
            <a:t>límites</a:t>
          </a:r>
          <a:r>
            <a:rPr lang="en-US" dirty="0"/>
            <a:t> y </a:t>
          </a:r>
          <a:r>
            <a:rPr lang="en-US" dirty="0" err="1"/>
            <a:t>comportamientos</a:t>
          </a:r>
          <a:r>
            <a:rPr lang="en-US" dirty="0"/>
            <a:t> que </a:t>
          </a:r>
          <a:r>
            <a:rPr lang="en-US" dirty="0" err="1"/>
            <a:t>deben</a:t>
          </a:r>
          <a:r>
            <a:rPr lang="en-US" dirty="0"/>
            <a:t> </a:t>
          </a:r>
          <a:r>
            <a:rPr lang="en-US" dirty="0" err="1"/>
            <a:t>cumplirse</a:t>
          </a:r>
          <a:r>
            <a:rPr lang="en-US" dirty="0"/>
            <a:t> para </a:t>
          </a:r>
          <a:r>
            <a:rPr lang="en-US" dirty="0" err="1"/>
            <a:t>garantizar</a:t>
          </a:r>
          <a:r>
            <a:rPr lang="en-US" dirty="0"/>
            <a:t> que </a:t>
          </a:r>
          <a:r>
            <a:rPr lang="en-US" dirty="0" err="1"/>
            <a:t>los</a:t>
          </a:r>
          <a:r>
            <a:rPr lang="en-US" dirty="0"/>
            <a:t> </a:t>
          </a:r>
          <a:r>
            <a:rPr lang="en-US" dirty="0" err="1"/>
            <a:t>procesos</a:t>
          </a:r>
          <a:r>
            <a:rPr lang="en-US" dirty="0"/>
            <a:t> de la </a:t>
          </a:r>
          <a:r>
            <a:rPr lang="en-US" dirty="0" err="1"/>
            <a:t>organización</a:t>
          </a:r>
          <a:r>
            <a:rPr lang="en-US" dirty="0"/>
            <a:t> se </a:t>
          </a:r>
          <a:r>
            <a:rPr lang="en-US" dirty="0" err="1"/>
            <a:t>realicen</a:t>
          </a:r>
          <a:r>
            <a:rPr lang="en-US" dirty="0"/>
            <a:t> </a:t>
          </a:r>
          <a:r>
            <a:rPr lang="en-US" dirty="0" err="1"/>
            <a:t>conforme</a:t>
          </a:r>
          <a:r>
            <a:rPr lang="en-US" dirty="0"/>
            <a:t> a las </a:t>
          </a:r>
          <a:r>
            <a:rPr lang="en-US" dirty="0" err="1"/>
            <a:t>políticas</a:t>
          </a:r>
          <a:r>
            <a:rPr lang="en-US" dirty="0"/>
            <a:t>, </a:t>
          </a:r>
          <a:r>
            <a:rPr lang="en-US" dirty="0" err="1"/>
            <a:t>objetivos</a:t>
          </a:r>
          <a:r>
            <a:rPr lang="en-US" dirty="0"/>
            <a:t> y </a:t>
          </a:r>
          <a:r>
            <a:rPr lang="en-US" dirty="0" err="1"/>
            <a:t>normativas</a:t>
          </a:r>
          <a:r>
            <a:rPr lang="en-US" dirty="0"/>
            <a:t> </a:t>
          </a:r>
          <a:r>
            <a:rPr lang="en-US" dirty="0" err="1"/>
            <a:t>internas</a:t>
          </a:r>
          <a:r>
            <a:rPr lang="en-US" dirty="0"/>
            <a:t> o </a:t>
          </a:r>
          <a:r>
            <a:rPr lang="en-US" dirty="0" err="1"/>
            <a:t>externas</a:t>
          </a:r>
          <a:r>
            <a:rPr lang="en-US" dirty="0"/>
            <a:t>.</a:t>
          </a:r>
        </a:p>
      </dgm:t>
    </dgm:pt>
    <dgm:pt modelId="{30AE2617-6BA8-4EB5-B3B6-4917E0982E1D}" type="parTrans" cxnId="{8355D5B9-AC90-45E2-8437-7D953CEB7301}">
      <dgm:prSet/>
      <dgm:spPr/>
      <dgm:t>
        <a:bodyPr/>
        <a:lstStyle/>
        <a:p>
          <a:endParaRPr lang="es-CR"/>
        </a:p>
      </dgm:t>
    </dgm:pt>
    <dgm:pt modelId="{75B113E0-10A7-4594-9CBE-02D8EC864835}" type="sibTrans" cxnId="{8355D5B9-AC90-45E2-8437-7D953CEB7301}">
      <dgm:prSet/>
      <dgm:spPr/>
      <dgm:t>
        <a:bodyPr/>
        <a:lstStyle/>
        <a:p>
          <a:endParaRPr lang="es-CR"/>
        </a:p>
      </dgm:t>
    </dgm:pt>
    <dgm:pt modelId="{4178DA12-2169-49A0-A533-2337C5FACEDE}" type="pres">
      <dgm:prSet presAssocID="{BA650421-5586-4BE2-9864-8F00A4536D87}" presName="hierChild1" presStyleCnt="0">
        <dgm:presLayoutVars>
          <dgm:chPref val="1"/>
          <dgm:dir/>
          <dgm:animOne val="branch"/>
          <dgm:animLvl val="lvl"/>
          <dgm:resizeHandles/>
        </dgm:presLayoutVars>
      </dgm:prSet>
      <dgm:spPr/>
    </dgm:pt>
    <dgm:pt modelId="{708C2921-9231-43D8-9040-146E5B3282F4}" type="pres">
      <dgm:prSet presAssocID="{41C2AACE-9787-43A0-980A-3EB54A5D3FFF}" presName="hierRoot1" presStyleCnt="0"/>
      <dgm:spPr/>
    </dgm:pt>
    <dgm:pt modelId="{5E1DB5FF-625F-44CF-A326-11FF85FE51C8}" type="pres">
      <dgm:prSet presAssocID="{41C2AACE-9787-43A0-980A-3EB54A5D3FFF}" presName="composite" presStyleCnt="0"/>
      <dgm:spPr/>
    </dgm:pt>
    <dgm:pt modelId="{C4387A1F-988F-430A-B237-65050B972562}" type="pres">
      <dgm:prSet presAssocID="{41C2AACE-9787-43A0-980A-3EB54A5D3FFF}" presName="background" presStyleLbl="node0" presStyleIdx="0" presStyleCnt="2"/>
      <dgm:spPr/>
    </dgm:pt>
    <dgm:pt modelId="{AA7618E9-0E19-4F53-BE57-7FF91F214CE8}" type="pres">
      <dgm:prSet presAssocID="{41C2AACE-9787-43A0-980A-3EB54A5D3FFF}" presName="text" presStyleLbl="fgAcc0" presStyleIdx="0" presStyleCnt="2">
        <dgm:presLayoutVars>
          <dgm:chPref val="3"/>
        </dgm:presLayoutVars>
      </dgm:prSet>
      <dgm:spPr/>
    </dgm:pt>
    <dgm:pt modelId="{96BC52C5-C766-47C7-952E-00CC15CB34AE}" type="pres">
      <dgm:prSet presAssocID="{41C2AACE-9787-43A0-980A-3EB54A5D3FFF}" presName="hierChild2" presStyleCnt="0"/>
      <dgm:spPr/>
    </dgm:pt>
    <dgm:pt modelId="{41A0C981-6E6F-4C58-AA29-A40AA926A5FA}" type="pres">
      <dgm:prSet presAssocID="{EF0F0E80-F419-4943-9A24-471AAE0E076B}" presName="hierRoot1" presStyleCnt="0"/>
      <dgm:spPr/>
    </dgm:pt>
    <dgm:pt modelId="{EA972B0B-5D4C-445D-BC37-326F265E1FB8}" type="pres">
      <dgm:prSet presAssocID="{EF0F0E80-F419-4943-9A24-471AAE0E076B}" presName="composite" presStyleCnt="0"/>
      <dgm:spPr/>
    </dgm:pt>
    <dgm:pt modelId="{B0390E97-6155-4FC0-BF08-EF105E246CD7}" type="pres">
      <dgm:prSet presAssocID="{EF0F0E80-F419-4943-9A24-471AAE0E076B}" presName="background" presStyleLbl="node0" presStyleIdx="1" presStyleCnt="2"/>
      <dgm:spPr/>
    </dgm:pt>
    <dgm:pt modelId="{571631FE-5448-405C-85A5-73E5260E2067}" type="pres">
      <dgm:prSet presAssocID="{EF0F0E80-F419-4943-9A24-471AAE0E076B}" presName="text" presStyleLbl="fgAcc0" presStyleIdx="1" presStyleCnt="2">
        <dgm:presLayoutVars>
          <dgm:chPref val="3"/>
        </dgm:presLayoutVars>
      </dgm:prSet>
      <dgm:spPr/>
    </dgm:pt>
    <dgm:pt modelId="{DE717836-C4FD-4321-AAF2-C4D8DB4B284E}" type="pres">
      <dgm:prSet presAssocID="{EF0F0E80-F419-4943-9A24-471AAE0E076B}" presName="hierChild2" presStyleCnt="0"/>
      <dgm:spPr/>
    </dgm:pt>
  </dgm:ptLst>
  <dgm:cxnLst>
    <dgm:cxn modelId="{E5962C2F-480D-4EA9-8FE5-A6D232E9E3E3}" type="presOf" srcId="{41C2AACE-9787-43A0-980A-3EB54A5D3FFF}" destId="{AA7618E9-0E19-4F53-BE57-7FF91F214CE8}" srcOrd="0" destOrd="0" presId="urn:microsoft.com/office/officeart/2005/8/layout/hierarchy1"/>
    <dgm:cxn modelId="{8355D5B9-AC90-45E2-8437-7D953CEB7301}" srcId="{BA650421-5586-4BE2-9864-8F00A4536D87}" destId="{41C2AACE-9787-43A0-980A-3EB54A5D3FFF}" srcOrd="0" destOrd="0" parTransId="{30AE2617-6BA8-4EB5-B3B6-4917E0982E1D}" sibTransId="{75B113E0-10A7-4594-9CBE-02D8EC864835}"/>
    <dgm:cxn modelId="{22CA82D6-3A23-460F-92AB-64A6FCE51C36}" srcId="{BA650421-5586-4BE2-9864-8F00A4536D87}" destId="{EF0F0E80-F419-4943-9A24-471AAE0E076B}" srcOrd="1" destOrd="0" parTransId="{7D8CAD8C-CD05-4BA8-B561-35907284FFD5}" sibTransId="{21E8D34C-2CD9-4207-8087-247151468184}"/>
    <dgm:cxn modelId="{DB173EE0-914E-404F-84F3-045667B2392B}" type="presOf" srcId="{BA650421-5586-4BE2-9864-8F00A4536D87}" destId="{4178DA12-2169-49A0-A533-2337C5FACEDE}" srcOrd="0" destOrd="0" presId="urn:microsoft.com/office/officeart/2005/8/layout/hierarchy1"/>
    <dgm:cxn modelId="{B5AF8AF2-863F-4C87-8DE2-0307DE821A69}" type="presOf" srcId="{EF0F0E80-F419-4943-9A24-471AAE0E076B}" destId="{571631FE-5448-405C-85A5-73E5260E2067}" srcOrd="0" destOrd="0" presId="urn:microsoft.com/office/officeart/2005/8/layout/hierarchy1"/>
    <dgm:cxn modelId="{A37568C8-A41F-4B27-87D5-CA8D6143D918}" type="presParOf" srcId="{4178DA12-2169-49A0-A533-2337C5FACEDE}" destId="{708C2921-9231-43D8-9040-146E5B3282F4}" srcOrd="0" destOrd="0" presId="urn:microsoft.com/office/officeart/2005/8/layout/hierarchy1"/>
    <dgm:cxn modelId="{EB47B512-FB31-4906-87AB-0F668292C9CA}" type="presParOf" srcId="{708C2921-9231-43D8-9040-146E5B3282F4}" destId="{5E1DB5FF-625F-44CF-A326-11FF85FE51C8}" srcOrd="0" destOrd="0" presId="urn:microsoft.com/office/officeart/2005/8/layout/hierarchy1"/>
    <dgm:cxn modelId="{8D894E9D-19E2-4673-AA27-538072F1CABB}" type="presParOf" srcId="{5E1DB5FF-625F-44CF-A326-11FF85FE51C8}" destId="{C4387A1F-988F-430A-B237-65050B972562}" srcOrd="0" destOrd="0" presId="urn:microsoft.com/office/officeart/2005/8/layout/hierarchy1"/>
    <dgm:cxn modelId="{403F3F32-814C-429A-8111-1CFF2986A65A}" type="presParOf" srcId="{5E1DB5FF-625F-44CF-A326-11FF85FE51C8}" destId="{AA7618E9-0E19-4F53-BE57-7FF91F214CE8}" srcOrd="1" destOrd="0" presId="urn:microsoft.com/office/officeart/2005/8/layout/hierarchy1"/>
    <dgm:cxn modelId="{58F72F28-CA37-4B88-B191-40396FF057CB}" type="presParOf" srcId="{708C2921-9231-43D8-9040-146E5B3282F4}" destId="{96BC52C5-C766-47C7-952E-00CC15CB34AE}" srcOrd="1" destOrd="0" presId="urn:microsoft.com/office/officeart/2005/8/layout/hierarchy1"/>
    <dgm:cxn modelId="{30C0F09F-BB28-4FFD-BEB8-D4D86738DDA0}" type="presParOf" srcId="{4178DA12-2169-49A0-A533-2337C5FACEDE}" destId="{41A0C981-6E6F-4C58-AA29-A40AA926A5FA}" srcOrd="1" destOrd="0" presId="urn:microsoft.com/office/officeart/2005/8/layout/hierarchy1"/>
    <dgm:cxn modelId="{BFEF3E9A-0CF9-443C-B914-451376B649D0}" type="presParOf" srcId="{41A0C981-6E6F-4C58-AA29-A40AA926A5FA}" destId="{EA972B0B-5D4C-445D-BC37-326F265E1FB8}" srcOrd="0" destOrd="0" presId="urn:microsoft.com/office/officeart/2005/8/layout/hierarchy1"/>
    <dgm:cxn modelId="{CFC5CE62-127D-40E5-BEA1-F823FEAA158C}" type="presParOf" srcId="{EA972B0B-5D4C-445D-BC37-326F265E1FB8}" destId="{B0390E97-6155-4FC0-BF08-EF105E246CD7}" srcOrd="0" destOrd="0" presId="urn:microsoft.com/office/officeart/2005/8/layout/hierarchy1"/>
    <dgm:cxn modelId="{7FF19889-9FB6-4FAB-BFC4-DC4500A7ABC4}" type="presParOf" srcId="{EA972B0B-5D4C-445D-BC37-326F265E1FB8}" destId="{571631FE-5448-405C-85A5-73E5260E2067}" srcOrd="1" destOrd="0" presId="urn:microsoft.com/office/officeart/2005/8/layout/hierarchy1"/>
    <dgm:cxn modelId="{B3CF9CEE-1525-4E00-9AA7-361E66EA2B0C}" type="presParOf" srcId="{41A0C981-6E6F-4C58-AA29-A40AA926A5FA}" destId="{DE717836-C4FD-4321-AAF2-C4D8DB4B284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56218F-63F9-42D0-A7E8-3DDF97BD35D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10E1690-308D-45F6-82B0-77D1AF922DDD}">
      <dgm:prSet/>
      <dgm:spPr/>
      <dgm:t>
        <a:bodyPr/>
        <a:lstStyle/>
        <a:p>
          <a:r>
            <a:rPr lang="es-MX" b="0" dirty="0">
              <a:latin typeface="Arial" panose="020B0604020202020204" pitchFamily="34" charset="0"/>
              <a:cs typeface="Arial" panose="020B0604020202020204" pitchFamily="34" charset="0"/>
            </a:rPr>
            <a:t>Se mantengan los estándares y políticas: Ayudan a que las operaciones del negocio se realicen de manera coherente con las normas y políticas definidas.</a:t>
          </a:r>
          <a:endParaRPr lang="en-US" b="0" dirty="0">
            <a:latin typeface="Arial" panose="020B0604020202020204" pitchFamily="34" charset="0"/>
            <a:cs typeface="Arial" panose="020B0604020202020204" pitchFamily="34" charset="0"/>
          </a:endParaRPr>
        </a:p>
      </dgm:t>
    </dgm:pt>
    <dgm:pt modelId="{8B704D86-C61A-4DD3-BFE6-193E011050EF}" type="parTrans" cxnId="{82E089F7-52A5-4D6A-811A-95ED3E4A4D0F}">
      <dgm:prSet/>
      <dgm:spPr/>
      <dgm:t>
        <a:bodyPr/>
        <a:lstStyle/>
        <a:p>
          <a:endParaRPr lang="en-US"/>
        </a:p>
      </dgm:t>
    </dgm:pt>
    <dgm:pt modelId="{D51466D8-95EA-4D35-802E-AF44C3D792EF}" type="sibTrans" cxnId="{82E089F7-52A5-4D6A-811A-95ED3E4A4D0F}">
      <dgm:prSet/>
      <dgm:spPr/>
      <dgm:t>
        <a:bodyPr/>
        <a:lstStyle/>
        <a:p>
          <a:endParaRPr lang="en-US"/>
        </a:p>
      </dgm:t>
    </dgm:pt>
    <dgm:pt modelId="{5801747F-8DB3-4D73-84A3-7632B015CD03}">
      <dgm:prSet/>
      <dgm:spPr/>
      <dgm:t>
        <a:bodyPr/>
        <a:lstStyle/>
        <a:p>
          <a:r>
            <a:rPr lang="es-MX" dirty="0"/>
            <a:t>Automatización de decisiones: Permiten la automatización de procesos mediante la definición de criterios claros y consistentes (ej., la aprobación de préstamos en un banco).</a:t>
          </a:r>
          <a:endParaRPr lang="en-US" dirty="0"/>
        </a:p>
      </dgm:t>
    </dgm:pt>
    <dgm:pt modelId="{A566A23E-C985-4E07-8DC9-5E1AF67E79AE}" type="parTrans" cxnId="{AC3BDE73-DB0F-42B2-B32E-C49928724C6B}">
      <dgm:prSet/>
      <dgm:spPr/>
      <dgm:t>
        <a:bodyPr/>
        <a:lstStyle/>
        <a:p>
          <a:endParaRPr lang="en-US"/>
        </a:p>
      </dgm:t>
    </dgm:pt>
    <dgm:pt modelId="{F125797D-24E6-4DB0-9647-A7DC03F4B211}" type="sibTrans" cxnId="{AC3BDE73-DB0F-42B2-B32E-C49928724C6B}">
      <dgm:prSet/>
      <dgm:spPr/>
      <dgm:t>
        <a:bodyPr/>
        <a:lstStyle/>
        <a:p>
          <a:endParaRPr lang="en-US"/>
        </a:p>
      </dgm:t>
    </dgm:pt>
    <dgm:pt modelId="{4A3F87DD-B807-45DB-A4C0-944C76A3E25F}">
      <dgm:prSet/>
      <dgm:spPr/>
      <dgm:t>
        <a:bodyPr/>
        <a:lstStyle/>
        <a:p>
          <a:r>
            <a:rPr lang="es-MX" dirty="0"/>
            <a:t>Cumplimiento normativo: Aseguran que la empresa cumpla con regulaciones externas y requisitos legales.</a:t>
          </a:r>
          <a:endParaRPr lang="en-US" dirty="0"/>
        </a:p>
      </dgm:t>
    </dgm:pt>
    <dgm:pt modelId="{51052249-37B8-4682-B5D6-7DFEBE0E3CCF}" type="parTrans" cxnId="{0A4E12A5-F22F-4586-B21E-8B8635746025}">
      <dgm:prSet/>
      <dgm:spPr/>
      <dgm:t>
        <a:bodyPr/>
        <a:lstStyle/>
        <a:p>
          <a:endParaRPr lang="en-US"/>
        </a:p>
      </dgm:t>
    </dgm:pt>
    <dgm:pt modelId="{7C6A0D57-34C3-4DC1-A903-E36F897F18D8}" type="sibTrans" cxnId="{0A4E12A5-F22F-4586-B21E-8B8635746025}">
      <dgm:prSet/>
      <dgm:spPr/>
      <dgm:t>
        <a:bodyPr/>
        <a:lstStyle/>
        <a:p>
          <a:endParaRPr lang="en-US"/>
        </a:p>
      </dgm:t>
    </dgm:pt>
    <dgm:pt modelId="{C7A4599C-E184-404D-BB71-8F07BBF8080A}">
      <dgm:prSet/>
      <dgm:spPr/>
      <dgm:t>
        <a:bodyPr/>
        <a:lstStyle/>
        <a:p>
          <a:r>
            <a:rPr lang="es-MX" dirty="0"/>
            <a:t>Reducción de errores: Definen reglas claras que ayudan a minimizar errores humanos y aumentar la eficiencia.</a:t>
          </a:r>
          <a:endParaRPr lang="en-US" dirty="0"/>
        </a:p>
      </dgm:t>
    </dgm:pt>
    <dgm:pt modelId="{8AACAA85-E9F9-40D9-A790-F046B8584196}" type="parTrans" cxnId="{3ECBF808-C404-4600-8826-6235003B039E}">
      <dgm:prSet/>
      <dgm:spPr/>
      <dgm:t>
        <a:bodyPr/>
        <a:lstStyle/>
        <a:p>
          <a:endParaRPr lang="en-US"/>
        </a:p>
      </dgm:t>
    </dgm:pt>
    <dgm:pt modelId="{856C3B2D-B073-4B1C-9933-43DEAFBCFC10}" type="sibTrans" cxnId="{3ECBF808-C404-4600-8826-6235003B039E}">
      <dgm:prSet/>
      <dgm:spPr/>
      <dgm:t>
        <a:bodyPr/>
        <a:lstStyle/>
        <a:p>
          <a:endParaRPr lang="en-US"/>
        </a:p>
      </dgm:t>
    </dgm:pt>
    <dgm:pt modelId="{DE809FA5-DF1E-497D-853E-66C37D98299E}" type="pres">
      <dgm:prSet presAssocID="{9B56218F-63F9-42D0-A7E8-3DDF97BD35D3}" presName="root" presStyleCnt="0">
        <dgm:presLayoutVars>
          <dgm:dir/>
          <dgm:resizeHandles val="exact"/>
        </dgm:presLayoutVars>
      </dgm:prSet>
      <dgm:spPr/>
    </dgm:pt>
    <dgm:pt modelId="{1F828B8B-224E-4D2B-B28A-45B375DEB795}" type="pres">
      <dgm:prSet presAssocID="{9B56218F-63F9-42D0-A7E8-3DDF97BD35D3}" presName="container" presStyleCnt="0">
        <dgm:presLayoutVars>
          <dgm:dir/>
          <dgm:resizeHandles val="exact"/>
        </dgm:presLayoutVars>
      </dgm:prSet>
      <dgm:spPr/>
    </dgm:pt>
    <dgm:pt modelId="{851E5B45-A890-4591-8145-75D13D6E75BC}" type="pres">
      <dgm:prSet presAssocID="{910E1690-308D-45F6-82B0-77D1AF922DDD}" presName="compNode" presStyleCnt="0"/>
      <dgm:spPr/>
    </dgm:pt>
    <dgm:pt modelId="{1934AA9F-6202-41BD-8C79-411811A0F802}" type="pres">
      <dgm:prSet presAssocID="{910E1690-308D-45F6-82B0-77D1AF922DDD}" presName="iconBgRect" presStyleLbl="bgShp" presStyleIdx="0" presStyleCnt="4"/>
      <dgm:spPr/>
    </dgm:pt>
    <dgm:pt modelId="{DA3E6443-987B-457F-921C-8F7AF3E8D615}" type="pres">
      <dgm:prSet presAssocID="{910E1690-308D-45F6-82B0-77D1AF922D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257EAE45-A536-4C05-85DB-7BA5AC1DD9E6}" type="pres">
      <dgm:prSet presAssocID="{910E1690-308D-45F6-82B0-77D1AF922DDD}" presName="spaceRect" presStyleCnt="0"/>
      <dgm:spPr/>
    </dgm:pt>
    <dgm:pt modelId="{8CB4641B-E54D-4CA3-BA2C-C1131B149E6B}" type="pres">
      <dgm:prSet presAssocID="{910E1690-308D-45F6-82B0-77D1AF922DDD}" presName="textRect" presStyleLbl="revTx" presStyleIdx="0" presStyleCnt="4">
        <dgm:presLayoutVars>
          <dgm:chMax val="1"/>
          <dgm:chPref val="1"/>
        </dgm:presLayoutVars>
      </dgm:prSet>
      <dgm:spPr/>
    </dgm:pt>
    <dgm:pt modelId="{4079880F-C642-417A-BC7A-B3331380BA03}" type="pres">
      <dgm:prSet presAssocID="{D51466D8-95EA-4D35-802E-AF44C3D792EF}" presName="sibTrans" presStyleLbl="sibTrans2D1" presStyleIdx="0" presStyleCnt="0"/>
      <dgm:spPr/>
    </dgm:pt>
    <dgm:pt modelId="{6A9E09A8-F2BA-4E58-B1AB-A08291FF309D}" type="pres">
      <dgm:prSet presAssocID="{5801747F-8DB3-4D73-84A3-7632B015CD03}" presName="compNode" presStyleCnt="0"/>
      <dgm:spPr/>
    </dgm:pt>
    <dgm:pt modelId="{29998285-7608-4ACF-98D0-A9D72F1738EC}" type="pres">
      <dgm:prSet presAssocID="{5801747F-8DB3-4D73-84A3-7632B015CD03}" presName="iconBgRect" presStyleLbl="bgShp" presStyleIdx="1" presStyleCnt="4"/>
      <dgm:spPr/>
    </dgm:pt>
    <dgm:pt modelId="{58B20F86-2C6F-4378-884F-CE4C39A3383F}" type="pres">
      <dgm:prSet presAssocID="{5801747F-8DB3-4D73-84A3-7632B015CD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eo"/>
        </a:ext>
      </dgm:extLst>
    </dgm:pt>
    <dgm:pt modelId="{5F8B6410-180A-4A28-A129-267FF644FCC9}" type="pres">
      <dgm:prSet presAssocID="{5801747F-8DB3-4D73-84A3-7632B015CD03}" presName="spaceRect" presStyleCnt="0"/>
      <dgm:spPr/>
    </dgm:pt>
    <dgm:pt modelId="{3767E73D-1BD6-4003-B320-89AC1C9F2C79}" type="pres">
      <dgm:prSet presAssocID="{5801747F-8DB3-4D73-84A3-7632B015CD03}" presName="textRect" presStyleLbl="revTx" presStyleIdx="1" presStyleCnt="4">
        <dgm:presLayoutVars>
          <dgm:chMax val="1"/>
          <dgm:chPref val="1"/>
        </dgm:presLayoutVars>
      </dgm:prSet>
      <dgm:spPr/>
    </dgm:pt>
    <dgm:pt modelId="{8F6BE7F2-5609-47FF-AFED-34B6DB467C94}" type="pres">
      <dgm:prSet presAssocID="{F125797D-24E6-4DB0-9647-A7DC03F4B211}" presName="sibTrans" presStyleLbl="sibTrans2D1" presStyleIdx="0" presStyleCnt="0"/>
      <dgm:spPr/>
    </dgm:pt>
    <dgm:pt modelId="{DDF0AD51-EFCB-446E-B1B0-95C0C0792DAA}" type="pres">
      <dgm:prSet presAssocID="{4A3F87DD-B807-45DB-A4C0-944C76A3E25F}" presName="compNode" presStyleCnt="0"/>
      <dgm:spPr/>
    </dgm:pt>
    <dgm:pt modelId="{65D132A8-E935-4FB5-9CAD-AC4504323B83}" type="pres">
      <dgm:prSet presAssocID="{4A3F87DD-B807-45DB-A4C0-944C76A3E25F}" presName="iconBgRect" presStyleLbl="bgShp" presStyleIdx="2" presStyleCnt="4"/>
      <dgm:spPr/>
    </dgm:pt>
    <dgm:pt modelId="{745760CC-BE00-49F0-8694-71A0916F776E}" type="pres">
      <dgm:prSet presAssocID="{4A3F87DD-B807-45DB-A4C0-944C76A3E2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encia"/>
        </a:ext>
      </dgm:extLst>
    </dgm:pt>
    <dgm:pt modelId="{47AA3DD6-6794-47C0-A75C-C640697A4088}" type="pres">
      <dgm:prSet presAssocID="{4A3F87DD-B807-45DB-A4C0-944C76A3E25F}" presName="spaceRect" presStyleCnt="0"/>
      <dgm:spPr/>
    </dgm:pt>
    <dgm:pt modelId="{BC4B7EC5-9304-4D2F-BBC9-8AA266225B63}" type="pres">
      <dgm:prSet presAssocID="{4A3F87DD-B807-45DB-A4C0-944C76A3E25F}" presName="textRect" presStyleLbl="revTx" presStyleIdx="2" presStyleCnt="4">
        <dgm:presLayoutVars>
          <dgm:chMax val="1"/>
          <dgm:chPref val="1"/>
        </dgm:presLayoutVars>
      </dgm:prSet>
      <dgm:spPr/>
    </dgm:pt>
    <dgm:pt modelId="{65A173DA-7FC8-4F80-B647-9DEE6C2B4671}" type="pres">
      <dgm:prSet presAssocID="{7C6A0D57-34C3-4DC1-A903-E36F897F18D8}" presName="sibTrans" presStyleLbl="sibTrans2D1" presStyleIdx="0" presStyleCnt="0"/>
      <dgm:spPr/>
    </dgm:pt>
    <dgm:pt modelId="{39C7D4C2-898F-440C-8087-97A552C239C5}" type="pres">
      <dgm:prSet presAssocID="{C7A4599C-E184-404D-BB71-8F07BBF8080A}" presName="compNode" presStyleCnt="0"/>
      <dgm:spPr/>
    </dgm:pt>
    <dgm:pt modelId="{633E03D5-540B-4E04-8A81-ADF0EFECDC06}" type="pres">
      <dgm:prSet presAssocID="{C7A4599C-E184-404D-BB71-8F07BBF8080A}" presName="iconBgRect" presStyleLbl="bgShp" presStyleIdx="3" presStyleCnt="4"/>
      <dgm:spPr/>
    </dgm:pt>
    <dgm:pt modelId="{BAE30BEB-50C7-4EF3-A27B-501A4B1F7D8F}" type="pres">
      <dgm:prSet presAssocID="{C7A4599C-E184-404D-BB71-8F07BBF808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6963597C-7BAB-4653-8B4D-592EC0F4D53D}" type="pres">
      <dgm:prSet presAssocID="{C7A4599C-E184-404D-BB71-8F07BBF8080A}" presName="spaceRect" presStyleCnt="0"/>
      <dgm:spPr/>
    </dgm:pt>
    <dgm:pt modelId="{A0D3AF5D-4CF6-415E-9029-1C622418F52B}" type="pres">
      <dgm:prSet presAssocID="{C7A4599C-E184-404D-BB71-8F07BBF8080A}" presName="textRect" presStyleLbl="revTx" presStyleIdx="3" presStyleCnt="4">
        <dgm:presLayoutVars>
          <dgm:chMax val="1"/>
          <dgm:chPref val="1"/>
        </dgm:presLayoutVars>
      </dgm:prSet>
      <dgm:spPr/>
    </dgm:pt>
  </dgm:ptLst>
  <dgm:cxnLst>
    <dgm:cxn modelId="{3ECBF808-C404-4600-8826-6235003B039E}" srcId="{9B56218F-63F9-42D0-A7E8-3DDF97BD35D3}" destId="{C7A4599C-E184-404D-BB71-8F07BBF8080A}" srcOrd="3" destOrd="0" parTransId="{8AACAA85-E9F9-40D9-A790-F046B8584196}" sibTransId="{856C3B2D-B073-4B1C-9933-43DEAFBCFC10}"/>
    <dgm:cxn modelId="{2CE94C16-D7A4-472A-81B2-F2485E44987B}" type="presOf" srcId="{7C6A0D57-34C3-4DC1-A903-E36F897F18D8}" destId="{65A173DA-7FC8-4F80-B647-9DEE6C2B4671}" srcOrd="0" destOrd="0" presId="urn:microsoft.com/office/officeart/2018/2/layout/IconCircleList"/>
    <dgm:cxn modelId="{E6CDC12F-71CE-479C-91F2-4D8F7630128E}" type="presOf" srcId="{C7A4599C-E184-404D-BB71-8F07BBF8080A}" destId="{A0D3AF5D-4CF6-415E-9029-1C622418F52B}" srcOrd="0" destOrd="0" presId="urn:microsoft.com/office/officeart/2018/2/layout/IconCircleList"/>
    <dgm:cxn modelId="{43344F6B-5605-4CF2-BFD8-859C678C60E4}" type="presOf" srcId="{D51466D8-95EA-4D35-802E-AF44C3D792EF}" destId="{4079880F-C642-417A-BC7A-B3331380BA03}" srcOrd="0" destOrd="0" presId="urn:microsoft.com/office/officeart/2018/2/layout/IconCircleList"/>
    <dgm:cxn modelId="{AC3BDE73-DB0F-42B2-B32E-C49928724C6B}" srcId="{9B56218F-63F9-42D0-A7E8-3DDF97BD35D3}" destId="{5801747F-8DB3-4D73-84A3-7632B015CD03}" srcOrd="1" destOrd="0" parTransId="{A566A23E-C985-4E07-8DC9-5E1AF67E79AE}" sibTransId="{F125797D-24E6-4DB0-9647-A7DC03F4B211}"/>
    <dgm:cxn modelId="{0A4E12A5-F22F-4586-B21E-8B8635746025}" srcId="{9B56218F-63F9-42D0-A7E8-3DDF97BD35D3}" destId="{4A3F87DD-B807-45DB-A4C0-944C76A3E25F}" srcOrd="2" destOrd="0" parTransId="{51052249-37B8-4682-B5D6-7DFEBE0E3CCF}" sibTransId="{7C6A0D57-34C3-4DC1-A903-E36F897F18D8}"/>
    <dgm:cxn modelId="{746379C5-9C0D-43DC-8841-ADB56ABF9710}" type="presOf" srcId="{910E1690-308D-45F6-82B0-77D1AF922DDD}" destId="{8CB4641B-E54D-4CA3-BA2C-C1131B149E6B}" srcOrd="0" destOrd="0" presId="urn:microsoft.com/office/officeart/2018/2/layout/IconCircleList"/>
    <dgm:cxn modelId="{F39752DF-E0B4-4A4D-A0C1-89417C37F457}" type="presOf" srcId="{F125797D-24E6-4DB0-9647-A7DC03F4B211}" destId="{8F6BE7F2-5609-47FF-AFED-34B6DB467C94}" srcOrd="0" destOrd="0" presId="urn:microsoft.com/office/officeart/2018/2/layout/IconCircleList"/>
    <dgm:cxn modelId="{82E089F7-52A5-4D6A-811A-95ED3E4A4D0F}" srcId="{9B56218F-63F9-42D0-A7E8-3DDF97BD35D3}" destId="{910E1690-308D-45F6-82B0-77D1AF922DDD}" srcOrd="0" destOrd="0" parTransId="{8B704D86-C61A-4DD3-BFE6-193E011050EF}" sibTransId="{D51466D8-95EA-4D35-802E-AF44C3D792EF}"/>
    <dgm:cxn modelId="{DE13FFF8-405A-479E-8DA3-48286957360A}" type="presOf" srcId="{5801747F-8DB3-4D73-84A3-7632B015CD03}" destId="{3767E73D-1BD6-4003-B320-89AC1C9F2C79}" srcOrd="0" destOrd="0" presId="urn:microsoft.com/office/officeart/2018/2/layout/IconCircleList"/>
    <dgm:cxn modelId="{4DAFF4FE-AC51-4D25-B655-BB49DEB1E87B}" type="presOf" srcId="{9B56218F-63F9-42D0-A7E8-3DDF97BD35D3}" destId="{DE809FA5-DF1E-497D-853E-66C37D98299E}" srcOrd="0" destOrd="0" presId="urn:microsoft.com/office/officeart/2018/2/layout/IconCircleList"/>
    <dgm:cxn modelId="{62670CFF-581B-412D-BD98-87EB40566A2E}" type="presOf" srcId="{4A3F87DD-B807-45DB-A4C0-944C76A3E25F}" destId="{BC4B7EC5-9304-4D2F-BBC9-8AA266225B63}" srcOrd="0" destOrd="0" presId="urn:microsoft.com/office/officeart/2018/2/layout/IconCircleList"/>
    <dgm:cxn modelId="{95279938-8E57-4E1F-9BCC-FD4413CB45DB}" type="presParOf" srcId="{DE809FA5-DF1E-497D-853E-66C37D98299E}" destId="{1F828B8B-224E-4D2B-B28A-45B375DEB795}" srcOrd="0" destOrd="0" presId="urn:microsoft.com/office/officeart/2018/2/layout/IconCircleList"/>
    <dgm:cxn modelId="{20493FE1-03FD-44CA-AA57-BB00CE68962F}" type="presParOf" srcId="{1F828B8B-224E-4D2B-B28A-45B375DEB795}" destId="{851E5B45-A890-4591-8145-75D13D6E75BC}" srcOrd="0" destOrd="0" presId="urn:microsoft.com/office/officeart/2018/2/layout/IconCircleList"/>
    <dgm:cxn modelId="{387A3C48-ABFF-41A8-8754-423A1469A5DD}" type="presParOf" srcId="{851E5B45-A890-4591-8145-75D13D6E75BC}" destId="{1934AA9F-6202-41BD-8C79-411811A0F802}" srcOrd="0" destOrd="0" presId="urn:microsoft.com/office/officeart/2018/2/layout/IconCircleList"/>
    <dgm:cxn modelId="{7FED2B41-B897-401D-B60E-FA515D767B79}" type="presParOf" srcId="{851E5B45-A890-4591-8145-75D13D6E75BC}" destId="{DA3E6443-987B-457F-921C-8F7AF3E8D615}" srcOrd="1" destOrd="0" presId="urn:microsoft.com/office/officeart/2018/2/layout/IconCircleList"/>
    <dgm:cxn modelId="{F5CB16ED-56B7-4C84-8879-6BF0105C51C8}" type="presParOf" srcId="{851E5B45-A890-4591-8145-75D13D6E75BC}" destId="{257EAE45-A536-4C05-85DB-7BA5AC1DD9E6}" srcOrd="2" destOrd="0" presId="urn:microsoft.com/office/officeart/2018/2/layout/IconCircleList"/>
    <dgm:cxn modelId="{04AE398F-D127-465A-82ED-076BCF2E86D7}" type="presParOf" srcId="{851E5B45-A890-4591-8145-75D13D6E75BC}" destId="{8CB4641B-E54D-4CA3-BA2C-C1131B149E6B}" srcOrd="3" destOrd="0" presId="urn:microsoft.com/office/officeart/2018/2/layout/IconCircleList"/>
    <dgm:cxn modelId="{39BB5D56-5460-4DFF-877E-3D5CB8447A30}" type="presParOf" srcId="{1F828B8B-224E-4D2B-B28A-45B375DEB795}" destId="{4079880F-C642-417A-BC7A-B3331380BA03}" srcOrd="1" destOrd="0" presId="urn:microsoft.com/office/officeart/2018/2/layout/IconCircleList"/>
    <dgm:cxn modelId="{E0DAF97C-E22E-4A53-AA37-D47DD9233E93}" type="presParOf" srcId="{1F828B8B-224E-4D2B-B28A-45B375DEB795}" destId="{6A9E09A8-F2BA-4E58-B1AB-A08291FF309D}" srcOrd="2" destOrd="0" presId="urn:microsoft.com/office/officeart/2018/2/layout/IconCircleList"/>
    <dgm:cxn modelId="{974E4F50-7457-4B51-AF69-0842AA748D9B}" type="presParOf" srcId="{6A9E09A8-F2BA-4E58-B1AB-A08291FF309D}" destId="{29998285-7608-4ACF-98D0-A9D72F1738EC}" srcOrd="0" destOrd="0" presId="urn:microsoft.com/office/officeart/2018/2/layout/IconCircleList"/>
    <dgm:cxn modelId="{A789D3BA-A5FA-43BB-A1BB-8A4013A88839}" type="presParOf" srcId="{6A9E09A8-F2BA-4E58-B1AB-A08291FF309D}" destId="{58B20F86-2C6F-4378-884F-CE4C39A3383F}" srcOrd="1" destOrd="0" presId="urn:microsoft.com/office/officeart/2018/2/layout/IconCircleList"/>
    <dgm:cxn modelId="{81D8875D-CAFE-4993-8F71-A3B1CCDE59A2}" type="presParOf" srcId="{6A9E09A8-F2BA-4E58-B1AB-A08291FF309D}" destId="{5F8B6410-180A-4A28-A129-267FF644FCC9}" srcOrd="2" destOrd="0" presId="urn:microsoft.com/office/officeart/2018/2/layout/IconCircleList"/>
    <dgm:cxn modelId="{8305B22C-5873-4220-81C7-D4534EE01602}" type="presParOf" srcId="{6A9E09A8-F2BA-4E58-B1AB-A08291FF309D}" destId="{3767E73D-1BD6-4003-B320-89AC1C9F2C79}" srcOrd="3" destOrd="0" presId="urn:microsoft.com/office/officeart/2018/2/layout/IconCircleList"/>
    <dgm:cxn modelId="{06DA7233-5669-4D7A-AEE9-A70EDA65BFC8}" type="presParOf" srcId="{1F828B8B-224E-4D2B-B28A-45B375DEB795}" destId="{8F6BE7F2-5609-47FF-AFED-34B6DB467C94}" srcOrd="3" destOrd="0" presId="urn:microsoft.com/office/officeart/2018/2/layout/IconCircleList"/>
    <dgm:cxn modelId="{383F41E5-BAE0-48F3-9A28-FC35B56EF08C}" type="presParOf" srcId="{1F828B8B-224E-4D2B-B28A-45B375DEB795}" destId="{DDF0AD51-EFCB-446E-B1B0-95C0C0792DAA}" srcOrd="4" destOrd="0" presId="urn:microsoft.com/office/officeart/2018/2/layout/IconCircleList"/>
    <dgm:cxn modelId="{446A9C11-B9EC-49D8-8A31-C61D6E16AA4A}" type="presParOf" srcId="{DDF0AD51-EFCB-446E-B1B0-95C0C0792DAA}" destId="{65D132A8-E935-4FB5-9CAD-AC4504323B83}" srcOrd="0" destOrd="0" presId="urn:microsoft.com/office/officeart/2018/2/layout/IconCircleList"/>
    <dgm:cxn modelId="{72B1B431-9E50-4D4B-B26B-CF0952872042}" type="presParOf" srcId="{DDF0AD51-EFCB-446E-B1B0-95C0C0792DAA}" destId="{745760CC-BE00-49F0-8694-71A0916F776E}" srcOrd="1" destOrd="0" presId="urn:microsoft.com/office/officeart/2018/2/layout/IconCircleList"/>
    <dgm:cxn modelId="{F17BBCF2-05BC-49B2-A8C5-E364FFB2BA8C}" type="presParOf" srcId="{DDF0AD51-EFCB-446E-B1B0-95C0C0792DAA}" destId="{47AA3DD6-6794-47C0-A75C-C640697A4088}" srcOrd="2" destOrd="0" presId="urn:microsoft.com/office/officeart/2018/2/layout/IconCircleList"/>
    <dgm:cxn modelId="{1C206A49-A1B2-4AEE-B780-B1D76FDACF7F}" type="presParOf" srcId="{DDF0AD51-EFCB-446E-B1B0-95C0C0792DAA}" destId="{BC4B7EC5-9304-4D2F-BBC9-8AA266225B63}" srcOrd="3" destOrd="0" presId="urn:microsoft.com/office/officeart/2018/2/layout/IconCircleList"/>
    <dgm:cxn modelId="{7385985F-41E3-4BE2-A983-127D482EDF60}" type="presParOf" srcId="{1F828B8B-224E-4D2B-B28A-45B375DEB795}" destId="{65A173DA-7FC8-4F80-B647-9DEE6C2B4671}" srcOrd="5" destOrd="0" presId="urn:microsoft.com/office/officeart/2018/2/layout/IconCircleList"/>
    <dgm:cxn modelId="{21DE442C-207C-45A9-AE99-D02A9C52475A}" type="presParOf" srcId="{1F828B8B-224E-4D2B-B28A-45B375DEB795}" destId="{39C7D4C2-898F-440C-8087-97A552C239C5}" srcOrd="6" destOrd="0" presId="urn:microsoft.com/office/officeart/2018/2/layout/IconCircleList"/>
    <dgm:cxn modelId="{70A04EE0-ADB8-4214-9BA3-5354EAF44C41}" type="presParOf" srcId="{39C7D4C2-898F-440C-8087-97A552C239C5}" destId="{633E03D5-540B-4E04-8A81-ADF0EFECDC06}" srcOrd="0" destOrd="0" presId="urn:microsoft.com/office/officeart/2018/2/layout/IconCircleList"/>
    <dgm:cxn modelId="{C1696D24-ADF8-459F-B77F-EE4E0088D466}" type="presParOf" srcId="{39C7D4C2-898F-440C-8087-97A552C239C5}" destId="{BAE30BEB-50C7-4EF3-A27B-501A4B1F7D8F}" srcOrd="1" destOrd="0" presId="urn:microsoft.com/office/officeart/2018/2/layout/IconCircleList"/>
    <dgm:cxn modelId="{2391446F-F11C-4B4B-B9F1-EE60165DF126}" type="presParOf" srcId="{39C7D4C2-898F-440C-8087-97A552C239C5}" destId="{6963597C-7BAB-4653-8B4D-592EC0F4D53D}" srcOrd="2" destOrd="0" presId="urn:microsoft.com/office/officeart/2018/2/layout/IconCircleList"/>
    <dgm:cxn modelId="{BDBFFFF5-A377-496F-B026-5A96C610BA83}" type="presParOf" srcId="{39C7D4C2-898F-440C-8087-97A552C239C5}" destId="{A0D3AF5D-4CF6-415E-9029-1C622418F52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4683335-BCB3-4B83-ABA3-3D92B69224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784405-2244-48C8-908B-4AE3A03D1CD0}">
      <dgm:prSet/>
      <dgm:spPr/>
      <dgm:t>
        <a:bodyPr/>
        <a:lstStyle/>
        <a:p>
          <a:r>
            <a:rPr lang="es-MX"/>
            <a:t>Ventajas</a:t>
          </a:r>
          <a:endParaRPr lang="en-US"/>
        </a:p>
      </dgm:t>
    </dgm:pt>
    <dgm:pt modelId="{60E53D7C-2313-4AAD-A070-03B0114E9376}" type="parTrans" cxnId="{FC72ACC4-6396-4127-9D05-1D1CE08939A7}">
      <dgm:prSet/>
      <dgm:spPr/>
      <dgm:t>
        <a:bodyPr/>
        <a:lstStyle/>
        <a:p>
          <a:endParaRPr lang="en-US"/>
        </a:p>
      </dgm:t>
    </dgm:pt>
    <dgm:pt modelId="{E848AAD5-5321-4D3F-866A-164F222D16BB}" type="sibTrans" cxnId="{FC72ACC4-6396-4127-9D05-1D1CE08939A7}">
      <dgm:prSet/>
      <dgm:spPr/>
      <dgm:t>
        <a:bodyPr/>
        <a:lstStyle/>
        <a:p>
          <a:endParaRPr lang="en-US"/>
        </a:p>
      </dgm:t>
    </dgm:pt>
    <dgm:pt modelId="{5449951F-A63D-4163-85AD-544EB1273D03}">
      <dgm:prSet/>
      <dgm:spPr/>
      <dgm:t>
        <a:bodyPr/>
        <a:lstStyle/>
        <a:p>
          <a:r>
            <a:rPr lang="es-MX" dirty="0"/>
            <a:t>Estandarización de procesos: Al tener reglas claras, los procesos se realizan de manera uniforme y predecible.
Automatización: Facilitan la automatización de decisiones, lo que reduce tiempos y costos operativos.
Cumplimiento normativo: Ayudan a las empresas a mantenerse dentro del marco legal y regulatorio.</a:t>
          </a:r>
          <a:endParaRPr lang="en-US" dirty="0"/>
        </a:p>
      </dgm:t>
    </dgm:pt>
    <dgm:pt modelId="{854FDA26-C481-402E-8291-0B9F9EAABA93}" type="parTrans" cxnId="{FF5B2149-B9E4-417A-AC0B-B42E18A869DF}">
      <dgm:prSet/>
      <dgm:spPr/>
      <dgm:t>
        <a:bodyPr/>
        <a:lstStyle/>
        <a:p>
          <a:endParaRPr lang="en-US"/>
        </a:p>
      </dgm:t>
    </dgm:pt>
    <dgm:pt modelId="{FE64B1B6-6DED-42FE-B6D0-4A6316BE51ED}" type="sibTrans" cxnId="{FF5B2149-B9E4-417A-AC0B-B42E18A869DF}">
      <dgm:prSet/>
      <dgm:spPr/>
      <dgm:t>
        <a:bodyPr/>
        <a:lstStyle/>
        <a:p>
          <a:endParaRPr lang="en-US"/>
        </a:p>
      </dgm:t>
    </dgm:pt>
    <dgm:pt modelId="{B0AE0BEC-F2F5-4B97-AD53-0AA17C4261A1}">
      <dgm:prSet/>
      <dgm:spPr/>
      <dgm:t>
        <a:bodyPr/>
        <a:lstStyle/>
        <a:p>
          <a:r>
            <a:rPr lang="es-MX"/>
            <a:t>Desventajas</a:t>
          </a:r>
          <a:endParaRPr lang="en-US"/>
        </a:p>
      </dgm:t>
    </dgm:pt>
    <dgm:pt modelId="{C70327FC-1F73-43B4-849F-3B7523CAE5A1}" type="parTrans" cxnId="{3B6C1385-6058-414A-A1D3-EDBD917FD483}">
      <dgm:prSet/>
      <dgm:spPr/>
      <dgm:t>
        <a:bodyPr/>
        <a:lstStyle/>
        <a:p>
          <a:endParaRPr lang="en-US"/>
        </a:p>
      </dgm:t>
    </dgm:pt>
    <dgm:pt modelId="{0CA1E756-50A3-449C-A446-D66D68757E50}" type="sibTrans" cxnId="{3B6C1385-6058-414A-A1D3-EDBD917FD483}">
      <dgm:prSet/>
      <dgm:spPr/>
      <dgm:t>
        <a:bodyPr/>
        <a:lstStyle/>
        <a:p>
          <a:endParaRPr lang="en-US"/>
        </a:p>
      </dgm:t>
    </dgm:pt>
    <dgm:pt modelId="{6044F8F9-DCE5-4753-8DF1-9FD65626773A}">
      <dgm:prSet/>
      <dgm:spPr/>
      <dgm:t>
        <a:bodyPr/>
        <a:lstStyle/>
        <a:p>
          <a:r>
            <a:rPr lang="es-MX" dirty="0"/>
            <a:t>Rigidez: Si las reglas son muy estrictas o no se revisan con frecuencia, pueden limitar la flexibilidad del negocio para adaptarse a cambios o nuevas oportunidades.
Complejidad: La gestión de muchas reglas de negocio puede volverse complicada y difícil de actualizar o modificar si no se utilizan herramientas adecuadas.
Costo de mantenimiento: Mantener actualizadas las reglas, especialmente en entornos cambiantes, puede ser costoso y laborioso.</a:t>
          </a:r>
          <a:endParaRPr lang="en-US" dirty="0"/>
        </a:p>
      </dgm:t>
    </dgm:pt>
    <dgm:pt modelId="{4F3D5E88-914B-4B54-B528-BE9951B75E25}" type="parTrans" cxnId="{35EC67FF-CA51-4B89-B47C-A0D2B941AB65}">
      <dgm:prSet/>
      <dgm:spPr/>
      <dgm:t>
        <a:bodyPr/>
        <a:lstStyle/>
        <a:p>
          <a:endParaRPr lang="en-US"/>
        </a:p>
      </dgm:t>
    </dgm:pt>
    <dgm:pt modelId="{4F4D6936-4395-47A0-826D-AE55792777D4}" type="sibTrans" cxnId="{35EC67FF-CA51-4B89-B47C-A0D2B941AB65}">
      <dgm:prSet/>
      <dgm:spPr/>
      <dgm:t>
        <a:bodyPr/>
        <a:lstStyle/>
        <a:p>
          <a:endParaRPr lang="en-US"/>
        </a:p>
      </dgm:t>
    </dgm:pt>
    <dgm:pt modelId="{CE1636E4-C4F3-47F3-8CAD-B3A21DEC1158}" type="pres">
      <dgm:prSet presAssocID="{64683335-BCB3-4B83-ABA3-3D92B692248D}" presName="linear" presStyleCnt="0">
        <dgm:presLayoutVars>
          <dgm:animLvl val="lvl"/>
          <dgm:resizeHandles val="exact"/>
        </dgm:presLayoutVars>
      </dgm:prSet>
      <dgm:spPr/>
    </dgm:pt>
    <dgm:pt modelId="{F450EF29-B222-44DD-AF42-EAE08B4CF2DE}" type="pres">
      <dgm:prSet presAssocID="{A6784405-2244-48C8-908B-4AE3A03D1CD0}" presName="parentText" presStyleLbl="node1" presStyleIdx="0" presStyleCnt="2">
        <dgm:presLayoutVars>
          <dgm:chMax val="0"/>
          <dgm:bulletEnabled val="1"/>
        </dgm:presLayoutVars>
      </dgm:prSet>
      <dgm:spPr/>
    </dgm:pt>
    <dgm:pt modelId="{ACD7E3FA-01CC-4E59-AA10-33C5B9D076EA}" type="pres">
      <dgm:prSet presAssocID="{A6784405-2244-48C8-908B-4AE3A03D1CD0}" presName="childText" presStyleLbl="revTx" presStyleIdx="0" presStyleCnt="2">
        <dgm:presLayoutVars>
          <dgm:bulletEnabled val="1"/>
        </dgm:presLayoutVars>
      </dgm:prSet>
      <dgm:spPr/>
    </dgm:pt>
    <dgm:pt modelId="{2D2EF83F-010F-4A19-8BA3-5B80DC500DB2}" type="pres">
      <dgm:prSet presAssocID="{B0AE0BEC-F2F5-4B97-AD53-0AA17C4261A1}" presName="parentText" presStyleLbl="node1" presStyleIdx="1" presStyleCnt="2">
        <dgm:presLayoutVars>
          <dgm:chMax val="0"/>
          <dgm:bulletEnabled val="1"/>
        </dgm:presLayoutVars>
      </dgm:prSet>
      <dgm:spPr/>
    </dgm:pt>
    <dgm:pt modelId="{266F18D7-241A-4C5A-8472-261B7C930032}" type="pres">
      <dgm:prSet presAssocID="{B0AE0BEC-F2F5-4B97-AD53-0AA17C4261A1}" presName="childText" presStyleLbl="revTx" presStyleIdx="1" presStyleCnt="2">
        <dgm:presLayoutVars>
          <dgm:bulletEnabled val="1"/>
        </dgm:presLayoutVars>
      </dgm:prSet>
      <dgm:spPr/>
    </dgm:pt>
  </dgm:ptLst>
  <dgm:cxnLst>
    <dgm:cxn modelId="{CE91243F-D0E1-4BA5-8614-1C41FB18CE42}" type="presOf" srcId="{A6784405-2244-48C8-908B-4AE3A03D1CD0}" destId="{F450EF29-B222-44DD-AF42-EAE08B4CF2DE}" srcOrd="0" destOrd="0" presId="urn:microsoft.com/office/officeart/2005/8/layout/vList2"/>
    <dgm:cxn modelId="{FF5B2149-B9E4-417A-AC0B-B42E18A869DF}" srcId="{A6784405-2244-48C8-908B-4AE3A03D1CD0}" destId="{5449951F-A63D-4163-85AD-544EB1273D03}" srcOrd="0" destOrd="0" parTransId="{854FDA26-C481-402E-8291-0B9F9EAABA93}" sibTransId="{FE64B1B6-6DED-42FE-B6D0-4A6316BE51ED}"/>
    <dgm:cxn modelId="{EBB26654-3A28-4CED-918E-BB19B1CF560D}" type="presOf" srcId="{6044F8F9-DCE5-4753-8DF1-9FD65626773A}" destId="{266F18D7-241A-4C5A-8472-261B7C930032}" srcOrd="0" destOrd="0" presId="urn:microsoft.com/office/officeart/2005/8/layout/vList2"/>
    <dgm:cxn modelId="{3B6C1385-6058-414A-A1D3-EDBD917FD483}" srcId="{64683335-BCB3-4B83-ABA3-3D92B692248D}" destId="{B0AE0BEC-F2F5-4B97-AD53-0AA17C4261A1}" srcOrd="1" destOrd="0" parTransId="{C70327FC-1F73-43B4-849F-3B7523CAE5A1}" sibTransId="{0CA1E756-50A3-449C-A446-D66D68757E50}"/>
    <dgm:cxn modelId="{72AA37B2-B9FA-468B-9112-17B6380EB18B}" type="presOf" srcId="{5449951F-A63D-4163-85AD-544EB1273D03}" destId="{ACD7E3FA-01CC-4E59-AA10-33C5B9D076EA}" srcOrd="0" destOrd="0" presId="urn:microsoft.com/office/officeart/2005/8/layout/vList2"/>
    <dgm:cxn modelId="{FC72ACC4-6396-4127-9D05-1D1CE08939A7}" srcId="{64683335-BCB3-4B83-ABA3-3D92B692248D}" destId="{A6784405-2244-48C8-908B-4AE3A03D1CD0}" srcOrd="0" destOrd="0" parTransId="{60E53D7C-2313-4AAD-A070-03B0114E9376}" sibTransId="{E848AAD5-5321-4D3F-866A-164F222D16BB}"/>
    <dgm:cxn modelId="{614F55E2-9FD2-41A4-A0D1-91F78037BA4D}" type="presOf" srcId="{B0AE0BEC-F2F5-4B97-AD53-0AA17C4261A1}" destId="{2D2EF83F-010F-4A19-8BA3-5B80DC500DB2}" srcOrd="0" destOrd="0" presId="urn:microsoft.com/office/officeart/2005/8/layout/vList2"/>
    <dgm:cxn modelId="{F4015BEC-9EC3-41AB-B2C1-0937C3A8BB95}" type="presOf" srcId="{64683335-BCB3-4B83-ABA3-3D92B692248D}" destId="{CE1636E4-C4F3-47F3-8CAD-B3A21DEC1158}" srcOrd="0" destOrd="0" presId="urn:microsoft.com/office/officeart/2005/8/layout/vList2"/>
    <dgm:cxn modelId="{35EC67FF-CA51-4B89-B47C-A0D2B941AB65}" srcId="{B0AE0BEC-F2F5-4B97-AD53-0AA17C4261A1}" destId="{6044F8F9-DCE5-4753-8DF1-9FD65626773A}" srcOrd="0" destOrd="0" parTransId="{4F3D5E88-914B-4B54-B528-BE9951B75E25}" sibTransId="{4F4D6936-4395-47A0-826D-AE55792777D4}"/>
    <dgm:cxn modelId="{0BF6151C-086E-4DE8-9806-A03979389524}" type="presParOf" srcId="{CE1636E4-C4F3-47F3-8CAD-B3A21DEC1158}" destId="{F450EF29-B222-44DD-AF42-EAE08B4CF2DE}" srcOrd="0" destOrd="0" presId="urn:microsoft.com/office/officeart/2005/8/layout/vList2"/>
    <dgm:cxn modelId="{3CE9758D-4936-4DA0-9074-9C94AB823332}" type="presParOf" srcId="{CE1636E4-C4F3-47F3-8CAD-B3A21DEC1158}" destId="{ACD7E3FA-01CC-4E59-AA10-33C5B9D076EA}" srcOrd="1" destOrd="0" presId="urn:microsoft.com/office/officeart/2005/8/layout/vList2"/>
    <dgm:cxn modelId="{CB4D433F-9FF1-4126-9464-B015F92E4938}" type="presParOf" srcId="{CE1636E4-C4F3-47F3-8CAD-B3A21DEC1158}" destId="{2D2EF83F-010F-4A19-8BA3-5B80DC500DB2}" srcOrd="2" destOrd="0" presId="urn:microsoft.com/office/officeart/2005/8/layout/vList2"/>
    <dgm:cxn modelId="{4E053923-13A8-4783-92F5-25FE5691E5D9}" type="presParOf" srcId="{CE1636E4-C4F3-47F3-8CAD-B3A21DEC1158}" destId="{266F18D7-241A-4C5A-8472-261B7C93003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A650421-5586-4BE2-9864-8F00A4536D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1C2AACE-9787-43A0-980A-3EB54A5D3FFF}">
      <dgm:prSet/>
      <dgm:spPr/>
      <dgm:t>
        <a:bodyPr/>
        <a:lstStyle/>
        <a:p>
          <a:r>
            <a:rPr lang="es-MX" dirty="0"/>
            <a:t>Los patrones de arquitectura del negocio son soluciones reutilizables y probadas a problemas comunes que surgen en el diseño y la implementación de sistemas empresariales. Estos patrones ofrecen un marco que ayuda a estructurar, analizar y diseñar componentes del negocio de manera coherente y eficiente.</a:t>
          </a:r>
          <a:endParaRPr lang="en-US" dirty="0"/>
        </a:p>
      </dgm:t>
    </dgm:pt>
    <dgm:pt modelId="{30AE2617-6BA8-4EB5-B3B6-4917E0982E1D}" type="parTrans" cxnId="{8355D5B9-AC90-45E2-8437-7D953CEB7301}">
      <dgm:prSet/>
      <dgm:spPr/>
      <dgm:t>
        <a:bodyPr/>
        <a:lstStyle/>
        <a:p>
          <a:endParaRPr lang="es-CR"/>
        </a:p>
      </dgm:t>
    </dgm:pt>
    <dgm:pt modelId="{75B113E0-10A7-4594-9CBE-02D8EC864835}" type="sibTrans" cxnId="{8355D5B9-AC90-45E2-8437-7D953CEB7301}">
      <dgm:prSet/>
      <dgm:spPr/>
      <dgm:t>
        <a:bodyPr/>
        <a:lstStyle/>
        <a:p>
          <a:endParaRPr lang="es-CR"/>
        </a:p>
      </dgm:t>
    </dgm:pt>
    <dgm:pt modelId="{4178DA12-2169-49A0-A533-2337C5FACEDE}" type="pres">
      <dgm:prSet presAssocID="{BA650421-5586-4BE2-9864-8F00A4536D87}" presName="hierChild1" presStyleCnt="0">
        <dgm:presLayoutVars>
          <dgm:chPref val="1"/>
          <dgm:dir/>
          <dgm:animOne val="branch"/>
          <dgm:animLvl val="lvl"/>
          <dgm:resizeHandles/>
        </dgm:presLayoutVars>
      </dgm:prSet>
      <dgm:spPr/>
    </dgm:pt>
    <dgm:pt modelId="{708C2921-9231-43D8-9040-146E5B3282F4}" type="pres">
      <dgm:prSet presAssocID="{41C2AACE-9787-43A0-980A-3EB54A5D3FFF}" presName="hierRoot1" presStyleCnt="0"/>
      <dgm:spPr/>
    </dgm:pt>
    <dgm:pt modelId="{5E1DB5FF-625F-44CF-A326-11FF85FE51C8}" type="pres">
      <dgm:prSet presAssocID="{41C2AACE-9787-43A0-980A-3EB54A5D3FFF}" presName="composite" presStyleCnt="0"/>
      <dgm:spPr/>
    </dgm:pt>
    <dgm:pt modelId="{C4387A1F-988F-430A-B237-65050B972562}" type="pres">
      <dgm:prSet presAssocID="{41C2AACE-9787-43A0-980A-3EB54A5D3FFF}" presName="background" presStyleLbl="node0" presStyleIdx="0" presStyleCnt="1"/>
      <dgm:spPr/>
    </dgm:pt>
    <dgm:pt modelId="{AA7618E9-0E19-4F53-BE57-7FF91F214CE8}" type="pres">
      <dgm:prSet presAssocID="{41C2AACE-9787-43A0-980A-3EB54A5D3FFF}" presName="text" presStyleLbl="fgAcc0" presStyleIdx="0" presStyleCnt="1">
        <dgm:presLayoutVars>
          <dgm:chPref val="3"/>
        </dgm:presLayoutVars>
      </dgm:prSet>
      <dgm:spPr/>
    </dgm:pt>
    <dgm:pt modelId="{96BC52C5-C766-47C7-952E-00CC15CB34AE}" type="pres">
      <dgm:prSet presAssocID="{41C2AACE-9787-43A0-980A-3EB54A5D3FFF}" presName="hierChild2" presStyleCnt="0"/>
      <dgm:spPr/>
    </dgm:pt>
  </dgm:ptLst>
  <dgm:cxnLst>
    <dgm:cxn modelId="{E5962C2F-480D-4EA9-8FE5-A6D232E9E3E3}" type="presOf" srcId="{41C2AACE-9787-43A0-980A-3EB54A5D3FFF}" destId="{AA7618E9-0E19-4F53-BE57-7FF91F214CE8}" srcOrd="0" destOrd="0" presId="urn:microsoft.com/office/officeart/2005/8/layout/hierarchy1"/>
    <dgm:cxn modelId="{8355D5B9-AC90-45E2-8437-7D953CEB7301}" srcId="{BA650421-5586-4BE2-9864-8F00A4536D87}" destId="{41C2AACE-9787-43A0-980A-3EB54A5D3FFF}" srcOrd="0" destOrd="0" parTransId="{30AE2617-6BA8-4EB5-B3B6-4917E0982E1D}" sibTransId="{75B113E0-10A7-4594-9CBE-02D8EC864835}"/>
    <dgm:cxn modelId="{DB173EE0-914E-404F-84F3-045667B2392B}" type="presOf" srcId="{BA650421-5586-4BE2-9864-8F00A4536D87}" destId="{4178DA12-2169-49A0-A533-2337C5FACEDE}" srcOrd="0" destOrd="0" presId="urn:microsoft.com/office/officeart/2005/8/layout/hierarchy1"/>
    <dgm:cxn modelId="{A37568C8-A41F-4B27-87D5-CA8D6143D918}" type="presParOf" srcId="{4178DA12-2169-49A0-A533-2337C5FACEDE}" destId="{708C2921-9231-43D8-9040-146E5B3282F4}" srcOrd="0" destOrd="0" presId="urn:microsoft.com/office/officeart/2005/8/layout/hierarchy1"/>
    <dgm:cxn modelId="{EB47B512-FB31-4906-87AB-0F668292C9CA}" type="presParOf" srcId="{708C2921-9231-43D8-9040-146E5B3282F4}" destId="{5E1DB5FF-625F-44CF-A326-11FF85FE51C8}" srcOrd="0" destOrd="0" presId="urn:microsoft.com/office/officeart/2005/8/layout/hierarchy1"/>
    <dgm:cxn modelId="{8D894E9D-19E2-4673-AA27-538072F1CABB}" type="presParOf" srcId="{5E1DB5FF-625F-44CF-A326-11FF85FE51C8}" destId="{C4387A1F-988F-430A-B237-65050B972562}" srcOrd="0" destOrd="0" presId="urn:microsoft.com/office/officeart/2005/8/layout/hierarchy1"/>
    <dgm:cxn modelId="{403F3F32-814C-429A-8111-1CFF2986A65A}" type="presParOf" srcId="{5E1DB5FF-625F-44CF-A326-11FF85FE51C8}" destId="{AA7618E9-0E19-4F53-BE57-7FF91F214CE8}" srcOrd="1" destOrd="0" presId="urn:microsoft.com/office/officeart/2005/8/layout/hierarchy1"/>
    <dgm:cxn modelId="{58F72F28-CA37-4B88-B191-40396FF057CB}" type="presParOf" srcId="{708C2921-9231-43D8-9040-146E5B3282F4}" destId="{96BC52C5-C766-47C7-952E-00CC15CB34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B56218F-63F9-42D0-A7E8-3DDF97BD35D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10E1690-308D-45F6-82B0-77D1AF922DDD}">
      <dgm:prSet/>
      <dgm:spPr/>
      <dgm:t>
        <a:bodyPr/>
        <a:lstStyle/>
        <a:p>
          <a:pPr>
            <a:lnSpc>
              <a:spcPct val="100000"/>
            </a:lnSpc>
          </a:pPr>
          <a:r>
            <a:rPr lang="es-MX" b="0" dirty="0">
              <a:latin typeface="Arial" panose="020B0604020202020204" pitchFamily="34" charset="0"/>
              <a:cs typeface="Arial" panose="020B0604020202020204" pitchFamily="34" charset="0"/>
            </a:rPr>
            <a:t>Estandarización: Proporcionan una base común y un lenguaje compartido para abordar problemas, facilitando la comunicación y colaboración entre los diferentes departamentos.</a:t>
          </a:r>
          <a:endParaRPr lang="en-US" b="0" dirty="0">
            <a:latin typeface="Arial" panose="020B0604020202020204" pitchFamily="34" charset="0"/>
            <a:cs typeface="Arial" panose="020B0604020202020204" pitchFamily="34" charset="0"/>
          </a:endParaRPr>
        </a:p>
      </dgm:t>
    </dgm:pt>
    <dgm:pt modelId="{8B704D86-C61A-4DD3-BFE6-193E011050EF}" type="parTrans" cxnId="{82E089F7-52A5-4D6A-811A-95ED3E4A4D0F}">
      <dgm:prSet/>
      <dgm:spPr/>
      <dgm:t>
        <a:bodyPr/>
        <a:lstStyle/>
        <a:p>
          <a:endParaRPr lang="en-US"/>
        </a:p>
      </dgm:t>
    </dgm:pt>
    <dgm:pt modelId="{D51466D8-95EA-4D35-802E-AF44C3D792EF}" type="sibTrans" cxnId="{82E089F7-52A5-4D6A-811A-95ED3E4A4D0F}">
      <dgm:prSet/>
      <dgm:spPr/>
      <dgm:t>
        <a:bodyPr/>
        <a:lstStyle/>
        <a:p>
          <a:pPr>
            <a:lnSpc>
              <a:spcPct val="100000"/>
            </a:lnSpc>
          </a:pPr>
          <a:endParaRPr lang="en-US"/>
        </a:p>
      </dgm:t>
    </dgm:pt>
    <dgm:pt modelId="{C7A4599C-E184-404D-BB71-8F07BBF8080A}">
      <dgm:prSet/>
      <dgm:spPr/>
      <dgm:t>
        <a:bodyPr/>
        <a:lstStyle/>
        <a:p>
          <a:pPr>
            <a:lnSpc>
              <a:spcPct val="100000"/>
            </a:lnSpc>
          </a:pPr>
          <a:r>
            <a:rPr lang="es-MX" dirty="0"/>
            <a:t>Facilita la innovación: Al utilizar patrones como base, las organizaciones pueden centrarse en innovar y mejorar sin reinventar la rueda.</a:t>
          </a:r>
          <a:endParaRPr lang="en-US" dirty="0"/>
        </a:p>
      </dgm:t>
    </dgm:pt>
    <dgm:pt modelId="{8AACAA85-E9F9-40D9-A790-F046B8584196}" type="parTrans" cxnId="{3ECBF808-C404-4600-8826-6235003B039E}">
      <dgm:prSet/>
      <dgm:spPr/>
      <dgm:t>
        <a:bodyPr/>
        <a:lstStyle/>
        <a:p>
          <a:endParaRPr lang="en-US"/>
        </a:p>
      </dgm:t>
    </dgm:pt>
    <dgm:pt modelId="{856C3B2D-B073-4B1C-9933-43DEAFBCFC10}" type="sibTrans" cxnId="{3ECBF808-C404-4600-8826-6235003B039E}">
      <dgm:prSet/>
      <dgm:spPr/>
      <dgm:t>
        <a:bodyPr/>
        <a:lstStyle/>
        <a:p>
          <a:endParaRPr lang="en-US"/>
        </a:p>
      </dgm:t>
    </dgm:pt>
    <dgm:pt modelId="{5801747F-8DB3-4D73-84A3-7632B015CD03}">
      <dgm:prSet/>
      <dgm:spPr/>
      <dgm:t>
        <a:bodyPr/>
        <a:lstStyle/>
        <a:p>
          <a:pPr>
            <a:lnSpc>
              <a:spcPct val="100000"/>
            </a:lnSpc>
          </a:pPr>
          <a:r>
            <a:rPr lang="es-MX" dirty="0"/>
            <a:t>Eficiencia: Aceleran el proceso de diseño y desarrollo al ofrecer soluciones ya probadas y documentadas que se pueden adaptar a diferentes contextos.</a:t>
          </a:r>
          <a:endParaRPr lang="en-US" dirty="0"/>
        </a:p>
      </dgm:t>
    </dgm:pt>
    <dgm:pt modelId="{F125797D-24E6-4DB0-9647-A7DC03F4B211}" type="sibTrans" cxnId="{AC3BDE73-DB0F-42B2-B32E-C49928724C6B}">
      <dgm:prSet/>
      <dgm:spPr/>
      <dgm:t>
        <a:bodyPr/>
        <a:lstStyle/>
        <a:p>
          <a:endParaRPr lang="en-US"/>
        </a:p>
      </dgm:t>
    </dgm:pt>
    <dgm:pt modelId="{A566A23E-C985-4E07-8DC9-5E1AF67E79AE}" type="parTrans" cxnId="{AC3BDE73-DB0F-42B2-B32E-C49928724C6B}">
      <dgm:prSet/>
      <dgm:spPr/>
      <dgm:t>
        <a:bodyPr/>
        <a:lstStyle/>
        <a:p>
          <a:endParaRPr lang="en-US"/>
        </a:p>
      </dgm:t>
    </dgm:pt>
    <dgm:pt modelId="{DEA6DDAF-1303-4DBA-831E-39AD9111931A}">
      <dgm:prSet/>
      <dgm:spPr/>
      <dgm:t>
        <a:bodyPr/>
        <a:lstStyle/>
        <a:p>
          <a:pPr>
            <a:lnSpc>
              <a:spcPct val="100000"/>
            </a:lnSpc>
          </a:pPr>
          <a:r>
            <a:rPr lang="es-MX" dirty="0"/>
            <a:t>Mejora de calidad: Al seguir patrones establecidos, las organizaciones pueden evitar errores comunes y mejorar la calidad de sus procesos y sistemas.</a:t>
          </a:r>
          <a:endParaRPr lang="en-US" dirty="0"/>
        </a:p>
      </dgm:t>
    </dgm:pt>
    <dgm:pt modelId="{8DA3ED05-52B7-4D4E-9125-7DED9DE98288}" type="parTrans" cxnId="{28C67633-38EB-43F7-A4FA-E286E73A43F1}">
      <dgm:prSet/>
      <dgm:spPr/>
      <dgm:t>
        <a:bodyPr/>
        <a:lstStyle/>
        <a:p>
          <a:endParaRPr lang="es-CR"/>
        </a:p>
      </dgm:t>
    </dgm:pt>
    <dgm:pt modelId="{B5E5C3A6-DAE7-41F3-A231-F2D48A153E44}" type="sibTrans" cxnId="{28C67633-38EB-43F7-A4FA-E286E73A43F1}">
      <dgm:prSet/>
      <dgm:spPr/>
      <dgm:t>
        <a:bodyPr/>
        <a:lstStyle/>
        <a:p>
          <a:pPr>
            <a:lnSpc>
              <a:spcPct val="100000"/>
            </a:lnSpc>
          </a:pPr>
          <a:endParaRPr lang="es-CR"/>
        </a:p>
      </dgm:t>
    </dgm:pt>
    <dgm:pt modelId="{DE809FA5-DF1E-497D-853E-66C37D98299E}" type="pres">
      <dgm:prSet presAssocID="{9B56218F-63F9-42D0-A7E8-3DDF97BD35D3}" presName="root" presStyleCnt="0">
        <dgm:presLayoutVars>
          <dgm:dir/>
          <dgm:resizeHandles val="exact"/>
        </dgm:presLayoutVars>
      </dgm:prSet>
      <dgm:spPr/>
    </dgm:pt>
    <dgm:pt modelId="{1F828B8B-224E-4D2B-B28A-45B375DEB795}" type="pres">
      <dgm:prSet presAssocID="{9B56218F-63F9-42D0-A7E8-3DDF97BD35D3}" presName="container" presStyleCnt="0">
        <dgm:presLayoutVars>
          <dgm:dir/>
          <dgm:resizeHandles val="exact"/>
        </dgm:presLayoutVars>
      </dgm:prSet>
      <dgm:spPr/>
    </dgm:pt>
    <dgm:pt modelId="{851E5B45-A890-4591-8145-75D13D6E75BC}" type="pres">
      <dgm:prSet presAssocID="{910E1690-308D-45F6-82B0-77D1AF922DDD}" presName="compNode" presStyleCnt="0"/>
      <dgm:spPr/>
    </dgm:pt>
    <dgm:pt modelId="{1934AA9F-6202-41BD-8C79-411811A0F802}" type="pres">
      <dgm:prSet presAssocID="{910E1690-308D-45F6-82B0-77D1AF922DDD}" presName="iconBgRect" presStyleLbl="bgShp" presStyleIdx="0" presStyleCnt="4"/>
      <dgm:spPr/>
    </dgm:pt>
    <dgm:pt modelId="{DA3E6443-987B-457F-921C-8F7AF3E8D615}" type="pres">
      <dgm:prSet presAssocID="{910E1690-308D-45F6-82B0-77D1AF922DD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257EAE45-A536-4C05-85DB-7BA5AC1DD9E6}" type="pres">
      <dgm:prSet presAssocID="{910E1690-308D-45F6-82B0-77D1AF922DDD}" presName="spaceRect" presStyleCnt="0"/>
      <dgm:spPr/>
    </dgm:pt>
    <dgm:pt modelId="{8CB4641B-E54D-4CA3-BA2C-C1131B149E6B}" type="pres">
      <dgm:prSet presAssocID="{910E1690-308D-45F6-82B0-77D1AF922DDD}" presName="textRect" presStyleLbl="revTx" presStyleIdx="0" presStyleCnt="4">
        <dgm:presLayoutVars>
          <dgm:chMax val="1"/>
          <dgm:chPref val="1"/>
        </dgm:presLayoutVars>
      </dgm:prSet>
      <dgm:spPr/>
    </dgm:pt>
    <dgm:pt modelId="{4079880F-C642-417A-BC7A-B3331380BA03}" type="pres">
      <dgm:prSet presAssocID="{D51466D8-95EA-4D35-802E-AF44C3D792EF}" presName="sibTrans" presStyleLbl="sibTrans2D1" presStyleIdx="0" presStyleCnt="0"/>
      <dgm:spPr/>
    </dgm:pt>
    <dgm:pt modelId="{6A9E09A8-F2BA-4E58-B1AB-A08291FF309D}" type="pres">
      <dgm:prSet presAssocID="{5801747F-8DB3-4D73-84A3-7632B015CD03}" presName="compNode" presStyleCnt="0"/>
      <dgm:spPr/>
    </dgm:pt>
    <dgm:pt modelId="{29998285-7608-4ACF-98D0-A9D72F1738EC}" type="pres">
      <dgm:prSet presAssocID="{5801747F-8DB3-4D73-84A3-7632B015CD03}" presName="iconBgRect" presStyleLbl="bgShp" presStyleIdx="1" presStyleCnt="4"/>
      <dgm:spPr/>
    </dgm:pt>
    <dgm:pt modelId="{58B20F86-2C6F-4378-884F-CE4C39A3383F}" type="pres">
      <dgm:prSet presAssocID="{5801747F-8DB3-4D73-84A3-7632B015CD0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eo"/>
        </a:ext>
      </dgm:extLst>
    </dgm:pt>
    <dgm:pt modelId="{5F8B6410-180A-4A28-A129-267FF644FCC9}" type="pres">
      <dgm:prSet presAssocID="{5801747F-8DB3-4D73-84A3-7632B015CD03}" presName="spaceRect" presStyleCnt="0"/>
      <dgm:spPr/>
    </dgm:pt>
    <dgm:pt modelId="{3767E73D-1BD6-4003-B320-89AC1C9F2C79}" type="pres">
      <dgm:prSet presAssocID="{5801747F-8DB3-4D73-84A3-7632B015CD03}" presName="textRect" presStyleLbl="revTx" presStyleIdx="1" presStyleCnt="4">
        <dgm:presLayoutVars>
          <dgm:chMax val="1"/>
          <dgm:chPref val="1"/>
        </dgm:presLayoutVars>
      </dgm:prSet>
      <dgm:spPr/>
    </dgm:pt>
    <dgm:pt modelId="{8F6BE7F2-5609-47FF-AFED-34B6DB467C94}" type="pres">
      <dgm:prSet presAssocID="{F125797D-24E6-4DB0-9647-A7DC03F4B211}" presName="sibTrans" presStyleLbl="sibTrans2D1" presStyleIdx="0" presStyleCnt="0"/>
      <dgm:spPr/>
    </dgm:pt>
    <dgm:pt modelId="{6294FDA7-E3C4-425B-803B-542A2A8139C7}" type="pres">
      <dgm:prSet presAssocID="{DEA6DDAF-1303-4DBA-831E-39AD9111931A}" presName="compNode" presStyleCnt="0"/>
      <dgm:spPr/>
    </dgm:pt>
    <dgm:pt modelId="{0F7DF038-C5D4-40FE-A1D6-64CEC1DD3CF9}" type="pres">
      <dgm:prSet presAssocID="{DEA6DDAF-1303-4DBA-831E-39AD9111931A}" presName="iconBgRect" presStyleLbl="bgShp" presStyleIdx="2" presStyleCnt="4"/>
      <dgm:spPr/>
    </dgm:pt>
    <dgm:pt modelId="{8D766F35-18A6-42A1-8D90-FEBE26B9644B}" type="pres">
      <dgm:prSet presAssocID="{DEA6DDAF-1303-4DBA-831E-39AD9111931A}"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ara de alien con relleno sólido"/>
        </a:ext>
      </dgm:extLst>
    </dgm:pt>
    <dgm:pt modelId="{AE3C2A62-A610-43CC-BF50-BDF9CF089F19}" type="pres">
      <dgm:prSet presAssocID="{DEA6DDAF-1303-4DBA-831E-39AD9111931A}" presName="spaceRect" presStyleCnt="0"/>
      <dgm:spPr/>
    </dgm:pt>
    <dgm:pt modelId="{0F4DECE5-463F-4053-BAC5-06EEFF17952E}" type="pres">
      <dgm:prSet presAssocID="{DEA6DDAF-1303-4DBA-831E-39AD9111931A}" presName="textRect" presStyleLbl="revTx" presStyleIdx="2" presStyleCnt="4">
        <dgm:presLayoutVars>
          <dgm:chMax val="1"/>
          <dgm:chPref val="1"/>
        </dgm:presLayoutVars>
      </dgm:prSet>
      <dgm:spPr/>
    </dgm:pt>
    <dgm:pt modelId="{AC0A4627-EDBB-4FB5-94C8-22986DF445A6}" type="pres">
      <dgm:prSet presAssocID="{B5E5C3A6-DAE7-41F3-A231-F2D48A153E44}" presName="sibTrans" presStyleLbl="sibTrans2D1" presStyleIdx="0" presStyleCnt="0"/>
      <dgm:spPr/>
    </dgm:pt>
    <dgm:pt modelId="{39C7D4C2-898F-440C-8087-97A552C239C5}" type="pres">
      <dgm:prSet presAssocID="{C7A4599C-E184-404D-BB71-8F07BBF8080A}" presName="compNode" presStyleCnt="0"/>
      <dgm:spPr/>
    </dgm:pt>
    <dgm:pt modelId="{633E03D5-540B-4E04-8A81-ADF0EFECDC06}" type="pres">
      <dgm:prSet presAssocID="{C7A4599C-E184-404D-BB71-8F07BBF8080A}" presName="iconBgRect" presStyleLbl="bgShp" presStyleIdx="3" presStyleCnt="4"/>
      <dgm:spPr/>
    </dgm:pt>
    <dgm:pt modelId="{BAE30BEB-50C7-4EF3-A27B-501A4B1F7D8F}" type="pres">
      <dgm:prSet presAssocID="{C7A4599C-E184-404D-BB71-8F07BBF808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6963597C-7BAB-4653-8B4D-592EC0F4D53D}" type="pres">
      <dgm:prSet presAssocID="{C7A4599C-E184-404D-BB71-8F07BBF8080A}" presName="spaceRect" presStyleCnt="0"/>
      <dgm:spPr/>
    </dgm:pt>
    <dgm:pt modelId="{A0D3AF5D-4CF6-415E-9029-1C622418F52B}" type="pres">
      <dgm:prSet presAssocID="{C7A4599C-E184-404D-BB71-8F07BBF8080A}" presName="textRect" presStyleLbl="revTx" presStyleIdx="3" presStyleCnt="4">
        <dgm:presLayoutVars>
          <dgm:chMax val="1"/>
          <dgm:chPref val="1"/>
        </dgm:presLayoutVars>
      </dgm:prSet>
      <dgm:spPr/>
    </dgm:pt>
  </dgm:ptLst>
  <dgm:cxnLst>
    <dgm:cxn modelId="{3ECBF808-C404-4600-8826-6235003B039E}" srcId="{9B56218F-63F9-42D0-A7E8-3DDF97BD35D3}" destId="{C7A4599C-E184-404D-BB71-8F07BBF8080A}" srcOrd="3" destOrd="0" parTransId="{8AACAA85-E9F9-40D9-A790-F046B8584196}" sibTransId="{856C3B2D-B073-4B1C-9933-43DEAFBCFC10}"/>
    <dgm:cxn modelId="{E6CDC12F-71CE-479C-91F2-4D8F7630128E}" type="presOf" srcId="{C7A4599C-E184-404D-BB71-8F07BBF8080A}" destId="{A0D3AF5D-4CF6-415E-9029-1C622418F52B}" srcOrd="0" destOrd="0" presId="urn:microsoft.com/office/officeart/2018/2/layout/IconCircleList"/>
    <dgm:cxn modelId="{28C67633-38EB-43F7-A4FA-E286E73A43F1}" srcId="{9B56218F-63F9-42D0-A7E8-3DDF97BD35D3}" destId="{DEA6DDAF-1303-4DBA-831E-39AD9111931A}" srcOrd="2" destOrd="0" parTransId="{8DA3ED05-52B7-4D4E-9125-7DED9DE98288}" sibTransId="{B5E5C3A6-DAE7-41F3-A231-F2D48A153E44}"/>
    <dgm:cxn modelId="{5EFEB337-D6B1-4D26-BF44-266B57E4FCCE}" type="presOf" srcId="{B5E5C3A6-DAE7-41F3-A231-F2D48A153E44}" destId="{AC0A4627-EDBB-4FB5-94C8-22986DF445A6}" srcOrd="0" destOrd="0" presId="urn:microsoft.com/office/officeart/2018/2/layout/IconCircleList"/>
    <dgm:cxn modelId="{43344F6B-5605-4CF2-BFD8-859C678C60E4}" type="presOf" srcId="{D51466D8-95EA-4D35-802E-AF44C3D792EF}" destId="{4079880F-C642-417A-BC7A-B3331380BA03}" srcOrd="0" destOrd="0" presId="urn:microsoft.com/office/officeart/2018/2/layout/IconCircleList"/>
    <dgm:cxn modelId="{AC3BDE73-DB0F-42B2-B32E-C49928724C6B}" srcId="{9B56218F-63F9-42D0-A7E8-3DDF97BD35D3}" destId="{5801747F-8DB3-4D73-84A3-7632B015CD03}" srcOrd="1" destOrd="0" parTransId="{A566A23E-C985-4E07-8DC9-5E1AF67E79AE}" sibTransId="{F125797D-24E6-4DB0-9647-A7DC03F4B211}"/>
    <dgm:cxn modelId="{746379C5-9C0D-43DC-8841-ADB56ABF9710}" type="presOf" srcId="{910E1690-308D-45F6-82B0-77D1AF922DDD}" destId="{8CB4641B-E54D-4CA3-BA2C-C1131B149E6B}" srcOrd="0" destOrd="0" presId="urn:microsoft.com/office/officeart/2018/2/layout/IconCircleList"/>
    <dgm:cxn modelId="{E622C3CC-383E-4728-BA72-E51B8AE62B17}" type="presOf" srcId="{DEA6DDAF-1303-4DBA-831E-39AD9111931A}" destId="{0F4DECE5-463F-4053-BAC5-06EEFF17952E}" srcOrd="0" destOrd="0" presId="urn:microsoft.com/office/officeart/2018/2/layout/IconCircleList"/>
    <dgm:cxn modelId="{F39752DF-E0B4-4A4D-A0C1-89417C37F457}" type="presOf" srcId="{F125797D-24E6-4DB0-9647-A7DC03F4B211}" destId="{8F6BE7F2-5609-47FF-AFED-34B6DB467C94}" srcOrd="0" destOrd="0" presId="urn:microsoft.com/office/officeart/2018/2/layout/IconCircleList"/>
    <dgm:cxn modelId="{82E089F7-52A5-4D6A-811A-95ED3E4A4D0F}" srcId="{9B56218F-63F9-42D0-A7E8-3DDF97BD35D3}" destId="{910E1690-308D-45F6-82B0-77D1AF922DDD}" srcOrd="0" destOrd="0" parTransId="{8B704D86-C61A-4DD3-BFE6-193E011050EF}" sibTransId="{D51466D8-95EA-4D35-802E-AF44C3D792EF}"/>
    <dgm:cxn modelId="{DE13FFF8-405A-479E-8DA3-48286957360A}" type="presOf" srcId="{5801747F-8DB3-4D73-84A3-7632B015CD03}" destId="{3767E73D-1BD6-4003-B320-89AC1C9F2C79}" srcOrd="0" destOrd="0" presId="urn:microsoft.com/office/officeart/2018/2/layout/IconCircleList"/>
    <dgm:cxn modelId="{4DAFF4FE-AC51-4D25-B655-BB49DEB1E87B}" type="presOf" srcId="{9B56218F-63F9-42D0-A7E8-3DDF97BD35D3}" destId="{DE809FA5-DF1E-497D-853E-66C37D98299E}" srcOrd="0" destOrd="0" presId="urn:microsoft.com/office/officeart/2018/2/layout/IconCircleList"/>
    <dgm:cxn modelId="{95279938-8E57-4E1F-9BCC-FD4413CB45DB}" type="presParOf" srcId="{DE809FA5-DF1E-497D-853E-66C37D98299E}" destId="{1F828B8B-224E-4D2B-B28A-45B375DEB795}" srcOrd="0" destOrd="0" presId="urn:microsoft.com/office/officeart/2018/2/layout/IconCircleList"/>
    <dgm:cxn modelId="{20493FE1-03FD-44CA-AA57-BB00CE68962F}" type="presParOf" srcId="{1F828B8B-224E-4D2B-B28A-45B375DEB795}" destId="{851E5B45-A890-4591-8145-75D13D6E75BC}" srcOrd="0" destOrd="0" presId="urn:microsoft.com/office/officeart/2018/2/layout/IconCircleList"/>
    <dgm:cxn modelId="{387A3C48-ABFF-41A8-8754-423A1469A5DD}" type="presParOf" srcId="{851E5B45-A890-4591-8145-75D13D6E75BC}" destId="{1934AA9F-6202-41BD-8C79-411811A0F802}" srcOrd="0" destOrd="0" presId="urn:microsoft.com/office/officeart/2018/2/layout/IconCircleList"/>
    <dgm:cxn modelId="{7FED2B41-B897-401D-B60E-FA515D767B79}" type="presParOf" srcId="{851E5B45-A890-4591-8145-75D13D6E75BC}" destId="{DA3E6443-987B-457F-921C-8F7AF3E8D615}" srcOrd="1" destOrd="0" presId="urn:microsoft.com/office/officeart/2018/2/layout/IconCircleList"/>
    <dgm:cxn modelId="{F5CB16ED-56B7-4C84-8879-6BF0105C51C8}" type="presParOf" srcId="{851E5B45-A890-4591-8145-75D13D6E75BC}" destId="{257EAE45-A536-4C05-85DB-7BA5AC1DD9E6}" srcOrd="2" destOrd="0" presId="urn:microsoft.com/office/officeart/2018/2/layout/IconCircleList"/>
    <dgm:cxn modelId="{04AE398F-D127-465A-82ED-076BCF2E86D7}" type="presParOf" srcId="{851E5B45-A890-4591-8145-75D13D6E75BC}" destId="{8CB4641B-E54D-4CA3-BA2C-C1131B149E6B}" srcOrd="3" destOrd="0" presId="urn:microsoft.com/office/officeart/2018/2/layout/IconCircleList"/>
    <dgm:cxn modelId="{39BB5D56-5460-4DFF-877E-3D5CB8447A30}" type="presParOf" srcId="{1F828B8B-224E-4D2B-B28A-45B375DEB795}" destId="{4079880F-C642-417A-BC7A-B3331380BA03}" srcOrd="1" destOrd="0" presId="urn:microsoft.com/office/officeart/2018/2/layout/IconCircleList"/>
    <dgm:cxn modelId="{E0DAF97C-E22E-4A53-AA37-D47DD9233E93}" type="presParOf" srcId="{1F828B8B-224E-4D2B-B28A-45B375DEB795}" destId="{6A9E09A8-F2BA-4E58-B1AB-A08291FF309D}" srcOrd="2" destOrd="0" presId="urn:microsoft.com/office/officeart/2018/2/layout/IconCircleList"/>
    <dgm:cxn modelId="{974E4F50-7457-4B51-AF69-0842AA748D9B}" type="presParOf" srcId="{6A9E09A8-F2BA-4E58-B1AB-A08291FF309D}" destId="{29998285-7608-4ACF-98D0-A9D72F1738EC}" srcOrd="0" destOrd="0" presId="urn:microsoft.com/office/officeart/2018/2/layout/IconCircleList"/>
    <dgm:cxn modelId="{A789D3BA-A5FA-43BB-A1BB-8A4013A88839}" type="presParOf" srcId="{6A9E09A8-F2BA-4E58-B1AB-A08291FF309D}" destId="{58B20F86-2C6F-4378-884F-CE4C39A3383F}" srcOrd="1" destOrd="0" presId="urn:microsoft.com/office/officeart/2018/2/layout/IconCircleList"/>
    <dgm:cxn modelId="{81D8875D-CAFE-4993-8F71-A3B1CCDE59A2}" type="presParOf" srcId="{6A9E09A8-F2BA-4E58-B1AB-A08291FF309D}" destId="{5F8B6410-180A-4A28-A129-267FF644FCC9}" srcOrd="2" destOrd="0" presId="urn:microsoft.com/office/officeart/2018/2/layout/IconCircleList"/>
    <dgm:cxn modelId="{8305B22C-5873-4220-81C7-D4534EE01602}" type="presParOf" srcId="{6A9E09A8-F2BA-4E58-B1AB-A08291FF309D}" destId="{3767E73D-1BD6-4003-B320-89AC1C9F2C79}" srcOrd="3" destOrd="0" presId="urn:microsoft.com/office/officeart/2018/2/layout/IconCircleList"/>
    <dgm:cxn modelId="{06DA7233-5669-4D7A-AEE9-A70EDA65BFC8}" type="presParOf" srcId="{1F828B8B-224E-4D2B-B28A-45B375DEB795}" destId="{8F6BE7F2-5609-47FF-AFED-34B6DB467C94}" srcOrd="3" destOrd="0" presId="urn:microsoft.com/office/officeart/2018/2/layout/IconCircleList"/>
    <dgm:cxn modelId="{ADC91525-8402-470C-854D-E388242E8CA1}" type="presParOf" srcId="{1F828B8B-224E-4D2B-B28A-45B375DEB795}" destId="{6294FDA7-E3C4-425B-803B-542A2A8139C7}" srcOrd="4" destOrd="0" presId="urn:microsoft.com/office/officeart/2018/2/layout/IconCircleList"/>
    <dgm:cxn modelId="{56EF2E5D-9DA4-48D1-8954-80763A74B22A}" type="presParOf" srcId="{6294FDA7-E3C4-425B-803B-542A2A8139C7}" destId="{0F7DF038-C5D4-40FE-A1D6-64CEC1DD3CF9}" srcOrd="0" destOrd="0" presId="urn:microsoft.com/office/officeart/2018/2/layout/IconCircleList"/>
    <dgm:cxn modelId="{A4BC0FD5-2323-41CE-9E43-1FBA2AFD244A}" type="presParOf" srcId="{6294FDA7-E3C4-425B-803B-542A2A8139C7}" destId="{8D766F35-18A6-42A1-8D90-FEBE26B9644B}" srcOrd="1" destOrd="0" presId="urn:microsoft.com/office/officeart/2018/2/layout/IconCircleList"/>
    <dgm:cxn modelId="{51F089B4-A9AD-47CD-A0EF-129972F6BE34}" type="presParOf" srcId="{6294FDA7-E3C4-425B-803B-542A2A8139C7}" destId="{AE3C2A62-A610-43CC-BF50-BDF9CF089F19}" srcOrd="2" destOrd="0" presId="urn:microsoft.com/office/officeart/2018/2/layout/IconCircleList"/>
    <dgm:cxn modelId="{E643B001-45B9-4B0E-B042-DBA6B6A497E5}" type="presParOf" srcId="{6294FDA7-E3C4-425B-803B-542A2A8139C7}" destId="{0F4DECE5-463F-4053-BAC5-06EEFF17952E}" srcOrd="3" destOrd="0" presId="urn:microsoft.com/office/officeart/2018/2/layout/IconCircleList"/>
    <dgm:cxn modelId="{E454788D-A855-46F8-909D-8FAF201FF61B}" type="presParOf" srcId="{1F828B8B-224E-4D2B-B28A-45B375DEB795}" destId="{AC0A4627-EDBB-4FB5-94C8-22986DF445A6}" srcOrd="5" destOrd="0" presId="urn:microsoft.com/office/officeart/2018/2/layout/IconCircleList"/>
    <dgm:cxn modelId="{21DE442C-207C-45A9-AE99-D02A9C52475A}" type="presParOf" srcId="{1F828B8B-224E-4D2B-B28A-45B375DEB795}" destId="{39C7D4C2-898F-440C-8087-97A552C239C5}" srcOrd="6" destOrd="0" presId="urn:microsoft.com/office/officeart/2018/2/layout/IconCircleList"/>
    <dgm:cxn modelId="{70A04EE0-ADB8-4214-9BA3-5354EAF44C41}" type="presParOf" srcId="{39C7D4C2-898F-440C-8087-97A552C239C5}" destId="{633E03D5-540B-4E04-8A81-ADF0EFECDC06}" srcOrd="0" destOrd="0" presId="urn:microsoft.com/office/officeart/2018/2/layout/IconCircleList"/>
    <dgm:cxn modelId="{C1696D24-ADF8-459F-B77F-EE4E0088D466}" type="presParOf" srcId="{39C7D4C2-898F-440C-8087-97A552C239C5}" destId="{BAE30BEB-50C7-4EF3-A27B-501A4B1F7D8F}" srcOrd="1" destOrd="0" presId="urn:microsoft.com/office/officeart/2018/2/layout/IconCircleList"/>
    <dgm:cxn modelId="{2391446F-F11C-4B4B-B9F1-EE60165DF126}" type="presParOf" srcId="{39C7D4C2-898F-440C-8087-97A552C239C5}" destId="{6963597C-7BAB-4653-8B4D-592EC0F4D53D}" srcOrd="2" destOrd="0" presId="urn:microsoft.com/office/officeart/2018/2/layout/IconCircleList"/>
    <dgm:cxn modelId="{BDBFFFF5-A377-496F-B026-5A96C610BA83}" type="presParOf" srcId="{39C7D4C2-898F-440C-8087-97A552C239C5}" destId="{A0D3AF5D-4CF6-415E-9029-1C622418F52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683335-BCB3-4B83-ABA3-3D92B69224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784405-2244-48C8-908B-4AE3A03D1CD0}">
      <dgm:prSet/>
      <dgm:spPr/>
      <dgm:t>
        <a:bodyPr/>
        <a:lstStyle/>
        <a:p>
          <a:r>
            <a:rPr lang="es-MX"/>
            <a:t>Ventajas</a:t>
          </a:r>
          <a:endParaRPr lang="en-US"/>
        </a:p>
      </dgm:t>
    </dgm:pt>
    <dgm:pt modelId="{60E53D7C-2313-4AAD-A070-03B0114E9376}" type="parTrans" cxnId="{FC72ACC4-6396-4127-9D05-1D1CE08939A7}">
      <dgm:prSet/>
      <dgm:spPr/>
      <dgm:t>
        <a:bodyPr/>
        <a:lstStyle/>
        <a:p>
          <a:endParaRPr lang="en-US"/>
        </a:p>
      </dgm:t>
    </dgm:pt>
    <dgm:pt modelId="{E848AAD5-5321-4D3F-866A-164F222D16BB}" type="sibTrans" cxnId="{FC72ACC4-6396-4127-9D05-1D1CE08939A7}">
      <dgm:prSet/>
      <dgm:spPr/>
      <dgm:t>
        <a:bodyPr/>
        <a:lstStyle/>
        <a:p>
          <a:endParaRPr lang="en-US"/>
        </a:p>
      </dgm:t>
    </dgm:pt>
    <dgm:pt modelId="{5449951F-A63D-4163-85AD-544EB1273D03}">
      <dgm:prSet/>
      <dgm:spPr/>
      <dgm:t>
        <a:bodyPr/>
        <a:lstStyle/>
        <a:p>
          <a:r>
            <a:rPr lang="es-MX" dirty="0"/>
            <a:t>Reutilización de soluciones: Reducen el tiempo y esfuerzo necesario para resolver problemas comunes, ya que se pueden aplicar soluciones existentes.
Facilitan la capacitación: Los nuevos empleados pueden aprender más rápidamente al tener ejemplos y marcos de referencia claros.
Mejoran la coherencia: Al seguir patrones, las organizaciones pueden mantener una mayor coherencia en sus procesos y sistemas.</a:t>
          </a:r>
          <a:endParaRPr lang="en-US" dirty="0"/>
        </a:p>
      </dgm:t>
    </dgm:pt>
    <dgm:pt modelId="{854FDA26-C481-402E-8291-0B9F9EAABA93}" type="parTrans" cxnId="{FF5B2149-B9E4-417A-AC0B-B42E18A869DF}">
      <dgm:prSet/>
      <dgm:spPr/>
      <dgm:t>
        <a:bodyPr/>
        <a:lstStyle/>
        <a:p>
          <a:endParaRPr lang="en-US"/>
        </a:p>
      </dgm:t>
    </dgm:pt>
    <dgm:pt modelId="{FE64B1B6-6DED-42FE-B6D0-4A6316BE51ED}" type="sibTrans" cxnId="{FF5B2149-B9E4-417A-AC0B-B42E18A869DF}">
      <dgm:prSet/>
      <dgm:spPr/>
      <dgm:t>
        <a:bodyPr/>
        <a:lstStyle/>
        <a:p>
          <a:endParaRPr lang="en-US"/>
        </a:p>
      </dgm:t>
    </dgm:pt>
    <dgm:pt modelId="{B0AE0BEC-F2F5-4B97-AD53-0AA17C4261A1}">
      <dgm:prSet/>
      <dgm:spPr/>
      <dgm:t>
        <a:bodyPr/>
        <a:lstStyle/>
        <a:p>
          <a:r>
            <a:rPr lang="es-MX"/>
            <a:t>Desventajas</a:t>
          </a:r>
          <a:endParaRPr lang="en-US"/>
        </a:p>
      </dgm:t>
    </dgm:pt>
    <dgm:pt modelId="{C70327FC-1F73-43B4-849F-3B7523CAE5A1}" type="parTrans" cxnId="{3B6C1385-6058-414A-A1D3-EDBD917FD483}">
      <dgm:prSet/>
      <dgm:spPr/>
      <dgm:t>
        <a:bodyPr/>
        <a:lstStyle/>
        <a:p>
          <a:endParaRPr lang="en-US"/>
        </a:p>
      </dgm:t>
    </dgm:pt>
    <dgm:pt modelId="{0CA1E756-50A3-449C-A446-D66D68757E50}" type="sibTrans" cxnId="{3B6C1385-6058-414A-A1D3-EDBD917FD483}">
      <dgm:prSet/>
      <dgm:spPr/>
      <dgm:t>
        <a:bodyPr/>
        <a:lstStyle/>
        <a:p>
          <a:endParaRPr lang="en-US"/>
        </a:p>
      </dgm:t>
    </dgm:pt>
    <dgm:pt modelId="{6044F8F9-DCE5-4753-8DF1-9FD65626773A}">
      <dgm:prSet/>
      <dgm:spPr/>
      <dgm:t>
        <a:bodyPr/>
        <a:lstStyle/>
        <a:p>
          <a:r>
            <a:rPr lang="es-MX" dirty="0"/>
            <a:t>Rigidez: Puede haber una tendencia a aplicar patrones de manera demasiado rígida, sin considerar las particularidades de la organización o del problema específico.
Sobrecarga: En algunos casos, el uso de patrones puede complicar las soluciones si se aplica en situaciones donde no son necesarios.
Dependencia de patrones: Las organizaciones pueden volverse dependientes de patrones establecidos, limitando la creatividad y la innovación si no se permite la adaptación o modificación de estos.</a:t>
          </a:r>
          <a:endParaRPr lang="en-US" dirty="0"/>
        </a:p>
      </dgm:t>
    </dgm:pt>
    <dgm:pt modelId="{4F3D5E88-914B-4B54-B528-BE9951B75E25}" type="parTrans" cxnId="{35EC67FF-CA51-4B89-B47C-A0D2B941AB65}">
      <dgm:prSet/>
      <dgm:spPr/>
      <dgm:t>
        <a:bodyPr/>
        <a:lstStyle/>
        <a:p>
          <a:endParaRPr lang="en-US"/>
        </a:p>
      </dgm:t>
    </dgm:pt>
    <dgm:pt modelId="{4F4D6936-4395-47A0-826D-AE55792777D4}" type="sibTrans" cxnId="{35EC67FF-CA51-4B89-B47C-A0D2B941AB65}">
      <dgm:prSet/>
      <dgm:spPr/>
      <dgm:t>
        <a:bodyPr/>
        <a:lstStyle/>
        <a:p>
          <a:endParaRPr lang="en-US"/>
        </a:p>
      </dgm:t>
    </dgm:pt>
    <dgm:pt modelId="{CE1636E4-C4F3-47F3-8CAD-B3A21DEC1158}" type="pres">
      <dgm:prSet presAssocID="{64683335-BCB3-4B83-ABA3-3D92B692248D}" presName="linear" presStyleCnt="0">
        <dgm:presLayoutVars>
          <dgm:animLvl val="lvl"/>
          <dgm:resizeHandles val="exact"/>
        </dgm:presLayoutVars>
      </dgm:prSet>
      <dgm:spPr/>
    </dgm:pt>
    <dgm:pt modelId="{F450EF29-B222-44DD-AF42-EAE08B4CF2DE}" type="pres">
      <dgm:prSet presAssocID="{A6784405-2244-48C8-908B-4AE3A03D1CD0}" presName="parentText" presStyleLbl="node1" presStyleIdx="0" presStyleCnt="2">
        <dgm:presLayoutVars>
          <dgm:chMax val="0"/>
          <dgm:bulletEnabled val="1"/>
        </dgm:presLayoutVars>
      </dgm:prSet>
      <dgm:spPr/>
    </dgm:pt>
    <dgm:pt modelId="{ACD7E3FA-01CC-4E59-AA10-33C5B9D076EA}" type="pres">
      <dgm:prSet presAssocID="{A6784405-2244-48C8-908B-4AE3A03D1CD0}" presName="childText" presStyleLbl="revTx" presStyleIdx="0" presStyleCnt="2">
        <dgm:presLayoutVars>
          <dgm:bulletEnabled val="1"/>
        </dgm:presLayoutVars>
      </dgm:prSet>
      <dgm:spPr/>
    </dgm:pt>
    <dgm:pt modelId="{2D2EF83F-010F-4A19-8BA3-5B80DC500DB2}" type="pres">
      <dgm:prSet presAssocID="{B0AE0BEC-F2F5-4B97-AD53-0AA17C4261A1}" presName="parentText" presStyleLbl="node1" presStyleIdx="1" presStyleCnt="2">
        <dgm:presLayoutVars>
          <dgm:chMax val="0"/>
          <dgm:bulletEnabled val="1"/>
        </dgm:presLayoutVars>
      </dgm:prSet>
      <dgm:spPr/>
    </dgm:pt>
    <dgm:pt modelId="{266F18D7-241A-4C5A-8472-261B7C930032}" type="pres">
      <dgm:prSet presAssocID="{B0AE0BEC-F2F5-4B97-AD53-0AA17C4261A1}" presName="childText" presStyleLbl="revTx" presStyleIdx="1" presStyleCnt="2">
        <dgm:presLayoutVars>
          <dgm:bulletEnabled val="1"/>
        </dgm:presLayoutVars>
      </dgm:prSet>
      <dgm:spPr/>
    </dgm:pt>
  </dgm:ptLst>
  <dgm:cxnLst>
    <dgm:cxn modelId="{CE91243F-D0E1-4BA5-8614-1C41FB18CE42}" type="presOf" srcId="{A6784405-2244-48C8-908B-4AE3A03D1CD0}" destId="{F450EF29-B222-44DD-AF42-EAE08B4CF2DE}" srcOrd="0" destOrd="0" presId="urn:microsoft.com/office/officeart/2005/8/layout/vList2"/>
    <dgm:cxn modelId="{FF5B2149-B9E4-417A-AC0B-B42E18A869DF}" srcId="{A6784405-2244-48C8-908B-4AE3A03D1CD0}" destId="{5449951F-A63D-4163-85AD-544EB1273D03}" srcOrd="0" destOrd="0" parTransId="{854FDA26-C481-402E-8291-0B9F9EAABA93}" sibTransId="{FE64B1B6-6DED-42FE-B6D0-4A6316BE51ED}"/>
    <dgm:cxn modelId="{EBB26654-3A28-4CED-918E-BB19B1CF560D}" type="presOf" srcId="{6044F8F9-DCE5-4753-8DF1-9FD65626773A}" destId="{266F18D7-241A-4C5A-8472-261B7C930032}" srcOrd="0" destOrd="0" presId="urn:microsoft.com/office/officeart/2005/8/layout/vList2"/>
    <dgm:cxn modelId="{3B6C1385-6058-414A-A1D3-EDBD917FD483}" srcId="{64683335-BCB3-4B83-ABA3-3D92B692248D}" destId="{B0AE0BEC-F2F5-4B97-AD53-0AA17C4261A1}" srcOrd="1" destOrd="0" parTransId="{C70327FC-1F73-43B4-849F-3B7523CAE5A1}" sibTransId="{0CA1E756-50A3-449C-A446-D66D68757E50}"/>
    <dgm:cxn modelId="{72AA37B2-B9FA-468B-9112-17B6380EB18B}" type="presOf" srcId="{5449951F-A63D-4163-85AD-544EB1273D03}" destId="{ACD7E3FA-01CC-4E59-AA10-33C5B9D076EA}" srcOrd="0" destOrd="0" presId="urn:microsoft.com/office/officeart/2005/8/layout/vList2"/>
    <dgm:cxn modelId="{FC72ACC4-6396-4127-9D05-1D1CE08939A7}" srcId="{64683335-BCB3-4B83-ABA3-3D92B692248D}" destId="{A6784405-2244-48C8-908B-4AE3A03D1CD0}" srcOrd="0" destOrd="0" parTransId="{60E53D7C-2313-4AAD-A070-03B0114E9376}" sibTransId="{E848AAD5-5321-4D3F-866A-164F222D16BB}"/>
    <dgm:cxn modelId="{614F55E2-9FD2-41A4-A0D1-91F78037BA4D}" type="presOf" srcId="{B0AE0BEC-F2F5-4B97-AD53-0AA17C4261A1}" destId="{2D2EF83F-010F-4A19-8BA3-5B80DC500DB2}" srcOrd="0" destOrd="0" presId="urn:microsoft.com/office/officeart/2005/8/layout/vList2"/>
    <dgm:cxn modelId="{F4015BEC-9EC3-41AB-B2C1-0937C3A8BB95}" type="presOf" srcId="{64683335-BCB3-4B83-ABA3-3D92B692248D}" destId="{CE1636E4-C4F3-47F3-8CAD-B3A21DEC1158}" srcOrd="0" destOrd="0" presId="urn:microsoft.com/office/officeart/2005/8/layout/vList2"/>
    <dgm:cxn modelId="{35EC67FF-CA51-4B89-B47C-A0D2B941AB65}" srcId="{B0AE0BEC-F2F5-4B97-AD53-0AA17C4261A1}" destId="{6044F8F9-DCE5-4753-8DF1-9FD65626773A}" srcOrd="0" destOrd="0" parTransId="{4F3D5E88-914B-4B54-B528-BE9951B75E25}" sibTransId="{4F4D6936-4395-47A0-826D-AE55792777D4}"/>
    <dgm:cxn modelId="{0BF6151C-086E-4DE8-9806-A03979389524}" type="presParOf" srcId="{CE1636E4-C4F3-47F3-8CAD-B3A21DEC1158}" destId="{F450EF29-B222-44DD-AF42-EAE08B4CF2DE}" srcOrd="0" destOrd="0" presId="urn:microsoft.com/office/officeart/2005/8/layout/vList2"/>
    <dgm:cxn modelId="{3CE9758D-4936-4DA0-9074-9C94AB823332}" type="presParOf" srcId="{CE1636E4-C4F3-47F3-8CAD-B3A21DEC1158}" destId="{ACD7E3FA-01CC-4E59-AA10-33C5B9D076EA}" srcOrd="1" destOrd="0" presId="urn:microsoft.com/office/officeart/2005/8/layout/vList2"/>
    <dgm:cxn modelId="{CB4D433F-9FF1-4126-9464-B015F92E4938}" type="presParOf" srcId="{CE1636E4-C4F3-47F3-8CAD-B3A21DEC1158}" destId="{2D2EF83F-010F-4A19-8BA3-5B80DC500DB2}" srcOrd="2" destOrd="0" presId="urn:microsoft.com/office/officeart/2005/8/layout/vList2"/>
    <dgm:cxn modelId="{4E053923-13A8-4783-92F5-25FE5691E5D9}" type="presParOf" srcId="{CE1636E4-C4F3-47F3-8CAD-B3A21DEC1158}" destId="{266F18D7-241A-4C5A-8472-261B7C93003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72F17-80C4-4049-A29C-A5FCFE9EA928}">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E9B96-14DC-4B0A-BA89-EEB1D6FCC327}">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MX" sz="2000" kern="1200"/>
            <a:t>Una </a:t>
          </a:r>
          <a:r>
            <a:rPr lang="es-MX" sz="2000" b="1" kern="1200"/>
            <a:t>vista</a:t>
          </a:r>
          <a:r>
            <a:rPr lang="es-MX" sz="2000" kern="1200"/>
            <a:t> en arquitectura del negocio es una representación específica de uno o varios aspectos de la organización, como los procesos, datos, aplicaciones o infraestructura. Cada vista ofrece una perspectiva particular que ayuda a entender cómo interactúan los componentes y cómo contribuyen a los objetivos del negocio.</a:t>
          </a:r>
          <a:endParaRPr lang="en-US" sz="2000" kern="1200"/>
        </a:p>
      </dsp:txBody>
      <dsp:txXfrm>
        <a:off x="608661" y="692298"/>
        <a:ext cx="4508047" cy="2799040"/>
      </dsp:txXfrm>
    </dsp:sp>
    <dsp:sp modelId="{B0390E97-6155-4FC0-BF08-EF105E246CD7}">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31FE-5448-405C-85A5-73E5260E2067}">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MX" sz="2000" kern="1200"/>
            <a:t>Las vistas son útiles para descomponer y visualizar la complejidad del negocio desde diferentes ángulos, facilitando la comprensión de su funcionamiento para diferentes partes interesadas, como gerentes, analistas de negocio o arquitectos de TI.</a:t>
          </a:r>
          <a:endParaRPr lang="en-US" sz="2000" kern="1200"/>
        </a:p>
      </dsp:txBody>
      <dsp:txXfrm>
        <a:off x="6331365" y="692298"/>
        <a:ext cx="4508047" cy="2799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4AA9F-6202-41BD-8C79-411811A0F802}">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E6443-987B-457F-921C-8F7AF3E8D615}">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4641B-E54D-4CA3-BA2C-C1131B149E6B}">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MX" sz="1400" kern="1200"/>
            <a:t>Facilita la toma de decisiones: Al ofrecer diferentes perspectivas del negocio, las vistas ayudan a identificar problemas, evaluar cambios y definir estrategias que mejoran la eficiencia.</a:t>
          </a:r>
          <a:endParaRPr lang="en-US" sz="1400" kern="1200"/>
        </a:p>
      </dsp:txBody>
      <dsp:txXfrm>
        <a:off x="1948202" y="368029"/>
        <a:ext cx="3233964" cy="1371985"/>
      </dsp:txXfrm>
    </dsp:sp>
    <dsp:sp modelId="{29998285-7608-4ACF-98D0-A9D72F1738EC}">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20F86-2C6F-4378-884F-CE4C39A3383F}">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67E73D-1BD6-4003-B320-89AC1C9F2C79}">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MX" sz="1400" kern="1200"/>
            <a:t>Mejora la comunicación: Las vistas permiten que las diversas partes interesadas del negocio comprendan cómo se interrelacionan las diferentes áreas, lo que favorece la alineación entre las operaciones y los objetivos estratégicos.</a:t>
          </a:r>
          <a:endParaRPr lang="en-US" sz="1400" kern="1200"/>
        </a:p>
      </dsp:txBody>
      <dsp:txXfrm>
        <a:off x="7411643" y="368029"/>
        <a:ext cx="3233964" cy="1371985"/>
      </dsp:txXfrm>
    </dsp:sp>
    <dsp:sp modelId="{65D132A8-E935-4FB5-9CAD-AC4504323B83}">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760CC-BE00-49F0-8694-71A0916F776E}">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B7EC5-9304-4D2F-BBC9-8AA266225B63}">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MX" sz="1400" kern="1200"/>
            <a:t>Gestión de riesgos: Permite identificar áreas críticas, vulnerabilidades o dependencias en los procesos y sistemas, ayudando a prevenir problemas futuros.</a:t>
          </a:r>
          <a:endParaRPr lang="en-US" sz="1400" kern="1200"/>
        </a:p>
      </dsp:txBody>
      <dsp:txXfrm>
        <a:off x="1948202" y="2452790"/>
        <a:ext cx="3233964" cy="1371985"/>
      </dsp:txXfrm>
    </dsp:sp>
    <dsp:sp modelId="{633E03D5-540B-4E04-8A81-ADF0EFECDC06}">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30BEB-50C7-4EF3-A27B-501A4B1F7D8F}">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3AF5D-4CF6-415E-9029-1C622418F52B}">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s-MX" sz="1400" kern="1200"/>
            <a:t>Planificación de cambios: Las vistas facilitan la planificación de modificaciones en la estructura del negocio, ya que se puede observar el impacto que los cambios en una parte del sistema tienen en el resto de la organización.</a:t>
          </a:r>
          <a:endParaRPr lang="en-US" sz="1400" kern="1200"/>
        </a:p>
      </dsp:txBody>
      <dsp:txXfrm>
        <a:off x="7411643" y="2452790"/>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0EF29-B222-44DD-AF42-EAE08B4CF2DE}">
      <dsp:nvSpPr>
        <dsp:cNvPr id="0" name=""/>
        <dsp:cNvSpPr/>
      </dsp:nvSpPr>
      <dsp:spPr>
        <a:xfrm>
          <a:off x="0" y="20617"/>
          <a:ext cx="113682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Ventajas</a:t>
          </a:r>
          <a:endParaRPr lang="en-US" sz="2400" kern="1200"/>
        </a:p>
      </dsp:txBody>
      <dsp:txXfrm>
        <a:off x="28786" y="49403"/>
        <a:ext cx="11310644" cy="532107"/>
      </dsp:txXfrm>
    </dsp:sp>
    <dsp:sp modelId="{ACD7E3FA-01CC-4E59-AA10-33C5B9D076EA}">
      <dsp:nvSpPr>
        <dsp:cNvPr id="0" name=""/>
        <dsp:cNvSpPr/>
      </dsp:nvSpPr>
      <dsp:spPr>
        <a:xfrm>
          <a:off x="0" y="610297"/>
          <a:ext cx="1136821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94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kern="1200"/>
            <a:t>Claridad y comprensión: Las vistas ayudan a descomponer sistemas complejos en representaciones más manejables, facilitando la comprensión de cada componente.</a:t>
          </a:r>
          <a:endParaRPr lang="en-US" sz="1900" kern="1200"/>
        </a:p>
        <a:p>
          <a:pPr marL="171450" lvl="1" indent="-171450" algn="l" defTabSz="844550">
            <a:lnSpc>
              <a:spcPct val="90000"/>
            </a:lnSpc>
            <a:spcBef>
              <a:spcPct val="0"/>
            </a:spcBef>
            <a:spcAft>
              <a:spcPct val="20000"/>
            </a:spcAft>
            <a:buChar char="•"/>
          </a:pPr>
          <a:r>
            <a:rPr lang="es-MX" sz="1900" kern="1200"/>
            <a:t>Alineación estratégica: Permiten alinear los procesos y sistemas del negocio con los objetivos estratégicos de la organización.</a:t>
          </a:r>
          <a:endParaRPr lang="en-US" sz="1900" kern="1200"/>
        </a:p>
        <a:p>
          <a:pPr marL="171450" lvl="1" indent="-171450" algn="l" defTabSz="844550">
            <a:lnSpc>
              <a:spcPct val="90000"/>
            </a:lnSpc>
            <a:spcBef>
              <a:spcPct val="0"/>
            </a:spcBef>
            <a:spcAft>
              <a:spcPct val="20000"/>
            </a:spcAft>
            <a:buChar char="•"/>
          </a:pPr>
          <a:r>
            <a:rPr lang="es-MX" sz="1900" kern="1200"/>
            <a:t>Facilita la colaboración: Ofrece a diferentes áreas del negocio (TI, finanzas, operaciones) un marco común para entender y trabajar en conjunto.</a:t>
          </a:r>
          <a:endParaRPr lang="en-US" sz="1900" kern="1200"/>
        </a:p>
      </dsp:txBody>
      <dsp:txXfrm>
        <a:off x="0" y="610297"/>
        <a:ext cx="11368216" cy="1788480"/>
      </dsp:txXfrm>
    </dsp:sp>
    <dsp:sp modelId="{2D2EF83F-010F-4A19-8BA3-5B80DC500DB2}">
      <dsp:nvSpPr>
        <dsp:cNvPr id="0" name=""/>
        <dsp:cNvSpPr/>
      </dsp:nvSpPr>
      <dsp:spPr>
        <a:xfrm>
          <a:off x="0" y="2398777"/>
          <a:ext cx="113682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Desventajas</a:t>
          </a:r>
          <a:endParaRPr lang="en-US" sz="2400" kern="1200"/>
        </a:p>
      </dsp:txBody>
      <dsp:txXfrm>
        <a:off x="28786" y="2427563"/>
        <a:ext cx="11310644" cy="532107"/>
      </dsp:txXfrm>
    </dsp:sp>
    <dsp:sp modelId="{266F18D7-241A-4C5A-8472-261B7C930032}">
      <dsp:nvSpPr>
        <dsp:cNvPr id="0" name=""/>
        <dsp:cNvSpPr/>
      </dsp:nvSpPr>
      <dsp:spPr>
        <a:xfrm>
          <a:off x="0" y="2988457"/>
          <a:ext cx="11368216" cy="151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94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kern="1200"/>
            <a:t>Puede ser costosa de implementar: Crear y mantener vistas actualizadas requiere tiempo y recursos.</a:t>
          </a:r>
          <a:endParaRPr lang="en-US" sz="1900" kern="1200"/>
        </a:p>
        <a:p>
          <a:pPr marL="171450" lvl="1" indent="-171450" algn="l" defTabSz="844550">
            <a:lnSpc>
              <a:spcPct val="90000"/>
            </a:lnSpc>
            <a:spcBef>
              <a:spcPct val="0"/>
            </a:spcBef>
            <a:spcAft>
              <a:spcPct val="20000"/>
            </a:spcAft>
            <a:buChar char="•"/>
          </a:pPr>
          <a:r>
            <a:rPr lang="es-MX" sz="1900" kern="1200"/>
            <a:t>Complejidad inicial: La creación de varias vistas puede resultar en un esfuerzo confuso y complicado si no se cuenta con una metodología clara.</a:t>
          </a:r>
          <a:endParaRPr lang="en-US" sz="1900" kern="1200"/>
        </a:p>
        <a:p>
          <a:pPr marL="171450" lvl="1" indent="-171450" algn="l" defTabSz="844550">
            <a:lnSpc>
              <a:spcPct val="90000"/>
            </a:lnSpc>
            <a:spcBef>
              <a:spcPct val="0"/>
            </a:spcBef>
            <a:spcAft>
              <a:spcPct val="20000"/>
            </a:spcAft>
            <a:buChar char="•"/>
          </a:pPr>
          <a:r>
            <a:rPr lang="es-MX" sz="1900" kern="1200"/>
            <a:t>Mantenimiento continuo: Las vistas necesitan actualizarse frecuentemente para reflejar los cambios en la estructura del negocio, lo que puede ser difícil de gestionar.</a:t>
          </a:r>
          <a:endParaRPr lang="en-US" sz="1900" kern="1200"/>
        </a:p>
      </dsp:txBody>
      <dsp:txXfrm>
        <a:off x="0" y="2988457"/>
        <a:ext cx="11368216" cy="1515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87A1F-988F-430A-B237-65050B972562}">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618E9-0E19-4F53-BE57-7FF91F214CE8}">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Las </a:t>
          </a:r>
          <a:r>
            <a:rPr lang="en-US" sz="1900" kern="1200" dirty="0" err="1"/>
            <a:t>reglas</a:t>
          </a:r>
          <a:r>
            <a:rPr lang="en-US" sz="1900" kern="1200" dirty="0"/>
            <a:t> de </a:t>
          </a:r>
          <a:r>
            <a:rPr lang="en-US" sz="1900" kern="1200" dirty="0" err="1"/>
            <a:t>negocio</a:t>
          </a:r>
          <a:r>
            <a:rPr lang="en-US" sz="1900" kern="1200" dirty="0"/>
            <a:t> son directrices que </a:t>
          </a:r>
          <a:r>
            <a:rPr lang="en-US" sz="1900" kern="1200" dirty="0" err="1"/>
            <a:t>definen</a:t>
          </a:r>
          <a:r>
            <a:rPr lang="en-US" sz="1900" kern="1200" dirty="0"/>
            <a:t> o </a:t>
          </a:r>
          <a:r>
            <a:rPr lang="en-US" sz="1900" kern="1200" dirty="0" err="1"/>
            <a:t>restringen</a:t>
          </a:r>
          <a:r>
            <a:rPr lang="en-US" sz="1900" kern="1200" dirty="0"/>
            <a:t> </a:t>
          </a:r>
          <a:r>
            <a:rPr lang="en-US" sz="1900" kern="1200" dirty="0" err="1"/>
            <a:t>cómo</a:t>
          </a:r>
          <a:r>
            <a:rPr lang="en-US" sz="1900" kern="1200" dirty="0"/>
            <a:t> </a:t>
          </a:r>
          <a:r>
            <a:rPr lang="en-US" sz="1900" kern="1200" dirty="0" err="1"/>
            <a:t>deben</a:t>
          </a:r>
          <a:r>
            <a:rPr lang="en-US" sz="1900" kern="1200" dirty="0"/>
            <a:t> </a:t>
          </a:r>
          <a:r>
            <a:rPr lang="en-US" sz="1900" kern="1200" dirty="0" err="1"/>
            <a:t>llevarse</a:t>
          </a:r>
          <a:r>
            <a:rPr lang="en-US" sz="1900" kern="1200" dirty="0"/>
            <a:t> a </a:t>
          </a:r>
          <a:r>
            <a:rPr lang="en-US" sz="1900" kern="1200" dirty="0" err="1"/>
            <a:t>cabo</a:t>
          </a:r>
          <a:r>
            <a:rPr lang="en-US" sz="1900" kern="1200" dirty="0"/>
            <a:t> </a:t>
          </a:r>
          <a:r>
            <a:rPr lang="en-US" sz="1900" kern="1200" dirty="0" err="1"/>
            <a:t>cierto</a:t>
          </a:r>
          <a:r>
            <a:rPr lang="en-US" sz="1900" kern="1200" dirty="0"/>
            <a:t> </a:t>
          </a:r>
          <a:r>
            <a:rPr lang="en-US" sz="1900" kern="1200" dirty="0" err="1"/>
            <a:t>aspectos</a:t>
          </a:r>
          <a:r>
            <a:rPr lang="en-US" sz="1900" kern="1200" dirty="0"/>
            <a:t> del </a:t>
          </a:r>
          <a:r>
            <a:rPr lang="en-US" sz="1900" kern="1200" dirty="0" err="1"/>
            <a:t>negocio</a:t>
          </a:r>
          <a:r>
            <a:rPr lang="en-US" sz="1900" kern="1200" dirty="0"/>
            <a:t>. </a:t>
          </a:r>
          <a:r>
            <a:rPr lang="en-US" sz="1900" kern="1200" dirty="0" err="1"/>
            <a:t>Estas</a:t>
          </a:r>
          <a:r>
            <a:rPr lang="en-US" sz="1900" kern="1200" dirty="0"/>
            <a:t> </a:t>
          </a:r>
          <a:r>
            <a:rPr lang="en-US" sz="1900" kern="1200" dirty="0" err="1"/>
            <a:t>reglas</a:t>
          </a:r>
          <a:r>
            <a:rPr lang="en-US" sz="1900" kern="1200" dirty="0"/>
            <a:t> </a:t>
          </a:r>
          <a:r>
            <a:rPr lang="en-US" sz="1900" kern="1200" dirty="0" err="1"/>
            <a:t>establecen</a:t>
          </a:r>
          <a:r>
            <a:rPr lang="en-US" sz="1900" kern="1200" dirty="0"/>
            <a:t> </a:t>
          </a:r>
          <a:r>
            <a:rPr lang="en-US" sz="1900" kern="1200" dirty="0" err="1"/>
            <a:t>condiciones</a:t>
          </a:r>
          <a:r>
            <a:rPr lang="en-US" sz="1900" kern="1200" dirty="0"/>
            <a:t>, </a:t>
          </a:r>
          <a:r>
            <a:rPr lang="en-US" sz="1900" kern="1200" dirty="0" err="1"/>
            <a:t>límites</a:t>
          </a:r>
          <a:r>
            <a:rPr lang="en-US" sz="1900" kern="1200" dirty="0"/>
            <a:t> y </a:t>
          </a:r>
          <a:r>
            <a:rPr lang="en-US" sz="1900" kern="1200" dirty="0" err="1"/>
            <a:t>comportamientos</a:t>
          </a:r>
          <a:r>
            <a:rPr lang="en-US" sz="1900" kern="1200" dirty="0"/>
            <a:t> que </a:t>
          </a:r>
          <a:r>
            <a:rPr lang="en-US" sz="1900" kern="1200" dirty="0" err="1"/>
            <a:t>deben</a:t>
          </a:r>
          <a:r>
            <a:rPr lang="en-US" sz="1900" kern="1200" dirty="0"/>
            <a:t> </a:t>
          </a:r>
          <a:r>
            <a:rPr lang="en-US" sz="1900" kern="1200" dirty="0" err="1"/>
            <a:t>cumplirse</a:t>
          </a:r>
          <a:r>
            <a:rPr lang="en-US" sz="1900" kern="1200" dirty="0"/>
            <a:t> para </a:t>
          </a:r>
          <a:r>
            <a:rPr lang="en-US" sz="1900" kern="1200" dirty="0" err="1"/>
            <a:t>garantizar</a:t>
          </a:r>
          <a:r>
            <a:rPr lang="en-US" sz="1900" kern="1200" dirty="0"/>
            <a:t> que </a:t>
          </a:r>
          <a:r>
            <a:rPr lang="en-US" sz="1900" kern="1200" dirty="0" err="1"/>
            <a:t>los</a:t>
          </a:r>
          <a:r>
            <a:rPr lang="en-US" sz="1900" kern="1200" dirty="0"/>
            <a:t> </a:t>
          </a:r>
          <a:r>
            <a:rPr lang="en-US" sz="1900" kern="1200" dirty="0" err="1"/>
            <a:t>procesos</a:t>
          </a:r>
          <a:r>
            <a:rPr lang="en-US" sz="1900" kern="1200" dirty="0"/>
            <a:t> de la </a:t>
          </a:r>
          <a:r>
            <a:rPr lang="en-US" sz="1900" kern="1200" dirty="0" err="1"/>
            <a:t>organización</a:t>
          </a:r>
          <a:r>
            <a:rPr lang="en-US" sz="1900" kern="1200" dirty="0"/>
            <a:t> se </a:t>
          </a:r>
          <a:r>
            <a:rPr lang="en-US" sz="1900" kern="1200" dirty="0" err="1"/>
            <a:t>realicen</a:t>
          </a:r>
          <a:r>
            <a:rPr lang="en-US" sz="1900" kern="1200" dirty="0"/>
            <a:t> </a:t>
          </a:r>
          <a:r>
            <a:rPr lang="en-US" sz="1900" kern="1200" dirty="0" err="1"/>
            <a:t>conforme</a:t>
          </a:r>
          <a:r>
            <a:rPr lang="en-US" sz="1900" kern="1200" dirty="0"/>
            <a:t> a las </a:t>
          </a:r>
          <a:r>
            <a:rPr lang="en-US" sz="1900" kern="1200" dirty="0" err="1"/>
            <a:t>políticas</a:t>
          </a:r>
          <a:r>
            <a:rPr lang="en-US" sz="1900" kern="1200" dirty="0"/>
            <a:t>, </a:t>
          </a:r>
          <a:r>
            <a:rPr lang="en-US" sz="1900" kern="1200" dirty="0" err="1"/>
            <a:t>objetivos</a:t>
          </a:r>
          <a:r>
            <a:rPr lang="en-US" sz="1900" kern="1200" dirty="0"/>
            <a:t> y </a:t>
          </a:r>
          <a:r>
            <a:rPr lang="en-US" sz="1900" kern="1200" dirty="0" err="1"/>
            <a:t>normativas</a:t>
          </a:r>
          <a:r>
            <a:rPr lang="en-US" sz="1900" kern="1200" dirty="0"/>
            <a:t> </a:t>
          </a:r>
          <a:r>
            <a:rPr lang="en-US" sz="1900" kern="1200" dirty="0" err="1"/>
            <a:t>internas</a:t>
          </a:r>
          <a:r>
            <a:rPr lang="en-US" sz="1900" kern="1200" dirty="0"/>
            <a:t> o </a:t>
          </a:r>
          <a:r>
            <a:rPr lang="en-US" sz="1900" kern="1200" dirty="0" err="1"/>
            <a:t>externas</a:t>
          </a:r>
          <a:r>
            <a:rPr lang="en-US" sz="1900" kern="1200" dirty="0"/>
            <a:t>.</a:t>
          </a:r>
        </a:p>
      </dsp:txBody>
      <dsp:txXfrm>
        <a:off x="608661" y="692298"/>
        <a:ext cx="4508047" cy="2799040"/>
      </dsp:txXfrm>
    </dsp:sp>
    <dsp:sp modelId="{B0390E97-6155-4FC0-BF08-EF105E246CD7}">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1631FE-5448-405C-85A5-73E5260E2067}">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Son </a:t>
          </a:r>
          <a:r>
            <a:rPr lang="en-US" sz="1900" kern="1200" dirty="0" err="1"/>
            <a:t>reglas</a:t>
          </a:r>
          <a:r>
            <a:rPr lang="en-US" sz="1900" kern="1200" dirty="0"/>
            <a:t> que </a:t>
          </a:r>
          <a:r>
            <a:rPr lang="en-US" sz="1900" kern="1200" dirty="0" err="1"/>
            <a:t>peuden</a:t>
          </a:r>
          <a:r>
            <a:rPr lang="en-US" sz="1900" kern="1200" dirty="0"/>
            <a:t> </a:t>
          </a:r>
          <a:r>
            <a:rPr lang="en-US" sz="1900" kern="1200" dirty="0" err="1"/>
            <a:t>abarcar</a:t>
          </a:r>
          <a:r>
            <a:rPr lang="en-US" sz="1900" kern="1200" dirty="0"/>
            <a:t> </a:t>
          </a:r>
          <a:r>
            <a:rPr lang="en-US" sz="1900" kern="1200" dirty="0" err="1"/>
            <a:t>desde</a:t>
          </a:r>
          <a:r>
            <a:rPr lang="en-US" sz="1900" kern="1200" dirty="0"/>
            <a:t> la forma </a:t>
          </a:r>
          <a:r>
            <a:rPr lang="en-US" sz="1900" kern="1200" dirty="0" err="1"/>
            <a:t>en</a:t>
          </a:r>
          <a:r>
            <a:rPr lang="en-US" sz="1900" kern="1200" dirty="0"/>
            <a:t> que se toman decisions hasta la forma </a:t>
          </a:r>
          <a:r>
            <a:rPr lang="en-US" sz="1900" kern="1200" dirty="0" err="1"/>
            <a:t>en</a:t>
          </a:r>
          <a:r>
            <a:rPr lang="en-US" sz="1900" kern="1200" dirty="0"/>
            <a:t> que se </a:t>
          </a:r>
          <a:r>
            <a:rPr lang="en-US" sz="1900" kern="1200" dirty="0" err="1"/>
            <a:t>gestionan</a:t>
          </a:r>
          <a:r>
            <a:rPr lang="en-US" sz="1900" kern="1200" dirty="0"/>
            <a:t> </a:t>
          </a:r>
          <a:r>
            <a:rPr lang="en-US" sz="1900" kern="1200" dirty="0" err="1"/>
            <a:t>los</a:t>
          </a:r>
          <a:r>
            <a:rPr lang="en-US" sz="1900" kern="1200" dirty="0"/>
            <a:t> </a:t>
          </a:r>
          <a:r>
            <a:rPr lang="en-US" sz="1900" kern="1200" dirty="0" err="1"/>
            <a:t>recursos</a:t>
          </a:r>
          <a:r>
            <a:rPr lang="en-US" sz="1900" kern="1200" dirty="0"/>
            <a:t>. Son fundamentals para </a:t>
          </a:r>
          <a:r>
            <a:rPr lang="en-US" sz="1900" kern="1200" dirty="0" err="1"/>
            <a:t>automatizar</a:t>
          </a:r>
          <a:r>
            <a:rPr lang="en-US" sz="1900" kern="1200" dirty="0"/>
            <a:t> y </a:t>
          </a:r>
          <a:r>
            <a:rPr lang="en-US" sz="1900" kern="1200" dirty="0" err="1"/>
            <a:t>estandarizar</a:t>
          </a:r>
          <a:r>
            <a:rPr lang="en-US" sz="1900" kern="1200" dirty="0"/>
            <a:t> </a:t>
          </a:r>
          <a:r>
            <a:rPr lang="en-US" sz="1900" kern="1200" dirty="0" err="1"/>
            <a:t>procesos</a:t>
          </a:r>
          <a:r>
            <a:rPr lang="en-US" sz="1900" kern="1200" dirty="0"/>
            <a:t> </a:t>
          </a:r>
          <a:r>
            <a:rPr lang="en-US" sz="1900" kern="1200" dirty="0" err="1"/>
            <a:t>en</a:t>
          </a:r>
          <a:r>
            <a:rPr lang="en-US" sz="1900" kern="1200" dirty="0"/>
            <a:t> </a:t>
          </a:r>
          <a:r>
            <a:rPr lang="en-US" sz="1900" kern="1200" dirty="0" err="1"/>
            <a:t>áreas</a:t>
          </a:r>
          <a:r>
            <a:rPr lang="en-US" sz="1900" kern="1200" dirty="0"/>
            <a:t> </a:t>
          </a:r>
          <a:r>
            <a:rPr lang="en-US" sz="1900" kern="1200" dirty="0" err="1"/>
            <a:t>como</a:t>
          </a:r>
          <a:r>
            <a:rPr lang="en-US" sz="1900" kern="1200" dirty="0"/>
            <a:t> </a:t>
          </a:r>
          <a:r>
            <a:rPr lang="en-US" sz="1900" kern="1200" dirty="0" err="1"/>
            <a:t>ventas</a:t>
          </a:r>
          <a:r>
            <a:rPr lang="en-US" sz="1900" kern="1200" dirty="0"/>
            <a:t>, </a:t>
          </a:r>
          <a:r>
            <a:rPr lang="en-US" sz="1900" kern="1200" dirty="0" err="1"/>
            <a:t>finanzas</a:t>
          </a:r>
          <a:r>
            <a:rPr lang="en-US" sz="1900" kern="1200" dirty="0"/>
            <a:t>, </a:t>
          </a:r>
          <a:r>
            <a:rPr lang="en-US" sz="1900" kern="1200" dirty="0" err="1"/>
            <a:t>recursos</a:t>
          </a:r>
          <a:r>
            <a:rPr lang="en-US" sz="1900" kern="1200" dirty="0"/>
            <a:t> </a:t>
          </a:r>
          <a:r>
            <a:rPr lang="en-US" sz="1900" kern="1200" dirty="0" err="1"/>
            <a:t>humanos</a:t>
          </a:r>
          <a:r>
            <a:rPr lang="en-US" sz="1900" kern="1200" dirty="0"/>
            <a:t>, entre </a:t>
          </a:r>
          <a:r>
            <a:rPr lang="en-US" sz="1900" kern="1200" dirty="0" err="1"/>
            <a:t>otras</a:t>
          </a:r>
          <a:r>
            <a:rPr lang="en-US" sz="1900" kern="1200" dirty="0"/>
            <a:t>.</a:t>
          </a:r>
        </a:p>
      </dsp:txBody>
      <dsp:txXfrm>
        <a:off x="6331365" y="692298"/>
        <a:ext cx="4508047" cy="27990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4AA9F-6202-41BD-8C79-411811A0F802}">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E6443-987B-457F-921C-8F7AF3E8D615}">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4641B-E54D-4CA3-BA2C-C1131B149E6B}">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s-MX" sz="1600" b="0" kern="1200" dirty="0">
              <a:latin typeface="Arial" panose="020B0604020202020204" pitchFamily="34" charset="0"/>
              <a:cs typeface="Arial" panose="020B0604020202020204" pitchFamily="34" charset="0"/>
            </a:rPr>
            <a:t>Se mantengan los estándares y políticas: Ayudan a que las operaciones del negocio se realicen de manera coherente con las normas y políticas definidas.</a:t>
          </a:r>
          <a:endParaRPr lang="en-US" sz="1600" b="0" kern="1200" dirty="0">
            <a:latin typeface="Arial" panose="020B0604020202020204" pitchFamily="34" charset="0"/>
            <a:cs typeface="Arial" panose="020B0604020202020204" pitchFamily="34" charset="0"/>
          </a:endParaRPr>
        </a:p>
      </dsp:txBody>
      <dsp:txXfrm>
        <a:off x="1948202" y="368029"/>
        <a:ext cx="3233964" cy="1371985"/>
      </dsp:txXfrm>
    </dsp:sp>
    <dsp:sp modelId="{29998285-7608-4ACF-98D0-A9D72F1738EC}">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20F86-2C6F-4378-884F-CE4C39A3383F}">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67E73D-1BD6-4003-B320-89AC1C9F2C79}">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s-MX" sz="1600" kern="1200" dirty="0"/>
            <a:t>Automatización de decisiones: Permiten la automatización de procesos mediante la definición de criterios claros y consistentes (ej., la aprobación de préstamos en un banco).</a:t>
          </a:r>
          <a:endParaRPr lang="en-US" sz="1600" kern="1200" dirty="0"/>
        </a:p>
      </dsp:txBody>
      <dsp:txXfrm>
        <a:off x="7411643" y="368029"/>
        <a:ext cx="3233964" cy="1371985"/>
      </dsp:txXfrm>
    </dsp:sp>
    <dsp:sp modelId="{65D132A8-E935-4FB5-9CAD-AC4504323B83}">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5760CC-BE00-49F0-8694-71A0916F776E}">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4B7EC5-9304-4D2F-BBC9-8AA266225B63}">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s-MX" sz="1600" kern="1200" dirty="0"/>
            <a:t>Cumplimiento normativo: Aseguran que la empresa cumpla con regulaciones externas y requisitos legales.</a:t>
          </a:r>
          <a:endParaRPr lang="en-US" sz="1600" kern="1200" dirty="0"/>
        </a:p>
      </dsp:txBody>
      <dsp:txXfrm>
        <a:off x="1948202" y="2452790"/>
        <a:ext cx="3233964" cy="1371985"/>
      </dsp:txXfrm>
    </dsp:sp>
    <dsp:sp modelId="{633E03D5-540B-4E04-8A81-ADF0EFECDC06}">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30BEB-50C7-4EF3-A27B-501A4B1F7D8F}">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3AF5D-4CF6-415E-9029-1C622418F52B}">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s-MX" sz="1600" kern="1200" dirty="0"/>
            <a:t>Reducción de errores: Definen reglas claras que ayudan a minimizar errores humanos y aumentar la eficiencia.</a:t>
          </a:r>
          <a:endParaRPr lang="en-US" sz="1600" kern="1200" dirty="0"/>
        </a:p>
      </dsp:txBody>
      <dsp:txXfrm>
        <a:off x="7411643" y="2452790"/>
        <a:ext cx="3233964" cy="137198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0EF29-B222-44DD-AF42-EAE08B4CF2DE}">
      <dsp:nvSpPr>
        <dsp:cNvPr id="0" name=""/>
        <dsp:cNvSpPr/>
      </dsp:nvSpPr>
      <dsp:spPr>
        <a:xfrm>
          <a:off x="0" y="157237"/>
          <a:ext cx="113682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Ventajas</a:t>
          </a:r>
          <a:endParaRPr lang="en-US" sz="2400" kern="1200"/>
        </a:p>
      </dsp:txBody>
      <dsp:txXfrm>
        <a:off x="28786" y="186023"/>
        <a:ext cx="11310644" cy="532107"/>
      </dsp:txXfrm>
    </dsp:sp>
    <dsp:sp modelId="{ACD7E3FA-01CC-4E59-AA10-33C5B9D076EA}">
      <dsp:nvSpPr>
        <dsp:cNvPr id="0" name=""/>
        <dsp:cNvSpPr/>
      </dsp:nvSpPr>
      <dsp:spPr>
        <a:xfrm>
          <a:off x="0" y="746917"/>
          <a:ext cx="11368216"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94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kern="1200" dirty="0"/>
            <a:t>Estandarización de procesos: Al tener reglas claras, los procesos se realizan de manera uniforme y predecible.
Automatización: Facilitan la automatización de decisiones, lo que reduce tiempos y costos operativos.
Cumplimiento normativo: Ayudan a las empresas a mantenerse dentro del marco legal y regulatorio.</a:t>
          </a:r>
          <a:endParaRPr lang="en-US" sz="1900" kern="1200" dirty="0"/>
        </a:p>
      </dsp:txBody>
      <dsp:txXfrm>
        <a:off x="0" y="746917"/>
        <a:ext cx="11368216" cy="1242000"/>
      </dsp:txXfrm>
    </dsp:sp>
    <dsp:sp modelId="{2D2EF83F-010F-4A19-8BA3-5B80DC500DB2}">
      <dsp:nvSpPr>
        <dsp:cNvPr id="0" name=""/>
        <dsp:cNvSpPr/>
      </dsp:nvSpPr>
      <dsp:spPr>
        <a:xfrm>
          <a:off x="0" y="1988917"/>
          <a:ext cx="11368216" cy="58967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MX" sz="2400" kern="1200"/>
            <a:t>Desventajas</a:t>
          </a:r>
          <a:endParaRPr lang="en-US" sz="2400" kern="1200"/>
        </a:p>
      </dsp:txBody>
      <dsp:txXfrm>
        <a:off x="28786" y="2017703"/>
        <a:ext cx="11310644" cy="532107"/>
      </dsp:txXfrm>
    </dsp:sp>
    <dsp:sp modelId="{266F18D7-241A-4C5A-8472-261B7C930032}">
      <dsp:nvSpPr>
        <dsp:cNvPr id="0" name=""/>
        <dsp:cNvSpPr/>
      </dsp:nvSpPr>
      <dsp:spPr>
        <a:xfrm>
          <a:off x="0" y="2578597"/>
          <a:ext cx="1136821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94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MX" sz="1900" kern="1200" dirty="0"/>
            <a:t>Rigidez: Si las reglas son muy estrictas o no se revisan con frecuencia, pueden limitar la flexibilidad del negocio para adaptarse a cambios o nuevas oportunidades.
Complejidad: La gestión de muchas reglas de negocio puede volverse complicada y difícil de actualizar o modificar si no se utilizan herramientas adecuadas.
Costo de mantenimiento: Mantener actualizadas las reglas, especialmente en entornos cambiantes, puede ser costoso y laborioso.</a:t>
          </a:r>
          <a:endParaRPr lang="en-US" sz="1900" kern="1200" dirty="0"/>
        </a:p>
      </dsp:txBody>
      <dsp:txXfrm>
        <a:off x="0" y="2578597"/>
        <a:ext cx="11368216" cy="17884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387A1F-988F-430A-B237-65050B972562}">
      <dsp:nvSpPr>
        <dsp:cNvPr id="0" name=""/>
        <dsp:cNvSpPr/>
      </dsp:nvSpPr>
      <dsp:spPr>
        <a:xfrm>
          <a:off x="2699942" y="2514"/>
          <a:ext cx="4975150" cy="31592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7618E9-0E19-4F53-BE57-7FF91F214CE8}">
      <dsp:nvSpPr>
        <dsp:cNvPr id="0" name=""/>
        <dsp:cNvSpPr/>
      </dsp:nvSpPr>
      <dsp:spPr>
        <a:xfrm>
          <a:off x="3252736" y="527669"/>
          <a:ext cx="4975150" cy="31592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MX" sz="2100" kern="1200" dirty="0"/>
            <a:t>Los patrones de arquitectura del negocio son soluciones reutilizables y probadas a problemas comunes que surgen en el diseño y la implementación de sistemas empresariales. Estos patrones ofrecen un marco que ayuda a estructurar, analizar y diseñar componentes del negocio de manera coherente y eficiente.</a:t>
          </a:r>
          <a:endParaRPr lang="en-US" sz="2100" kern="1200" dirty="0"/>
        </a:p>
      </dsp:txBody>
      <dsp:txXfrm>
        <a:off x="3345266" y="620199"/>
        <a:ext cx="4790090" cy="2974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34AA9F-6202-41BD-8C79-411811A0F802}">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E6443-987B-457F-921C-8F7AF3E8D615}">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4641B-E54D-4CA3-BA2C-C1131B149E6B}">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s-MX" sz="1500" b="0" kern="1200" dirty="0">
              <a:latin typeface="Arial" panose="020B0604020202020204" pitchFamily="34" charset="0"/>
              <a:cs typeface="Arial" panose="020B0604020202020204" pitchFamily="34" charset="0"/>
            </a:rPr>
            <a:t>Estandarización: Proporcionan una base común y un lenguaje compartido para abordar problemas, facilitando la comunicación y colaboración entre los diferentes departamentos.</a:t>
          </a:r>
          <a:endParaRPr lang="en-US" sz="1500" b="0" kern="1200" dirty="0">
            <a:latin typeface="Arial" panose="020B0604020202020204" pitchFamily="34" charset="0"/>
            <a:cs typeface="Arial" panose="020B0604020202020204" pitchFamily="34" charset="0"/>
          </a:endParaRPr>
        </a:p>
      </dsp:txBody>
      <dsp:txXfrm>
        <a:off x="1948202" y="368029"/>
        <a:ext cx="3233964" cy="1371985"/>
      </dsp:txXfrm>
    </dsp:sp>
    <dsp:sp modelId="{29998285-7608-4ACF-98D0-A9D72F1738EC}">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20F86-2C6F-4378-884F-CE4C39A3383F}">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67E73D-1BD6-4003-B320-89AC1C9F2C79}">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s-MX" sz="1500" kern="1200" dirty="0"/>
            <a:t>Eficiencia: Aceleran el proceso de diseño y desarrollo al ofrecer soluciones ya probadas y documentadas que se pueden adaptar a diferentes contextos.</a:t>
          </a:r>
          <a:endParaRPr lang="en-US" sz="1500" kern="1200" dirty="0"/>
        </a:p>
      </dsp:txBody>
      <dsp:txXfrm>
        <a:off x="7411643" y="368029"/>
        <a:ext cx="3233964" cy="1371985"/>
      </dsp:txXfrm>
    </dsp:sp>
    <dsp:sp modelId="{0F7DF038-C5D4-40FE-A1D6-64CEC1DD3CF9}">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766F35-18A6-42A1-8D90-FEBE26B9644B}">
      <dsp:nvSpPr>
        <dsp:cNvPr id="0" name=""/>
        <dsp:cNvSpPr/>
      </dsp:nvSpPr>
      <dsp:spPr>
        <a:xfrm>
          <a:off x="570337" y="2740907"/>
          <a:ext cx="795751" cy="795751"/>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4DECE5-463F-4053-BAC5-06EEFF17952E}">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s-MX" sz="1500" kern="1200" dirty="0"/>
            <a:t>Mejora de calidad: Al seguir patrones establecidos, las organizaciones pueden evitar errores comunes y mejorar la calidad de sus procesos y sistemas.</a:t>
          </a:r>
          <a:endParaRPr lang="en-US" sz="1500" kern="1200" dirty="0"/>
        </a:p>
      </dsp:txBody>
      <dsp:txXfrm>
        <a:off x="1948202" y="2452790"/>
        <a:ext cx="3233964" cy="1371985"/>
      </dsp:txXfrm>
    </dsp:sp>
    <dsp:sp modelId="{633E03D5-540B-4E04-8A81-ADF0EFECDC06}">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30BEB-50C7-4EF3-A27B-501A4B1F7D8F}">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3AF5D-4CF6-415E-9029-1C622418F52B}">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s-MX" sz="1500" kern="1200" dirty="0"/>
            <a:t>Facilita la innovación: Al utilizar patrones como base, las organizaciones pueden centrarse en innovar y mejorar sin reinventar la rueda.</a:t>
          </a:r>
          <a:endParaRPr lang="en-US" sz="1500" kern="1200" dirty="0"/>
        </a:p>
      </dsp:txBody>
      <dsp:txXfrm>
        <a:off x="7411643" y="2452790"/>
        <a:ext cx="3233964" cy="137198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0EF29-B222-44DD-AF42-EAE08B4CF2DE}">
      <dsp:nvSpPr>
        <dsp:cNvPr id="0" name=""/>
        <dsp:cNvSpPr/>
      </dsp:nvSpPr>
      <dsp:spPr>
        <a:xfrm>
          <a:off x="0" y="127717"/>
          <a:ext cx="11368216"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a:t>Ventajas</a:t>
          </a:r>
          <a:endParaRPr lang="en-US" sz="2200" kern="1200"/>
        </a:p>
      </dsp:txBody>
      <dsp:txXfrm>
        <a:off x="26387" y="154104"/>
        <a:ext cx="11315442" cy="487766"/>
      </dsp:txXfrm>
    </dsp:sp>
    <dsp:sp modelId="{ACD7E3FA-01CC-4E59-AA10-33C5B9D076EA}">
      <dsp:nvSpPr>
        <dsp:cNvPr id="0" name=""/>
        <dsp:cNvSpPr/>
      </dsp:nvSpPr>
      <dsp:spPr>
        <a:xfrm>
          <a:off x="0" y="668257"/>
          <a:ext cx="11368216"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94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MX" sz="1700" kern="1200" dirty="0"/>
            <a:t>Reutilización de soluciones: Reducen el tiempo y esfuerzo necesario para resolver problemas comunes, ya que se pueden aplicar soluciones existentes.
Facilitan la capacitación: Los nuevos empleados pueden aprender más rápidamente al tener ejemplos y marcos de referencia claros.
Mejoran la coherencia: Al seguir patrones, las organizaciones pueden mantener una mayor coherencia en sus procesos y sistemas.</a:t>
          </a:r>
          <a:endParaRPr lang="en-US" sz="1700" kern="1200" dirty="0"/>
        </a:p>
      </dsp:txBody>
      <dsp:txXfrm>
        <a:off x="0" y="668257"/>
        <a:ext cx="11368216" cy="1593900"/>
      </dsp:txXfrm>
    </dsp:sp>
    <dsp:sp modelId="{2D2EF83F-010F-4A19-8BA3-5B80DC500DB2}">
      <dsp:nvSpPr>
        <dsp:cNvPr id="0" name=""/>
        <dsp:cNvSpPr/>
      </dsp:nvSpPr>
      <dsp:spPr>
        <a:xfrm>
          <a:off x="0" y="2262157"/>
          <a:ext cx="11368216"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a:t>Desventajas</a:t>
          </a:r>
          <a:endParaRPr lang="en-US" sz="2200" kern="1200"/>
        </a:p>
      </dsp:txBody>
      <dsp:txXfrm>
        <a:off x="26387" y="2288544"/>
        <a:ext cx="11315442" cy="487766"/>
      </dsp:txXfrm>
    </dsp:sp>
    <dsp:sp modelId="{266F18D7-241A-4C5A-8472-261B7C930032}">
      <dsp:nvSpPr>
        <dsp:cNvPr id="0" name=""/>
        <dsp:cNvSpPr/>
      </dsp:nvSpPr>
      <dsp:spPr>
        <a:xfrm>
          <a:off x="0" y="2802697"/>
          <a:ext cx="11368216" cy="15939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94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MX" sz="1700" kern="1200" dirty="0"/>
            <a:t>Rigidez: Puede haber una tendencia a aplicar patrones de manera demasiado rígida, sin considerar las particularidades de la organización o del problema específico.
Sobrecarga: En algunos casos, el uso de patrones puede complicar las soluciones si se aplica en situaciones donde no son necesarios.
Dependencia de patrones: Las organizaciones pueden volverse dependientes de patrones establecidos, limitando la creatividad y la innovación si no se permite la adaptación o modificación de estos.</a:t>
          </a:r>
          <a:endParaRPr lang="en-US" sz="1700" kern="1200" dirty="0"/>
        </a:p>
      </dsp:txBody>
      <dsp:txXfrm>
        <a:off x="0" y="2802697"/>
        <a:ext cx="11368216" cy="15939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716554-DA59-72AC-82A2-460D9DD157F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R"/>
          </a:p>
        </p:txBody>
      </p:sp>
      <p:sp>
        <p:nvSpPr>
          <p:cNvPr id="3" name="Subtítulo 2">
            <a:extLst>
              <a:ext uri="{FF2B5EF4-FFF2-40B4-BE49-F238E27FC236}">
                <a16:creationId xmlns:a16="http://schemas.microsoft.com/office/drawing/2014/main" id="{42AB0957-9B00-E8C6-9C78-33AE293E9B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R"/>
          </a:p>
        </p:txBody>
      </p:sp>
      <p:sp>
        <p:nvSpPr>
          <p:cNvPr id="4" name="Marcador de fecha 3">
            <a:extLst>
              <a:ext uri="{FF2B5EF4-FFF2-40B4-BE49-F238E27FC236}">
                <a16:creationId xmlns:a16="http://schemas.microsoft.com/office/drawing/2014/main" id="{CF31B141-8037-55E1-EC54-FED594C559C2}"/>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5" name="Marcador de pie de página 4">
            <a:extLst>
              <a:ext uri="{FF2B5EF4-FFF2-40B4-BE49-F238E27FC236}">
                <a16:creationId xmlns:a16="http://schemas.microsoft.com/office/drawing/2014/main" id="{51F48483-5906-CC2B-14D6-749E429AE762}"/>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99E5EEBE-6660-25BF-4354-106547A71DFF}"/>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2651462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A8229E-8EFC-A5D4-E26F-254C20299C21}"/>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3E72A70F-5191-EE8A-5FFF-310CEF8F611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FF01DC4D-557A-DAF4-8547-BA35DD6DE3FD}"/>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5" name="Marcador de pie de página 4">
            <a:extLst>
              <a:ext uri="{FF2B5EF4-FFF2-40B4-BE49-F238E27FC236}">
                <a16:creationId xmlns:a16="http://schemas.microsoft.com/office/drawing/2014/main" id="{990B7EFB-6F66-B46C-CEE1-56EFA8D536D5}"/>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8F6C66F2-42C0-65E1-40F9-88BFC510E435}"/>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4177138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EAE3FB-C86C-BBE3-9D64-D8D24C6B55A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R"/>
          </a:p>
        </p:txBody>
      </p:sp>
      <p:sp>
        <p:nvSpPr>
          <p:cNvPr id="3" name="Marcador de texto vertical 2">
            <a:extLst>
              <a:ext uri="{FF2B5EF4-FFF2-40B4-BE49-F238E27FC236}">
                <a16:creationId xmlns:a16="http://schemas.microsoft.com/office/drawing/2014/main" id="{710F69C0-B617-5B92-8EC2-481156B049E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B0AFA7D3-1777-43B4-DFD3-9DE2BBB81B77}"/>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5" name="Marcador de pie de página 4">
            <a:extLst>
              <a:ext uri="{FF2B5EF4-FFF2-40B4-BE49-F238E27FC236}">
                <a16:creationId xmlns:a16="http://schemas.microsoft.com/office/drawing/2014/main" id="{805A2117-1D1D-C7D2-67AD-17FD121AB93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CB45C9BA-1D87-D379-EAC4-58D68E6DF96A}"/>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469390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Portada">
    <p:bg>
      <p:bgPr>
        <a:solidFill>
          <a:srgbClr val="4D4D4F"/>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8B4CF46C-9BA0-714D-8F2A-DC3517A70973}"/>
              </a:ext>
            </a:extLst>
          </p:cNvPr>
          <p:cNvPicPr>
            <a:picLocks noChangeAspect="1"/>
          </p:cNvPicPr>
          <p:nvPr userDrawn="1"/>
        </p:nvPicPr>
        <p:blipFill>
          <a:blip r:embed="rId2"/>
          <a:stretch>
            <a:fillRect/>
          </a:stretch>
        </p:blipFill>
        <p:spPr>
          <a:xfrm>
            <a:off x="2" y="199698"/>
            <a:ext cx="7565076" cy="6658303"/>
          </a:xfrm>
          <a:prstGeom prst="rect">
            <a:avLst/>
          </a:prstGeom>
        </p:spPr>
      </p:pic>
      <p:pic>
        <p:nvPicPr>
          <p:cNvPr id="10" name="Imagen 9">
            <a:extLst>
              <a:ext uri="{FF2B5EF4-FFF2-40B4-BE49-F238E27FC236}">
                <a16:creationId xmlns:a16="http://schemas.microsoft.com/office/drawing/2014/main" id="{1DD0B4B2-9297-5340-B259-8321CD515785}"/>
              </a:ext>
            </a:extLst>
          </p:cNvPr>
          <p:cNvPicPr>
            <a:picLocks noChangeAspect="1"/>
          </p:cNvPicPr>
          <p:nvPr userDrawn="1"/>
        </p:nvPicPr>
        <p:blipFill>
          <a:blip r:embed="rId3"/>
          <a:stretch>
            <a:fillRect/>
          </a:stretch>
        </p:blipFill>
        <p:spPr>
          <a:xfrm>
            <a:off x="991477" y="3362448"/>
            <a:ext cx="3900955" cy="760686"/>
          </a:xfrm>
          <a:prstGeom prst="rect">
            <a:avLst/>
          </a:prstGeom>
        </p:spPr>
      </p:pic>
      <p:pic>
        <p:nvPicPr>
          <p:cNvPr id="3" name="Imagen 2">
            <a:extLst>
              <a:ext uri="{FF2B5EF4-FFF2-40B4-BE49-F238E27FC236}">
                <a16:creationId xmlns:a16="http://schemas.microsoft.com/office/drawing/2014/main" id="{BEB2F256-86F3-8E42-B8AB-53A780844276}"/>
              </a:ext>
            </a:extLst>
          </p:cNvPr>
          <p:cNvPicPr>
            <a:picLocks noChangeAspect="1"/>
          </p:cNvPicPr>
          <p:nvPr userDrawn="1"/>
        </p:nvPicPr>
        <p:blipFill>
          <a:blip r:embed="rId4"/>
          <a:stretch>
            <a:fillRect/>
          </a:stretch>
        </p:blipFill>
        <p:spPr>
          <a:xfrm>
            <a:off x="991478" y="5426076"/>
            <a:ext cx="1757295" cy="531813"/>
          </a:xfrm>
          <a:prstGeom prst="rect">
            <a:avLst/>
          </a:prstGeom>
        </p:spPr>
      </p:pic>
      <p:pic>
        <p:nvPicPr>
          <p:cNvPr id="11" name="Imagen 10">
            <a:extLst>
              <a:ext uri="{FF2B5EF4-FFF2-40B4-BE49-F238E27FC236}">
                <a16:creationId xmlns:a16="http://schemas.microsoft.com/office/drawing/2014/main" id="{2EF5CBA1-0C0F-354B-A0F4-98A69557FEC2}"/>
              </a:ext>
            </a:extLst>
          </p:cNvPr>
          <p:cNvPicPr>
            <a:picLocks noChangeAspect="1"/>
          </p:cNvPicPr>
          <p:nvPr userDrawn="1"/>
        </p:nvPicPr>
        <p:blipFill>
          <a:blip r:embed="rId5"/>
          <a:stretch>
            <a:fillRect/>
          </a:stretch>
        </p:blipFill>
        <p:spPr>
          <a:xfrm>
            <a:off x="11358657" y="2734866"/>
            <a:ext cx="641529" cy="1388268"/>
          </a:xfrm>
          <a:prstGeom prst="rect">
            <a:avLst/>
          </a:prstGeom>
        </p:spPr>
      </p:pic>
      <p:sp>
        <p:nvSpPr>
          <p:cNvPr id="2" name="Título 1">
            <a:extLst>
              <a:ext uri="{FF2B5EF4-FFF2-40B4-BE49-F238E27FC236}">
                <a16:creationId xmlns:a16="http://schemas.microsoft.com/office/drawing/2014/main" id="{A8C1F449-E39B-44D3-A863-395321C2B5BB}"/>
              </a:ext>
            </a:extLst>
          </p:cNvPr>
          <p:cNvSpPr>
            <a:spLocks noGrp="1"/>
          </p:cNvSpPr>
          <p:nvPr>
            <p:ph type="title" hasCustomPrompt="1"/>
          </p:nvPr>
        </p:nvSpPr>
        <p:spPr>
          <a:xfrm>
            <a:off x="4222406" y="545227"/>
            <a:ext cx="7777779" cy="2012315"/>
          </a:xfrm>
          <a:prstGeom prst="rect">
            <a:avLst/>
          </a:prstGeom>
        </p:spPr>
        <p:txBody>
          <a:bodyPr/>
          <a:lstStyle>
            <a:lvl1pPr>
              <a:defRPr lang="es-CR" sz="3600" b="1" kern="1200" dirty="0">
                <a:solidFill>
                  <a:srgbClr val="97D700"/>
                </a:solidFill>
                <a:latin typeface="Arial" panose="020B0604020202020204" pitchFamily="34" charset="0"/>
                <a:ea typeface="+mj-ea"/>
                <a:cs typeface="Arial" panose="020B0604020202020204" pitchFamily="34" charset="0"/>
              </a:defRPr>
            </a:lvl1pPr>
          </a:lstStyle>
          <a:p>
            <a:r>
              <a:rPr lang="es-ES" dirty="0"/>
              <a:t>Título</a:t>
            </a:r>
            <a:endParaRPr lang="es-CR" dirty="0"/>
          </a:p>
        </p:txBody>
      </p:sp>
    </p:spTree>
    <p:extLst>
      <p:ext uri="{BB962C8B-B14F-4D97-AF65-F5344CB8AC3E}">
        <p14:creationId xmlns:p14="http://schemas.microsoft.com/office/powerpoint/2010/main" val="2903357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69C2EE-D0A1-4D93-995D-1732B3A923ED}"/>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8AE40DE3-56BD-6844-9504-D53F1259AD0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F47852A0-2335-B7F0-E95A-147BD83BA1F0}"/>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5" name="Marcador de pie de página 4">
            <a:extLst>
              <a:ext uri="{FF2B5EF4-FFF2-40B4-BE49-F238E27FC236}">
                <a16:creationId xmlns:a16="http://schemas.microsoft.com/office/drawing/2014/main" id="{2154D838-C3D9-50AD-7099-F67A65A21669}"/>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05574920-5486-DDB9-5EFD-3722490C8B14}"/>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29884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C996F-1675-A04A-9762-D727E942330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AD0BCD3F-5875-6562-637E-EFBE91FC33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B0EBB7C-238B-DC72-C7A5-D284697D132A}"/>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5" name="Marcador de pie de página 4">
            <a:extLst>
              <a:ext uri="{FF2B5EF4-FFF2-40B4-BE49-F238E27FC236}">
                <a16:creationId xmlns:a16="http://schemas.microsoft.com/office/drawing/2014/main" id="{4DA474D4-51A9-EE81-AAED-6AB463FCD6FD}"/>
              </a:ext>
            </a:extLst>
          </p:cNvPr>
          <p:cNvSpPr>
            <a:spLocks noGrp="1"/>
          </p:cNvSpPr>
          <p:nvPr>
            <p:ph type="ftr" sz="quarter" idx="11"/>
          </p:nvPr>
        </p:nvSpPr>
        <p:spPr/>
        <p:txBody>
          <a:bodyPr/>
          <a:lstStyle/>
          <a:p>
            <a:endParaRPr lang="es-CR"/>
          </a:p>
        </p:txBody>
      </p:sp>
      <p:sp>
        <p:nvSpPr>
          <p:cNvPr id="6" name="Marcador de número de diapositiva 5">
            <a:extLst>
              <a:ext uri="{FF2B5EF4-FFF2-40B4-BE49-F238E27FC236}">
                <a16:creationId xmlns:a16="http://schemas.microsoft.com/office/drawing/2014/main" id="{FF1D22FC-EAD5-FD37-6FBF-C4E487E42880}"/>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3664641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7B4EF-9DE4-4AAB-468A-796DD97624E1}"/>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C115C60D-6727-550B-67EF-DD052B95D6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contenido 3">
            <a:extLst>
              <a:ext uri="{FF2B5EF4-FFF2-40B4-BE49-F238E27FC236}">
                <a16:creationId xmlns:a16="http://schemas.microsoft.com/office/drawing/2014/main" id="{F1791989-C843-2AD5-9FAC-CADE1468984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fecha 4">
            <a:extLst>
              <a:ext uri="{FF2B5EF4-FFF2-40B4-BE49-F238E27FC236}">
                <a16:creationId xmlns:a16="http://schemas.microsoft.com/office/drawing/2014/main" id="{6F419BE8-2E22-7F2B-A44B-A2A2337975D7}"/>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6" name="Marcador de pie de página 5">
            <a:extLst>
              <a:ext uri="{FF2B5EF4-FFF2-40B4-BE49-F238E27FC236}">
                <a16:creationId xmlns:a16="http://schemas.microsoft.com/office/drawing/2014/main" id="{F77A8480-3545-BB24-24BF-20382D68E684}"/>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6816475D-9250-5047-A23A-948280775BBF}"/>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48123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A3F99C-62FD-8281-A094-0692110D98C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B9A8CC4A-7641-E4A0-0403-58D4CA2EFB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5922BCC-0A42-CB27-331C-0636B046DEA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Marcador de texto 4">
            <a:extLst>
              <a:ext uri="{FF2B5EF4-FFF2-40B4-BE49-F238E27FC236}">
                <a16:creationId xmlns:a16="http://schemas.microsoft.com/office/drawing/2014/main" id="{826BB00C-5B82-4632-36BA-2962D241E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0A7A03D-C5E6-99CE-F6AF-C205E09707F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Marcador de fecha 6">
            <a:extLst>
              <a:ext uri="{FF2B5EF4-FFF2-40B4-BE49-F238E27FC236}">
                <a16:creationId xmlns:a16="http://schemas.microsoft.com/office/drawing/2014/main" id="{CD53BF05-6917-AC07-4B2D-93B1265D4FB2}"/>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8" name="Marcador de pie de página 7">
            <a:extLst>
              <a:ext uri="{FF2B5EF4-FFF2-40B4-BE49-F238E27FC236}">
                <a16:creationId xmlns:a16="http://schemas.microsoft.com/office/drawing/2014/main" id="{2A6A9909-BE9D-568C-BD8A-55765C55829B}"/>
              </a:ext>
            </a:extLst>
          </p:cNvPr>
          <p:cNvSpPr>
            <a:spLocks noGrp="1"/>
          </p:cNvSpPr>
          <p:nvPr>
            <p:ph type="ftr" sz="quarter" idx="11"/>
          </p:nvPr>
        </p:nvSpPr>
        <p:spPr/>
        <p:txBody>
          <a:bodyPr/>
          <a:lstStyle/>
          <a:p>
            <a:endParaRPr lang="es-CR"/>
          </a:p>
        </p:txBody>
      </p:sp>
      <p:sp>
        <p:nvSpPr>
          <p:cNvPr id="9" name="Marcador de número de diapositiva 8">
            <a:extLst>
              <a:ext uri="{FF2B5EF4-FFF2-40B4-BE49-F238E27FC236}">
                <a16:creationId xmlns:a16="http://schemas.microsoft.com/office/drawing/2014/main" id="{EE5D3D6B-2319-5E33-6256-26D5214C641D}"/>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244931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22256-07FF-65CA-CEEE-AA432CFE0B39}"/>
              </a:ext>
            </a:extLst>
          </p:cNvPr>
          <p:cNvSpPr>
            <a:spLocks noGrp="1"/>
          </p:cNvSpPr>
          <p:nvPr>
            <p:ph type="title"/>
          </p:nvPr>
        </p:nvSpPr>
        <p:spPr/>
        <p:txBody>
          <a:bodyPr/>
          <a:lstStyle/>
          <a:p>
            <a:r>
              <a:rPr lang="es-ES"/>
              <a:t>Haga clic para modificar el estilo de título del patrón</a:t>
            </a:r>
            <a:endParaRPr lang="es-CR"/>
          </a:p>
        </p:txBody>
      </p:sp>
      <p:sp>
        <p:nvSpPr>
          <p:cNvPr id="3" name="Marcador de fecha 2">
            <a:extLst>
              <a:ext uri="{FF2B5EF4-FFF2-40B4-BE49-F238E27FC236}">
                <a16:creationId xmlns:a16="http://schemas.microsoft.com/office/drawing/2014/main" id="{5E4AD693-2225-61F3-1548-1C0844EB380D}"/>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4" name="Marcador de pie de página 3">
            <a:extLst>
              <a:ext uri="{FF2B5EF4-FFF2-40B4-BE49-F238E27FC236}">
                <a16:creationId xmlns:a16="http://schemas.microsoft.com/office/drawing/2014/main" id="{35EB091F-5F89-8B61-9F1E-E77BC4B2940C}"/>
              </a:ext>
            </a:extLst>
          </p:cNvPr>
          <p:cNvSpPr>
            <a:spLocks noGrp="1"/>
          </p:cNvSpPr>
          <p:nvPr>
            <p:ph type="ftr" sz="quarter" idx="11"/>
          </p:nvPr>
        </p:nvSpPr>
        <p:spPr/>
        <p:txBody>
          <a:bodyPr/>
          <a:lstStyle/>
          <a:p>
            <a:endParaRPr lang="es-CR"/>
          </a:p>
        </p:txBody>
      </p:sp>
      <p:sp>
        <p:nvSpPr>
          <p:cNvPr id="5" name="Marcador de número de diapositiva 4">
            <a:extLst>
              <a:ext uri="{FF2B5EF4-FFF2-40B4-BE49-F238E27FC236}">
                <a16:creationId xmlns:a16="http://schemas.microsoft.com/office/drawing/2014/main" id="{E2A28BA8-7528-7462-0745-6CBF15BD2458}"/>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63909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AC4220E-7DCA-0492-50C4-0140B9AB1C1F}"/>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3" name="Marcador de pie de página 2">
            <a:extLst>
              <a:ext uri="{FF2B5EF4-FFF2-40B4-BE49-F238E27FC236}">
                <a16:creationId xmlns:a16="http://schemas.microsoft.com/office/drawing/2014/main" id="{D1462C7D-337A-1E87-37DF-63A5C70EF0FE}"/>
              </a:ext>
            </a:extLst>
          </p:cNvPr>
          <p:cNvSpPr>
            <a:spLocks noGrp="1"/>
          </p:cNvSpPr>
          <p:nvPr>
            <p:ph type="ftr" sz="quarter" idx="11"/>
          </p:nvPr>
        </p:nvSpPr>
        <p:spPr/>
        <p:txBody>
          <a:bodyPr/>
          <a:lstStyle/>
          <a:p>
            <a:endParaRPr lang="es-CR"/>
          </a:p>
        </p:txBody>
      </p:sp>
      <p:sp>
        <p:nvSpPr>
          <p:cNvPr id="4" name="Marcador de número de diapositiva 3">
            <a:extLst>
              <a:ext uri="{FF2B5EF4-FFF2-40B4-BE49-F238E27FC236}">
                <a16:creationId xmlns:a16="http://schemas.microsoft.com/office/drawing/2014/main" id="{5CEB84CB-397C-11B4-CC3A-D173B3D4790A}"/>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329014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48A88-2E57-FFC2-F553-1BED8DF3B1B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contenido 2">
            <a:extLst>
              <a:ext uri="{FF2B5EF4-FFF2-40B4-BE49-F238E27FC236}">
                <a16:creationId xmlns:a16="http://schemas.microsoft.com/office/drawing/2014/main" id="{E780DC92-127C-C02C-42FA-15F754FD8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texto 3">
            <a:extLst>
              <a:ext uri="{FF2B5EF4-FFF2-40B4-BE49-F238E27FC236}">
                <a16:creationId xmlns:a16="http://schemas.microsoft.com/office/drawing/2014/main" id="{5224A8C0-8979-1549-9083-B8A92D9F0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AACDD9-BE37-C727-249B-7E8C27E3FAE7}"/>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6" name="Marcador de pie de página 5">
            <a:extLst>
              <a:ext uri="{FF2B5EF4-FFF2-40B4-BE49-F238E27FC236}">
                <a16:creationId xmlns:a16="http://schemas.microsoft.com/office/drawing/2014/main" id="{5629A70D-94FB-734F-AF16-782FA4AD13E9}"/>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B6B2ACF3-E9A1-DCD7-86B1-B43306B30249}"/>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2684612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1F7B0C-A9FC-2C73-F45D-3BB85BE1337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R"/>
          </a:p>
        </p:txBody>
      </p:sp>
      <p:sp>
        <p:nvSpPr>
          <p:cNvPr id="3" name="Marcador de posición de imagen 2">
            <a:extLst>
              <a:ext uri="{FF2B5EF4-FFF2-40B4-BE49-F238E27FC236}">
                <a16:creationId xmlns:a16="http://schemas.microsoft.com/office/drawing/2014/main" id="{6E2C0D08-ABF8-B786-53D1-91BDA509E0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R"/>
          </a:p>
        </p:txBody>
      </p:sp>
      <p:sp>
        <p:nvSpPr>
          <p:cNvPr id="4" name="Marcador de texto 3">
            <a:extLst>
              <a:ext uri="{FF2B5EF4-FFF2-40B4-BE49-F238E27FC236}">
                <a16:creationId xmlns:a16="http://schemas.microsoft.com/office/drawing/2014/main" id="{1898A5E2-1447-E997-B058-9F8C35050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A183CC3-0904-77C0-C7DF-2E788458DEF9}"/>
              </a:ext>
            </a:extLst>
          </p:cNvPr>
          <p:cNvSpPr>
            <a:spLocks noGrp="1"/>
          </p:cNvSpPr>
          <p:nvPr>
            <p:ph type="dt" sz="half" idx="10"/>
          </p:nvPr>
        </p:nvSpPr>
        <p:spPr/>
        <p:txBody>
          <a:bodyPr/>
          <a:lstStyle/>
          <a:p>
            <a:fld id="{F95A3EE0-322A-43B7-8A95-03FD395AD506}" type="datetimeFigureOut">
              <a:rPr lang="es-CR" smtClean="0"/>
              <a:t>3/10/2024</a:t>
            </a:fld>
            <a:endParaRPr lang="es-CR"/>
          </a:p>
        </p:txBody>
      </p:sp>
      <p:sp>
        <p:nvSpPr>
          <p:cNvPr id="6" name="Marcador de pie de página 5">
            <a:extLst>
              <a:ext uri="{FF2B5EF4-FFF2-40B4-BE49-F238E27FC236}">
                <a16:creationId xmlns:a16="http://schemas.microsoft.com/office/drawing/2014/main" id="{35779615-4A2C-118C-F65E-A0FD066F9C18}"/>
              </a:ext>
            </a:extLst>
          </p:cNvPr>
          <p:cNvSpPr>
            <a:spLocks noGrp="1"/>
          </p:cNvSpPr>
          <p:nvPr>
            <p:ph type="ftr" sz="quarter" idx="11"/>
          </p:nvPr>
        </p:nvSpPr>
        <p:spPr/>
        <p:txBody>
          <a:bodyPr/>
          <a:lstStyle/>
          <a:p>
            <a:endParaRPr lang="es-CR"/>
          </a:p>
        </p:txBody>
      </p:sp>
      <p:sp>
        <p:nvSpPr>
          <p:cNvPr id="7" name="Marcador de número de diapositiva 6">
            <a:extLst>
              <a:ext uri="{FF2B5EF4-FFF2-40B4-BE49-F238E27FC236}">
                <a16:creationId xmlns:a16="http://schemas.microsoft.com/office/drawing/2014/main" id="{3C4DFAE5-C963-E5D1-796A-C9960FC432D4}"/>
              </a:ext>
            </a:extLst>
          </p:cNvPr>
          <p:cNvSpPr>
            <a:spLocks noGrp="1"/>
          </p:cNvSpPr>
          <p:nvPr>
            <p:ph type="sldNum" sz="quarter" idx="12"/>
          </p:nvPr>
        </p:nvSpPr>
        <p:spPr/>
        <p:txBody>
          <a:bodyPr/>
          <a:lstStyle/>
          <a:p>
            <a:fld id="{520F73FA-6E47-4C56-A9B4-4FAC12ADC522}" type="slidenum">
              <a:rPr lang="es-CR" smtClean="0"/>
              <a:t>‹Nº›</a:t>
            </a:fld>
            <a:endParaRPr lang="es-CR"/>
          </a:p>
        </p:txBody>
      </p:sp>
    </p:spTree>
    <p:extLst>
      <p:ext uri="{BB962C8B-B14F-4D97-AF65-F5344CB8AC3E}">
        <p14:creationId xmlns:p14="http://schemas.microsoft.com/office/powerpoint/2010/main" val="113609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9236BAC-469A-EBF0-C646-FF6802C91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R"/>
          </a:p>
        </p:txBody>
      </p:sp>
      <p:sp>
        <p:nvSpPr>
          <p:cNvPr id="3" name="Marcador de texto 2">
            <a:extLst>
              <a:ext uri="{FF2B5EF4-FFF2-40B4-BE49-F238E27FC236}">
                <a16:creationId xmlns:a16="http://schemas.microsoft.com/office/drawing/2014/main" id="{D1706195-A55A-2C97-0A00-24C9931A6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Marcador de fecha 3">
            <a:extLst>
              <a:ext uri="{FF2B5EF4-FFF2-40B4-BE49-F238E27FC236}">
                <a16:creationId xmlns:a16="http://schemas.microsoft.com/office/drawing/2014/main" id="{E488F8BA-EB05-7D04-854D-69CB43585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5A3EE0-322A-43B7-8A95-03FD395AD506}" type="datetimeFigureOut">
              <a:rPr lang="es-CR" smtClean="0"/>
              <a:t>3/10/2024</a:t>
            </a:fld>
            <a:endParaRPr lang="es-CR"/>
          </a:p>
        </p:txBody>
      </p:sp>
      <p:sp>
        <p:nvSpPr>
          <p:cNvPr id="5" name="Marcador de pie de página 4">
            <a:extLst>
              <a:ext uri="{FF2B5EF4-FFF2-40B4-BE49-F238E27FC236}">
                <a16:creationId xmlns:a16="http://schemas.microsoft.com/office/drawing/2014/main" id="{D13E7425-2DCA-C684-B435-B7C04864C1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R"/>
          </a:p>
        </p:txBody>
      </p:sp>
      <p:sp>
        <p:nvSpPr>
          <p:cNvPr id="6" name="Marcador de número de diapositiva 5">
            <a:extLst>
              <a:ext uri="{FF2B5EF4-FFF2-40B4-BE49-F238E27FC236}">
                <a16:creationId xmlns:a16="http://schemas.microsoft.com/office/drawing/2014/main" id="{0049DC7A-D66F-BB3B-3C5E-0816C67EF2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0F73FA-6E47-4C56-A9B4-4FAC12ADC522}" type="slidenum">
              <a:rPr lang="es-CR" smtClean="0"/>
              <a:t>‹Nº›</a:t>
            </a:fld>
            <a:endParaRPr lang="es-CR"/>
          </a:p>
        </p:txBody>
      </p:sp>
    </p:spTree>
    <p:extLst>
      <p:ext uri="{BB962C8B-B14F-4D97-AF65-F5344CB8AC3E}">
        <p14:creationId xmlns:p14="http://schemas.microsoft.com/office/powerpoint/2010/main" val="3118462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8192B-19A1-BC40-B7CD-45FA27547154}"/>
              </a:ext>
            </a:extLst>
          </p:cNvPr>
          <p:cNvSpPr>
            <a:spLocks noGrp="1"/>
          </p:cNvSpPr>
          <p:nvPr>
            <p:ph type="title"/>
          </p:nvPr>
        </p:nvSpPr>
        <p:spPr>
          <a:xfrm>
            <a:off x="1860431" y="1266169"/>
            <a:ext cx="8663708" cy="1509236"/>
          </a:xfrm>
          <a:prstGeom prst="rect">
            <a:avLst/>
          </a:prstGeom>
        </p:spPr>
        <p:txBody>
          <a:bodyPr>
            <a:normAutofit fontScale="90000"/>
          </a:bodyPr>
          <a:lstStyle/>
          <a:p>
            <a:pPr algn="r"/>
            <a:r>
              <a:rPr lang="es-CR" dirty="0">
                <a:effectLst/>
                <a:latin typeface="Calibri" panose="020F0502020204030204" pitchFamily="34" charset="0"/>
                <a:ea typeface="Calibri" panose="020F0502020204030204" pitchFamily="34" charset="0"/>
                <a:cs typeface="Times New Roman" panose="02020603050405020304" pitchFamily="18" charset="0"/>
              </a:rPr>
              <a:t>           INGENIERIA DE REQUERIMIENTOS</a:t>
            </a:r>
            <a:br>
              <a:rPr lang="es-CR" sz="1350" dirty="0">
                <a:latin typeface="Calibri" panose="020F0502020204030204" pitchFamily="34" charset="0"/>
                <a:ea typeface="Calibri" panose="020F0502020204030204" pitchFamily="34" charset="0"/>
                <a:cs typeface="Times New Roman" panose="02020603050405020304" pitchFamily="18" charset="0"/>
              </a:rPr>
            </a:br>
            <a:br>
              <a:rPr lang="es-ES" dirty="0"/>
            </a:br>
            <a:endParaRPr lang="es-CR" dirty="0"/>
          </a:p>
        </p:txBody>
      </p:sp>
      <p:sp>
        <p:nvSpPr>
          <p:cNvPr id="3" name="Título 1">
            <a:extLst>
              <a:ext uri="{FF2B5EF4-FFF2-40B4-BE49-F238E27FC236}">
                <a16:creationId xmlns:a16="http://schemas.microsoft.com/office/drawing/2014/main" id="{993A8C35-EB1F-3D08-2864-D3D1E1F1B715}"/>
              </a:ext>
            </a:extLst>
          </p:cNvPr>
          <p:cNvSpPr txBox="1">
            <a:spLocks/>
          </p:cNvSpPr>
          <p:nvPr/>
        </p:nvSpPr>
        <p:spPr>
          <a:xfrm>
            <a:off x="4690805" y="5295911"/>
            <a:ext cx="5833334" cy="591843"/>
          </a:xfrm>
          <a:prstGeom prst="rect">
            <a:avLst/>
          </a:prstGeom>
        </p:spPr>
        <p:txBody>
          <a:bodyPr/>
          <a:lstStyle>
            <a:lvl1pPr algn="l" defTabSz="914400" rtl="0" eaLnBrk="1" latinLnBrk="0" hangingPunct="1">
              <a:lnSpc>
                <a:spcPct val="90000"/>
              </a:lnSpc>
              <a:spcBef>
                <a:spcPct val="0"/>
              </a:spcBef>
              <a:buNone/>
              <a:defRPr lang="es-CR" sz="4800" b="1" kern="1200" dirty="0">
                <a:solidFill>
                  <a:srgbClr val="97D700"/>
                </a:solidFill>
                <a:latin typeface="Arial" panose="020B0604020202020204" pitchFamily="34" charset="0"/>
                <a:ea typeface="+mj-ea"/>
                <a:cs typeface="Arial" panose="020B0604020202020204" pitchFamily="34" charset="0"/>
              </a:defRPr>
            </a:lvl1pPr>
          </a:lstStyle>
          <a:p>
            <a:pPr algn="r"/>
            <a:r>
              <a:rPr lang="es-ES" sz="2700" dirty="0" err="1"/>
              <a:t>Ing.Hillary</a:t>
            </a:r>
            <a:r>
              <a:rPr lang="es-ES" sz="2700" dirty="0"/>
              <a:t> Sánchez Noguera</a:t>
            </a:r>
            <a:br>
              <a:rPr lang="es-ES" sz="3600" dirty="0"/>
            </a:br>
            <a:endParaRPr lang="es-ES" sz="3600" dirty="0"/>
          </a:p>
        </p:txBody>
      </p:sp>
    </p:spTree>
    <p:extLst>
      <p:ext uri="{BB962C8B-B14F-4D97-AF65-F5344CB8AC3E}">
        <p14:creationId xmlns:p14="http://schemas.microsoft.com/office/powerpoint/2010/main" val="62088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45520-81FE-266B-DE48-A6A70E16691D}"/>
              </a:ext>
            </a:extLst>
          </p:cNvPr>
          <p:cNvSpPr>
            <a:spLocks noGrp="1"/>
          </p:cNvSpPr>
          <p:nvPr>
            <p:ph type="title"/>
          </p:nvPr>
        </p:nvSpPr>
        <p:spPr>
          <a:xfrm>
            <a:off x="6096000" y="0"/>
            <a:ext cx="2836333" cy="897467"/>
          </a:xfrm>
        </p:spPr>
        <p:txBody>
          <a:bodyPr/>
          <a:lstStyle/>
          <a:p>
            <a:r>
              <a:rPr lang="es-MX" dirty="0"/>
              <a:t>Ejemplo</a:t>
            </a:r>
            <a:endParaRPr lang="es-CR" dirty="0"/>
          </a:p>
        </p:txBody>
      </p:sp>
      <p:sp>
        <p:nvSpPr>
          <p:cNvPr id="3" name="CuadroTexto 2">
            <a:extLst>
              <a:ext uri="{FF2B5EF4-FFF2-40B4-BE49-F238E27FC236}">
                <a16:creationId xmlns:a16="http://schemas.microsoft.com/office/drawing/2014/main" id="{8A511EB7-797F-C277-6BB4-F8A47291B3CC}"/>
              </a:ext>
            </a:extLst>
          </p:cNvPr>
          <p:cNvSpPr txBox="1"/>
          <p:nvPr/>
        </p:nvSpPr>
        <p:spPr>
          <a:xfrm>
            <a:off x="135467" y="897467"/>
            <a:ext cx="12056533" cy="6186309"/>
          </a:xfrm>
          <a:prstGeom prst="rect">
            <a:avLst/>
          </a:prstGeom>
          <a:noFill/>
        </p:spPr>
        <p:txBody>
          <a:bodyPr wrap="square" rtlCol="0">
            <a:spAutoFit/>
          </a:bodyPr>
          <a:lstStyle/>
          <a:p>
            <a:r>
              <a:rPr lang="es-MX" b="1" dirty="0">
                <a:latin typeface="Arial" panose="020B0604020202020204" pitchFamily="34" charset="0"/>
                <a:cs typeface="Arial" panose="020B0604020202020204" pitchFamily="34" charset="0"/>
              </a:rPr>
              <a:t>Vista de Infraestructura Tecnológica:</a:t>
            </a:r>
          </a:p>
          <a:p>
            <a:endParaRPr lang="es-MX"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Descripción: Una empresa de software desea entender cómo se distribuyen y gestionan sus recursos tecnológicos. La vista de infraestructura muestra la relación entre sus servidores, redes, aplicaciones y bases de datos.</a:t>
            </a:r>
          </a:p>
          <a:p>
            <a:endParaRPr lang="es-MX"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Objetivo: Optimizar la distribución de recursos tecnológicos y reducir costos operativos.</a:t>
            </a:r>
          </a:p>
          <a:p>
            <a:endParaRPr lang="es-MX"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Componentes en la Vista:</a:t>
            </a:r>
          </a:p>
          <a:p>
            <a:endParaRPr lang="es-MX" dirty="0">
              <a:latin typeface="Arial" panose="020B0604020202020204" pitchFamily="34" charset="0"/>
              <a:cs typeface="Arial" panose="020B0604020202020204" pitchFamily="34" charset="0"/>
            </a:endParaRPr>
          </a:p>
          <a:p>
            <a:pPr>
              <a:buFont typeface="Arial" panose="020B0604020202020204" pitchFamily="34" charset="0"/>
              <a:buChar char="•"/>
            </a:pPr>
            <a:r>
              <a:rPr lang="es-MX" dirty="0">
                <a:latin typeface="Arial" panose="020B0604020202020204" pitchFamily="34" charset="0"/>
                <a:cs typeface="Arial" panose="020B0604020202020204" pitchFamily="34" charset="0"/>
              </a:rPr>
              <a:t>Servidores físicos y virtuales: Detalles sobre las ubicaciones y capacidades de los servidores que soportan las aplicaciones críticas.</a:t>
            </a:r>
          </a:p>
          <a:p>
            <a:pPr>
              <a:buFont typeface="Arial" panose="020B0604020202020204" pitchFamily="34" charset="0"/>
              <a:buChar char="•"/>
            </a:pPr>
            <a:r>
              <a:rPr lang="es-MX" dirty="0">
                <a:latin typeface="Arial" panose="020B0604020202020204" pitchFamily="34" charset="0"/>
                <a:cs typeface="Arial" panose="020B0604020202020204" pitchFamily="34" charset="0"/>
              </a:rPr>
              <a:t>Redes: Conectividad entre servidores, usuarios y sistemas externos.</a:t>
            </a:r>
          </a:p>
          <a:p>
            <a:pPr>
              <a:buFont typeface="Arial" panose="020B0604020202020204" pitchFamily="34" charset="0"/>
              <a:buChar char="•"/>
            </a:pPr>
            <a:r>
              <a:rPr lang="es-MX" dirty="0">
                <a:latin typeface="Arial" panose="020B0604020202020204" pitchFamily="34" charset="0"/>
                <a:cs typeface="Arial" panose="020B0604020202020204" pitchFamily="34" charset="0"/>
              </a:rPr>
              <a:t>Almacenamiento: Bases de datos distribuidas entre servidores locales y en la nube.</a:t>
            </a:r>
          </a:p>
          <a:p>
            <a:pPr>
              <a:buFont typeface="Arial" panose="020B0604020202020204" pitchFamily="34" charset="0"/>
              <a:buChar char="•"/>
            </a:pPr>
            <a:r>
              <a:rPr lang="es-MX" dirty="0">
                <a:latin typeface="Arial" panose="020B0604020202020204" pitchFamily="34" charset="0"/>
                <a:cs typeface="Arial" panose="020B0604020202020204" pitchFamily="34" charset="0"/>
              </a:rPr>
              <a:t>Aplicaciones: Mapeo de las aplicaciones instaladas en cada servidor y su interconexión con otros sistemas.</a:t>
            </a:r>
          </a:p>
          <a:p>
            <a:endParaRPr lang="es-MX"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Ventajas de esta vista:</a:t>
            </a:r>
          </a:p>
          <a:p>
            <a:pPr>
              <a:buFont typeface="Arial" panose="020B0604020202020204" pitchFamily="34" charset="0"/>
              <a:buChar char="•"/>
            </a:pPr>
            <a:r>
              <a:rPr lang="es-MX" dirty="0">
                <a:latin typeface="Arial" panose="020B0604020202020204" pitchFamily="34" charset="0"/>
                <a:cs typeface="Arial" panose="020B0604020202020204" pitchFamily="34" charset="0"/>
              </a:rPr>
              <a:t>Permite visualizar redundancias o infraestructuras subutilizadas, lo que puede traducirse en ahorro de costos.</a:t>
            </a:r>
          </a:p>
          <a:p>
            <a:pPr>
              <a:buFont typeface="Arial" panose="020B0604020202020204" pitchFamily="34" charset="0"/>
              <a:buChar char="•"/>
            </a:pPr>
            <a:r>
              <a:rPr lang="es-MX" dirty="0">
                <a:latin typeface="Arial" panose="020B0604020202020204" pitchFamily="34" charset="0"/>
                <a:cs typeface="Arial" panose="020B0604020202020204" pitchFamily="34" charset="0"/>
              </a:rPr>
              <a:t>Facilita la planificación de actualizaciones o migraciones a la nube.</a:t>
            </a:r>
          </a:p>
          <a:p>
            <a:endParaRPr lang="es-MX" b="1" dirty="0">
              <a:latin typeface="Arial" panose="020B0604020202020204" pitchFamily="34" charset="0"/>
              <a:cs typeface="Arial" panose="020B0604020202020204" pitchFamily="34" charset="0"/>
            </a:endParaRPr>
          </a:p>
          <a:p>
            <a:r>
              <a:rPr lang="es-MX" b="1" dirty="0">
                <a:latin typeface="Arial" panose="020B0604020202020204" pitchFamily="34" charset="0"/>
                <a:cs typeface="Arial" panose="020B0604020202020204" pitchFamily="34" charset="0"/>
              </a:rPr>
              <a:t>Desventajas:</a:t>
            </a:r>
          </a:p>
          <a:p>
            <a:pPr>
              <a:buFont typeface="Arial" panose="020B0604020202020204" pitchFamily="34" charset="0"/>
              <a:buChar char="•"/>
            </a:pPr>
            <a:r>
              <a:rPr lang="es-MX" dirty="0">
                <a:latin typeface="Arial" panose="020B0604020202020204" pitchFamily="34" charset="0"/>
                <a:cs typeface="Arial" panose="020B0604020202020204" pitchFamily="34" charset="0"/>
              </a:rPr>
              <a:t>Complejidad en la gestión si los sistemas están altamente interconectados y hay múltiples proveedores.</a:t>
            </a:r>
          </a:p>
          <a:p>
            <a:endParaRPr lang="es-CR" dirty="0"/>
          </a:p>
        </p:txBody>
      </p:sp>
    </p:spTree>
    <p:extLst>
      <p:ext uri="{BB962C8B-B14F-4D97-AF65-F5344CB8AC3E}">
        <p14:creationId xmlns:p14="http://schemas.microsoft.com/office/powerpoint/2010/main" val="410785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4 Título"/>
          <p:cNvSpPr>
            <a:spLocks noGrp="1"/>
          </p:cNvSpPr>
          <p:nvPr>
            <p:ph type="title"/>
          </p:nvPr>
        </p:nvSpPr>
        <p:spPr>
          <a:xfrm>
            <a:off x="1188069" y="381935"/>
            <a:ext cx="4008583" cy="5974414"/>
          </a:xfrm>
        </p:spPr>
        <p:txBody>
          <a:bodyPr vert="horz" lIns="91440" tIns="45720" rIns="91440" bIns="45720" rtlCol="0" anchor="ctr">
            <a:normAutofit/>
          </a:bodyPr>
          <a:lstStyle/>
          <a:p>
            <a:r>
              <a:rPr lang="en-US" sz="5600" kern="1200">
                <a:solidFill>
                  <a:srgbClr val="FFFFFF"/>
                </a:solidFill>
                <a:latin typeface="+mj-lt"/>
                <a:ea typeface="+mj-ea"/>
                <a:cs typeface="+mj-cs"/>
              </a:rPr>
              <a:t>Arquitectura del negocio</a:t>
            </a:r>
          </a:p>
        </p:txBody>
      </p:sp>
      <p:grpSp>
        <p:nvGrpSpPr>
          <p:cNvPr id="31" name="Group 3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6" name="5 Marcador de contenido"/>
          <p:cNvSpPr>
            <a:spLocks noGrp="1"/>
          </p:cNvSpPr>
          <p:nvPr>
            <p:ph sz="half" idx="1"/>
          </p:nvPr>
        </p:nvSpPr>
        <p:spPr>
          <a:xfrm>
            <a:off x="6297233" y="518400"/>
            <a:ext cx="4771607" cy="5837949"/>
          </a:xfrm>
        </p:spPr>
        <p:txBody>
          <a:bodyPr vert="horz" lIns="91440" tIns="45720" rIns="91440" bIns="45720" rtlCol="0" anchor="ctr">
            <a:normAutofit/>
          </a:bodyPr>
          <a:lstStyle/>
          <a:p>
            <a:endParaRPr lang="en-US" sz="2000" b="1" dirty="0">
              <a:ln w="1905"/>
              <a:solidFill>
                <a:schemeClr val="tx1">
                  <a:alpha val="80000"/>
                </a:schemeClr>
              </a:solidFill>
              <a:effectLst>
                <a:innerShdw blurRad="69850" dist="43180" dir="5400000">
                  <a:srgbClr val="000000">
                    <a:alpha val="65000"/>
                  </a:srgbClr>
                </a:innerShdw>
              </a:effectLst>
            </a:endParaRPr>
          </a:p>
          <a:p>
            <a:pPr marL="0" indent="0">
              <a:buNone/>
            </a:pPr>
            <a:r>
              <a:rPr lang="en-US" sz="4400" b="1" dirty="0">
                <a:ln w="1905"/>
                <a:solidFill>
                  <a:schemeClr val="tx1">
                    <a:alpha val="8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REGLAS</a:t>
            </a:r>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42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ítulo 1">
            <a:extLst>
              <a:ext uri="{FF2B5EF4-FFF2-40B4-BE49-F238E27FC236}">
                <a16:creationId xmlns:a16="http://schemas.microsoft.com/office/drawing/2014/main" id="{7164861A-2262-C7C7-B28F-9E672EF24222}"/>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err="1">
                <a:solidFill>
                  <a:srgbClr val="FFFFFF"/>
                </a:solidFill>
                <a:latin typeface="+mj-lt"/>
                <a:ea typeface="+mj-ea"/>
                <a:cs typeface="+mj-cs"/>
              </a:rPr>
              <a:t>Arquitectura</a:t>
            </a:r>
            <a:r>
              <a:rPr lang="en-US" sz="4000" kern="1200" dirty="0">
                <a:solidFill>
                  <a:srgbClr val="FFFFFF"/>
                </a:solidFill>
                <a:latin typeface="+mj-lt"/>
                <a:ea typeface="+mj-ea"/>
                <a:cs typeface="+mj-cs"/>
              </a:rPr>
              <a:t> del </a:t>
            </a:r>
            <a:r>
              <a:rPr lang="en-US" sz="4000" kern="1200" dirty="0" err="1">
                <a:solidFill>
                  <a:srgbClr val="FFFFFF"/>
                </a:solidFill>
                <a:latin typeface="+mj-lt"/>
                <a:ea typeface="+mj-ea"/>
                <a:cs typeface="+mj-cs"/>
              </a:rPr>
              <a:t>Negocio</a:t>
            </a:r>
            <a:r>
              <a:rPr lang="en-US" sz="4000" kern="1200" dirty="0">
                <a:solidFill>
                  <a:srgbClr val="FFFFFF"/>
                </a:solidFill>
                <a:latin typeface="+mj-lt"/>
                <a:ea typeface="+mj-ea"/>
                <a:cs typeface="+mj-cs"/>
              </a:rPr>
              <a:t>: </a:t>
            </a:r>
            <a:r>
              <a:rPr lang="en-US" sz="4000" dirty="0">
                <a:solidFill>
                  <a:srgbClr val="FFFFFF"/>
                </a:solidFill>
              </a:rPr>
              <a:t>Reglas</a:t>
            </a:r>
            <a:endParaRPr lang="en-US" sz="4000" kern="1200" dirty="0">
              <a:solidFill>
                <a:srgbClr val="FFFFFF"/>
              </a:solidFill>
              <a:latin typeface="+mj-lt"/>
              <a:ea typeface="+mj-ea"/>
              <a:cs typeface="+mj-cs"/>
            </a:endParaRPr>
          </a:p>
        </p:txBody>
      </p:sp>
      <p:graphicFrame>
        <p:nvGraphicFramePr>
          <p:cNvPr id="17" name="CuadroTexto 2">
            <a:extLst>
              <a:ext uri="{FF2B5EF4-FFF2-40B4-BE49-F238E27FC236}">
                <a16:creationId xmlns:a16="http://schemas.microsoft.com/office/drawing/2014/main" id="{5E69C33C-B352-AFA3-4309-BC96C80BFFB1}"/>
              </a:ext>
            </a:extLst>
          </p:cNvPr>
          <p:cNvGraphicFramePr/>
          <p:nvPr>
            <p:extLst>
              <p:ext uri="{D42A27DB-BD31-4B8C-83A1-F6EECF244321}">
                <p14:modId xmlns:p14="http://schemas.microsoft.com/office/powerpoint/2010/main" val="303120672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16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ítulo 1">
            <a:extLst>
              <a:ext uri="{FF2B5EF4-FFF2-40B4-BE49-F238E27FC236}">
                <a16:creationId xmlns:a16="http://schemas.microsoft.com/office/drawing/2014/main" id="{79ADF252-2DA5-2561-42E4-3934A50406D1}"/>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¿Para qué sirve?</a:t>
            </a:r>
          </a:p>
        </p:txBody>
      </p:sp>
      <p:graphicFrame>
        <p:nvGraphicFramePr>
          <p:cNvPr id="5" name="CuadroTexto 2">
            <a:extLst>
              <a:ext uri="{FF2B5EF4-FFF2-40B4-BE49-F238E27FC236}">
                <a16:creationId xmlns:a16="http://schemas.microsoft.com/office/drawing/2014/main" id="{2D1E554B-6FDD-26A4-69BE-4DC21F364191}"/>
              </a:ext>
            </a:extLst>
          </p:cNvPr>
          <p:cNvGraphicFramePr/>
          <p:nvPr>
            <p:extLst>
              <p:ext uri="{D42A27DB-BD31-4B8C-83A1-F6EECF244321}">
                <p14:modId xmlns:p14="http://schemas.microsoft.com/office/powerpoint/2010/main" val="307097069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8388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Picture 3" descr="Esferas en equilibrio">
            <a:extLst>
              <a:ext uri="{FF2B5EF4-FFF2-40B4-BE49-F238E27FC236}">
                <a16:creationId xmlns:a16="http://schemas.microsoft.com/office/drawing/2014/main" id="{1BFF639C-264C-52BD-F340-EC6E6AE895C5}"/>
              </a:ext>
            </a:extLst>
          </p:cNvPr>
          <p:cNvPicPr>
            <a:picLocks noChangeAspect="1"/>
          </p:cNvPicPr>
          <p:nvPr/>
        </p:nvPicPr>
        <p:blipFill>
          <a:blip r:embed="rId2">
            <a:alphaModFix amt="50000"/>
          </a:blip>
          <a:srcRect t="11867" b="5107"/>
          <a:stretch/>
        </p:blipFill>
        <p:spPr>
          <a:xfrm>
            <a:off x="20" y="1"/>
            <a:ext cx="12191980" cy="6857999"/>
          </a:xfrm>
          <a:prstGeom prst="rect">
            <a:avLst/>
          </a:prstGeom>
        </p:spPr>
      </p:pic>
      <p:sp>
        <p:nvSpPr>
          <p:cNvPr id="2" name="Título 1">
            <a:extLst>
              <a:ext uri="{FF2B5EF4-FFF2-40B4-BE49-F238E27FC236}">
                <a16:creationId xmlns:a16="http://schemas.microsoft.com/office/drawing/2014/main" id="{3612549A-ECB6-B455-CA86-A6150066595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Ventajas vs Desventajas</a:t>
            </a:r>
          </a:p>
        </p:txBody>
      </p:sp>
    </p:spTree>
    <p:extLst>
      <p:ext uri="{BB962C8B-B14F-4D97-AF65-F5344CB8AC3E}">
        <p14:creationId xmlns:p14="http://schemas.microsoft.com/office/powerpoint/2010/main" val="29159227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uadroTexto 2">
            <a:extLst>
              <a:ext uri="{FF2B5EF4-FFF2-40B4-BE49-F238E27FC236}">
                <a16:creationId xmlns:a16="http://schemas.microsoft.com/office/drawing/2014/main" id="{AF31244E-12FA-27AA-0E35-A6B8A5CC1AD2}"/>
              </a:ext>
            </a:extLst>
          </p:cNvPr>
          <p:cNvGraphicFramePr/>
          <p:nvPr>
            <p:extLst>
              <p:ext uri="{D42A27DB-BD31-4B8C-83A1-F6EECF244321}">
                <p14:modId xmlns:p14="http://schemas.microsoft.com/office/powerpoint/2010/main" val="2128501840"/>
              </p:ext>
            </p:extLst>
          </p:nvPr>
        </p:nvGraphicFramePr>
        <p:xfrm>
          <a:off x="477795" y="1166842"/>
          <a:ext cx="11368216"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004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ítulo 1">
            <a:extLst>
              <a:ext uri="{FF2B5EF4-FFF2-40B4-BE49-F238E27FC236}">
                <a16:creationId xmlns:a16="http://schemas.microsoft.com/office/drawing/2014/main" id="{4983173F-4857-58AE-1708-E0F7D0279EA1}"/>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sz="4100" kern="1200">
                <a:solidFill>
                  <a:srgbClr val="FFFFFF"/>
                </a:solidFill>
                <a:latin typeface="+mj-lt"/>
                <a:ea typeface="+mj-ea"/>
                <a:cs typeface="+mj-cs"/>
              </a:rPr>
              <a:t>¿Cómo identificarlas?</a:t>
            </a:r>
          </a:p>
        </p:txBody>
      </p:sp>
      <p:sp>
        <p:nvSpPr>
          <p:cNvPr id="16" name="Freeform: Shape 1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CuadroTexto 6">
            <a:extLst>
              <a:ext uri="{FF2B5EF4-FFF2-40B4-BE49-F238E27FC236}">
                <a16:creationId xmlns:a16="http://schemas.microsoft.com/office/drawing/2014/main" id="{10EBC8F6-D92B-F101-725F-B17EA7C148B6}"/>
              </a:ext>
            </a:extLst>
          </p:cNvPr>
          <p:cNvSpPr txBox="1"/>
          <p:nvPr/>
        </p:nvSpPr>
        <p:spPr>
          <a:xfrm>
            <a:off x="6096000" y="959535"/>
            <a:ext cx="5618205" cy="5437875"/>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Análisis de procesos: Identificar los procesos clave en el negocio donde las decisiones o políticas juegan un papel fundamental (ej., aprobación de créditos, gestión de inventarios).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Revisión de normativas y políticas: Las reglas de negocio generalmente derivan de normativas internas, políticas organizacionales o regulaciones externas.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Consulta a </a:t>
            </a:r>
            <a:r>
              <a:rPr kumimoji="0" lang="es-MX"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stakeholders</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Los responsables de los procesos operativos y los tomadores de decisiones claves pueden aportar ideas sobre las reglas que necesitan ser formalizadas.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Uso de herramientas de modelado: Utilizar herramientas como BPMN (Business </a:t>
            </a:r>
            <a:r>
              <a:rPr kumimoji="0" lang="es-MX"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Process</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s-MX"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Model</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and </a:t>
            </a:r>
            <a:r>
              <a:rPr kumimoji="0" lang="es-MX"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Notation</a:t>
            </a: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 sistemas de gestión de reglas de negocio (BRMS) para mapear e implementar reglas.</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Freeform: Shape 2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2098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45520-81FE-266B-DE48-A6A70E16691D}"/>
              </a:ext>
            </a:extLst>
          </p:cNvPr>
          <p:cNvSpPr>
            <a:spLocks noGrp="1"/>
          </p:cNvSpPr>
          <p:nvPr>
            <p:ph type="title"/>
          </p:nvPr>
        </p:nvSpPr>
        <p:spPr>
          <a:xfrm>
            <a:off x="7349067" y="-1"/>
            <a:ext cx="2836333" cy="897467"/>
          </a:xfrm>
        </p:spPr>
        <p:txBody>
          <a:bodyPr/>
          <a:lstStyle/>
          <a:p>
            <a:r>
              <a:rPr lang="es-MX" dirty="0"/>
              <a:t>Ejemplo</a:t>
            </a:r>
            <a:endParaRPr lang="es-CR" dirty="0"/>
          </a:p>
        </p:txBody>
      </p:sp>
      <p:sp>
        <p:nvSpPr>
          <p:cNvPr id="3" name="CuadroTexto 2">
            <a:extLst>
              <a:ext uri="{FF2B5EF4-FFF2-40B4-BE49-F238E27FC236}">
                <a16:creationId xmlns:a16="http://schemas.microsoft.com/office/drawing/2014/main" id="{8A511EB7-797F-C277-6BB4-F8A47291B3CC}"/>
              </a:ext>
            </a:extLst>
          </p:cNvPr>
          <p:cNvSpPr txBox="1"/>
          <p:nvPr/>
        </p:nvSpPr>
        <p:spPr>
          <a:xfrm>
            <a:off x="135467" y="448733"/>
            <a:ext cx="12056533" cy="6771084"/>
          </a:xfrm>
          <a:prstGeom prst="rect">
            <a:avLst/>
          </a:prstGeom>
          <a:noFill/>
        </p:spPr>
        <p:txBody>
          <a:bodyPr wrap="square" rtlCol="0">
            <a:spAutoFit/>
          </a:bodyPr>
          <a:lstStyle/>
          <a:p>
            <a:r>
              <a:rPr lang="es-MX" sz="1600" b="1" dirty="0">
                <a:latin typeface="Arial" panose="020B0604020202020204" pitchFamily="34" charset="0"/>
                <a:cs typeface="Arial" panose="020B0604020202020204" pitchFamily="34" charset="0"/>
              </a:rPr>
              <a:t>Reglas de Negocio en una Compañía de Seguros</a:t>
            </a:r>
          </a:p>
          <a:p>
            <a:endParaRPr lang="es-MX" sz="1600" b="1"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Descripción: Una empresa de seguros desea establecer reglas claras para el proceso de aceptación de solicitudes de pólizas de seguro de automóvil. Estas reglas ayudarán a automatizar la toma de decisiones y garantizar que se cumplan los criterios de elegibilidad establecidos.</a:t>
            </a:r>
          </a:p>
          <a:p>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Reglas de Negocio Ejemplares:</a:t>
            </a:r>
          </a:p>
          <a:p>
            <a:endParaRPr lang="es-MX" sz="1600" dirty="0">
              <a:latin typeface="Arial" panose="020B0604020202020204" pitchFamily="34" charset="0"/>
              <a:cs typeface="Arial" panose="020B0604020202020204" pitchFamily="34" charset="0"/>
            </a:endParaRPr>
          </a:p>
          <a:p>
            <a:pPr>
              <a:buFont typeface="+mj-lt"/>
              <a:buAutoNum type="arabicPeriod"/>
            </a:pPr>
            <a:r>
              <a:rPr lang="es-MX" sz="1600" dirty="0">
                <a:latin typeface="Arial" panose="020B0604020202020204" pitchFamily="34" charset="0"/>
                <a:cs typeface="Arial" panose="020B0604020202020204" pitchFamily="34" charset="0"/>
              </a:rPr>
              <a:t>Regla de Edad del Conductor:</a:t>
            </a:r>
          </a:p>
          <a:p>
            <a:pPr marL="742950" lvl="1" indent="-285750">
              <a:buFont typeface="+mj-lt"/>
              <a:buAutoNum type="arabicPeriod"/>
            </a:pPr>
            <a:r>
              <a:rPr lang="es-MX" sz="1600" dirty="0">
                <a:latin typeface="Arial" panose="020B0604020202020204" pitchFamily="34" charset="0"/>
                <a:cs typeface="Arial" panose="020B0604020202020204" pitchFamily="34" charset="0"/>
              </a:rPr>
              <a:t>Condición: El solicitante debe tener al menos 18 años para ser elegible.</a:t>
            </a:r>
          </a:p>
          <a:p>
            <a:pPr marL="742950" lvl="1" indent="-285750">
              <a:buFont typeface="+mj-lt"/>
              <a:buAutoNum type="arabicPeriod"/>
            </a:pPr>
            <a:r>
              <a:rPr lang="es-MX" sz="1600" dirty="0">
                <a:latin typeface="Arial" panose="020B0604020202020204" pitchFamily="34" charset="0"/>
                <a:cs typeface="Arial" panose="020B0604020202020204" pitchFamily="34" charset="0"/>
              </a:rPr>
              <a:t>Acción: Si el solicitante tiene menos de 18 años, la solicitud se rechaza automáticamente.</a:t>
            </a:r>
          </a:p>
          <a:p>
            <a:pPr>
              <a:buFont typeface="+mj-lt"/>
              <a:buAutoNum type="arabicPeriod"/>
            </a:pPr>
            <a:r>
              <a:rPr lang="es-MX" sz="1600" dirty="0">
                <a:latin typeface="Arial" panose="020B0604020202020204" pitchFamily="34" charset="0"/>
                <a:cs typeface="Arial" panose="020B0604020202020204" pitchFamily="34" charset="0"/>
              </a:rPr>
              <a:t>Regla de Historial de Conducción:</a:t>
            </a:r>
          </a:p>
          <a:p>
            <a:pPr marL="742950" lvl="1" indent="-285750">
              <a:buFont typeface="+mj-lt"/>
              <a:buAutoNum type="arabicPeriod"/>
            </a:pPr>
            <a:r>
              <a:rPr lang="es-MX" sz="1600" dirty="0">
                <a:latin typeface="Arial" panose="020B0604020202020204" pitchFamily="34" charset="0"/>
                <a:cs typeface="Arial" panose="020B0604020202020204" pitchFamily="34" charset="0"/>
              </a:rPr>
              <a:t>Condición: Si el solicitante ha tenido más de dos infracciones de tránsito en los últimos tres años, no es elegible para la póliza básica.</a:t>
            </a:r>
          </a:p>
          <a:p>
            <a:pPr marL="742950" lvl="1" indent="-285750">
              <a:buFont typeface="+mj-lt"/>
              <a:buAutoNum type="arabicPeriod"/>
            </a:pPr>
            <a:r>
              <a:rPr lang="es-MX" sz="1600" dirty="0">
                <a:latin typeface="Arial" panose="020B0604020202020204" pitchFamily="34" charset="0"/>
                <a:cs typeface="Arial" panose="020B0604020202020204" pitchFamily="34" charset="0"/>
              </a:rPr>
              <a:t>Acción: Se puede ofrecer una póliza de alto riesgo con primas más elevadas, o rechazar la solicitud.</a:t>
            </a:r>
          </a:p>
          <a:p>
            <a:pPr>
              <a:buFont typeface="+mj-lt"/>
              <a:buAutoNum type="arabicPeriod"/>
            </a:pPr>
            <a:r>
              <a:rPr lang="es-MX" sz="1600" dirty="0">
                <a:latin typeface="Arial" panose="020B0604020202020204" pitchFamily="34" charset="0"/>
                <a:cs typeface="Arial" panose="020B0604020202020204" pitchFamily="34" charset="0"/>
              </a:rPr>
              <a:t>Regla de Valor del Vehículo:</a:t>
            </a:r>
          </a:p>
          <a:p>
            <a:pPr marL="742950" lvl="1" indent="-285750">
              <a:buFont typeface="+mj-lt"/>
              <a:buAutoNum type="arabicPeriod"/>
            </a:pPr>
            <a:r>
              <a:rPr lang="es-MX" sz="1600" dirty="0">
                <a:latin typeface="Arial" panose="020B0604020202020204" pitchFamily="34" charset="0"/>
                <a:cs typeface="Arial" panose="020B0604020202020204" pitchFamily="34" charset="0"/>
              </a:rPr>
              <a:t>Condición: El vehículo a asegurar debe tener un valor mínimo de $1,000 y un máximo de $100,000.</a:t>
            </a:r>
          </a:p>
          <a:p>
            <a:pPr marL="742950" lvl="1" indent="-285750">
              <a:buFont typeface="+mj-lt"/>
              <a:buAutoNum type="arabicPeriod"/>
            </a:pPr>
            <a:r>
              <a:rPr lang="es-MX" sz="1600" dirty="0">
                <a:latin typeface="Arial" panose="020B0604020202020204" pitchFamily="34" charset="0"/>
                <a:cs typeface="Arial" panose="020B0604020202020204" pitchFamily="34" charset="0"/>
              </a:rPr>
              <a:t>Acción: Si el valor del vehículo es inferior a $1,000 o superior a $100,000, se rechaza la solicitud.</a:t>
            </a:r>
          </a:p>
          <a:p>
            <a:pPr>
              <a:buFont typeface="+mj-lt"/>
              <a:buAutoNum type="arabicPeriod"/>
            </a:pPr>
            <a:r>
              <a:rPr lang="es-MX" sz="1600" dirty="0">
                <a:latin typeface="Arial" panose="020B0604020202020204" pitchFamily="34" charset="0"/>
                <a:cs typeface="Arial" panose="020B0604020202020204" pitchFamily="34" charset="0"/>
              </a:rPr>
              <a:t>Regla de Uso del Vehículo:</a:t>
            </a:r>
          </a:p>
          <a:p>
            <a:pPr marL="742950" lvl="1" indent="-285750">
              <a:buFont typeface="+mj-lt"/>
              <a:buAutoNum type="arabicPeriod"/>
            </a:pPr>
            <a:r>
              <a:rPr lang="es-MX" sz="1600" dirty="0">
                <a:latin typeface="Arial" panose="020B0604020202020204" pitchFamily="34" charset="0"/>
                <a:cs typeface="Arial" panose="020B0604020202020204" pitchFamily="34" charset="0"/>
              </a:rPr>
              <a:t>Condición: El vehículo no debe ser utilizado para actividades comerciales (ej., taxi, entrega).</a:t>
            </a:r>
          </a:p>
          <a:p>
            <a:pPr marL="742950" lvl="1" indent="-285750">
              <a:buFont typeface="+mj-lt"/>
              <a:buAutoNum type="arabicPeriod"/>
            </a:pPr>
            <a:r>
              <a:rPr lang="es-MX" sz="1600" dirty="0">
                <a:latin typeface="Arial" panose="020B0604020202020204" pitchFamily="34" charset="0"/>
                <a:cs typeface="Arial" panose="020B0604020202020204" pitchFamily="34" charset="0"/>
              </a:rPr>
              <a:t>Acción: Si el vehículo se utilizará para actividades comerciales, la solicitud se rechaza o se ofrece una póliza específica para vehículos comerciales.</a:t>
            </a:r>
          </a:p>
          <a:p>
            <a:endParaRPr lang="es-MX" sz="1600" dirty="0">
              <a:latin typeface="Arial" panose="020B0604020202020204" pitchFamily="34" charset="0"/>
              <a:cs typeface="Arial" panose="020B0604020202020204" pitchFamily="34" charset="0"/>
            </a:endParaRPr>
          </a:p>
          <a:p>
            <a:r>
              <a:rPr lang="es-MX" sz="1600" dirty="0">
                <a:latin typeface="Arial" panose="020B0604020202020204" pitchFamily="34" charset="0"/>
                <a:cs typeface="Arial" panose="020B0604020202020204" pitchFamily="34" charset="0"/>
              </a:rPr>
              <a:t>Objetivo de las Reglas:</a:t>
            </a:r>
          </a:p>
          <a:p>
            <a:r>
              <a:rPr lang="es-MX" sz="1600" dirty="0">
                <a:latin typeface="Arial" panose="020B0604020202020204" pitchFamily="34" charset="0"/>
                <a:cs typeface="Arial" panose="020B0604020202020204" pitchFamily="34" charset="0"/>
              </a:rPr>
              <a:t>Estas reglas aseguran que la compañía de seguros cumpla con sus políticas de riesgo y maximice la rentabilidad al evitar la aceptación de solicitudes de pólizas que no cumplan con los criterios establecidos.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2752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9" name="Rectangle 2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5" name="4 Título"/>
          <p:cNvSpPr>
            <a:spLocks noGrp="1"/>
          </p:cNvSpPr>
          <p:nvPr>
            <p:ph type="title"/>
          </p:nvPr>
        </p:nvSpPr>
        <p:spPr>
          <a:xfrm>
            <a:off x="1188069" y="381935"/>
            <a:ext cx="4008583" cy="5974414"/>
          </a:xfrm>
        </p:spPr>
        <p:txBody>
          <a:bodyPr vert="horz" lIns="91440" tIns="45720" rIns="91440" bIns="45720" rtlCol="0" anchor="ctr">
            <a:normAutofit/>
          </a:bodyPr>
          <a:lstStyle/>
          <a:p>
            <a:r>
              <a:rPr lang="en-US" sz="5600" kern="1200">
                <a:solidFill>
                  <a:srgbClr val="FFFFFF"/>
                </a:solidFill>
                <a:latin typeface="+mj-lt"/>
                <a:ea typeface="+mj-ea"/>
                <a:cs typeface="+mj-cs"/>
              </a:rPr>
              <a:t>Arquitectura del negocio</a:t>
            </a:r>
          </a:p>
        </p:txBody>
      </p:sp>
      <p:grpSp>
        <p:nvGrpSpPr>
          <p:cNvPr id="31" name="Group 3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grpSp>
      <p:sp>
        <p:nvSpPr>
          <p:cNvPr id="6" name="5 Marcador de contenido"/>
          <p:cNvSpPr>
            <a:spLocks noGrp="1"/>
          </p:cNvSpPr>
          <p:nvPr>
            <p:ph sz="half" idx="1"/>
          </p:nvPr>
        </p:nvSpPr>
        <p:spPr>
          <a:xfrm>
            <a:off x="6297233" y="518400"/>
            <a:ext cx="4771607" cy="5837949"/>
          </a:xfrm>
        </p:spPr>
        <p:txBody>
          <a:bodyPr vert="horz" lIns="91440" tIns="45720" rIns="91440" bIns="45720" rtlCol="0" anchor="ctr">
            <a:normAutofit/>
          </a:bodyPr>
          <a:lstStyle/>
          <a:p>
            <a:endParaRPr lang="en-US" sz="2000" b="1" dirty="0">
              <a:ln w="1905"/>
              <a:solidFill>
                <a:schemeClr val="tx1">
                  <a:alpha val="80000"/>
                </a:schemeClr>
              </a:solidFill>
              <a:effectLst>
                <a:innerShdw blurRad="69850" dist="43180" dir="5400000">
                  <a:srgbClr val="000000">
                    <a:alpha val="65000"/>
                  </a:srgbClr>
                </a:innerShdw>
              </a:effectLst>
            </a:endParaRPr>
          </a:p>
          <a:p>
            <a:pPr marL="0" indent="0">
              <a:buNone/>
            </a:pPr>
            <a:r>
              <a:rPr lang="en-US" sz="4400" b="1" dirty="0">
                <a:ln w="1905"/>
                <a:solidFill>
                  <a:schemeClr val="tx1">
                    <a:alpha val="8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PATRONES</a:t>
            </a:r>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852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ítulo 1">
            <a:extLst>
              <a:ext uri="{FF2B5EF4-FFF2-40B4-BE49-F238E27FC236}">
                <a16:creationId xmlns:a16="http://schemas.microsoft.com/office/drawing/2014/main" id="{7164861A-2262-C7C7-B28F-9E672EF24222}"/>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err="1">
                <a:solidFill>
                  <a:srgbClr val="FFFFFF"/>
                </a:solidFill>
                <a:latin typeface="+mj-lt"/>
                <a:ea typeface="+mj-ea"/>
                <a:cs typeface="+mj-cs"/>
              </a:rPr>
              <a:t>Arquitectura</a:t>
            </a:r>
            <a:r>
              <a:rPr lang="en-US" sz="4000" kern="1200" dirty="0">
                <a:solidFill>
                  <a:srgbClr val="FFFFFF"/>
                </a:solidFill>
                <a:latin typeface="+mj-lt"/>
                <a:ea typeface="+mj-ea"/>
                <a:cs typeface="+mj-cs"/>
              </a:rPr>
              <a:t> del </a:t>
            </a:r>
            <a:r>
              <a:rPr lang="en-US" sz="4000" kern="1200" dirty="0" err="1">
                <a:solidFill>
                  <a:srgbClr val="FFFFFF"/>
                </a:solidFill>
                <a:latin typeface="+mj-lt"/>
                <a:ea typeface="+mj-ea"/>
                <a:cs typeface="+mj-cs"/>
              </a:rPr>
              <a:t>Negocio</a:t>
            </a:r>
            <a:r>
              <a:rPr lang="en-US" sz="4000" kern="1200" dirty="0">
                <a:solidFill>
                  <a:srgbClr val="FFFFFF"/>
                </a:solidFill>
                <a:latin typeface="+mj-lt"/>
                <a:ea typeface="+mj-ea"/>
                <a:cs typeface="+mj-cs"/>
              </a:rPr>
              <a:t>: </a:t>
            </a:r>
            <a:r>
              <a:rPr lang="en-US" sz="4000" dirty="0">
                <a:solidFill>
                  <a:srgbClr val="FFFFFF"/>
                </a:solidFill>
              </a:rPr>
              <a:t>PATRONES</a:t>
            </a:r>
            <a:endParaRPr lang="en-US" sz="4000" kern="1200" dirty="0">
              <a:solidFill>
                <a:srgbClr val="FFFFFF"/>
              </a:solidFill>
              <a:latin typeface="+mj-lt"/>
              <a:ea typeface="+mj-ea"/>
              <a:cs typeface="+mj-cs"/>
            </a:endParaRPr>
          </a:p>
        </p:txBody>
      </p:sp>
      <p:graphicFrame>
        <p:nvGraphicFramePr>
          <p:cNvPr id="17" name="CuadroTexto 2">
            <a:extLst>
              <a:ext uri="{FF2B5EF4-FFF2-40B4-BE49-F238E27FC236}">
                <a16:creationId xmlns:a16="http://schemas.microsoft.com/office/drawing/2014/main" id="{5E69C33C-B352-AFA3-4309-BC96C80BFFB1}"/>
              </a:ext>
            </a:extLst>
          </p:cNvPr>
          <p:cNvGraphicFramePr/>
          <p:nvPr>
            <p:extLst>
              <p:ext uri="{D42A27DB-BD31-4B8C-83A1-F6EECF244321}">
                <p14:modId xmlns:p14="http://schemas.microsoft.com/office/powerpoint/2010/main" val="285638070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209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EDFF4EC-A27A-DFAC-84E4-3619EFE749E7}"/>
              </a:ext>
            </a:extLst>
          </p:cNvPr>
          <p:cNvSpPr>
            <a:spLocks noGrp="1"/>
          </p:cNvSpPr>
          <p:nvPr>
            <p:ph type="title"/>
          </p:nvPr>
        </p:nvSpPr>
        <p:spPr>
          <a:xfrm>
            <a:off x="1028700" y="1967266"/>
            <a:ext cx="2628900" cy="2547257"/>
          </a:xfrm>
          <a:noFill/>
        </p:spPr>
        <p:txBody>
          <a:bodyPr anchor="ctr">
            <a:normAutofit/>
          </a:bodyPr>
          <a:lstStyle/>
          <a:p>
            <a:pPr algn="ctr"/>
            <a:r>
              <a:rPr lang="es-MX" sz="3600">
                <a:solidFill>
                  <a:srgbClr val="FFFFFF"/>
                </a:solidFill>
              </a:rPr>
              <a:t>MODELADO DE NEGOCIO</a:t>
            </a:r>
            <a:endParaRPr lang="es-CR" sz="3600">
              <a:solidFill>
                <a:srgbClr val="FFFFFF"/>
              </a:solidFill>
            </a:endParaRPr>
          </a:p>
        </p:txBody>
      </p:sp>
      <p:pic>
        <p:nvPicPr>
          <p:cNvPr id="3" name="Imagen 2">
            <a:extLst>
              <a:ext uri="{FF2B5EF4-FFF2-40B4-BE49-F238E27FC236}">
                <a16:creationId xmlns:a16="http://schemas.microsoft.com/office/drawing/2014/main" id="{4347D1F5-5A8F-AFA5-8CDB-96D4C24F80DF}"/>
              </a:ext>
            </a:extLst>
          </p:cNvPr>
          <p:cNvPicPr>
            <a:picLocks noChangeAspect="1"/>
          </p:cNvPicPr>
          <p:nvPr/>
        </p:nvPicPr>
        <p:blipFill>
          <a:blip r:embed="rId2"/>
          <a:stretch>
            <a:fillRect/>
          </a:stretch>
        </p:blipFill>
        <p:spPr>
          <a:xfrm>
            <a:off x="4777316" y="1732660"/>
            <a:ext cx="6780700" cy="3390350"/>
          </a:xfrm>
          <a:prstGeom prst="rect">
            <a:avLst/>
          </a:prstGeom>
        </p:spPr>
      </p:pic>
    </p:spTree>
    <p:extLst>
      <p:ext uri="{BB962C8B-B14F-4D97-AF65-F5344CB8AC3E}">
        <p14:creationId xmlns:p14="http://schemas.microsoft.com/office/powerpoint/2010/main" val="2494086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ítulo 1">
            <a:extLst>
              <a:ext uri="{FF2B5EF4-FFF2-40B4-BE49-F238E27FC236}">
                <a16:creationId xmlns:a16="http://schemas.microsoft.com/office/drawing/2014/main" id="{79ADF252-2DA5-2561-42E4-3934A50406D1}"/>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¿Para qué sirve?</a:t>
            </a:r>
          </a:p>
        </p:txBody>
      </p:sp>
      <p:graphicFrame>
        <p:nvGraphicFramePr>
          <p:cNvPr id="5" name="CuadroTexto 2">
            <a:extLst>
              <a:ext uri="{FF2B5EF4-FFF2-40B4-BE49-F238E27FC236}">
                <a16:creationId xmlns:a16="http://schemas.microsoft.com/office/drawing/2014/main" id="{2D1E554B-6FDD-26A4-69BE-4DC21F364191}"/>
              </a:ext>
            </a:extLst>
          </p:cNvPr>
          <p:cNvGraphicFramePr/>
          <p:nvPr>
            <p:extLst>
              <p:ext uri="{D42A27DB-BD31-4B8C-83A1-F6EECF244321}">
                <p14:modId xmlns:p14="http://schemas.microsoft.com/office/powerpoint/2010/main" val="294486471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665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4" name="Picture 3" descr="Esferas en equilibrio">
            <a:extLst>
              <a:ext uri="{FF2B5EF4-FFF2-40B4-BE49-F238E27FC236}">
                <a16:creationId xmlns:a16="http://schemas.microsoft.com/office/drawing/2014/main" id="{1BFF639C-264C-52BD-F340-EC6E6AE895C5}"/>
              </a:ext>
            </a:extLst>
          </p:cNvPr>
          <p:cNvPicPr>
            <a:picLocks noChangeAspect="1"/>
          </p:cNvPicPr>
          <p:nvPr/>
        </p:nvPicPr>
        <p:blipFill>
          <a:blip r:embed="rId2">
            <a:alphaModFix amt="50000"/>
          </a:blip>
          <a:srcRect t="11867" b="5107"/>
          <a:stretch/>
        </p:blipFill>
        <p:spPr>
          <a:xfrm>
            <a:off x="20" y="1"/>
            <a:ext cx="12191980" cy="6857999"/>
          </a:xfrm>
          <a:prstGeom prst="rect">
            <a:avLst/>
          </a:prstGeom>
        </p:spPr>
      </p:pic>
      <p:sp>
        <p:nvSpPr>
          <p:cNvPr id="2" name="Título 1">
            <a:extLst>
              <a:ext uri="{FF2B5EF4-FFF2-40B4-BE49-F238E27FC236}">
                <a16:creationId xmlns:a16="http://schemas.microsoft.com/office/drawing/2014/main" id="{3612549A-ECB6-B455-CA86-A6150066595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Ventajas vs Desventajas</a:t>
            </a:r>
          </a:p>
        </p:txBody>
      </p:sp>
    </p:spTree>
    <p:extLst>
      <p:ext uri="{BB962C8B-B14F-4D97-AF65-F5344CB8AC3E}">
        <p14:creationId xmlns:p14="http://schemas.microsoft.com/office/powerpoint/2010/main" val="240666349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uadroTexto 2">
            <a:extLst>
              <a:ext uri="{FF2B5EF4-FFF2-40B4-BE49-F238E27FC236}">
                <a16:creationId xmlns:a16="http://schemas.microsoft.com/office/drawing/2014/main" id="{AF31244E-12FA-27AA-0E35-A6B8A5CC1AD2}"/>
              </a:ext>
            </a:extLst>
          </p:cNvPr>
          <p:cNvGraphicFramePr/>
          <p:nvPr>
            <p:extLst>
              <p:ext uri="{D42A27DB-BD31-4B8C-83A1-F6EECF244321}">
                <p14:modId xmlns:p14="http://schemas.microsoft.com/office/powerpoint/2010/main" val="3027563856"/>
              </p:ext>
            </p:extLst>
          </p:nvPr>
        </p:nvGraphicFramePr>
        <p:xfrm>
          <a:off x="477795" y="1166842"/>
          <a:ext cx="11368216"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527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ítulo 1">
            <a:extLst>
              <a:ext uri="{FF2B5EF4-FFF2-40B4-BE49-F238E27FC236}">
                <a16:creationId xmlns:a16="http://schemas.microsoft.com/office/drawing/2014/main" id="{4983173F-4857-58AE-1708-E0F7D0279EA1}"/>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sz="4100" kern="1200">
                <a:solidFill>
                  <a:srgbClr val="FFFFFF"/>
                </a:solidFill>
                <a:latin typeface="+mj-lt"/>
                <a:ea typeface="+mj-ea"/>
                <a:cs typeface="+mj-cs"/>
              </a:rPr>
              <a:t>¿Cómo identificarlas?</a:t>
            </a:r>
          </a:p>
        </p:txBody>
      </p:sp>
      <p:sp>
        <p:nvSpPr>
          <p:cNvPr id="16" name="Freeform: Shape 1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Freeform: Shape 1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0" name="Freeform: Shape 1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CuadroTexto 6">
            <a:extLst>
              <a:ext uri="{FF2B5EF4-FFF2-40B4-BE49-F238E27FC236}">
                <a16:creationId xmlns:a16="http://schemas.microsoft.com/office/drawing/2014/main" id="{10EBC8F6-D92B-F101-725F-B17EA7C148B6}"/>
              </a:ext>
            </a:extLst>
          </p:cNvPr>
          <p:cNvSpPr txBox="1"/>
          <p:nvPr/>
        </p:nvSpPr>
        <p:spPr>
          <a:xfrm>
            <a:off x="6096000" y="959535"/>
            <a:ext cx="5618205" cy="5437875"/>
          </a:xfrm>
          <a:prstGeom prst="rect">
            <a:avLst/>
          </a:prstGeom>
        </p:spPr>
        <p:txBody>
          <a:bodyPr vert="horz" lIns="91440" tIns="45720" rIns="91440" bIns="45720" rtlCol="0" anchor="t">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Análisis de procesos: Evaluar los procesos de negocio existentes para identificar problemas comunes que podrían beneficiarse de un patrón.</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Investigación de patrones existentes: Revisar literatura y recursos sobre patrones de arquitectura de negocio, como bibliotecas, blogs, artículos académicos y comunidades profesionales.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Colaboración con expertos: Involucrar a arquitectos de negocio y consultores que tengan experiencia en identificar y aplicar patrones a diferentes contextos empresariales.</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s-MX"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Adaptación de patrones de otras disciplinas: Examinar patrones de diseño de software, arquitectura de sistemas o gestión de proyectos que puedan ser aplicables a la arquitectura del negocio.</a:t>
            </a:r>
            <a:endParaRPr kumimoji="0" lang="en-US"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Freeform: Shape 2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4" name="Freeform: Shape 2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
        <p:nvSpPr>
          <p:cNvPr id="26" name="Freeform: Shape 2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788553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F45520-81FE-266B-DE48-A6A70E16691D}"/>
              </a:ext>
            </a:extLst>
          </p:cNvPr>
          <p:cNvSpPr>
            <a:spLocks noGrp="1"/>
          </p:cNvSpPr>
          <p:nvPr>
            <p:ph type="title"/>
          </p:nvPr>
        </p:nvSpPr>
        <p:spPr>
          <a:xfrm>
            <a:off x="7349067" y="-1"/>
            <a:ext cx="2836333" cy="897467"/>
          </a:xfrm>
        </p:spPr>
        <p:txBody>
          <a:bodyPr/>
          <a:lstStyle/>
          <a:p>
            <a:r>
              <a:rPr lang="es-MX" dirty="0"/>
              <a:t>Ejemplo</a:t>
            </a:r>
            <a:endParaRPr lang="es-CR" dirty="0"/>
          </a:p>
        </p:txBody>
      </p:sp>
      <p:sp>
        <p:nvSpPr>
          <p:cNvPr id="3" name="CuadroTexto 2">
            <a:extLst>
              <a:ext uri="{FF2B5EF4-FFF2-40B4-BE49-F238E27FC236}">
                <a16:creationId xmlns:a16="http://schemas.microsoft.com/office/drawing/2014/main" id="{8A511EB7-797F-C277-6BB4-F8A47291B3CC}"/>
              </a:ext>
            </a:extLst>
          </p:cNvPr>
          <p:cNvSpPr txBox="1"/>
          <p:nvPr/>
        </p:nvSpPr>
        <p:spPr>
          <a:xfrm>
            <a:off x="135467" y="448733"/>
            <a:ext cx="12056533" cy="66787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600" b="1" dirty="0">
                <a:latin typeface="Arial" panose="020B0604020202020204" pitchFamily="34" charset="0"/>
                <a:cs typeface="Arial" panose="020B0604020202020204" pitchFamily="34" charset="0"/>
              </a:rPr>
              <a:t>Patrón de Arquitectura en Comercio Electrónico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MX"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Descripción: Una empresa de comercio electrónico busca optimizar su proceso de gestión de pedidos. Para ello, aplica el patrón de "Gestión de Pedidos", que proporciona un marco claro para manejar todo el ciclo de vida de un pedido, desde su creación hasta la entrega final.</a:t>
            </a:r>
          </a:p>
          <a:p>
            <a:endParaRPr lang="es-MX" dirty="0">
              <a:latin typeface="Arial" panose="020B0604020202020204" pitchFamily="34" charset="0"/>
              <a:cs typeface="Arial" panose="020B0604020202020204" pitchFamily="34" charset="0"/>
            </a:endParaRPr>
          </a:p>
          <a:p>
            <a:r>
              <a:rPr lang="es-MX" dirty="0">
                <a:latin typeface="Arial" panose="020B0604020202020204" pitchFamily="34" charset="0"/>
                <a:cs typeface="Arial" panose="020B0604020202020204" pitchFamily="34" charset="0"/>
              </a:rPr>
              <a:t>Componentes del Patrón de Gestión de Pedidos:</a:t>
            </a:r>
          </a:p>
          <a:p>
            <a:pPr>
              <a:buFont typeface="+mj-lt"/>
              <a:buAutoNum type="arabicPeriod"/>
            </a:pPr>
            <a:r>
              <a:rPr lang="es-MX" dirty="0">
                <a:latin typeface="Arial" panose="020B0604020202020204" pitchFamily="34" charset="0"/>
                <a:cs typeface="Arial" panose="020B0604020202020204" pitchFamily="34" charset="0"/>
              </a:rPr>
              <a:t>Creación del Pedido:</a:t>
            </a:r>
          </a:p>
          <a:p>
            <a:pPr marL="742950" lvl="1" indent="-285750">
              <a:buFont typeface="+mj-lt"/>
              <a:buAutoNum type="arabicPeriod"/>
            </a:pPr>
            <a:r>
              <a:rPr lang="es-MX" dirty="0">
                <a:latin typeface="Arial" panose="020B0604020202020204" pitchFamily="34" charset="0"/>
                <a:cs typeface="Arial" panose="020B0604020202020204" pitchFamily="34" charset="0"/>
              </a:rPr>
              <a:t>Descripción: El cliente selecciona productos y los agrega a su carrito de compras. Cuando está listo, confirma el pedido.</a:t>
            </a:r>
          </a:p>
          <a:p>
            <a:pPr marL="742950" lvl="1" indent="-285750">
              <a:buFont typeface="+mj-lt"/>
              <a:buAutoNum type="arabicPeriod"/>
            </a:pPr>
            <a:r>
              <a:rPr lang="es-MX" dirty="0">
                <a:latin typeface="Arial" panose="020B0604020202020204" pitchFamily="34" charset="0"/>
                <a:cs typeface="Arial" panose="020B0604020202020204" pitchFamily="34" charset="0"/>
              </a:rPr>
              <a:t>Acciones: Validación de stock y cálculo de impuestos y envío.</a:t>
            </a:r>
          </a:p>
          <a:p>
            <a:pPr>
              <a:buFont typeface="+mj-lt"/>
              <a:buAutoNum type="arabicPeriod"/>
            </a:pPr>
            <a:r>
              <a:rPr lang="es-MX" dirty="0">
                <a:latin typeface="Arial" panose="020B0604020202020204" pitchFamily="34" charset="0"/>
                <a:cs typeface="Arial" panose="020B0604020202020204" pitchFamily="34" charset="0"/>
              </a:rPr>
              <a:t>Procesamiento del Pedido:</a:t>
            </a:r>
          </a:p>
          <a:p>
            <a:pPr marL="742950" lvl="1" indent="-285750">
              <a:buFont typeface="+mj-lt"/>
              <a:buAutoNum type="arabicPeriod"/>
            </a:pPr>
            <a:r>
              <a:rPr lang="es-MX" dirty="0">
                <a:latin typeface="Arial" panose="020B0604020202020204" pitchFamily="34" charset="0"/>
                <a:cs typeface="Arial" panose="020B0604020202020204" pitchFamily="34" charset="0"/>
              </a:rPr>
              <a:t>Descripción: Una vez creado el pedido, se inicia el proceso de cumplimiento.</a:t>
            </a:r>
          </a:p>
          <a:p>
            <a:pPr marL="742950" lvl="1" indent="-285750">
              <a:buFont typeface="+mj-lt"/>
              <a:buAutoNum type="arabicPeriod"/>
            </a:pPr>
            <a:r>
              <a:rPr lang="es-MX" dirty="0">
                <a:latin typeface="Arial" panose="020B0604020202020204" pitchFamily="34" charset="0"/>
                <a:cs typeface="Arial" panose="020B0604020202020204" pitchFamily="34" charset="0"/>
              </a:rPr>
              <a:t>Acciones: Generación de la factura, reserva del inventario y notificación al equipo de logística.</a:t>
            </a:r>
          </a:p>
          <a:p>
            <a:pPr>
              <a:buFont typeface="+mj-lt"/>
              <a:buAutoNum type="arabicPeriod"/>
            </a:pPr>
            <a:r>
              <a:rPr lang="es-MX" dirty="0">
                <a:latin typeface="Arial" panose="020B0604020202020204" pitchFamily="34" charset="0"/>
                <a:cs typeface="Arial" panose="020B0604020202020204" pitchFamily="34" charset="0"/>
              </a:rPr>
              <a:t>Envío del Pedido:</a:t>
            </a:r>
          </a:p>
          <a:p>
            <a:pPr marL="742950" lvl="1" indent="-285750">
              <a:buFont typeface="+mj-lt"/>
              <a:buAutoNum type="arabicPeriod"/>
            </a:pPr>
            <a:r>
              <a:rPr lang="es-MX" dirty="0">
                <a:latin typeface="Arial" panose="020B0604020202020204" pitchFamily="34" charset="0"/>
                <a:cs typeface="Arial" panose="020B0604020202020204" pitchFamily="34" charset="0"/>
              </a:rPr>
              <a:t>Descripción: El pedido es empaquetado y enviado al cliente.</a:t>
            </a:r>
          </a:p>
          <a:p>
            <a:pPr marL="742950" lvl="1" indent="-285750">
              <a:buFont typeface="+mj-lt"/>
              <a:buAutoNum type="arabicPeriod"/>
            </a:pPr>
            <a:r>
              <a:rPr lang="es-MX" dirty="0">
                <a:latin typeface="Arial" panose="020B0604020202020204" pitchFamily="34" charset="0"/>
                <a:cs typeface="Arial" panose="020B0604020202020204" pitchFamily="34" charset="0"/>
              </a:rPr>
              <a:t>Acciones: Generación de la etiqueta de envío y asignación a un transportista.</a:t>
            </a:r>
          </a:p>
          <a:p>
            <a:pPr>
              <a:buFont typeface="+mj-lt"/>
              <a:buAutoNum type="arabicPeriod"/>
            </a:pPr>
            <a:r>
              <a:rPr lang="es-MX" dirty="0">
                <a:latin typeface="Arial" panose="020B0604020202020204" pitchFamily="34" charset="0"/>
                <a:cs typeface="Arial" panose="020B0604020202020204" pitchFamily="34" charset="0"/>
              </a:rPr>
              <a:t>Confirmación de Entrega:</a:t>
            </a:r>
          </a:p>
          <a:p>
            <a:pPr marL="742950" lvl="1" indent="-285750">
              <a:buFont typeface="+mj-lt"/>
              <a:buAutoNum type="arabicPeriod"/>
            </a:pPr>
            <a:r>
              <a:rPr lang="es-MX" dirty="0">
                <a:latin typeface="Arial" panose="020B0604020202020204" pitchFamily="34" charset="0"/>
                <a:cs typeface="Arial" panose="020B0604020202020204" pitchFamily="34" charset="0"/>
              </a:rPr>
              <a:t>Descripción: El sistema registra la entrega del pedido y se envía una notificación al cliente.</a:t>
            </a:r>
          </a:p>
          <a:p>
            <a:pPr marL="742950" lvl="1" indent="-285750">
              <a:buFont typeface="+mj-lt"/>
              <a:buAutoNum type="arabicPeriod"/>
            </a:pPr>
            <a:r>
              <a:rPr lang="es-MX" dirty="0">
                <a:latin typeface="Arial" panose="020B0604020202020204" pitchFamily="34" charset="0"/>
                <a:cs typeface="Arial" panose="020B0604020202020204" pitchFamily="34" charset="0"/>
              </a:rPr>
              <a:t>Acciones: Actualización del estado del pedido y recopilación de retroalimentación del cliente.</a:t>
            </a:r>
          </a:p>
          <a:p>
            <a:r>
              <a:rPr lang="es-MX" dirty="0">
                <a:latin typeface="Arial" panose="020B0604020202020204" pitchFamily="34" charset="0"/>
                <a:cs typeface="Arial" panose="020B0604020202020204" pitchFamily="34" charset="0"/>
              </a:rPr>
              <a:t>Objetivo del Patrón:</a:t>
            </a:r>
          </a:p>
          <a:p>
            <a:r>
              <a:rPr lang="es-MX" dirty="0">
                <a:latin typeface="Arial" panose="020B0604020202020204" pitchFamily="34" charset="0"/>
                <a:cs typeface="Arial" panose="020B0604020202020204" pitchFamily="34" charset="0"/>
              </a:rPr>
              <a:t>El patrón de gestión de pedidos permite a la empresa automatizar y estandarizar el proceso de pedidos, mejorando la eficiencia y la experiencia del cliente.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4615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F8027B-4FED-7CFE-CACB-12A0CEB5EE8A}"/>
              </a:ext>
            </a:extLst>
          </p:cNvPr>
          <p:cNvSpPr>
            <a:spLocks noGrp="1"/>
          </p:cNvSpPr>
          <p:nvPr>
            <p:ph type="title"/>
          </p:nvPr>
        </p:nvSpPr>
        <p:spPr>
          <a:xfrm>
            <a:off x="6094105" y="802955"/>
            <a:ext cx="4977976" cy="1454051"/>
          </a:xfrm>
        </p:spPr>
        <p:txBody>
          <a:bodyPr vert="horz" lIns="91440" tIns="45720" rIns="91440" bIns="45720" rtlCol="0" anchor="ctr">
            <a:normAutofit/>
          </a:bodyPr>
          <a:lstStyle/>
          <a:p>
            <a:r>
              <a:rPr lang="en-US" sz="3600" kern="1200">
                <a:solidFill>
                  <a:schemeClr val="tx2"/>
                </a:solidFill>
                <a:latin typeface="+mj-lt"/>
                <a:ea typeface="+mj-ea"/>
                <a:cs typeface="+mj-cs"/>
              </a:rPr>
              <a:t>¿Qué es una arquitectura de negocio?</a:t>
            </a:r>
          </a:p>
        </p:txBody>
      </p:sp>
      <p:pic>
        <p:nvPicPr>
          <p:cNvPr id="7" name="Graphic 6" descr="Apretón de manos">
            <a:extLst>
              <a:ext uri="{FF2B5EF4-FFF2-40B4-BE49-F238E27FC236}">
                <a16:creationId xmlns:a16="http://schemas.microsoft.com/office/drawing/2014/main" id="{375F015D-F9E6-CB25-86ED-BBF2F04224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uadroTexto 2">
            <a:extLst>
              <a:ext uri="{FF2B5EF4-FFF2-40B4-BE49-F238E27FC236}">
                <a16:creationId xmlns:a16="http://schemas.microsoft.com/office/drawing/2014/main" id="{ABB27595-16FF-C981-1576-53DFC83B84DF}"/>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a:solidFill>
                  <a:schemeClr val="tx2"/>
                </a:solidFill>
              </a:rPr>
              <a:t>Es cómo funciona una empresa. Ayuda a entender cómo están organizados los diferentes trabajos, las personas, y las herramientas que se usan para que todo marche bien y se logren los objetivos de la empresa.</a:t>
            </a:r>
          </a:p>
          <a:p>
            <a:pPr indent="-228600">
              <a:lnSpc>
                <a:spcPct val="90000"/>
              </a:lnSpc>
              <a:spcAft>
                <a:spcPts val="600"/>
              </a:spcAft>
              <a:buFont typeface="Arial" panose="020B0604020202020204" pitchFamily="34" charset="0"/>
              <a:buChar char="•"/>
            </a:pPr>
            <a:r>
              <a:rPr lang="en-US" sz="1100">
                <a:solidFill>
                  <a:schemeClr val="tx2"/>
                </a:solidFill>
              </a:rPr>
              <a:t>Aquí van los puntos clave más sencillos:</a:t>
            </a:r>
          </a:p>
          <a:p>
            <a:pPr indent="-228600">
              <a:lnSpc>
                <a:spcPct val="90000"/>
              </a:lnSpc>
              <a:spcAft>
                <a:spcPts val="600"/>
              </a:spcAft>
              <a:buFont typeface="Arial" panose="020B0604020202020204" pitchFamily="34" charset="0"/>
              <a:buChar char="•"/>
            </a:pPr>
            <a:endParaRPr lang="en-US" sz="1100">
              <a:solidFill>
                <a:schemeClr val="tx2"/>
              </a:solidFill>
            </a:endParaRPr>
          </a:p>
          <a:p>
            <a:pPr indent="-228600">
              <a:lnSpc>
                <a:spcPct val="90000"/>
              </a:lnSpc>
              <a:spcAft>
                <a:spcPts val="600"/>
              </a:spcAft>
              <a:buFont typeface="Arial" panose="020B0604020202020204" pitchFamily="34" charset="0"/>
              <a:buChar char="•"/>
            </a:pPr>
            <a:endParaRPr lang="en-US" sz="1100">
              <a:solidFill>
                <a:schemeClr val="tx2"/>
              </a:solidFill>
            </a:endParaRPr>
          </a:p>
          <a:p>
            <a:pPr indent="-228600">
              <a:lnSpc>
                <a:spcPct val="90000"/>
              </a:lnSpc>
              <a:spcAft>
                <a:spcPts val="600"/>
              </a:spcAft>
              <a:buFont typeface="Arial" panose="020B0604020202020204" pitchFamily="34" charset="0"/>
              <a:buChar char="•"/>
            </a:pPr>
            <a:r>
              <a:rPr lang="en-US" sz="1100" b="1">
                <a:solidFill>
                  <a:schemeClr val="tx2"/>
                </a:solidFill>
              </a:rPr>
              <a:t>Procesos</a:t>
            </a:r>
            <a:r>
              <a:rPr lang="en-US" sz="1100">
                <a:solidFill>
                  <a:schemeClr val="tx2"/>
                </a:solidFill>
              </a:rPr>
              <a:t>: Son las tareas o pasos que sigue la empresa para ofrecer sus productos o servicios.</a:t>
            </a:r>
          </a:p>
          <a:p>
            <a:pPr indent="-228600">
              <a:lnSpc>
                <a:spcPct val="90000"/>
              </a:lnSpc>
              <a:spcAft>
                <a:spcPts val="600"/>
              </a:spcAft>
              <a:buFont typeface="Arial" panose="020B0604020202020204" pitchFamily="34" charset="0"/>
              <a:buChar char="•"/>
            </a:pPr>
            <a:r>
              <a:rPr lang="en-US" sz="1100" b="1">
                <a:solidFill>
                  <a:schemeClr val="tx2"/>
                </a:solidFill>
              </a:rPr>
              <a:t>Vistas</a:t>
            </a:r>
            <a:r>
              <a:rPr lang="en-US" sz="1100">
                <a:solidFill>
                  <a:schemeClr val="tx2"/>
                </a:solidFill>
              </a:rPr>
              <a:t>: Son diferentes formas de ver cómo funciona la empresa, ya sea enfocándose en cómo se organizan los empleados, cómo se usa la tecnología, o cómo se logran los objetivos.</a:t>
            </a:r>
          </a:p>
          <a:p>
            <a:pPr indent="-228600">
              <a:lnSpc>
                <a:spcPct val="90000"/>
              </a:lnSpc>
              <a:spcAft>
                <a:spcPts val="600"/>
              </a:spcAft>
              <a:buFont typeface="Arial" panose="020B0604020202020204" pitchFamily="34" charset="0"/>
              <a:buChar char="•"/>
            </a:pPr>
            <a:r>
              <a:rPr lang="en-US" sz="1100" b="1">
                <a:solidFill>
                  <a:schemeClr val="tx2"/>
                </a:solidFill>
              </a:rPr>
              <a:t>Reglas</a:t>
            </a:r>
            <a:r>
              <a:rPr lang="en-US" sz="1100">
                <a:solidFill>
                  <a:schemeClr val="tx2"/>
                </a:solidFill>
              </a:rPr>
              <a:t>: Son las normas o políticas que la empresa sigue para funcionar correctamente.</a:t>
            </a:r>
          </a:p>
          <a:p>
            <a:pPr indent="-228600">
              <a:lnSpc>
                <a:spcPct val="90000"/>
              </a:lnSpc>
              <a:spcAft>
                <a:spcPts val="600"/>
              </a:spcAft>
              <a:buFont typeface="Arial" panose="020B0604020202020204" pitchFamily="34" charset="0"/>
              <a:buChar char="•"/>
            </a:pPr>
            <a:r>
              <a:rPr lang="en-US" sz="1100" b="1">
                <a:solidFill>
                  <a:schemeClr val="tx2"/>
                </a:solidFill>
              </a:rPr>
              <a:t>Patrones</a:t>
            </a:r>
            <a:r>
              <a:rPr lang="en-US" sz="1100">
                <a:solidFill>
                  <a:schemeClr val="tx2"/>
                </a:solidFill>
              </a:rPr>
              <a:t>: Son soluciones o formas de hacer las cosas que ya han demostrado ser efectivas y que se pueden repetir en diferentes partes de la empresa. Son como "recetas" o "modelos"</a:t>
            </a:r>
          </a:p>
          <a:p>
            <a:pPr indent="-228600">
              <a:lnSpc>
                <a:spcPct val="90000"/>
              </a:lnSpc>
              <a:spcAft>
                <a:spcPts val="600"/>
              </a:spcAft>
              <a:buFont typeface="Arial" panose="020B0604020202020204" pitchFamily="34" charset="0"/>
              <a:buChar char="•"/>
            </a:pPr>
            <a:endParaRPr lang="en-US" sz="11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914126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4 Título"/>
          <p:cNvSpPr>
            <a:spLocks noGrp="1"/>
          </p:cNvSpPr>
          <p:nvPr>
            <p:ph type="title"/>
          </p:nvPr>
        </p:nvSpPr>
        <p:spPr>
          <a:xfrm>
            <a:off x="1188069" y="381935"/>
            <a:ext cx="4008583" cy="5974414"/>
          </a:xfrm>
        </p:spPr>
        <p:txBody>
          <a:bodyPr vert="horz" lIns="91440" tIns="45720" rIns="91440" bIns="45720" rtlCol="0" anchor="ctr">
            <a:normAutofit/>
          </a:bodyPr>
          <a:lstStyle/>
          <a:p>
            <a:r>
              <a:rPr lang="en-US" sz="5600" kern="1200">
                <a:solidFill>
                  <a:srgbClr val="FFFFFF"/>
                </a:solidFill>
                <a:latin typeface="+mj-lt"/>
                <a:ea typeface="+mj-ea"/>
                <a:cs typeface="+mj-cs"/>
              </a:rPr>
              <a:t>Arquitectura del negocio</a:t>
            </a:r>
          </a:p>
        </p:txBody>
      </p:sp>
      <p:grpSp>
        <p:nvGrpSpPr>
          <p:cNvPr id="31" name="Group 3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3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3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3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6" name="5 Marcador de contenido"/>
          <p:cNvSpPr>
            <a:spLocks noGrp="1"/>
          </p:cNvSpPr>
          <p:nvPr>
            <p:ph sz="half" idx="1"/>
          </p:nvPr>
        </p:nvSpPr>
        <p:spPr>
          <a:xfrm>
            <a:off x="6297233" y="518400"/>
            <a:ext cx="4771607" cy="5837949"/>
          </a:xfrm>
        </p:spPr>
        <p:txBody>
          <a:bodyPr vert="horz" lIns="91440" tIns="45720" rIns="91440" bIns="45720" rtlCol="0" anchor="ctr">
            <a:normAutofit/>
          </a:bodyPr>
          <a:lstStyle/>
          <a:p>
            <a:endParaRPr lang="en-US" sz="2000" b="1" dirty="0">
              <a:ln w="1905"/>
              <a:solidFill>
                <a:schemeClr val="tx1">
                  <a:alpha val="80000"/>
                </a:schemeClr>
              </a:solidFill>
              <a:effectLst>
                <a:innerShdw blurRad="69850" dist="43180" dir="5400000">
                  <a:srgbClr val="000000">
                    <a:alpha val="65000"/>
                  </a:srgbClr>
                </a:innerShdw>
              </a:effectLst>
            </a:endParaRPr>
          </a:p>
          <a:p>
            <a:pPr marL="0" indent="0">
              <a:buNone/>
            </a:pPr>
            <a:r>
              <a:rPr lang="en-US" sz="4400" b="1" dirty="0">
                <a:ln w="1905"/>
                <a:solidFill>
                  <a:schemeClr val="tx1">
                    <a:alpha val="80000"/>
                  </a:schemeClr>
                </a:solidFill>
                <a:effectLst>
                  <a:innerShdw blurRad="69850" dist="43180" dir="5400000">
                    <a:srgbClr val="000000">
                      <a:alpha val="65000"/>
                    </a:srgbClr>
                  </a:innerShdw>
                </a:effectLst>
                <a:latin typeface="Arial" panose="020B0604020202020204" pitchFamily="34" charset="0"/>
                <a:cs typeface="Arial" panose="020B0604020202020204" pitchFamily="34" charset="0"/>
              </a:rPr>
              <a:t>VISTAS</a:t>
            </a:r>
          </a:p>
        </p:txBody>
      </p:sp>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164861A-2262-C7C7-B28F-9E672EF24222}"/>
              </a:ext>
            </a:extLst>
          </p:cNvPr>
          <p:cNvSpPr>
            <a:spLocks noGrp="1"/>
          </p:cNvSpPr>
          <p:nvPr>
            <p:ph type="title"/>
          </p:nvPr>
        </p:nvSpPr>
        <p:spPr>
          <a:xfrm>
            <a:off x="1383564" y="348865"/>
            <a:ext cx="9718111" cy="1576446"/>
          </a:xfrm>
        </p:spPr>
        <p:txBody>
          <a:bodyPr vert="horz" lIns="91440" tIns="45720" rIns="91440" bIns="45720" rtlCol="0" anchor="ctr">
            <a:normAutofit/>
          </a:bodyPr>
          <a:lstStyle/>
          <a:p>
            <a:r>
              <a:rPr lang="en-US" sz="4000" kern="1200" dirty="0" err="1">
                <a:solidFill>
                  <a:srgbClr val="FFFFFF"/>
                </a:solidFill>
                <a:latin typeface="+mj-lt"/>
                <a:ea typeface="+mj-ea"/>
                <a:cs typeface="+mj-cs"/>
              </a:rPr>
              <a:t>Arquitectura</a:t>
            </a:r>
            <a:r>
              <a:rPr lang="en-US" sz="4000" kern="1200" dirty="0">
                <a:solidFill>
                  <a:srgbClr val="FFFFFF"/>
                </a:solidFill>
                <a:latin typeface="+mj-lt"/>
                <a:ea typeface="+mj-ea"/>
                <a:cs typeface="+mj-cs"/>
              </a:rPr>
              <a:t> del </a:t>
            </a:r>
            <a:r>
              <a:rPr lang="en-US" sz="4000" kern="1200" dirty="0" err="1">
                <a:solidFill>
                  <a:srgbClr val="FFFFFF"/>
                </a:solidFill>
                <a:latin typeface="+mj-lt"/>
                <a:ea typeface="+mj-ea"/>
                <a:cs typeface="+mj-cs"/>
              </a:rPr>
              <a:t>Negocio</a:t>
            </a:r>
            <a:r>
              <a:rPr lang="en-US" sz="4000" kern="1200" dirty="0">
                <a:solidFill>
                  <a:srgbClr val="FFFFFF"/>
                </a:solidFill>
                <a:latin typeface="+mj-lt"/>
                <a:ea typeface="+mj-ea"/>
                <a:cs typeface="+mj-cs"/>
              </a:rPr>
              <a:t>: Vistas</a:t>
            </a:r>
          </a:p>
        </p:txBody>
      </p:sp>
      <p:graphicFrame>
        <p:nvGraphicFramePr>
          <p:cNvPr id="17" name="CuadroTexto 2">
            <a:extLst>
              <a:ext uri="{FF2B5EF4-FFF2-40B4-BE49-F238E27FC236}">
                <a16:creationId xmlns:a16="http://schemas.microsoft.com/office/drawing/2014/main" id="{5E69C33C-B352-AFA3-4309-BC96C80BFFB1}"/>
              </a:ext>
            </a:extLst>
          </p:cNvPr>
          <p:cNvGraphicFramePr/>
          <p:nvPr>
            <p:extLst>
              <p:ext uri="{D42A27DB-BD31-4B8C-83A1-F6EECF244321}">
                <p14:modId xmlns:p14="http://schemas.microsoft.com/office/powerpoint/2010/main" val="67689578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100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9ADF252-2DA5-2561-42E4-3934A50406D1}"/>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¿Para qué sirve?</a:t>
            </a:r>
          </a:p>
        </p:txBody>
      </p:sp>
      <p:graphicFrame>
        <p:nvGraphicFramePr>
          <p:cNvPr id="5" name="CuadroTexto 2">
            <a:extLst>
              <a:ext uri="{FF2B5EF4-FFF2-40B4-BE49-F238E27FC236}">
                <a16:creationId xmlns:a16="http://schemas.microsoft.com/office/drawing/2014/main" id="{2D1E554B-6FDD-26A4-69BE-4DC21F364191}"/>
              </a:ext>
            </a:extLst>
          </p:cNvPr>
          <p:cNvGraphicFramePr/>
          <p:nvPr>
            <p:extLst>
              <p:ext uri="{D42A27DB-BD31-4B8C-83A1-F6EECF244321}">
                <p14:modId xmlns:p14="http://schemas.microsoft.com/office/powerpoint/2010/main" val="386313113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658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sferas en equilibrio">
            <a:extLst>
              <a:ext uri="{FF2B5EF4-FFF2-40B4-BE49-F238E27FC236}">
                <a16:creationId xmlns:a16="http://schemas.microsoft.com/office/drawing/2014/main" id="{1BFF639C-264C-52BD-F340-EC6E6AE895C5}"/>
              </a:ext>
            </a:extLst>
          </p:cNvPr>
          <p:cNvPicPr>
            <a:picLocks noChangeAspect="1"/>
          </p:cNvPicPr>
          <p:nvPr/>
        </p:nvPicPr>
        <p:blipFill>
          <a:blip r:embed="rId2">
            <a:alphaModFix amt="50000"/>
          </a:blip>
          <a:srcRect t="11867" b="5107"/>
          <a:stretch/>
        </p:blipFill>
        <p:spPr>
          <a:xfrm>
            <a:off x="20" y="1"/>
            <a:ext cx="12191980" cy="6857999"/>
          </a:xfrm>
          <a:prstGeom prst="rect">
            <a:avLst/>
          </a:prstGeom>
        </p:spPr>
      </p:pic>
      <p:sp>
        <p:nvSpPr>
          <p:cNvPr id="2" name="Título 1">
            <a:extLst>
              <a:ext uri="{FF2B5EF4-FFF2-40B4-BE49-F238E27FC236}">
                <a16:creationId xmlns:a16="http://schemas.microsoft.com/office/drawing/2014/main" id="{3612549A-ECB6-B455-CA86-A61500665955}"/>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Ventajas vs Desventajas</a:t>
            </a:r>
          </a:p>
        </p:txBody>
      </p:sp>
    </p:spTree>
    <p:extLst>
      <p:ext uri="{BB962C8B-B14F-4D97-AF65-F5344CB8AC3E}">
        <p14:creationId xmlns:p14="http://schemas.microsoft.com/office/powerpoint/2010/main" val="34197634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uadroTexto 2">
            <a:extLst>
              <a:ext uri="{FF2B5EF4-FFF2-40B4-BE49-F238E27FC236}">
                <a16:creationId xmlns:a16="http://schemas.microsoft.com/office/drawing/2014/main" id="{AF31244E-12FA-27AA-0E35-A6B8A5CC1AD2}"/>
              </a:ext>
            </a:extLst>
          </p:cNvPr>
          <p:cNvGraphicFramePr/>
          <p:nvPr/>
        </p:nvGraphicFramePr>
        <p:xfrm>
          <a:off x="477795" y="1166842"/>
          <a:ext cx="11368216" cy="45243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5500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83173F-4857-58AE-1708-E0F7D0279EA1}"/>
              </a:ext>
            </a:extLst>
          </p:cNvPr>
          <p:cNvSpPr>
            <a:spLocks noGrp="1"/>
          </p:cNvSpPr>
          <p:nvPr>
            <p:ph type="title"/>
          </p:nvPr>
        </p:nvSpPr>
        <p:spPr>
          <a:xfrm>
            <a:off x="1389278" y="1233241"/>
            <a:ext cx="3240506" cy="4064628"/>
          </a:xfrm>
        </p:spPr>
        <p:txBody>
          <a:bodyPr vert="horz" lIns="91440" tIns="45720" rIns="91440" bIns="45720" rtlCol="0" anchor="ctr">
            <a:normAutofit/>
          </a:bodyPr>
          <a:lstStyle/>
          <a:p>
            <a:r>
              <a:rPr lang="en-US" sz="4100" kern="1200">
                <a:solidFill>
                  <a:srgbClr val="FFFFFF"/>
                </a:solidFill>
                <a:latin typeface="+mj-lt"/>
                <a:ea typeface="+mj-ea"/>
                <a:cs typeface="+mj-cs"/>
              </a:rPr>
              <a:t>¿Cómo identificarlas?</a:t>
            </a:r>
          </a:p>
        </p:txBody>
      </p:sp>
      <p:sp>
        <p:nvSpPr>
          <p:cNvPr id="16" name="Freeform: Shape 15">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CuadroTexto 6">
            <a:extLst>
              <a:ext uri="{FF2B5EF4-FFF2-40B4-BE49-F238E27FC236}">
                <a16:creationId xmlns:a16="http://schemas.microsoft.com/office/drawing/2014/main" id="{10EBC8F6-D92B-F101-725F-B17EA7C148B6}"/>
              </a:ext>
            </a:extLst>
          </p:cNvPr>
          <p:cNvSpPr txBox="1"/>
          <p:nvPr/>
        </p:nvSpPr>
        <p:spPr>
          <a:xfrm>
            <a:off x="6096000" y="820879"/>
            <a:ext cx="5618205" cy="543787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Definir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objetivo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Determina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área</a:t>
            </a:r>
            <a:r>
              <a:rPr lang="en-US" sz="2000" dirty="0">
                <a:latin typeface="Arial" panose="020B0604020202020204" pitchFamily="34" charset="0"/>
                <a:cs typeface="Arial" panose="020B0604020202020204" pitchFamily="34" charset="0"/>
              </a:rPr>
              <a:t> del </a:t>
            </a:r>
            <a:r>
              <a:rPr lang="en-US" sz="2000" dirty="0" err="1">
                <a:latin typeface="Arial" panose="020B0604020202020204" pitchFamily="34" charset="0"/>
                <a:cs typeface="Arial" panose="020B0604020202020204" pitchFamily="34" charset="0"/>
              </a:rPr>
              <a:t>negocio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necesita</a:t>
            </a:r>
            <a:r>
              <a:rPr lang="en-US" sz="2000" dirty="0">
                <a:latin typeface="Arial" panose="020B0604020202020204" pitchFamily="34" charset="0"/>
                <a:cs typeface="Arial" panose="020B0604020202020204" pitchFamily="34" charset="0"/>
              </a:rPr>
              <a:t> ser </a:t>
            </a:r>
            <a:r>
              <a:rPr lang="en-US" sz="2000" dirty="0" err="1">
                <a:latin typeface="Arial" panose="020B0604020202020204" pitchFamily="34" charset="0"/>
                <a:cs typeface="Arial" panose="020B0604020202020204" pitchFamily="34" charset="0"/>
              </a:rPr>
              <a:t>analizada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ya</a:t>
            </a:r>
            <a:r>
              <a:rPr lang="en-US" sz="2000" dirty="0">
                <a:latin typeface="Arial" panose="020B0604020202020204" pitchFamily="34" charset="0"/>
                <a:cs typeface="Arial" panose="020B0604020202020204" pitchFamily="34" charset="0"/>
              </a:rPr>
              <a:t> sea </a:t>
            </a:r>
            <a:r>
              <a:rPr lang="en-US" sz="2000" dirty="0" err="1">
                <a:latin typeface="Arial" panose="020B0604020202020204" pitchFamily="34" charset="0"/>
                <a:cs typeface="Arial" panose="020B0604020202020204" pitchFamily="34" charset="0"/>
              </a:rPr>
              <a:t>desde</a:t>
            </a:r>
            <a:r>
              <a:rPr lang="en-US" sz="2000" dirty="0">
                <a:latin typeface="Arial" panose="020B0604020202020204" pitchFamily="34" charset="0"/>
                <a:cs typeface="Arial" panose="020B0604020202020204" pitchFamily="34" charset="0"/>
              </a:rPr>
              <a:t> la </a:t>
            </a:r>
            <a:r>
              <a:rPr lang="en-US" sz="2000" dirty="0" err="1">
                <a:latin typeface="Arial" panose="020B0604020202020204" pitchFamily="34" charset="0"/>
                <a:cs typeface="Arial" panose="020B0604020202020204" pitchFamily="34" charset="0"/>
              </a:rPr>
              <a:t>perspectiva</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procesos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tecnología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datos</a:t>
            </a:r>
            <a:r>
              <a:rPr lang="en-US" sz="2000" dirty="0">
                <a:latin typeface="Arial" panose="020B0604020202020204" pitchFamily="34" charset="0"/>
                <a:cs typeface="Arial" panose="020B0604020202020204" pitchFamily="34" charset="0"/>
              </a:rPr>
              <a:t> o personas.</a:t>
            </a:r>
          </a:p>
          <a:p>
            <a:pPr indent="-228600">
              <a:lnSpc>
                <a:spcPct val="90000"/>
              </a:lnSpc>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Identificar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los</a:t>
            </a:r>
            <a:r>
              <a:rPr lang="en-US" sz="2000" dirty="0">
                <a:latin typeface="Arial" panose="020B0604020202020204" pitchFamily="34" charset="0"/>
                <a:cs typeface="Arial" panose="020B0604020202020204" pitchFamily="34" charset="0"/>
              </a:rPr>
              <a:t> stakeholders: Define a las partes </a:t>
            </a:r>
            <a:r>
              <a:rPr lang="en-US" sz="2000" dirty="0" err="1">
                <a:latin typeface="Arial" panose="020B0604020202020204" pitchFamily="34" charset="0"/>
                <a:cs typeface="Arial" panose="020B0604020202020204" pitchFamily="34" charset="0"/>
              </a:rPr>
              <a:t>interesadas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involucradas</a:t>
            </a:r>
            <a:r>
              <a:rPr lang="en-US" sz="2000" dirty="0">
                <a:latin typeface="Arial" panose="020B0604020202020204" pitchFamily="34" charset="0"/>
                <a:cs typeface="Arial" panose="020B0604020202020204" pitchFamily="34" charset="0"/>
              </a:rPr>
              <a:t> que </a:t>
            </a:r>
            <a:r>
              <a:rPr lang="en-US" sz="2000" dirty="0" err="1">
                <a:latin typeface="Arial" panose="020B0604020202020204" pitchFamily="34" charset="0"/>
                <a:cs typeface="Arial" panose="020B0604020202020204" pitchFamily="34" charset="0"/>
              </a:rPr>
              <a:t>necesitan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visualizar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parte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específica</a:t>
            </a:r>
            <a:r>
              <a:rPr lang="en-US" sz="2000" dirty="0">
                <a:latin typeface="Arial" panose="020B0604020202020204" pitchFamily="34" charset="0"/>
                <a:cs typeface="Arial" panose="020B0604020202020204" pitchFamily="34" charset="0"/>
              </a:rPr>
              <a:t> del </a:t>
            </a:r>
            <a:r>
              <a:rPr lang="en-US" sz="2000" dirty="0" err="1">
                <a:latin typeface="Arial" panose="020B0604020202020204" pitchFamily="34" charset="0"/>
                <a:cs typeface="Arial" panose="020B0604020202020204" pitchFamily="34" charset="0"/>
              </a:rPr>
              <a:t>negocio</a:t>
            </a:r>
            <a:r>
              <a:rPr lang="en-US" sz="2000" dirty="0">
                <a:latin typeface="Arial" panose="020B0604020202020204" pitchFamily="34" charset="0"/>
                <a:cs typeface="Arial" panose="020B0604020202020204" pitchFamily="34" charset="0"/>
              </a:rPr>
              <a:t>.</a:t>
            </a:r>
          </a:p>
          <a:p>
            <a:pPr indent="-228600">
              <a:lnSpc>
                <a:spcPct val="90000"/>
              </a:lnSpc>
              <a:spcAft>
                <a:spcPts val="600"/>
              </a:spcAft>
              <a:buFont typeface="Arial" panose="020B0604020202020204" pitchFamily="34" charset="0"/>
              <a:buChar char="•"/>
            </a:pPr>
            <a:r>
              <a:rPr lang="en-US" sz="2000" dirty="0" err="1">
                <a:latin typeface="Arial" panose="020B0604020202020204" pitchFamily="34" charset="0"/>
                <a:cs typeface="Arial" panose="020B0604020202020204" pitchFamily="34" charset="0"/>
              </a:rPr>
              <a:t>Seleccionar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enfoque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adecuado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Según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propósito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como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mejora</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procesos</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planificación</a:t>
            </a:r>
            <a:r>
              <a:rPr lang="en-US" sz="2000" dirty="0">
                <a:latin typeface="Arial" panose="020B0604020202020204" pitchFamily="34" charset="0"/>
                <a:cs typeface="Arial" panose="020B0604020202020204" pitchFamily="34" charset="0"/>
              </a:rPr>
              <a:t> de TI), </a:t>
            </a:r>
            <a:r>
              <a:rPr lang="en-US" sz="2000" dirty="0" err="1">
                <a:latin typeface="Arial" panose="020B0604020202020204" pitchFamily="34" charset="0"/>
                <a:cs typeface="Arial" panose="020B0604020202020204" pitchFamily="34" charset="0"/>
              </a:rPr>
              <a:t>selecciona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marco</a:t>
            </a:r>
            <a:r>
              <a:rPr lang="en-US" sz="2000" dirty="0">
                <a:latin typeface="Arial" panose="020B0604020202020204" pitchFamily="34" charset="0"/>
                <a:cs typeface="Arial" panose="020B0604020202020204" pitchFamily="34" charset="0"/>
              </a:rPr>
              <a:t> de vista </a:t>
            </a:r>
            <a:r>
              <a:rPr lang="en-US" sz="2000" dirty="0" err="1">
                <a:latin typeface="Arial" panose="020B0604020202020204" pitchFamily="34" charset="0"/>
                <a:cs typeface="Arial" panose="020B0604020202020204" pitchFamily="34" charset="0"/>
              </a:rPr>
              <a:t>adecuado</a:t>
            </a:r>
            <a:r>
              <a:rPr lang="en-US" sz="2000" dirty="0">
                <a:latin typeface="Arial" panose="020B0604020202020204" pitchFamily="34" charset="0"/>
                <a:cs typeface="Arial" panose="020B0604020202020204" pitchFamily="34" charset="0"/>
              </a:rPr>
              <a:t>. Por </a:t>
            </a:r>
            <a:r>
              <a:rPr lang="en-US" sz="2000" dirty="0" err="1">
                <a:latin typeface="Arial" panose="020B0604020202020204" pitchFamily="34" charset="0"/>
                <a:cs typeface="Arial" panose="020B0604020202020204" pitchFamily="34" charset="0"/>
              </a:rPr>
              <a:t>ejemplo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puedes</a:t>
            </a:r>
            <a:r>
              <a:rPr lang="en-US" sz="2000" dirty="0">
                <a:latin typeface="Arial" panose="020B0604020202020204" pitchFamily="34" charset="0"/>
                <a:cs typeface="Arial" panose="020B0604020202020204" pitchFamily="34" charset="0"/>
              </a:rPr>
              <a:t> usar vistas de </a:t>
            </a:r>
            <a:r>
              <a:rPr lang="en-US" sz="2000" dirty="0" err="1">
                <a:latin typeface="Arial" panose="020B0604020202020204" pitchFamily="34" charset="0"/>
                <a:cs typeface="Arial" panose="020B0604020202020204" pitchFamily="34" charset="0"/>
              </a:rPr>
              <a:t>procesos</a:t>
            </a:r>
            <a:r>
              <a:rPr lang="en-US" sz="2000" dirty="0">
                <a:latin typeface="Arial" panose="020B0604020202020204" pitchFamily="34" charset="0"/>
                <a:cs typeface="Arial" panose="020B0604020202020204" pitchFamily="34" charset="0"/>
              </a:rPr>
              <a:t> para la </a:t>
            </a:r>
            <a:r>
              <a:rPr lang="en-US" sz="2000" dirty="0" err="1">
                <a:latin typeface="Arial" panose="020B0604020202020204" pitchFamily="34" charset="0"/>
                <a:cs typeface="Arial" panose="020B0604020202020204" pitchFamily="34" charset="0"/>
              </a:rPr>
              <a:t>optimización</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flujos</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trabajo</a:t>
            </a:r>
            <a:r>
              <a:rPr lang="en-US" sz="2000" dirty="0">
                <a:latin typeface="Arial" panose="020B0604020202020204" pitchFamily="34" charset="0"/>
                <a:cs typeface="Arial" panose="020B0604020202020204" pitchFamily="34" charset="0"/>
              </a:rPr>
              <a:t> o vistas de </a:t>
            </a:r>
            <a:r>
              <a:rPr lang="en-US" sz="2000" dirty="0" err="1">
                <a:latin typeface="Arial" panose="020B0604020202020204" pitchFamily="34" charset="0"/>
                <a:cs typeface="Arial" panose="020B0604020202020204" pitchFamily="34" charset="0"/>
              </a:rPr>
              <a:t>infraestructura</a:t>
            </a:r>
            <a:r>
              <a:rPr lang="en-US" sz="2000" dirty="0">
                <a:latin typeface="Arial" panose="020B0604020202020204" pitchFamily="34" charset="0"/>
                <a:cs typeface="Arial" panose="020B0604020202020204" pitchFamily="34" charset="0"/>
              </a:rPr>
              <a:t> para la </a:t>
            </a:r>
            <a:r>
              <a:rPr lang="en-US" sz="2000" dirty="0" err="1">
                <a:latin typeface="Arial" panose="020B0604020202020204" pitchFamily="34" charset="0"/>
                <a:cs typeface="Arial" panose="020B0604020202020204" pitchFamily="34" charset="0"/>
              </a:rPr>
              <a:t>gestión</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tecnología</a:t>
            </a:r>
            <a:r>
              <a:rPr lang="en-US" sz="2000" dirty="0">
                <a:latin typeface="Arial" panose="020B0604020202020204" pitchFamily="34" charset="0"/>
                <a:cs typeface="Arial" panose="020B0604020202020204" pitchFamily="34" charset="0"/>
              </a:rPr>
              <a:t>.</a:t>
            </a:r>
          </a:p>
          <a:p>
            <a:pPr indent="-228600">
              <a:lnSpc>
                <a:spcPct val="90000"/>
              </a:lnSpc>
              <a:spcAft>
                <a:spcPts val="600"/>
              </a:spcAft>
              <a:buFont typeface="Arial" panose="020B0604020202020204" pitchFamily="34" charset="0"/>
              <a:buChar char="•"/>
            </a:pPr>
            <a:r>
              <a:rPr lang="en-US" sz="2000" dirty="0">
                <a:latin typeface="Arial" panose="020B0604020202020204" pitchFamily="34" charset="0"/>
                <a:cs typeface="Arial" panose="020B0604020202020204" pitchFamily="34" charset="0"/>
              </a:rPr>
              <a:t>Usar </a:t>
            </a:r>
            <a:r>
              <a:rPr lang="en-US" sz="2000" dirty="0" err="1">
                <a:latin typeface="Arial" panose="020B0604020202020204" pitchFamily="34" charset="0"/>
                <a:cs typeface="Arial" panose="020B0604020202020204" pitchFamily="34" charset="0"/>
              </a:rPr>
              <a:t>marcos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predefinidos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Apóyate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marcos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como</a:t>
            </a:r>
            <a:r>
              <a:rPr lang="en-US" sz="2000" dirty="0">
                <a:latin typeface="Arial" panose="020B0604020202020204" pitchFamily="34" charset="0"/>
                <a:cs typeface="Arial" panose="020B0604020202020204" pitchFamily="34" charset="0"/>
              </a:rPr>
              <a:t> TOGAF o ArchiMate, que </a:t>
            </a:r>
            <a:r>
              <a:rPr lang="en-US" sz="2000" dirty="0" err="1">
                <a:latin typeface="Arial" panose="020B0604020202020204" pitchFamily="34" charset="0"/>
                <a:cs typeface="Arial" panose="020B0604020202020204" pitchFamily="34" charset="0"/>
              </a:rPr>
              <a:t>ofrecen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estructuras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claras</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metodologías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probadas</a:t>
            </a:r>
            <a:r>
              <a:rPr lang="en-US" sz="2000" dirty="0">
                <a:latin typeface="Arial" panose="020B0604020202020204" pitchFamily="34" charset="0"/>
                <a:cs typeface="Arial" panose="020B0604020202020204" pitchFamily="34" charset="0"/>
              </a:rPr>
              <a:t> para </a:t>
            </a:r>
            <a:r>
              <a:rPr lang="en-US" sz="2000" dirty="0" err="1">
                <a:latin typeface="Arial" panose="020B0604020202020204" pitchFamily="34" charset="0"/>
                <a:cs typeface="Arial" panose="020B0604020202020204" pitchFamily="34" charset="0"/>
              </a:rPr>
              <a:t>definir</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gestionar</a:t>
            </a:r>
            <a:r>
              <a:rPr lang="en-US" sz="2000" dirty="0">
                <a:latin typeface="Arial" panose="020B0604020202020204" pitchFamily="34" charset="0"/>
                <a:cs typeface="Arial" panose="020B0604020202020204" pitchFamily="34" charset="0"/>
              </a:rPr>
              <a:t> vistas.</a:t>
            </a:r>
          </a:p>
        </p:txBody>
      </p:sp>
      <p:sp>
        <p:nvSpPr>
          <p:cNvPr id="22" name="Freeform: Shape 21">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7207653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539</TotalTime>
  <Words>2235</Words>
  <Application>Microsoft Office PowerPoint</Application>
  <PresentationFormat>Panorámica</PresentationFormat>
  <Paragraphs>140</Paragraphs>
  <Slides>24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Aptos</vt:lpstr>
      <vt:lpstr>Aptos Display</vt:lpstr>
      <vt:lpstr>Arial</vt:lpstr>
      <vt:lpstr>Calibri</vt:lpstr>
      <vt:lpstr>Tema de Office</vt:lpstr>
      <vt:lpstr>           INGENIERIA DE REQUERIMIENTOS  </vt:lpstr>
      <vt:lpstr>MODELADO DE NEGOCIO</vt:lpstr>
      <vt:lpstr>¿Qué es una arquitectura de negocio?</vt:lpstr>
      <vt:lpstr>Arquitectura del negocio</vt:lpstr>
      <vt:lpstr>Arquitectura del Negocio: Vistas</vt:lpstr>
      <vt:lpstr>¿Para qué sirve?</vt:lpstr>
      <vt:lpstr>Ventajas vs Desventajas</vt:lpstr>
      <vt:lpstr>Presentación de PowerPoint</vt:lpstr>
      <vt:lpstr>¿Cómo identificarlas?</vt:lpstr>
      <vt:lpstr>Ejemplo</vt:lpstr>
      <vt:lpstr>Arquitectura del negocio</vt:lpstr>
      <vt:lpstr>Arquitectura del Negocio: Reglas</vt:lpstr>
      <vt:lpstr>¿Para qué sirve?</vt:lpstr>
      <vt:lpstr>Ventajas vs Desventajas</vt:lpstr>
      <vt:lpstr>Presentación de PowerPoint</vt:lpstr>
      <vt:lpstr>¿Cómo identificarlas?</vt:lpstr>
      <vt:lpstr>Ejemplo</vt:lpstr>
      <vt:lpstr>Arquitectura del negocio</vt:lpstr>
      <vt:lpstr>Arquitectura del Negocio: PATRONES</vt:lpstr>
      <vt:lpstr>¿Para qué sirve?</vt:lpstr>
      <vt:lpstr>Ventajas vs Desventajas</vt:lpstr>
      <vt:lpstr>Presentación de PowerPoint</vt:lpstr>
      <vt:lpstr>¿Cómo identificarlas?</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INGENIERIA DE REQUERIMIENTOS  </dc:title>
  <dc:creator>HILLARY HELLER SANCHEZ NOGUERA</dc:creator>
  <cp:lastModifiedBy>Hillary Sánchez Noguera</cp:lastModifiedBy>
  <cp:revision>6</cp:revision>
  <dcterms:created xsi:type="dcterms:W3CDTF">2024-09-12T00:45:50Z</dcterms:created>
  <dcterms:modified xsi:type="dcterms:W3CDTF">2024-10-03T15:29:55Z</dcterms:modified>
</cp:coreProperties>
</file>