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91" r:id="rId5"/>
    <p:sldId id="268" r:id="rId6"/>
    <p:sldId id="305" r:id="rId7"/>
    <p:sldId id="306" r:id="rId8"/>
    <p:sldId id="307" r:id="rId9"/>
    <p:sldId id="318" r:id="rId10"/>
    <p:sldId id="310" r:id="rId11"/>
    <p:sldId id="309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0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7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4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1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8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3609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7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01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89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1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2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2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50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130" y="1858160"/>
            <a:ext cx="7063740" cy="2416660"/>
          </a:xfrm>
        </p:spPr>
        <p:txBody>
          <a:bodyPr>
            <a:normAutofit/>
          </a:bodyPr>
          <a:lstStyle/>
          <a:p>
            <a:pPr algn="ctr"/>
            <a:r>
              <a:rPr lang="es-CR" sz="2400" dirty="0"/>
              <a:t>ADMINISTRACIÓN DE LA CONFIGURACIÓN  </a:t>
            </a:r>
            <a:br>
              <a:rPr lang="es-CR" sz="2400" dirty="0"/>
            </a:br>
            <a:br>
              <a:rPr lang="es-CR" sz="2400" dirty="0"/>
            </a:br>
            <a:r>
              <a:rPr lang="es-CR" sz="2400" dirty="0"/>
              <a:t>Y</a:t>
            </a:r>
            <a:br>
              <a:rPr lang="es-CR" sz="2400" dirty="0"/>
            </a:br>
            <a:br>
              <a:rPr lang="es-CR" sz="2400" dirty="0"/>
            </a:br>
            <a:r>
              <a:rPr lang="es-ES" sz="2400" dirty="0"/>
              <a:t>CONCEPTOS BÁSICOS DE ESTIMACIÓN Y MÉTRICAS DE CALIDAD Y PRODUCTIVIDAD DEL SOFTWARE</a:t>
            </a:r>
            <a:endParaRPr lang="es-E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r>
              <a:rPr dirty="0"/>
              <a:t>Autor: </a:t>
            </a:r>
            <a:r>
              <a:rPr lang="es-ES" dirty="0"/>
              <a:t>Marlon Obando Cordero</a:t>
            </a:r>
            <a:endParaRPr dirty="0"/>
          </a:p>
          <a:p>
            <a:r>
              <a:rPr dirty="0" err="1"/>
              <a:t>Fecha</a:t>
            </a:r>
            <a:r>
              <a:rPr dirty="0"/>
              <a:t>:</a:t>
            </a:r>
            <a:r>
              <a:rPr lang="es-ES" dirty="0"/>
              <a:t> 05/02/2025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B083057-D094-68CA-35C3-953519553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66" y="-541295"/>
            <a:ext cx="4570390" cy="2399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611B4-09D4-A1FE-2EA3-25EDC29A3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8F73-60BA-2D33-AF76-18721DF3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CONCEPTOS BÁSICOS DE ESTIMACIÓN Y MÉTRICAS DE CALIDAD Y PRODUCTIVIDAD DEL SOFTWARE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EE232CE-E96F-0942-F617-1E70AB9ABDF3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sz="1800" dirty="0"/>
              <a:t>Vistazo general a las métricas de calidad en el software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B1D708C-059A-8DC0-FF48-5A695034A536}"/>
              </a:ext>
            </a:extLst>
          </p:cNvPr>
          <p:cNvSpPr txBox="1"/>
          <p:nvPr/>
        </p:nvSpPr>
        <p:spPr>
          <a:xfrm>
            <a:off x="-1" y="1026154"/>
            <a:ext cx="846141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dirty="0"/>
              <a:t>Las </a:t>
            </a:r>
            <a:r>
              <a:rPr lang="es-ES" b="1" dirty="0"/>
              <a:t>métricas de calidad</a:t>
            </a:r>
            <a:r>
              <a:rPr lang="es-ES" dirty="0"/>
              <a:t> son herramientas cuantitativas que ayudan a evaluar atributos críticos del software. Entre las métricas más comunes se encuentran:</a:t>
            </a:r>
          </a:p>
          <a:p>
            <a:pPr>
              <a:buNone/>
            </a:pPr>
            <a:endParaRPr lang="es-ES" dirty="0"/>
          </a:p>
          <a:p>
            <a:r>
              <a:rPr lang="es-ES" b="1" dirty="0"/>
              <a:t>Defectos por KLOC (mil líneas de código):</a:t>
            </a:r>
            <a:br>
              <a:rPr lang="es-ES" dirty="0"/>
            </a:br>
            <a:r>
              <a:rPr lang="es-ES" dirty="0"/>
              <a:t>Permite medir la cantidad de errores detectados por cada mil líneas de código. Un número menor sugiere un código de mayor calidad y mejor mantenibilidad.</a:t>
            </a:r>
          </a:p>
          <a:p>
            <a:endParaRPr lang="es-ES" b="1" dirty="0"/>
          </a:p>
          <a:p>
            <a:r>
              <a:rPr lang="es-ES" b="1" dirty="0"/>
              <a:t>Tiempo Medio Entre Fallos (MTBF):</a:t>
            </a:r>
            <a:br>
              <a:rPr lang="es-ES" dirty="0"/>
            </a:br>
            <a:r>
              <a:rPr lang="es-ES" dirty="0"/>
              <a:t>Indica el promedio de tiempo que el software funciona sin experimentar fallos. Un MTBF alto es deseable, ya que implica mayor fiabilidad.</a:t>
            </a:r>
          </a:p>
          <a:p>
            <a:endParaRPr lang="es-ES" b="1" dirty="0"/>
          </a:p>
          <a:p>
            <a:r>
              <a:rPr lang="es-ES" b="1" dirty="0"/>
              <a:t>Cobertura de Pruebas:</a:t>
            </a:r>
            <a:br>
              <a:rPr lang="es-ES" dirty="0"/>
            </a:br>
            <a:r>
              <a:rPr lang="es-ES" dirty="0"/>
              <a:t>Representa el porcentaje de código o funcionalidades que han sido evaluadas a través de pruebas. Una alta cobertura de pruebas ayuda a asegurar que se han validado todas las rutas críticas del software.</a:t>
            </a:r>
          </a:p>
        </p:txBody>
      </p:sp>
    </p:spTree>
    <p:extLst>
      <p:ext uri="{BB962C8B-B14F-4D97-AF65-F5344CB8AC3E}">
        <p14:creationId xmlns:p14="http://schemas.microsoft.com/office/powerpoint/2010/main" val="1485825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85493-33E1-EF12-22FD-CB76CDB53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D2F3-17F4-6354-A4C3-E29BFA0A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CONCEPTOS BÁSICOS DE ESTIMACIÓN Y MÉTRICAS DE CALIDAD Y PRODUCTIVIDAD DEL SOFTWARE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13068B-EBD7-A5E2-6469-C645DF00B620}"/>
              </a:ext>
            </a:extLst>
          </p:cNvPr>
          <p:cNvSpPr txBox="1"/>
          <p:nvPr/>
        </p:nvSpPr>
        <p:spPr>
          <a:xfrm>
            <a:off x="0" y="656822"/>
            <a:ext cx="846142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Aplicación de las 7 herramientas básicas de calidad en el desarrollo de software.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0319DAE-5F26-63E8-6F80-2AB1961E09C7}"/>
              </a:ext>
            </a:extLst>
          </p:cNvPr>
          <p:cNvSpPr txBox="1"/>
          <p:nvPr/>
        </p:nvSpPr>
        <p:spPr>
          <a:xfrm>
            <a:off x="0" y="1479361"/>
            <a:ext cx="834551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000" b="1" dirty="0"/>
              <a:t>Aplicación de las 7 herramientas básicas de calidad en el desarrollo de software</a:t>
            </a:r>
          </a:p>
          <a:p>
            <a:pPr>
              <a:buNone/>
            </a:pPr>
            <a:endParaRPr lang="es-ES" sz="2000" dirty="0"/>
          </a:p>
          <a:p>
            <a:pPr>
              <a:buNone/>
            </a:pPr>
            <a:r>
              <a:rPr lang="es-ES" sz="2000" dirty="0"/>
              <a:t>Las </a:t>
            </a:r>
            <a:r>
              <a:rPr lang="es-ES" sz="2000" b="1" dirty="0"/>
              <a:t>herramientas básicas de calidad</a:t>
            </a:r>
            <a:r>
              <a:rPr lang="es-ES" sz="2000" dirty="0"/>
              <a:t> son métodos gráficos y analíticos que facilitan la identificación y solución de problemas en los procesos de desarrollo. Entre ellas destacan: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s-E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b="1" dirty="0"/>
              <a:t>Diagrama de Pareto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b="1" dirty="0"/>
              <a:t>Diagrama de Causa-Efecto (o Ishikawa)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b="1" dirty="0"/>
              <a:t>Histograma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b="1" dirty="0"/>
              <a:t>Diagrama de Dispersión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b="1" dirty="0"/>
              <a:t>Gráfico de Control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b="1" dirty="0"/>
              <a:t>Hoja de Verificación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sz="2000" b="1" dirty="0"/>
              <a:t>Diagrama de Flujo</a:t>
            </a:r>
            <a:br>
              <a:rPr lang="es-ES" sz="2400" dirty="0"/>
            </a:b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651574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B0D97-0DB9-6BE3-6538-8FE24EBB5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951C-9C21-3087-77D8-D80F079F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CONCEPTOS BÁSICOS DE ESTIMACIÓN Y MÉTRICAS DE CALIDAD Y PRODUCTIVIDAD DEL SOFTWARE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0268B64-29C7-2EFE-965C-C3355910DB89}"/>
              </a:ext>
            </a:extLst>
          </p:cNvPr>
          <p:cNvSpPr txBox="1"/>
          <p:nvPr/>
        </p:nvSpPr>
        <p:spPr>
          <a:xfrm>
            <a:off x="0" y="656822"/>
            <a:ext cx="846142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Aplicación de las 7 herramientas básicas de calidad en el desarrollo de software.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49F6E7-6D83-31AB-4C23-7A00C26D308F}"/>
              </a:ext>
            </a:extLst>
          </p:cNvPr>
          <p:cNvSpPr txBox="1"/>
          <p:nvPr/>
        </p:nvSpPr>
        <p:spPr>
          <a:xfrm>
            <a:off x="0" y="1479361"/>
            <a:ext cx="83455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/>
              <a:t>Diagrama de Pareto:</a:t>
            </a:r>
            <a:br>
              <a:rPr lang="es-ES" sz="2400" dirty="0"/>
            </a:br>
            <a:r>
              <a:rPr lang="es-ES" sz="2400" dirty="0"/>
              <a:t>Basado en la regla 80/20, identifica los problemas más frecuentes o críticos para priorizar acciones correctivas.</a:t>
            </a:r>
          </a:p>
          <a:p>
            <a:endParaRPr lang="es-ES" sz="2400" b="1" dirty="0"/>
          </a:p>
          <a:p>
            <a:pPr>
              <a:buNone/>
            </a:pPr>
            <a:endParaRPr lang="es-ES" sz="2400" dirty="0"/>
          </a:p>
        </p:txBody>
      </p:sp>
      <p:pic>
        <p:nvPicPr>
          <p:cNvPr id="1026" name="Picture 2" descr="Diagrama de Pareto en Excel - Excel Total">
            <a:extLst>
              <a:ext uri="{FF2B5EF4-FFF2-40B4-BE49-F238E27FC236}">
                <a16:creationId xmlns:a16="http://schemas.microsoft.com/office/drawing/2014/main" id="{75171B7F-EF7A-9439-382A-098BB2F4E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32" y="2869063"/>
            <a:ext cx="6165357" cy="372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39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BC063-0966-C8D5-1C67-CB5F465A5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4428-E396-C7D1-0F61-3F50D26E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CONCEPTOS BÁSICOS DE ESTIMACIÓN Y MÉTRICAS DE CALIDAD Y PRODUCTIVIDAD DEL SOFTWARE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847D339-C527-19CC-6D16-ACBD003D1CC1}"/>
              </a:ext>
            </a:extLst>
          </p:cNvPr>
          <p:cNvSpPr txBox="1"/>
          <p:nvPr/>
        </p:nvSpPr>
        <p:spPr>
          <a:xfrm>
            <a:off x="0" y="656822"/>
            <a:ext cx="846142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Aplicación de las 7 herramientas básicas de calidad en el desarrollo de software.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50D1430-CB9E-B69F-82C5-E6C7368EB2F1}"/>
              </a:ext>
            </a:extLst>
          </p:cNvPr>
          <p:cNvSpPr txBox="1"/>
          <p:nvPr/>
        </p:nvSpPr>
        <p:spPr>
          <a:xfrm>
            <a:off x="0" y="1479361"/>
            <a:ext cx="8345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/>
              <a:t>Diagrama de Causa-Efecto (o Ishikawa):</a:t>
            </a:r>
            <a:br>
              <a:rPr lang="es-ES" sz="2400" dirty="0"/>
            </a:br>
            <a:r>
              <a:rPr lang="es-ES" sz="2400" dirty="0"/>
              <a:t>Ayuda a identificar las causas raíz de un problema, permitiendo implementar soluciones que aborden el origen del fallo.</a:t>
            </a:r>
          </a:p>
        </p:txBody>
      </p:sp>
      <p:pic>
        <p:nvPicPr>
          <p:cNvPr id="2052" name="Picture 4" descr="Diagrama Causa y Efecto -Data Procesada. | Download Scientific Diagram">
            <a:extLst>
              <a:ext uri="{FF2B5EF4-FFF2-40B4-BE49-F238E27FC236}">
                <a16:creationId xmlns:a16="http://schemas.microsoft.com/office/drawing/2014/main" id="{0EE61CFF-D15B-646A-488B-00FF3E0A0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86" y="3031412"/>
            <a:ext cx="6587544" cy="365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462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841FA-C6CE-6224-67D4-098AF1A46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467D-2845-21FB-EAFC-0A21074B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CONCEPTOS BÁSICOS DE ESTIMACIÓN Y MÉTRICAS DE CALIDAD Y PRODUCTIVIDAD DEL SOFTWARE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46E486-4283-1B3C-8C1C-C3D38C49F447}"/>
              </a:ext>
            </a:extLst>
          </p:cNvPr>
          <p:cNvSpPr txBox="1"/>
          <p:nvPr/>
        </p:nvSpPr>
        <p:spPr>
          <a:xfrm>
            <a:off x="0" y="656822"/>
            <a:ext cx="846142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Aplicación de las 7 herramientas básicas de calidad en el desarrollo de software.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4A6C005-D203-F3D2-6D57-F994EE5C4DF5}"/>
              </a:ext>
            </a:extLst>
          </p:cNvPr>
          <p:cNvSpPr txBox="1"/>
          <p:nvPr/>
        </p:nvSpPr>
        <p:spPr>
          <a:xfrm>
            <a:off x="0" y="1479361"/>
            <a:ext cx="83455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/>
              <a:t>Histograma:</a:t>
            </a:r>
            <a:br>
              <a:rPr lang="es-ES" sz="2400" dirty="0"/>
            </a:br>
            <a:r>
              <a:rPr lang="es-ES" sz="2400" dirty="0"/>
              <a:t>Permite visualizar la distribución de datos (por ejemplo, la frecuencia de defectos) para detectar patrones o desviaciones en el proceso.</a:t>
            </a:r>
          </a:p>
          <a:p>
            <a:endParaRPr lang="es-ES" sz="24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C54C33-180B-0425-C458-C718BE664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739" y="3361204"/>
            <a:ext cx="6112031" cy="4034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6293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ACD4A-AB3F-74B2-0738-A3880E4B1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D1E5-BE14-F5B2-8753-2BEB3D8F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CONCEPTOS BÁSICOS DE ESTIMACIÓN Y MÉTRICAS DE CALIDAD Y PRODUCTIVIDAD DEL SOFTWARE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EDB4F0C-2F68-5901-5CE4-CF38FE4C199C}"/>
              </a:ext>
            </a:extLst>
          </p:cNvPr>
          <p:cNvSpPr txBox="1"/>
          <p:nvPr/>
        </p:nvSpPr>
        <p:spPr>
          <a:xfrm>
            <a:off x="0" y="656822"/>
            <a:ext cx="846142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Aplicación de las 7 herramientas básicas de calidad en el desarrollo de software.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2320C0-05FF-0151-3DA5-B2E05C80AFF8}"/>
              </a:ext>
            </a:extLst>
          </p:cNvPr>
          <p:cNvSpPr txBox="1"/>
          <p:nvPr/>
        </p:nvSpPr>
        <p:spPr>
          <a:xfrm>
            <a:off x="0" y="1479361"/>
            <a:ext cx="83455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/>
              <a:t>Diagrama de Dispersión:</a:t>
            </a:r>
            <a:br>
              <a:rPr lang="es-ES" sz="2400" dirty="0"/>
            </a:br>
            <a:r>
              <a:rPr lang="es-ES" sz="2400" dirty="0"/>
              <a:t>Utilizado para analizar la relación entre dos variables, revelando posibles correlaciones que influyan en la calidad del software.</a:t>
            </a:r>
          </a:p>
          <a:p>
            <a:endParaRPr lang="es-ES" sz="2400" b="1" dirty="0"/>
          </a:p>
          <a:p>
            <a:pPr>
              <a:buNone/>
            </a:pPr>
            <a:endParaRPr lang="es-ES" sz="2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1CD9CCB-CB47-15C0-42FF-EB8F9FDF2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90" y="3273185"/>
            <a:ext cx="6165358" cy="414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239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C8B84-D93E-0593-B35A-13D390DB1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8738-9BBC-C667-D8C8-44E882D7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CONCEPTOS BÁSICOS DE ESTIMACIÓN Y MÉTRICAS DE CALIDAD Y PRODUCTIVIDAD DEL SOFTWARE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6CC51C-1BCB-31ED-0AF5-52348B34888D}"/>
              </a:ext>
            </a:extLst>
          </p:cNvPr>
          <p:cNvSpPr txBox="1"/>
          <p:nvPr/>
        </p:nvSpPr>
        <p:spPr>
          <a:xfrm>
            <a:off x="0" y="656822"/>
            <a:ext cx="846142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Aplicación de las 7 herramientas básicas de calidad en el desarrollo de software.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268E0C0-02D1-8B64-9913-6E776FC46490}"/>
              </a:ext>
            </a:extLst>
          </p:cNvPr>
          <p:cNvSpPr txBox="1"/>
          <p:nvPr/>
        </p:nvSpPr>
        <p:spPr>
          <a:xfrm>
            <a:off x="0" y="1479361"/>
            <a:ext cx="8345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/>
              <a:t>Gráfico de Control:</a:t>
            </a:r>
            <a:br>
              <a:rPr lang="es-ES" sz="2400" dirty="0"/>
            </a:br>
            <a:r>
              <a:rPr lang="es-ES" sz="2400" dirty="0"/>
              <a:t>Monitorea la variabilidad de un proceso a lo largo del tiempo, facilitando la detección de tendencias o anomalías.</a:t>
            </a:r>
          </a:p>
        </p:txBody>
      </p:sp>
      <p:pic>
        <p:nvPicPr>
          <p:cNvPr id="5122" name="Picture 2" descr="4.5. Gráficas de control – Alfonso González Rivas">
            <a:extLst>
              <a:ext uri="{FF2B5EF4-FFF2-40B4-BE49-F238E27FC236}">
                <a16:creationId xmlns:a16="http://schemas.microsoft.com/office/drawing/2014/main" id="{D8D1876A-CC22-ACFB-55CC-80A321967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14" y="3225229"/>
            <a:ext cx="70104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64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0C4E2-B365-28EB-4777-8C3FC5409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F025-D79D-55DD-5640-6B814371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CONCEPTOS BÁSICOS DE ESTIMACIÓN Y MÉTRICAS DE CALIDAD Y PRODUCTIVIDAD DEL SOFTWARE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EC6DD1C-32D2-3220-0B9E-32C844EA7481}"/>
              </a:ext>
            </a:extLst>
          </p:cNvPr>
          <p:cNvSpPr txBox="1"/>
          <p:nvPr/>
        </p:nvSpPr>
        <p:spPr>
          <a:xfrm>
            <a:off x="0" y="656822"/>
            <a:ext cx="846142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Aplicación de las 7 herramientas básicas de calidad en el desarrollo de software.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205E7DA-8590-5601-F096-A8C3A5513579}"/>
              </a:ext>
            </a:extLst>
          </p:cNvPr>
          <p:cNvSpPr txBox="1"/>
          <p:nvPr/>
        </p:nvSpPr>
        <p:spPr>
          <a:xfrm>
            <a:off x="0" y="1479361"/>
            <a:ext cx="8345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/>
              <a:t>Hoja de Verificación:</a:t>
            </a:r>
            <a:br>
              <a:rPr lang="es-ES" sz="2400" dirty="0"/>
            </a:br>
            <a:r>
              <a:rPr lang="es-ES" sz="2400" dirty="0"/>
              <a:t>Es un formulario utilizado para recopilar datos de manera sistemática, lo que ayuda en el análisis posterior de incidencias o defectos.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66B953-8973-9552-A0FF-2FAEF86DE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24" y="3225229"/>
            <a:ext cx="5383369" cy="338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16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B6BB1-2C59-31C7-542A-8B868887E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509E-C58C-233D-7783-C1F754D7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CONCEPTOS BÁSICOS DE ESTIMACIÓN Y MÉTRICAS DE CALIDAD Y PRODUCTIVIDAD DEL SOFTWARE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64C64DF-1C7E-D0DD-205F-ABFE9D1E43BE}"/>
              </a:ext>
            </a:extLst>
          </p:cNvPr>
          <p:cNvSpPr txBox="1"/>
          <p:nvPr/>
        </p:nvSpPr>
        <p:spPr>
          <a:xfrm>
            <a:off x="0" y="656822"/>
            <a:ext cx="846142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Aplicación de las 7 herramientas básicas de calidad en el desarrollo de software.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CADD019-3731-4D1C-31DE-5B73B9C387DA}"/>
              </a:ext>
            </a:extLst>
          </p:cNvPr>
          <p:cNvSpPr txBox="1"/>
          <p:nvPr/>
        </p:nvSpPr>
        <p:spPr>
          <a:xfrm>
            <a:off x="0" y="1479361"/>
            <a:ext cx="83455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/>
              <a:t>Diagrama de Flujo:</a:t>
            </a:r>
            <a:br>
              <a:rPr lang="es-ES" sz="2400" dirty="0"/>
            </a:br>
            <a:r>
              <a:rPr lang="es-ES" sz="2400" dirty="0"/>
              <a:t>Visualiza el proceso o flujo de trabajo, permitiendo identificar pasos críticos y oportunidades para la optimización.</a:t>
            </a:r>
          </a:p>
          <a:p>
            <a:pPr>
              <a:buNone/>
            </a:pPr>
            <a:endParaRPr lang="es-ES" sz="2400" dirty="0"/>
          </a:p>
        </p:txBody>
      </p:sp>
      <p:pic>
        <p:nvPicPr>
          <p:cNvPr id="7170" name="Picture 2" descr="Plantilla de diagrama de flujo de decisiones | Creately">
            <a:extLst>
              <a:ext uri="{FF2B5EF4-FFF2-40B4-BE49-F238E27FC236}">
                <a16:creationId xmlns:a16="http://schemas.microsoft.com/office/drawing/2014/main" id="{54A9FA64-8BC3-7195-75BB-2B02F1379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751" y="2856798"/>
            <a:ext cx="6046497" cy="358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679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44AE4-4872-375A-31C1-A90D4DCCD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8BFC-3340-DB87-7556-2C3CFAD5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CONCEPTOS BÁSICOS DE ESTIMACIÓN Y MÉTRICAS DE CALIDAD Y PRODUCTIVIDAD DEL SOFTWARE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26472DA-8F23-5E24-F5FF-D9ED326B9A2E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/>
              <a:t>Métricas dentro del proceso para pruebas del software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F0A2202-AD3A-B852-95E1-E84E03C3BC3F}"/>
              </a:ext>
            </a:extLst>
          </p:cNvPr>
          <p:cNvSpPr txBox="1"/>
          <p:nvPr/>
        </p:nvSpPr>
        <p:spPr>
          <a:xfrm>
            <a:off x="180304" y="1326523"/>
            <a:ext cx="80750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dirty="0"/>
              <a:t>En la fase de pruebas, se utilizan métricas específicas que permiten evaluar la efectividad y eficiencia de la verificación del software:</a:t>
            </a:r>
          </a:p>
          <a:p>
            <a:endParaRPr lang="es-E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/>
              <a:t>Cobertura de Código:</a:t>
            </a:r>
            <a:br>
              <a:rPr lang="es-ES" dirty="0"/>
            </a:br>
            <a:r>
              <a:rPr lang="es-ES" dirty="0"/>
              <a:t>Mide qué porcentaje del código ha sido ejecutado durante las pruebas. Una mayor cobertura aumenta la probabilidad de detectar errores.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/>
              <a:t>Densidad de Defectos:</a:t>
            </a:r>
            <a:br>
              <a:rPr lang="es-ES" dirty="0"/>
            </a:br>
            <a:r>
              <a:rPr lang="es-ES" dirty="0"/>
              <a:t>Se calcula como el número de defectos encontrados por unidad de tamaño (por ejemplo, por KLOC). Esta métrica ayuda a identificar módulos o áreas con mayor propensión a errores.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/>
              <a:t>Casos de Prueba Ejecutados y Aprobados:</a:t>
            </a:r>
            <a:br>
              <a:rPr lang="es-ES" dirty="0"/>
            </a:br>
            <a:r>
              <a:rPr lang="es-ES" dirty="0"/>
              <a:t>Indica la proporción de pruebas que se han realizado correctamente en relación con el total planificado, reflejando la estabilidad y robustez del software.</a:t>
            </a:r>
          </a:p>
        </p:txBody>
      </p:sp>
    </p:spTree>
    <p:extLst>
      <p:ext uri="{BB962C8B-B14F-4D97-AF65-F5344CB8AC3E}">
        <p14:creationId xmlns:p14="http://schemas.microsoft.com/office/powerpoint/2010/main" val="33109414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2"/>
            <a:ext cx="8577330" cy="770530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Contenido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4" y="965915"/>
            <a:ext cx="4533363" cy="5692461"/>
          </a:xfrm>
          <a:solidFill>
            <a:schemeClr val="bg2">
              <a:lumMod val="90000"/>
            </a:schemeClr>
          </a:solidFill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s-ES" sz="4800" dirty="0"/>
              <a:t>ADMINISTRACIÓN DE LA CONFIGURACIÓN </a:t>
            </a:r>
          </a:p>
          <a:p>
            <a:pPr marL="274320" lvl="1" indent="0">
              <a:lnSpc>
                <a:spcPct val="120000"/>
              </a:lnSpc>
              <a:buNone/>
            </a:pPr>
            <a:r>
              <a:rPr lang="es-ES" sz="4800" dirty="0"/>
              <a:t>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s-ES" sz="4800" dirty="0"/>
              <a:t>CONCEPTOS BÁSICOS DE ESTIMACIÓN Y MÉTRICAS DE CALIDAD Y PRODUCTIVIDAD DEL SOFTWARE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2A8149-EAAA-8D5F-2B77-41CB38339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64628" y="1890351"/>
            <a:ext cx="3052093" cy="30772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1091E-22A0-9928-4A71-E4D432260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CA59-8830-A1E6-CB8D-11F3411F4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CONCEPTOS BÁSICOS DE ESTIMACIÓN Y MÉTRICAS DE CALIDAD Y PRODUCTIVIDAD DEL SOFTWARE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AEE38F7-2772-ACB4-DD7A-9C8C8BA46138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/>
              <a:t>Estimación de tamaño, esfuerzo, tiempo y costo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3A7077-A6BA-88BD-6820-8CD7EC42F3E3}"/>
              </a:ext>
            </a:extLst>
          </p:cNvPr>
          <p:cNvSpPr txBox="1"/>
          <p:nvPr/>
        </p:nvSpPr>
        <p:spPr>
          <a:xfrm>
            <a:off x="180304" y="1326523"/>
            <a:ext cx="80750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dirty="0"/>
              <a:t>La </a:t>
            </a:r>
            <a:r>
              <a:rPr lang="es-ES" b="1" dirty="0"/>
              <a:t>estimación</a:t>
            </a:r>
            <a:r>
              <a:rPr lang="es-ES" dirty="0"/>
              <a:t> en proyectos de software es crucial para planificar y gestionar adecuadamente el desarrollo. Algunas técnicas comunes incluyen:</a:t>
            </a:r>
          </a:p>
          <a:p>
            <a:pPr>
              <a:buNone/>
            </a:pPr>
            <a:endParaRPr lang="es-ES" dirty="0"/>
          </a:p>
          <a:p>
            <a:r>
              <a:rPr lang="es-ES" b="1" dirty="0"/>
              <a:t>Puntos de Función:</a:t>
            </a:r>
            <a:br>
              <a:rPr lang="es-ES" dirty="0"/>
            </a:br>
            <a:r>
              <a:rPr lang="es-ES" dirty="0"/>
              <a:t>Evalúa el tamaño funcional del software considerando entradas, salidas, consultas y otros elementos, permitiendo estimar el esfuerzo requerido.</a:t>
            </a:r>
          </a:p>
          <a:p>
            <a:endParaRPr lang="es-ES" b="1" dirty="0"/>
          </a:p>
          <a:p>
            <a:r>
              <a:rPr lang="es-ES" b="1" dirty="0"/>
              <a:t>Puntos de Caso de Uso:</a:t>
            </a:r>
            <a:br>
              <a:rPr lang="es-ES" dirty="0"/>
            </a:br>
            <a:r>
              <a:rPr lang="es-ES" dirty="0"/>
              <a:t>Se centra en los casos de uso definidos para el sistema, ayudando a determinar la complejidad y el tamaño del proyecto.</a:t>
            </a:r>
          </a:p>
          <a:p>
            <a:pPr>
              <a:buFont typeface="Arial" panose="020B0604020202020204" pitchFamily="34" charset="0"/>
              <a:buChar char="•"/>
            </a:pPr>
            <a:endParaRPr lang="es-ES" b="1" dirty="0"/>
          </a:p>
          <a:p>
            <a:r>
              <a:rPr lang="es-ES" b="1" dirty="0"/>
              <a:t>Modelos Empíricos :</a:t>
            </a:r>
            <a:br>
              <a:rPr lang="es-ES" dirty="0"/>
            </a:br>
            <a:r>
              <a:rPr lang="es-ES" dirty="0"/>
              <a:t>Utilizan fórmulas basadas en datos históricos para estimar el esfuerzo, el tiempo y el costo, ajustándose a la complejidad del proyecto y al nivel de experiencia del equipo.</a:t>
            </a:r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6192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86CDB-3B95-E674-913B-396789391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3EAB-7946-F67C-EBB0-696698AD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CONCEPTOS BÁSICOS DE ESTIMACIÓN Y MÉTRICAS DE CALIDAD Y PRODUCTIVIDAD DEL SOFTWARE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75DC4A6-85D0-3545-3EE3-7A41515C03AC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Métricas de productividad en el desarrollo de software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67CE8D5-9035-2FA4-9D34-5BF964928D93}"/>
              </a:ext>
            </a:extLst>
          </p:cNvPr>
          <p:cNvSpPr txBox="1"/>
          <p:nvPr/>
        </p:nvSpPr>
        <p:spPr>
          <a:xfrm>
            <a:off x="180304" y="1326523"/>
            <a:ext cx="80750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dirty="0"/>
              <a:t>Estas métricas permiten evaluar la eficiencia y el rendimiento del equipo de desarrollo:</a:t>
            </a:r>
          </a:p>
          <a:p>
            <a:endParaRPr lang="es-E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/>
              <a:t>Líneas de Código por Hora:</a:t>
            </a:r>
            <a:br>
              <a:rPr lang="es-ES" dirty="0"/>
            </a:br>
            <a:r>
              <a:rPr lang="es-ES" dirty="0"/>
              <a:t>Aunque puede ser un indicador básico, brinda una idea del volumen de producción. Sin embargo, no siempre refleja la calidad o la complejidad del código.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/>
              <a:t>Puntos de Historia Completados por Sprint:</a:t>
            </a:r>
            <a:br>
              <a:rPr lang="es-ES" dirty="0"/>
            </a:br>
            <a:r>
              <a:rPr lang="es-ES" dirty="0"/>
              <a:t>En entornos ágiles, se utilizan para medir la cantidad de trabajo completado durante un ciclo de desarrollo (sprint), facilitando la planificación y la mejora continua.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/>
              <a:t>Velocidad del Equipo:</a:t>
            </a:r>
            <a:br>
              <a:rPr lang="es-ES" dirty="0"/>
            </a:br>
            <a:r>
              <a:rPr lang="es-ES" dirty="0"/>
              <a:t>Mide el ritmo de trabajo del equipo (generalmente en puntos de historia o tareas completadas) y ayuda a predecir la capacidad de entrega en futuras iteraciones.</a:t>
            </a:r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04100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ACAE6-A54A-91A6-7434-E0F0E8EF9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D816-0A69-666B-0452-27987B09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CONCEPTOS BÁSICOS DE ESTIMACIÓN Y MÉTRICAS DE CALIDAD Y PRODUCTIVIDAD DEL SOFTWARE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FFAE0B-C871-7350-FF67-11A1E66B5E96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Mejoramiento continuo de procesos de Ingeniería del software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B6B22B-8469-8FD1-801C-A72DDB2A1348}"/>
              </a:ext>
            </a:extLst>
          </p:cNvPr>
          <p:cNvSpPr txBox="1"/>
          <p:nvPr/>
        </p:nvSpPr>
        <p:spPr>
          <a:xfrm>
            <a:off x="180304" y="1326523"/>
            <a:ext cx="80750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dirty="0"/>
              <a:t>El </a:t>
            </a:r>
            <a:r>
              <a:rPr lang="es-ES" b="1" dirty="0"/>
              <a:t>mejoramiento continuo</a:t>
            </a:r>
            <a:r>
              <a:rPr lang="es-ES" dirty="0"/>
              <a:t> es un enfoque estratégico para optimizar la calidad y la eficiencia a lo largo del ciclo de vida del software:</a:t>
            </a:r>
          </a:p>
          <a:p>
            <a:endParaRPr lang="es-E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/>
              <a:t>Implementación de Modelos como CMMI e ISO 9001:</a:t>
            </a:r>
            <a:br>
              <a:rPr lang="es-ES" dirty="0"/>
            </a:br>
            <a:r>
              <a:rPr lang="es-ES" dirty="0"/>
              <a:t>Estos marcos normativos y de gestión de calidad proporcionan directrices estructuradas para mejorar los procesos y asegurar la calidad de los productos.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/>
              <a:t>Revisión y Retroalimentación Constante:</a:t>
            </a:r>
            <a:br>
              <a:rPr lang="es-ES" dirty="0"/>
            </a:br>
            <a:r>
              <a:rPr lang="es-ES" dirty="0"/>
              <a:t>La evaluación periódica de procesos y resultados permite identificar áreas de mejora, implementar cambios y validar su efectividad.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s-E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b="1" dirty="0"/>
              <a:t>Automatización de Pruebas y Despliegues:</a:t>
            </a:r>
            <a:br>
              <a:rPr lang="es-ES" dirty="0"/>
            </a:br>
            <a:r>
              <a:rPr lang="es-ES" dirty="0"/>
              <a:t>La automatización reduce errores manuales, agiliza el proceso de integración y despliegue, y mejora la consistencia y la calidad del software entregado.</a:t>
            </a:r>
          </a:p>
          <a:p>
            <a:pPr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71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ACFB2-B9FF-D9BE-5FE2-BFD8F8202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84B9-C349-F25F-5D5D-C7B060BE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CONCEPTOS BÁSICOS DE ESTIMACIÓN Y MÉTRICAS DE CALIDAD Y PRODUCTIVIDAD DEL SOFTWARE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467AE7E-A774-558D-A21F-B4AB81EA5C91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Conclusión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825FB33-FFCB-6DE3-32CC-CB494D9C0BF1}"/>
              </a:ext>
            </a:extLst>
          </p:cNvPr>
          <p:cNvSpPr txBox="1"/>
          <p:nvPr/>
        </p:nvSpPr>
        <p:spPr>
          <a:xfrm>
            <a:off x="169746" y="1136561"/>
            <a:ext cx="81242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/>
              <a:t>	Integrar conceptos de estimación y métricas de calidad y productividad es esencial para gestionar proyectos de software exitosos. Al medir la calidad del producto, la eficiencia del equipo y optimizar los procesos de desarrollo, se pueden identificar áreas de mejora y garantizar la entrega de software robusto, escalable y confiable. Estas prácticas permiten no solo detectar y corregir errores de manera temprana, sino también prever y gestionar los recursos necesarios para cumplir con los objetivos del proyecto.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3246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840A6CA-26BF-8C56-E808-23507C9BF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8600" y="11591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28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s-CR" dirty="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136" y="1909292"/>
            <a:ext cx="4079418" cy="334528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s-E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		</a:t>
            </a:r>
            <a:r>
              <a:rPr lang="es-ES" sz="2400" dirty="0"/>
              <a:t>En el desarrollo y mantenimiento de sistemas de información, la Administración de la Configuración y la aplicación de métricas de calidad y productividad son fundamentales para garantizar la eficiencia y calidad del software. La correcta gestión de configuraciones permite un control riguroso de los cambios en los sistemas, asegurando la integridad y coherencia del producto final.</a:t>
            </a:r>
          </a:p>
          <a:p>
            <a:pPr>
              <a:buNone/>
            </a:pPr>
            <a:r>
              <a:rPr lang="es-ES" sz="2400" dirty="0"/>
              <a:t>		</a:t>
            </a:r>
            <a:r>
              <a:rPr lang="es-ES" sz="2200" dirty="0"/>
              <a:t>Por otro lado, la utilización de métricas en la ingeniería de software facilita la evaluación objetiva del desempeño del desarrollo, permitiendo la mejora continua a través de la optimización de recursos y procesos. En este documento, se exploran los conceptos clave de ambas disciplinas, proporcionando un marco de referencia para su aplicación efectiva en proyectos de tecnología de la información.</a:t>
            </a:r>
          </a:p>
          <a:p>
            <a:pPr marL="0" indent="0" algn="just">
              <a:buNone/>
            </a:pPr>
            <a:endParaRPr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26" name="Picture 2" descr="8 trabajos emergentes en Ingeniería de Sistemas | Blog CUC">
            <a:extLst>
              <a:ext uri="{FF2B5EF4-FFF2-40B4-BE49-F238E27FC236}">
                <a16:creationId xmlns:a16="http://schemas.microsoft.com/office/drawing/2014/main" id="{1CC10A26-7BEC-2787-0579-A4B87678D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37935"/>
            <a:ext cx="3691765" cy="293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5FFB0DA-7B58-8C5F-62A5-0A9CEA11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sz="6000" dirty="0"/>
              <a:t>ADMINISTRACIÓN DE LA CONFIGURACIÓN </a:t>
            </a:r>
            <a:br>
              <a:rPr lang="es-ES" sz="6600" dirty="0"/>
            </a:br>
            <a:endParaRPr lang="es-CR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C5BEAA-8EF8-87D6-94FF-8552AFDC6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/>
              <a:t>Definición de Administración de la Configuración.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/>
              <a:t>Información necesaria para Administrar la Configuración.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/>
              <a:t>Roles en el proceso de Administración de la Configuración.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s-ES" dirty="0"/>
              <a:t>Prácticas clave de Administración de la Configuración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210787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75BF7-3731-8F0C-BC69-037C1228D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DB6E0-385D-F656-F86A-886A3C778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ADMINISTRACIÓN DE LA CONFIGURACIÓN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7D617-26B4-0873-6C96-68CA8B7D3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58" y="1223493"/>
            <a:ext cx="8073041" cy="31939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400" dirty="0"/>
              <a:t>La Administración de la Configuración es un proceso fundamental en la gestión de sistemas de información y desarrollo de software. Se refiere a la disciplina que permite identificar, organizar, controlar y dar seguimiento a los cambios en los elementos de configuración de un sistema, asegurando su integridad y trazabilidad a lo largo del ciclo de vida del software.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A425C4B-5E7B-1D52-8826-A6CDE201A6D2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Definición de Administración de la Configuración</a:t>
            </a:r>
          </a:p>
        </p:txBody>
      </p:sp>
    </p:spTree>
    <p:extLst>
      <p:ext uri="{BB962C8B-B14F-4D97-AF65-F5344CB8AC3E}">
        <p14:creationId xmlns:p14="http://schemas.microsoft.com/office/powerpoint/2010/main" val="3413051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F891A-0D59-74A6-1956-3E8CEE47A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11AE-55CC-A194-C47D-FE5E49066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ADMINISTRACIÓN DE LA CONFIGURACIÓN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E0A9230-19AB-C45A-563B-D80992E2FBC2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Información necesaria para Administrar la Configuración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C533F9C-41AE-402D-4F35-DFA3265DCB02}"/>
              </a:ext>
            </a:extLst>
          </p:cNvPr>
          <p:cNvSpPr txBox="1"/>
          <p:nvPr/>
        </p:nvSpPr>
        <p:spPr>
          <a:xfrm>
            <a:off x="128789" y="1159099"/>
            <a:ext cx="8113690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dirty="0"/>
              <a:t>Para una administración efectiva de la configuración, es necesario recopilar y gestionar la siguiente información:</a:t>
            </a:r>
          </a:p>
          <a:p>
            <a:pPr>
              <a:buNone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b="1" dirty="0"/>
              <a:t>Identificación de los elementos de configuración:</a:t>
            </a:r>
            <a:r>
              <a:rPr lang="es-ES" sz="1400" dirty="0"/>
              <a:t> Consiste en definir y documentar los componentes clave del sistema que requieren gestión de configuración, como el código fuente, la documentación, los entornos de desarrollo y pruebas, las bibliotecas y los artefactos generados.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b="1" dirty="0"/>
              <a:t>Control de versiones y cambios:</a:t>
            </a:r>
            <a:r>
              <a:rPr lang="es-ES" sz="1400" dirty="0"/>
              <a:t> Se refiere al seguimiento y gestión de modificaciones realizadas en los elementos de configuración, asegurando que cada cambio esté documentado, autorizado y correctamente implementado. Se utilizan herramientas de control de versiones como Git y SVN (Sistemas de control de versiones) para administrar y rastrear estos cambios.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b="1" dirty="0"/>
              <a:t>Registros de auditoría y trazabilidad:</a:t>
            </a:r>
            <a:r>
              <a:rPr lang="es-ES" sz="1400" dirty="0"/>
              <a:t> Implica mantener un historial detallado de todas las modificaciones realizadas en los elementos de configuración, permitiendo conocer qué cambios se han realizado, quién los ha efectuado y cuándo fueron implementados. Esto garantiza la transparencia y facilita la detección de errores o vulnerabilidades.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sz="14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400" b="1" dirty="0"/>
              <a:t>Documentación de procesos y procedimientos:</a:t>
            </a:r>
            <a:r>
              <a:rPr lang="es-ES" sz="1400" dirty="0"/>
              <a:t> Incluye la elaboración de manuales, guías de usuario y procedimientos para la administración de configuración, asegurando que todos los miembros del equipo sigan prácticas estandarizadas y alineadas con los objetivos del proyecto.</a:t>
            </a:r>
          </a:p>
        </p:txBody>
      </p:sp>
    </p:spTree>
    <p:extLst>
      <p:ext uri="{BB962C8B-B14F-4D97-AF65-F5344CB8AC3E}">
        <p14:creationId xmlns:p14="http://schemas.microsoft.com/office/powerpoint/2010/main" val="27453910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38F75-0574-E992-EB80-BB0DAB9E9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533F-0A55-4A21-78C3-9C8745A51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Organización del Personal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EA0D83F-7492-015D-02C3-CABBF46C7D29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Roles en el proceso de Administración de la Configuración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67D8335-FB9B-4BF7-C959-1012A3AFE750}"/>
              </a:ext>
            </a:extLst>
          </p:cNvPr>
          <p:cNvSpPr txBox="1"/>
          <p:nvPr/>
        </p:nvSpPr>
        <p:spPr>
          <a:xfrm>
            <a:off x="193183" y="1326523"/>
            <a:ext cx="79462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Administrador de Configuración:</a:t>
            </a:r>
            <a:r>
              <a:rPr lang="es-ES" dirty="0"/>
              <a:t> Responsable de gestionar el proceso y garantizar su cumplimiento.</a:t>
            </a:r>
          </a:p>
          <a:p>
            <a:endParaRPr lang="es-E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Desarrolladores:</a:t>
            </a:r>
            <a:r>
              <a:rPr lang="es-ES" dirty="0"/>
              <a:t> Encargados de aplicar y documentar cambios en los elementos de configuración.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Auditores:</a:t>
            </a:r>
            <a:r>
              <a:rPr lang="es-ES" dirty="0"/>
              <a:t> Verifican la correcta implementación de los procedimientos de configuración.</a:t>
            </a:r>
          </a:p>
        </p:txBody>
      </p:sp>
    </p:spTree>
    <p:extLst>
      <p:ext uri="{BB962C8B-B14F-4D97-AF65-F5344CB8AC3E}">
        <p14:creationId xmlns:p14="http://schemas.microsoft.com/office/powerpoint/2010/main" val="12795683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FF9D9-CC12-7145-2802-5374DC64C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3EA0-2A24-CDD0-B08E-8A46B867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61420" cy="669701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bg1"/>
                </a:solidFill>
              </a:rPr>
              <a:t>Organización del Personal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F040332-3EA6-EC34-2345-F97BB5A2600A}"/>
              </a:ext>
            </a:extLst>
          </p:cNvPr>
          <p:cNvSpPr txBox="1"/>
          <p:nvPr/>
        </p:nvSpPr>
        <p:spPr>
          <a:xfrm>
            <a:off x="0" y="656822"/>
            <a:ext cx="8461420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Prácticas clave de Administración de la Configuración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224DEB3-24AF-9B78-66BC-A2FE8AF4BE58}"/>
              </a:ext>
            </a:extLst>
          </p:cNvPr>
          <p:cNvSpPr txBox="1"/>
          <p:nvPr/>
        </p:nvSpPr>
        <p:spPr>
          <a:xfrm>
            <a:off x="0" y="1189895"/>
            <a:ext cx="84614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/>
              <a:t>Uso de herramientas de control de versiones (Git, SVN, etc.).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/>
              <a:t>Implementación de políticas de gestión de cambios.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/>
              <a:t>Realización de auditorías periódicas de configuración.</a:t>
            </a:r>
          </a:p>
        </p:txBody>
      </p:sp>
    </p:spTree>
    <p:extLst>
      <p:ext uri="{BB962C8B-B14F-4D97-AF65-F5344CB8AC3E}">
        <p14:creationId xmlns:p14="http://schemas.microsoft.com/office/powerpoint/2010/main" val="2325451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1FA78-B714-3B7B-CEA8-68321349E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CA550FD-D3FE-3D27-4F73-05CED02A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914400"/>
            <a:ext cx="7063740" cy="2907406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CONCEPTOS BÁSICOS DE ESTIMACIÓN Y MÉTRICAS DE CALIDAD Y PRODUCTIVIDAD DEL SOFTWARE</a:t>
            </a:r>
            <a:endParaRPr lang="es-CR" sz="44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927E63F-94A9-E50D-EB03-C9477C138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6404" y="4095482"/>
            <a:ext cx="7063740" cy="2396758"/>
          </a:xfrm>
        </p:spPr>
        <p:txBody>
          <a:bodyPr>
            <a:normAutofit fontScale="85000" lnSpcReduction="20000"/>
          </a:bodyPr>
          <a:lstStyle/>
          <a:p>
            <a:pPr marL="61722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s-ES" sz="2000" dirty="0"/>
              <a:t>Vistazo general a las métricas de calidad en el software.</a:t>
            </a:r>
          </a:p>
          <a:p>
            <a:pPr marL="61722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s-ES" sz="2000" dirty="0"/>
              <a:t>Aplicación de las 7 herramientas básicas de calidad en el desarrollo de software. </a:t>
            </a:r>
          </a:p>
          <a:p>
            <a:pPr marL="61722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s-ES" sz="2000" dirty="0"/>
              <a:t>Métricas dentro del proceso para pruebas del software. </a:t>
            </a:r>
          </a:p>
          <a:p>
            <a:pPr marL="61722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s-ES" sz="2000" dirty="0"/>
              <a:t>Estimación de tamaño, esfuerzo, tiempo y costo. </a:t>
            </a:r>
          </a:p>
          <a:p>
            <a:pPr marL="61722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s-ES" sz="2000" dirty="0"/>
              <a:t>Métricas de productividad en el desarrollo de software. </a:t>
            </a:r>
          </a:p>
          <a:p>
            <a:pPr marL="617220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s-ES" sz="2000" dirty="0"/>
              <a:t>Mejoramiento continuo de procesos de Ingeniería del software.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6052634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ista">
  <a:themeElements>
    <a:clrScheme name="Personalizado 1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2A4F1C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1023</TotalTime>
  <Words>1932</Words>
  <Application>Microsoft Office PowerPoint</Application>
  <PresentationFormat>Presentación en pantalla (4:3)</PresentationFormat>
  <Paragraphs>133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 Light</vt:lpstr>
      <vt:lpstr>Century Schoolbook</vt:lpstr>
      <vt:lpstr>Wingdings</vt:lpstr>
      <vt:lpstr>Wingdings 2</vt:lpstr>
      <vt:lpstr>Vista</vt:lpstr>
      <vt:lpstr>ADMINISTRACIÓN DE LA CONFIGURACIÓN    Y  CONCEPTOS BÁSICOS DE ESTIMACIÓN Y MÉTRICAS DE CALIDAD Y PRODUCTIVIDAD DEL SOFTWARE</vt:lpstr>
      <vt:lpstr>Contenido</vt:lpstr>
      <vt:lpstr>Introducción</vt:lpstr>
      <vt:lpstr>ADMINISTRACIÓN DE LA CONFIGURACIÓN  </vt:lpstr>
      <vt:lpstr>ADMINISTRACIÓN DE LA CONFIGURACIÓN</vt:lpstr>
      <vt:lpstr>ADMINISTRACIÓN DE LA CONFIGURACIÓN</vt:lpstr>
      <vt:lpstr>Organización del Personal</vt:lpstr>
      <vt:lpstr>Organización del Personal</vt:lpstr>
      <vt:lpstr>CONCEPTOS BÁSICOS DE ESTIMACIÓN Y MÉTRICAS DE CALIDAD Y PRODUCTIVIDAD DEL SOFTWARE</vt:lpstr>
      <vt:lpstr>CONCEPTOS BÁSICOS DE ESTIMACIÓN Y MÉTRICAS DE CALIDAD Y PRODUCTIVIDAD DEL SOFTWARE</vt:lpstr>
      <vt:lpstr>CONCEPTOS BÁSICOS DE ESTIMACIÓN Y MÉTRICAS DE CALIDAD Y PRODUCTIVIDAD DEL SOFTWARE</vt:lpstr>
      <vt:lpstr>CONCEPTOS BÁSICOS DE ESTIMACIÓN Y MÉTRICAS DE CALIDAD Y PRODUCTIVIDAD DEL SOFTWARE</vt:lpstr>
      <vt:lpstr>CONCEPTOS BÁSICOS DE ESTIMACIÓN Y MÉTRICAS DE CALIDAD Y PRODUCTIVIDAD DEL SOFTWARE</vt:lpstr>
      <vt:lpstr>CONCEPTOS BÁSICOS DE ESTIMACIÓN Y MÉTRICAS DE CALIDAD Y PRODUCTIVIDAD DEL SOFTWARE</vt:lpstr>
      <vt:lpstr>CONCEPTOS BÁSICOS DE ESTIMACIÓN Y MÉTRICAS DE CALIDAD Y PRODUCTIVIDAD DEL SOFTWARE</vt:lpstr>
      <vt:lpstr>CONCEPTOS BÁSICOS DE ESTIMACIÓN Y MÉTRICAS DE CALIDAD Y PRODUCTIVIDAD DEL SOFTWARE</vt:lpstr>
      <vt:lpstr>CONCEPTOS BÁSICOS DE ESTIMACIÓN Y MÉTRICAS DE CALIDAD Y PRODUCTIVIDAD DEL SOFTWARE</vt:lpstr>
      <vt:lpstr>CONCEPTOS BÁSICOS DE ESTIMACIÓN Y MÉTRICAS DE CALIDAD Y PRODUCTIVIDAD DEL SOFTWARE</vt:lpstr>
      <vt:lpstr>CONCEPTOS BÁSICOS DE ESTIMACIÓN Y MÉTRICAS DE CALIDAD Y PRODUCTIVIDAD DEL SOFTWARE</vt:lpstr>
      <vt:lpstr>CONCEPTOS BÁSICOS DE ESTIMACIÓN Y MÉTRICAS DE CALIDAD Y PRODUCTIVIDAD DEL SOFTWARE</vt:lpstr>
      <vt:lpstr>CONCEPTOS BÁSICOS DE ESTIMACIÓN Y MÉTRICAS DE CALIDAD Y PRODUCTIVIDAD DEL SOFTWARE</vt:lpstr>
      <vt:lpstr>CONCEPTOS BÁSICOS DE ESTIMACIÓN Y MÉTRICAS DE CALIDAD Y PRODUCTIVIDAD DEL SOFTWARE</vt:lpstr>
      <vt:lpstr>CONCEPTOS BÁSICOS DE ESTIMACIÓN Y MÉTRICAS DE CALIDAD Y PRODUCTIVIDAD DEL SOFTWARE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Marlon</dc:creator>
  <cp:keywords/>
  <dc:description>generated using python-pptx</dc:description>
  <cp:lastModifiedBy>MARLON ESTEBAN OBANDO CORDERO</cp:lastModifiedBy>
  <cp:revision>13</cp:revision>
  <dcterms:created xsi:type="dcterms:W3CDTF">2013-01-27T09:14:16Z</dcterms:created>
  <dcterms:modified xsi:type="dcterms:W3CDTF">2025-03-12T21:38:25Z</dcterms:modified>
  <cp:category/>
</cp:coreProperties>
</file>