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90" r:id="rId2"/>
  </p:sldMasterIdLst>
  <p:notesMasterIdLst>
    <p:notesMasterId r:id="rId50"/>
  </p:notesMasterIdLst>
  <p:sldIdLst>
    <p:sldId id="256" r:id="rId3"/>
    <p:sldId id="257" r:id="rId4"/>
    <p:sldId id="258" r:id="rId5"/>
    <p:sldId id="259" r:id="rId6"/>
    <p:sldId id="260" r:id="rId7"/>
    <p:sldId id="302" r:id="rId8"/>
    <p:sldId id="262" r:id="rId9"/>
    <p:sldId id="263" r:id="rId10"/>
    <p:sldId id="266" r:id="rId11"/>
    <p:sldId id="267" r:id="rId12"/>
    <p:sldId id="315" r:id="rId13"/>
    <p:sldId id="269" r:id="rId14"/>
    <p:sldId id="270" r:id="rId15"/>
    <p:sldId id="271" r:id="rId16"/>
    <p:sldId id="273" r:id="rId17"/>
    <p:sldId id="274" r:id="rId18"/>
    <p:sldId id="308" r:id="rId19"/>
    <p:sldId id="275" r:id="rId20"/>
    <p:sldId id="276" r:id="rId21"/>
    <p:sldId id="305" r:id="rId22"/>
    <p:sldId id="309" r:id="rId23"/>
    <p:sldId id="310" r:id="rId24"/>
    <p:sldId id="280" r:id="rId25"/>
    <p:sldId id="281" r:id="rId26"/>
    <p:sldId id="283" r:id="rId27"/>
    <p:sldId id="282" r:id="rId28"/>
    <p:sldId id="284" r:id="rId29"/>
    <p:sldId id="285" r:id="rId30"/>
    <p:sldId id="286" r:id="rId31"/>
    <p:sldId id="287" r:id="rId32"/>
    <p:sldId id="288" r:id="rId33"/>
    <p:sldId id="289" r:id="rId34"/>
    <p:sldId id="290" r:id="rId35"/>
    <p:sldId id="311" r:id="rId36"/>
    <p:sldId id="312" r:id="rId37"/>
    <p:sldId id="291" r:id="rId38"/>
    <p:sldId id="313" r:id="rId39"/>
    <p:sldId id="293" r:id="rId40"/>
    <p:sldId id="294" r:id="rId41"/>
    <p:sldId id="295" r:id="rId42"/>
    <p:sldId id="296" r:id="rId43"/>
    <p:sldId id="306" r:id="rId44"/>
    <p:sldId id="307" r:id="rId45"/>
    <p:sldId id="299" r:id="rId46"/>
    <p:sldId id="300" r:id="rId47"/>
    <p:sldId id="314" r:id="rId48"/>
    <p:sldId id="304"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a:srgbClr val="FF40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p:restoredTop sz="93934"/>
  </p:normalViewPr>
  <p:slideViewPr>
    <p:cSldViewPr snapToGrid="0" snapToObjects="1">
      <p:cViewPr varScale="1">
        <p:scale>
          <a:sx n="107" d="100"/>
          <a:sy n="107" d="100"/>
        </p:scale>
        <p:origin x="92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634674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the acknowledgement page(s) at the end.</a:t>
            </a: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17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8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7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987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1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0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973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37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01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49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2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143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03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367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35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39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4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39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665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279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3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330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45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123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8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552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83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699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32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253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7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23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049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03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926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571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570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9" name="Shape 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428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55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03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0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6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70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1931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lIns="162553" tIns="81276" rIns="162553" bIns="81276"/>
          <a:lstStyle>
            <a:lvl1pPr>
              <a:defRPr sz="2981"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403710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16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500047"/>
            <a:ext cx="3008313" cy="696593"/>
          </a:xfrm>
          <a:prstGeom prst="rect">
            <a:avLst/>
          </a:prstGeom>
        </p:spPr>
        <p:txBody>
          <a:bodyPr lIns="162553" tIns="81276" rIns="162553" bIns="81276" anchor="b"/>
          <a:lstStyle>
            <a:lvl1pPr algn="l">
              <a:defRPr sz="18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49"/>
            <a:ext cx="5111750" cy="4214891"/>
          </a:xfrm>
          <a:prstGeom prst="rect">
            <a:avLst/>
          </a:prstGeom>
        </p:spPr>
        <p:txBody>
          <a:bodyPr/>
          <a:lstStyle>
            <a:lvl1pPr>
              <a:defRPr sz="2813" b="0" i="0">
                <a:solidFill>
                  <a:srgbClr val="FDC227"/>
                </a:solidFill>
                <a:latin typeface="Gill Sans SemiBold"/>
                <a:cs typeface="Lucida Grande"/>
              </a:defRPr>
            </a:lvl1pPr>
            <a:lvl2pPr>
              <a:defRPr sz="2813" b="0" i="1">
                <a:latin typeface="Gill Sans SemiBold"/>
                <a:cs typeface="Lucida Grande"/>
              </a:defRPr>
            </a:lvl2pPr>
            <a:lvl3pPr>
              <a:defRPr sz="2419" b="0" i="1">
                <a:latin typeface="Gill Sans SemiBold"/>
                <a:cs typeface="Lucida Grande"/>
              </a:defRPr>
            </a:lvl3pPr>
            <a:lvl4pPr>
              <a:defRPr sz="2025" b="0" i="1">
                <a:latin typeface="Gill Sans SemiBold"/>
                <a:cs typeface="Lucida Grande"/>
              </a:defRPr>
            </a:lvl4pPr>
            <a:lvl5pPr>
              <a:defRPr sz="2025" b="0" i="1">
                <a:latin typeface="Gill Sans SemiBold"/>
                <a:cs typeface="Lucida Grande"/>
              </a:defRPr>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196643"/>
            <a:ext cx="3008313" cy="3518297"/>
          </a:xfrm>
          <a:prstGeom prst="rect">
            <a:avLst/>
          </a:prstGeom>
        </p:spPr>
        <p:txBody>
          <a:bodyPr/>
          <a:lstStyle>
            <a:lvl1pPr marL="0" indent="0">
              <a:buNone/>
              <a:defRPr sz="1406">
                <a:solidFill>
                  <a:schemeClr val="bg1"/>
                </a:solidFill>
              </a:defRPr>
            </a:lvl1pPr>
            <a:lvl2pPr marL="457180" indent="0">
              <a:buNone/>
              <a:defRPr sz="1181"/>
            </a:lvl2pPr>
            <a:lvl3pPr marL="914360" indent="0">
              <a:buNone/>
              <a:defRPr sz="1013"/>
            </a:lvl3pPr>
            <a:lvl4pPr marL="1371540" indent="0">
              <a:buNone/>
              <a:defRPr sz="900"/>
            </a:lvl4pPr>
            <a:lvl5pPr marL="1828720" indent="0">
              <a:buNone/>
              <a:defRPr sz="900"/>
            </a:lvl5pPr>
            <a:lvl6pPr marL="2285900" indent="0">
              <a:buNone/>
              <a:defRPr sz="900"/>
            </a:lvl6pPr>
            <a:lvl7pPr marL="2743080" indent="0">
              <a:buNone/>
              <a:defRPr sz="900"/>
            </a:lvl7pPr>
            <a:lvl8pPr marL="3200260" indent="0">
              <a:buNone/>
              <a:defRPr sz="900"/>
            </a:lvl8pPr>
            <a:lvl9pPr marL="3657440" indent="0">
              <a:buNone/>
              <a:defRPr sz="900"/>
            </a:lvl9pPr>
          </a:lstStyle>
          <a:p>
            <a:pPr lvl="0"/>
            <a:r>
              <a:rPr lang="en-US"/>
              <a:t>Click to edit Master text styles</a:t>
            </a:r>
          </a:p>
        </p:txBody>
      </p:sp>
    </p:spTree>
    <p:extLst>
      <p:ext uri="{BB962C8B-B14F-4D97-AF65-F5344CB8AC3E}">
        <p14:creationId xmlns:p14="http://schemas.microsoft.com/office/powerpoint/2010/main" val="26444499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lIns="162553" tIns="81276" rIns="162553" bIns="81276" anchor="b"/>
          <a:lstStyle>
            <a:lvl1pPr algn="l">
              <a:defRPr sz="2025"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6"/>
            </a:lvl1pPr>
            <a:lvl2pPr marL="457180" indent="0">
              <a:buNone/>
              <a:defRPr sz="2813"/>
            </a:lvl2pPr>
            <a:lvl3pPr marL="914360" indent="0">
              <a:buNone/>
              <a:defRPr sz="2419"/>
            </a:lvl3pPr>
            <a:lvl4pPr marL="1371540" indent="0">
              <a:buNone/>
              <a:defRPr sz="2025"/>
            </a:lvl4pPr>
            <a:lvl5pPr marL="1828720" indent="0">
              <a:buNone/>
              <a:defRPr sz="2025"/>
            </a:lvl5pPr>
            <a:lvl6pPr marL="2285900" indent="0">
              <a:buNone/>
              <a:defRPr sz="2025"/>
            </a:lvl6pPr>
            <a:lvl7pPr marL="2743080" indent="0">
              <a:buNone/>
              <a:defRPr sz="2025"/>
            </a:lvl7pPr>
            <a:lvl8pPr marL="3200260" indent="0">
              <a:buNone/>
              <a:defRPr sz="2025"/>
            </a:lvl8pPr>
            <a:lvl9pPr marL="3657440" indent="0">
              <a:buNone/>
              <a:defRPr sz="2025"/>
            </a:lvl9pPr>
          </a:lstStyle>
          <a:p>
            <a:r>
              <a:rPr lang="en-US" dirty="0"/>
              <a:t>Drag picture to placeholder or click icon to add</a:t>
            </a:r>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6" b="0" i="0">
                <a:solidFill>
                  <a:schemeClr val="bg1"/>
                </a:solidFill>
                <a:latin typeface="Gill Sans SemiBold"/>
                <a:cs typeface="Lucida Grande"/>
              </a:defRPr>
            </a:lvl1pPr>
            <a:lvl2pPr marL="457180" indent="0">
              <a:buNone/>
              <a:defRPr sz="1181"/>
            </a:lvl2pPr>
            <a:lvl3pPr marL="914360" indent="0">
              <a:buNone/>
              <a:defRPr sz="1013"/>
            </a:lvl3pPr>
            <a:lvl4pPr marL="1371540" indent="0">
              <a:buNone/>
              <a:defRPr sz="900"/>
            </a:lvl4pPr>
            <a:lvl5pPr marL="1828720" indent="0">
              <a:buNone/>
              <a:defRPr sz="900"/>
            </a:lvl5pPr>
            <a:lvl6pPr marL="2285900" indent="0">
              <a:buNone/>
              <a:defRPr sz="900"/>
            </a:lvl6pPr>
            <a:lvl7pPr marL="2743080" indent="0">
              <a:buNone/>
              <a:defRPr sz="900"/>
            </a:lvl7pPr>
            <a:lvl8pPr marL="3200260" indent="0">
              <a:buNone/>
              <a:defRPr sz="900"/>
            </a:lvl8pPr>
            <a:lvl9pPr marL="3657440" indent="0">
              <a:buNone/>
              <a:defRPr sz="900"/>
            </a:lvl9pPr>
          </a:lstStyle>
          <a:p>
            <a:pPr lvl="0"/>
            <a:r>
              <a:rPr lang="en-US"/>
              <a:t>Click to edit Master text styles</a:t>
            </a:r>
          </a:p>
        </p:txBody>
      </p:sp>
    </p:spTree>
    <p:extLst>
      <p:ext uri="{BB962C8B-B14F-4D97-AF65-F5344CB8AC3E}">
        <p14:creationId xmlns:p14="http://schemas.microsoft.com/office/powerpoint/2010/main" val="11854298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432054"/>
            <a:ext cx="8229600" cy="768096"/>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111410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207738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8967"/>
            <a:ext cx="7836750" cy="959727"/>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0385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424840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50081" y="444211"/>
            <a:ext cx="7836694" cy="984538"/>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4244328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30010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32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003144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50081" y="444211"/>
            <a:ext cx="7836750" cy="98448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3375"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013"/>
            </a:lvl2pPr>
            <a:lvl3pPr marL="0" marR="0" lvl="2" indent="0" algn="ctr" rtl="0">
              <a:spcBef>
                <a:spcPts val="0"/>
              </a:spcBef>
              <a:spcAft>
                <a:spcPts val="0"/>
              </a:spcAft>
              <a:buNone/>
              <a:defRPr sz="1013"/>
            </a:lvl3pPr>
            <a:lvl4pPr marL="0" marR="0" lvl="3" indent="0" algn="ctr" rtl="0">
              <a:spcBef>
                <a:spcPts val="0"/>
              </a:spcBef>
              <a:spcAft>
                <a:spcPts val="0"/>
              </a:spcAft>
              <a:buNone/>
              <a:defRPr sz="1013"/>
            </a:lvl4pPr>
            <a:lvl5pPr marL="0" marR="0" lvl="4" indent="0" algn="ctr" rtl="0">
              <a:spcBef>
                <a:spcPts val="0"/>
              </a:spcBef>
              <a:spcAft>
                <a:spcPts val="0"/>
              </a:spcAft>
              <a:buNone/>
              <a:defRPr sz="1013"/>
            </a:lvl5pPr>
            <a:lvl6pPr marL="257175" marR="0" lvl="5" indent="0" algn="ctr" rtl="0">
              <a:spcBef>
                <a:spcPts val="0"/>
              </a:spcBef>
              <a:spcAft>
                <a:spcPts val="0"/>
              </a:spcAft>
              <a:buNone/>
              <a:defRPr sz="1013"/>
            </a:lvl6pPr>
            <a:lvl7pPr marL="514350" marR="0" lvl="6" indent="0" algn="ctr" rtl="0">
              <a:spcBef>
                <a:spcPts val="0"/>
              </a:spcBef>
              <a:spcAft>
                <a:spcPts val="0"/>
              </a:spcAft>
              <a:buNone/>
              <a:defRPr sz="1013"/>
            </a:lvl7pPr>
            <a:lvl8pPr marL="771525" marR="0" lvl="7" indent="0" algn="ctr" rtl="0">
              <a:spcBef>
                <a:spcPts val="0"/>
              </a:spcBef>
              <a:spcAft>
                <a:spcPts val="0"/>
              </a:spcAft>
              <a:buNone/>
              <a:defRPr sz="1013"/>
            </a:lvl8pPr>
            <a:lvl9pPr marL="1028700" marR="0" lvl="8" indent="0" algn="ctr" rtl="0">
              <a:spcBef>
                <a:spcPts val="0"/>
              </a:spcBef>
              <a:spcAft>
                <a:spcPts val="0"/>
              </a:spcAft>
              <a:buNone/>
              <a:defRPr sz="1013"/>
            </a:lvl9pPr>
          </a:lstStyle>
          <a:p>
            <a:endParaRPr dirty="0"/>
          </a:p>
        </p:txBody>
      </p:sp>
    </p:spTree>
    <p:extLst>
      <p:ext uri="{BB962C8B-B14F-4D97-AF65-F5344CB8AC3E}">
        <p14:creationId xmlns:p14="http://schemas.microsoft.com/office/powerpoint/2010/main" val="823337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3704070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50081" y="458093"/>
            <a:ext cx="7836750" cy="97060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3054856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600532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584460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198940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5094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90121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5200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132" y="500185"/>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3488"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735264" y="2914650"/>
            <a:ext cx="7533105" cy="1314450"/>
          </a:xfrm>
          <a:prstGeom prst="rect">
            <a:avLst/>
          </a:prstGeom>
        </p:spPr>
        <p:txBody>
          <a:bodyPr>
            <a:normAutofit/>
          </a:bodyPr>
          <a:lstStyle>
            <a:lvl1pPr marL="0" indent="0" algn="ctr">
              <a:buNone/>
              <a:defRPr sz="3094" b="1" i="0" baseline="0">
                <a:solidFill>
                  <a:srgbClr val="FDC227"/>
                </a:solidFill>
                <a:effectLst>
                  <a:innerShdw blurRad="63500" dist="50800" dir="13500000">
                    <a:srgbClr val="000000">
                      <a:alpha val="9000"/>
                    </a:srgbClr>
                  </a:innerShdw>
                </a:effectLst>
                <a:latin typeface="Gill Sans SemiBold"/>
                <a:cs typeface="Georgia"/>
              </a:defRPr>
            </a:lvl1pPr>
            <a:lvl2pPr marL="457180" indent="0" algn="ctr">
              <a:buNone/>
              <a:defRPr>
                <a:solidFill>
                  <a:schemeClr val="tx1">
                    <a:tint val="75000"/>
                  </a:schemeClr>
                </a:solidFill>
              </a:defRPr>
            </a:lvl2pPr>
            <a:lvl3pPr marL="914360" indent="0" algn="ctr">
              <a:buNone/>
              <a:defRPr>
                <a:solidFill>
                  <a:schemeClr val="tx1">
                    <a:tint val="75000"/>
                  </a:schemeClr>
                </a:solidFill>
              </a:defRPr>
            </a:lvl3pPr>
            <a:lvl4pPr marL="1371540" indent="0" algn="ctr">
              <a:buNone/>
              <a:defRPr>
                <a:solidFill>
                  <a:schemeClr val="tx1">
                    <a:tint val="75000"/>
                  </a:schemeClr>
                </a:solidFill>
              </a:defRPr>
            </a:lvl4pPr>
            <a:lvl5pPr marL="1828720" indent="0" algn="ctr">
              <a:buNone/>
              <a:defRPr>
                <a:solidFill>
                  <a:schemeClr val="tx1">
                    <a:tint val="75000"/>
                  </a:schemeClr>
                </a:solidFill>
              </a:defRPr>
            </a:lvl5pPr>
            <a:lvl6pPr marL="2285900" indent="0" algn="ctr">
              <a:buNone/>
              <a:defRPr>
                <a:solidFill>
                  <a:schemeClr val="tx1">
                    <a:tint val="75000"/>
                  </a:schemeClr>
                </a:solidFill>
              </a:defRPr>
            </a:lvl6pPr>
            <a:lvl7pPr marL="2743080" indent="0" algn="ctr">
              <a:buNone/>
              <a:defRPr>
                <a:solidFill>
                  <a:schemeClr val="tx1">
                    <a:tint val="75000"/>
                  </a:schemeClr>
                </a:solidFill>
              </a:defRPr>
            </a:lvl7pPr>
            <a:lvl8pPr marL="3200260" indent="0" algn="ctr">
              <a:buNone/>
              <a:defRPr>
                <a:solidFill>
                  <a:schemeClr val="tx1">
                    <a:tint val="75000"/>
                  </a:schemeClr>
                </a:solidFill>
              </a:defRPr>
            </a:lvl8pPr>
            <a:lvl9pPr marL="365744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84310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509110"/>
            <a:ext cx="8432800" cy="701843"/>
          </a:xfrm>
          <a:prstGeom prst="rect">
            <a:avLst/>
          </a:prstGeom>
        </p:spPr>
        <p:txBody>
          <a:bodyPr lIns="162553" tIns="81276" rIns="162553" bIns="81276"/>
          <a:lstStyle>
            <a:lvl1pPr>
              <a:defRPr sz="3488"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457200" y="1392583"/>
            <a:ext cx="8229600" cy="3319913"/>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99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47" y="768684"/>
            <a:ext cx="8662737" cy="1021556"/>
          </a:xfrm>
          <a:prstGeom prst="rect">
            <a:avLst/>
          </a:prstGeom>
        </p:spPr>
        <p:txBody>
          <a:bodyPr lIns="162553" tIns="81276" rIns="162553" bIns="81276" anchor="t"/>
          <a:lstStyle>
            <a:lvl1pPr algn="ctr">
              <a:defRPr sz="3488"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a:prstGeom prst="rect">
            <a:avLst/>
          </a:prstGeom>
        </p:spPr>
        <p:txBody>
          <a:bodyPr anchor="b">
            <a:normAutofit/>
          </a:bodyPr>
          <a:lstStyle>
            <a:lvl1pPr marL="0" indent="0" algn="ctr">
              <a:buNone/>
              <a:defRPr sz="2419">
                <a:solidFill>
                  <a:srgbClr val="FDC227"/>
                </a:solidFill>
              </a:defRPr>
            </a:lvl1pPr>
            <a:lvl2pPr marL="457180" indent="0">
              <a:buNone/>
              <a:defRPr sz="1800">
                <a:solidFill>
                  <a:schemeClr val="tx1">
                    <a:tint val="75000"/>
                  </a:schemeClr>
                </a:solidFill>
              </a:defRPr>
            </a:lvl2pPr>
            <a:lvl3pPr marL="914360" indent="0">
              <a:buNone/>
              <a:defRPr sz="1575">
                <a:solidFill>
                  <a:schemeClr val="tx1">
                    <a:tint val="75000"/>
                  </a:schemeClr>
                </a:solidFill>
              </a:defRPr>
            </a:lvl3pPr>
            <a:lvl4pPr marL="1371540" indent="0">
              <a:buNone/>
              <a:defRPr sz="1406">
                <a:solidFill>
                  <a:schemeClr val="tx1">
                    <a:tint val="75000"/>
                  </a:schemeClr>
                </a:solidFill>
              </a:defRPr>
            </a:lvl4pPr>
            <a:lvl5pPr marL="1828720" indent="0">
              <a:buNone/>
              <a:defRPr sz="1406">
                <a:solidFill>
                  <a:schemeClr val="tx1">
                    <a:tint val="75000"/>
                  </a:schemeClr>
                </a:solidFill>
              </a:defRPr>
            </a:lvl5pPr>
            <a:lvl6pPr marL="2285900" indent="0">
              <a:buNone/>
              <a:defRPr sz="1406">
                <a:solidFill>
                  <a:schemeClr val="tx1">
                    <a:tint val="75000"/>
                  </a:schemeClr>
                </a:solidFill>
              </a:defRPr>
            </a:lvl6pPr>
            <a:lvl7pPr marL="2743080" indent="0">
              <a:buNone/>
              <a:defRPr sz="1406">
                <a:solidFill>
                  <a:schemeClr val="tx1">
                    <a:tint val="75000"/>
                  </a:schemeClr>
                </a:solidFill>
              </a:defRPr>
            </a:lvl7pPr>
            <a:lvl8pPr marL="3200260" indent="0">
              <a:buNone/>
              <a:defRPr sz="1406">
                <a:solidFill>
                  <a:schemeClr val="tx1">
                    <a:tint val="75000"/>
                  </a:schemeClr>
                </a:solidFill>
              </a:defRPr>
            </a:lvl8pPr>
            <a:lvl9pPr marL="3657440" indent="0">
              <a:buNone/>
              <a:defRPr sz="1406">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6804"/>
            <a:ext cx="5143500" cy="219075"/>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47204" y="29779"/>
            <a:ext cx="1454698" cy="213585"/>
          </a:xfrm>
          <a:prstGeom prst="rect">
            <a:avLst/>
          </a:prstGeom>
          <a:noFill/>
        </p:spPr>
        <p:txBody>
          <a:bodyPr wrap="square" rtlCol="0">
            <a:spAutoFit/>
          </a:bodyPr>
          <a:lstStyle/>
          <a:p>
            <a:r>
              <a:rPr lang="en-US" sz="788"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788"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788"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4079852" y="-1897"/>
            <a:ext cx="911679" cy="187615"/>
          </a:xfrm>
          <a:prstGeom prst="rect">
            <a:avLst/>
          </a:prstGeom>
          <a:noFill/>
        </p:spPr>
        <p:txBody>
          <a:bodyPr wrap="square" rtlCol="0">
            <a:spAutoFit/>
          </a:bodyPr>
          <a:lstStyle/>
          <a:p>
            <a:pPr marL="0" algn="ctr">
              <a:lnSpc>
                <a:spcPct val="100000"/>
              </a:lnSpc>
              <a:spcBef>
                <a:spcPts val="0"/>
              </a:spcBef>
              <a:spcAft>
                <a:spcPts val="0"/>
              </a:spcAft>
            </a:pPr>
            <a:r>
              <a:rPr lang="en-US" sz="619"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4199968" y="71056"/>
            <a:ext cx="676955" cy="308867"/>
          </a:xfrm>
          <a:prstGeom prst="rect">
            <a:avLst/>
          </a:prstGeom>
          <a:noFill/>
        </p:spPr>
        <p:txBody>
          <a:bodyPr wrap="square" rtlCol="0">
            <a:spAutoFit/>
          </a:bodyPr>
          <a:lstStyle/>
          <a:p>
            <a:pPr marL="0" marR="0" indent="0" algn="ctr" defTabSz="257175" rtl="0" eaLnBrk="1" fontAlgn="auto" latinLnBrk="0" hangingPunct="1">
              <a:lnSpc>
                <a:spcPct val="100000"/>
              </a:lnSpc>
              <a:spcBef>
                <a:spcPts val="0"/>
              </a:spcBef>
              <a:spcAft>
                <a:spcPts val="0"/>
              </a:spcAft>
              <a:buClrTx/>
              <a:buSzTx/>
              <a:buFontTx/>
              <a:buNone/>
              <a:tabLst/>
              <a:defRPr/>
            </a:pPr>
            <a:r>
              <a:rPr lang="en-US" sz="619" baseline="0" dirty="0">
                <a:solidFill>
                  <a:srgbClr val="FFFFFF"/>
                </a:solidFill>
                <a:effectLst>
                  <a:outerShdw blurRad="50800" dist="38100" dir="2700000" algn="tl" rotWithShape="0">
                    <a:prstClr val="black">
                      <a:alpha val="40000"/>
                    </a:prstClr>
                  </a:outerShdw>
                </a:effectLst>
              </a:rPr>
              <a:t>EVERYBODY</a:t>
            </a:r>
            <a:endParaRPr lang="en-US" sz="619" dirty="0">
              <a:solidFill>
                <a:srgbClr val="FFFFFF"/>
              </a:solidFill>
              <a:effectLst>
                <a:outerShdw blurRad="50800" dist="38100" dir="2700000" algn="tl" rotWithShape="0">
                  <a:prstClr val="black">
                    <a:alpha val="40000"/>
                  </a:prstClr>
                </a:outerShdw>
              </a:effectLst>
            </a:endParaRPr>
          </a:p>
          <a:p>
            <a:endParaRPr lang="en-US" sz="788" dirty="0"/>
          </a:p>
        </p:txBody>
      </p:sp>
    </p:spTree>
    <p:extLst>
      <p:ext uri="{BB962C8B-B14F-4D97-AF65-F5344CB8AC3E}">
        <p14:creationId xmlns:p14="http://schemas.microsoft.com/office/powerpoint/2010/main" val="2732720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lIns="162553" tIns="81276" rIns="162553" bIns="81276"/>
          <a:lstStyle>
            <a:lvl1pPr>
              <a:defRPr sz="3206"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1800" b="1" i="0" cap="none">
                <a:solidFill>
                  <a:srgbClr val="FDC227"/>
                </a:solidFill>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1800" b="0" i="0">
                <a:solidFill>
                  <a:srgbClr val="FDC227"/>
                </a:solidFill>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50353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lIns="162553" tIns="81276" rIns="162553" bIns="81276"/>
          <a:lstStyle>
            <a:lvl1pPr>
              <a:defRPr sz="3206"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noAutofit/>
          </a:bodyPr>
          <a:lstStyle>
            <a:lvl1pPr marL="0" indent="0" algn="ctr">
              <a:buNone/>
              <a:defRPr sz="2025" b="0" i="0" cap="none">
                <a:solidFill>
                  <a:srgbClr val="FDC227"/>
                </a:solidFill>
                <a:effectLst/>
                <a:latin typeface="Gill Sans SemiBold"/>
                <a:cs typeface="Lucida Grande"/>
              </a:defRPr>
            </a:lvl1pPr>
            <a:lvl2pPr marL="457180" indent="0">
              <a:buNone/>
              <a:defRPr sz="2025" b="1"/>
            </a:lvl2pPr>
            <a:lvl3pPr marL="914360" indent="0">
              <a:buNone/>
              <a:defRPr sz="1800" b="1"/>
            </a:lvl3pPr>
            <a:lvl4pPr marL="1371540" indent="0">
              <a:buNone/>
              <a:defRPr sz="1575" b="1"/>
            </a:lvl4pPr>
            <a:lvl5pPr marL="1828720" indent="0">
              <a:buNone/>
              <a:defRPr sz="1575" b="1"/>
            </a:lvl5pPr>
            <a:lvl6pPr marL="2285900" indent="0">
              <a:buNone/>
              <a:defRPr sz="1575" b="1"/>
            </a:lvl6pPr>
            <a:lvl7pPr marL="2743080" indent="0">
              <a:buNone/>
              <a:defRPr sz="1575" b="1"/>
            </a:lvl7pPr>
            <a:lvl8pPr marL="3200260" indent="0">
              <a:buNone/>
              <a:defRPr sz="1575" b="1"/>
            </a:lvl8pPr>
            <a:lvl9pPr marL="3657440"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a:prstGeom prst="rect">
            <a:avLst/>
          </a:prstGeom>
        </p:spPr>
        <p:txBody>
          <a:bodyPr/>
          <a:lstStyle>
            <a:lvl1pPr>
              <a:defRPr sz="1800">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151335"/>
            <a:ext cx="4041775" cy="479822"/>
          </a:xfrm>
          <a:prstGeom prst="rect">
            <a:avLst/>
          </a:prstGeom>
        </p:spPr>
        <p:txBody>
          <a:bodyPr anchor="b">
            <a:normAutofit/>
          </a:bodyPr>
          <a:lstStyle>
            <a:lvl1pPr marL="0" indent="0" algn="ctr">
              <a:buNone/>
              <a:defRPr sz="2025" b="0">
                <a:solidFill>
                  <a:srgbClr val="FDC227"/>
                </a:solidFill>
                <a:effectLst/>
                <a:latin typeface="Gill Sans SemiBold"/>
                <a:cs typeface="Lucida Grande"/>
              </a:defRPr>
            </a:lvl1pPr>
            <a:lvl2pPr marL="457180" indent="0">
              <a:buNone/>
              <a:defRPr sz="2025" b="1"/>
            </a:lvl2pPr>
            <a:lvl3pPr marL="914360" indent="0">
              <a:buNone/>
              <a:defRPr sz="1800" b="1"/>
            </a:lvl3pPr>
            <a:lvl4pPr marL="1371540" indent="0">
              <a:buNone/>
              <a:defRPr sz="1575" b="1"/>
            </a:lvl4pPr>
            <a:lvl5pPr marL="1828720" indent="0">
              <a:buNone/>
              <a:defRPr sz="1575" b="1"/>
            </a:lvl5pPr>
            <a:lvl6pPr marL="2285900" indent="0">
              <a:buNone/>
              <a:defRPr sz="1575" b="1"/>
            </a:lvl6pPr>
            <a:lvl7pPr marL="2743080" indent="0">
              <a:buNone/>
              <a:defRPr sz="1575" b="1"/>
            </a:lvl7pPr>
            <a:lvl8pPr marL="3200260" indent="0">
              <a:buNone/>
              <a:defRPr sz="1575" b="1"/>
            </a:lvl8pPr>
            <a:lvl9pPr marL="365744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6" y="1818105"/>
            <a:ext cx="4041775" cy="2963466"/>
          </a:xfrm>
          <a:prstGeom prst="rect">
            <a:avLst/>
          </a:prstGeom>
        </p:spPr>
        <p:txBody>
          <a:bodyPr/>
          <a:lstStyle>
            <a:lvl1pPr>
              <a:defRPr sz="1800">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05262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800868835"/>
      </p:ext>
    </p:extLst>
  </p:cSld>
  <p:clrMap bg1="lt1" tx1="dk1" bg2="dk2" tx2="lt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457200" y="1200151"/>
            <a:ext cx="8229600" cy="3394472"/>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08135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hf sldNum="0" hdr="0" ftr="0" dt="0"/>
  <p:txStyles>
    <p:titleStyle>
      <a:lvl1pPr algn="ctr" defTabSz="457180" rtl="0" eaLnBrk="1" latinLnBrk="0" hangingPunct="1">
        <a:spcBef>
          <a:spcPct val="0"/>
        </a:spcBef>
        <a:buNone/>
        <a:defRPr sz="4388" kern="1200">
          <a:solidFill>
            <a:schemeClr val="tx1"/>
          </a:solidFill>
          <a:latin typeface="+mj-lt"/>
          <a:ea typeface="+mj-ea"/>
          <a:cs typeface="+mj-cs"/>
        </a:defRPr>
      </a:lvl1pPr>
    </p:titleStyle>
    <p:bodyStyle>
      <a:lvl1pPr marL="0" indent="0" algn="l" defTabSz="457180" rtl="0" eaLnBrk="1" latinLnBrk="0" hangingPunct="1">
        <a:spcBef>
          <a:spcPct val="20000"/>
        </a:spcBef>
        <a:buFont typeface="Arial"/>
        <a:buNone/>
        <a:defRPr sz="3206" b="1" i="0" kern="1200">
          <a:solidFill>
            <a:schemeClr val="bg1"/>
          </a:solidFill>
          <a:latin typeface="Gill Sans SemiBold"/>
          <a:ea typeface="+mn-ea"/>
          <a:cs typeface="Lucida Grande"/>
        </a:defRPr>
      </a:lvl1pPr>
      <a:lvl2pPr marL="742917" indent="-285738" algn="l" defTabSz="457180" rtl="0" eaLnBrk="1" latinLnBrk="0" hangingPunct="1">
        <a:spcBef>
          <a:spcPct val="20000"/>
        </a:spcBef>
        <a:buFont typeface="Arial"/>
        <a:buChar char="–"/>
        <a:defRPr sz="2025" b="1" i="0" kern="1200">
          <a:solidFill>
            <a:schemeClr val="bg1"/>
          </a:solidFill>
          <a:latin typeface="Gill Sans SemiBold"/>
          <a:ea typeface="+mn-ea"/>
          <a:cs typeface="Lucida Grande"/>
        </a:defRPr>
      </a:lvl2pPr>
      <a:lvl3pPr marL="1142950" indent="-228590" algn="l" defTabSz="457180" rtl="0" eaLnBrk="1" latinLnBrk="0" hangingPunct="1">
        <a:spcBef>
          <a:spcPct val="20000"/>
        </a:spcBef>
        <a:buFont typeface="Arial"/>
        <a:buChar char="•"/>
        <a:defRPr sz="1800" b="0" i="1" kern="1200">
          <a:solidFill>
            <a:schemeClr val="bg1"/>
          </a:solidFill>
          <a:latin typeface="Gill Sans SemiBold"/>
          <a:ea typeface="+mn-ea"/>
          <a:cs typeface="Lucida Grande"/>
        </a:defRPr>
      </a:lvl3pPr>
      <a:lvl4pPr marL="1600130" indent="-228590" algn="l" defTabSz="457180" rtl="0" eaLnBrk="1" latinLnBrk="0" hangingPunct="1">
        <a:spcBef>
          <a:spcPct val="20000"/>
        </a:spcBef>
        <a:buFont typeface="Arial"/>
        <a:buChar char="–"/>
        <a:defRPr sz="1519" b="0" i="1" kern="1200">
          <a:solidFill>
            <a:schemeClr val="bg1"/>
          </a:solidFill>
          <a:latin typeface="Gill Sans SemiBold"/>
          <a:ea typeface="+mn-ea"/>
          <a:cs typeface="Lucida Grande"/>
        </a:defRPr>
      </a:lvl4pPr>
      <a:lvl5pPr marL="2057310" indent="-228590" algn="l" defTabSz="457180" rtl="0" eaLnBrk="1" latinLnBrk="0" hangingPunct="1">
        <a:spcBef>
          <a:spcPct val="20000"/>
        </a:spcBef>
        <a:buFont typeface="Arial"/>
        <a:buChar char="»"/>
        <a:defRPr sz="1181" b="0" i="1" kern="1200">
          <a:solidFill>
            <a:schemeClr val="bg1"/>
          </a:solidFill>
          <a:latin typeface="Gill Sans SemiBold"/>
          <a:ea typeface="+mn-ea"/>
          <a:cs typeface="Lucida Grande"/>
        </a:defRPr>
      </a:lvl5pPr>
      <a:lvl6pPr marL="2514490" indent="-228590" algn="l" defTabSz="457180" rtl="0" eaLnBrk="1" latinLnBrk="0" hangingPunct="1">
        <a:spcBef>
          <a:spcPct val="20000"/>
        </a:spcBef>
        <a:buFont typeface="Arial"/>
        <a:buChar char="•"/>
        <a:defRPr sz="2025"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25"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25"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25" kern="1200">
          <a:solidFill>
            <a:schemeClr val="tx1"/>
          </a:solidFill>
          <a:latin typeface="+mn-lt"/>
          <a:ea typeface="+mn-ea"/>
          <a:cs typeface="+mn-cs"/>
        </a:defRPr>
      </a:lvl9pPr>
    </p:bodyStyle>
    <p:otherStyle>
      <a:defPPr>
        <a:defRPr lang="en-US"/>
      </a:defPPr>
      <a:lvl1pPr marL="0" algn="l" defTabSz="457180" rtl="0" eaLnBrk="1" latinLnBrk="0" hangingPunct="1">
        <a:defRPr sz="1800" kern="1200">
          <a:solidFill>
            <a:schemeClr val="tx1"/>
          </a:solidFill>
          <a:latin typeface="+mn-lt"/>
          <a:ea typeface="+mn-ea"/>
          <a:cs typeface="+mn-cs"/>
        </a:defRPr>
      </a:lvl1pPr>
      <a:lvl2pPr marL="457180" algn="l" defTabSz="457180" rtl="0" eaLnBrk="1" latinLnBrk="0" hangingPunct="1">
        <a:defRPr sz="1800" kern="1200">
          <a:solidFill>
            <a:schemeClr val="tx1"/>
          </a:solidFill>
          <a:latin typeface="+mn-lt"/>
          <a:ea typeface="+mn-ea"/>
          <a:cs typeface="+mn-cs"/>
        </a:defRPr>
      </a:lvl2pPr>
      <a:lvl3pPr marL="914360" algn="l" defTabSz="457180" rtl="0" eaLnBrk="1" latinLnBrk="0" hangingPunct="1">
        <a:defRPr sz="1800" kern="1200">
          <a:solidFill>
            <a:schemeClr val="tx1"/>
          </a:solidFill>
          <a:latin typeface="+mn-lt"/>
          <a:ea typeface="+mn-ea"/>
          <a:cs typeface="+mn-cs"/>
        </a:defRPr>
      </a:lvl3pPr>
      <a:lvl4pPr marL="1371540" algn="l" defTabSz="457180" rtl="0" eaLnBrk="1" latinLnBrk="0" hangingPunct="1">
        <a:defRPr sz="1800" kern="1200">
          <a:solidFill>
            <a:schemeClr val="tx1"/>
          </a:solidFill>
          <a:latin typeface="+mn-lt"/>
          <a:ea typeface="+mn-ea"/>
          <a:cs typeface="+mn-cs"/>
        </a:defRPr>
      </a:lvl4pPr>
      <a:lvl5pPr marL="1828720" algn="l" defTabSz="457180" rtl="0" eaLnBrk="1" latinLnBrk="0" hangingPunct="1">
        <a:defRPr sz="1800" kern="1200">
          <a:solidFill>
            <a:schemeClr val="tx1"/>
          </a:solidFill>
          <a:latin typeface="+mn-lt"/>
          <a:ea typeface="+mn-ea"/>
          <a:cs typeface="+mn-cs"/>
        </a:defRPr>
      </a:lvl5pPr>
      <a:lvl6pPr marL="2285900" algn="l" defTabSz="457180" rtl="0" eaLnBrk="1" latinLnBrk="0" hangingPunct="1">
        <a:defRPr sz="1800" kern="1200">
          <a:solidFill>
            <a:schemeClr val="tx1"/>
          </a:solidFill>
          <a:latin typeface="+mn-lt"/>
          <a:ea typeface="+mn-ea"/>
          <a:cs typeface="+mn-cs"/>
        </a:defRPr>
      </a:lvl6pPr>
      <a:lvl7pPr marL="2743080" algn="l" defTabSz="457180" rtl="0" eaLnBrk="1" latinLnBrk="0" hangingPunct="1">
        <a:defRPr sz="1800" kern="1200">
          <a:solidFill>
            <a:schemeClr val="tx1"/>
          </a:solidFill>
          <a:latin typeface="+mn-lt"/>
          <a:ea typeface="+mn-ea"/>
          <a:cs typeface="+mn-cs"/>
        </a:defRPr>
      </a:lvl7pPr>
      <a:lvl8pPr marL="3200260" algn="l" defTabSz="457180" rtl="0" eaLnBrk="1" latinLnBrk="0" hangingPunct="1">
        <a:defRPr sz="1800" kern="1200">
          <a:solidFill>
            <a:schemeClr val="tx1"/>
          </a:solidFill>
          <a:latin typeface="+mn-lt"/>
          <a:ea typeface="+mn-ea"/>
          <a:cs typeface="+mn-cs"/>
        </a:defRPr>
      </a:lvl8pPr>
      <a:lvl9pPr marL="3657440" algn="l" defTabSz="457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Lassie#/media/File:Lassie_and_Tommy_Rettig_1956.JPG" TargetMode="External"/><Relationship Id="rId2" Type="http://schemas.openxmlformats.org/officeDocument/2006/relationships/hyperlink" Target="https://www.flickr.com/photos/dinnerseries/23570475099"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latin typeface="Arial" charset="0"/>
                <a:ea typeface="Arial" charset="0"/>
                <a:cs typeface="Arial" charset="0"/>
                <a:sym typeface="Cabin"/>
              </a:rPr>
              <a:t>Objetos en Python</a:t>
            </a:r>
          </a:p>
        </p:txBody>
      </p:sp>
      <p:sp>
        <p:nvSpPr>
          <p:cNvPr id="144" name="Shape 144"/>
          <p:cNvSpPr txBox="1">
            <a:spLocks noGrp="1"/>
          </p:cNvSpPr>
          <p:nvPr>
            <p:ph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2000" u="none" strike="noStrike" cap="none" dirty="0">
                <a:solidFill>
                  <a:srgbClr val="FFFB00"/>
                </a:solidFill>
                <a:latin typeface="Arial" charset="0"/>
                <a:ea typeface="Arial" charset="0"/>
                <a:cs typeface="Arial" charset="0"/>
                <a:sym typeface="Cabin"/>
              </a:rPr>
              <a:t>Charles Severance</a:t>
            </a:r>
          </a:p>
        </p:txBody>
      </p:sp>
      <p:grpSp>
        <p:nvGrpSpPr>
          <p:cNvPr id="2" name="Group 1"/>
          <p:cNvGrpSpPr/>
          <p:nvPr/>
        </p:nvGrpSpPr>
        <p:grpSpPr>
          <a:xfrm>
            <a:off x="233081" y="3689514"/>
            <a:ext cx="8633012" cy="797468"/>
            <a:chOff x="212560" y="3293268"/>
            <a:chExt cx="14572387" cy="1346112"/>
          </a:xfrm>
        </p:grpSpPr>
        <p:sp>
          <p:nvSpPr>
            <p:cNvPr id="10" name="Shape 206"/>
            <p:cNvSpPr txBox="1"/>
            <p:nvPr/>
          </p:nvSpPr>
          <p:spPr>
            <a:xfrm>
              <a:off x="2676260" y="3612268"/>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a:t>
              </a:r>
              <a:r>
                <a:rPr lang="en-US" sz="1800" dirty="0">
                  <a:solidFill>
                    <a:srgbClr val="FFFF00"/>
                  </a:solidFill>
                  <a:latin typeface="Arial Regular" charset="0"/>
                  <a:ea typeface="Arial Regular" charset="0"/>
                  <a:cs typeface="Arial Regular" charset="0"/>
                  <a:sym typeface="Cabin"/>
                </a:rPr>
                <a:t>para </a:t>
              </a:r>
              <a:r>
                <a:rPr lang="en-US" sz="1800" dirty="0" err="1">
                  <a:solidFill>
                    <a:srgbClr val="FFFF00"/>
                  </a:solidFill>
                  <a:latin typeface="Arial Regular" charset="0"/>
                  <a:ea typeface="Arial Regular" charset="0"/>
                  <a:cs typeface="Arial Regular" charset="0"/>
                  <a:sym typeface="Cabin"/>
                </a:rPr>
                <a:t>Todos</a:t>
              </a:r>
              <a:endParaRPr lang="en-US" sz="1800" dirty="0">
                <a:solidFill>
                  <a:srgbClr val="FFFF00"/>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1800" dirty="0">
                  <a:solidFill>
                    <a:srgbClr val="FFFF00"/>
                  </a:solidFill>
                  <a:latin typeface="Arial Regular" charset="0"/>
                  <a:ea typeface="Arial Regular" charset="0"/>
                  <a:cs typeface="Arial Regular" charset="0"/>
                  <a:sym typeface="Cabin"/>
                </a:rPr>
                <a:t>es.py4e.com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11" name="Shape 207"/>
            <p:cNvPicPr preferRelativeResize="0"/>
            <p:nvPr/>
          </p:nvPicPr>
          <p:blipFill rotWithShape="1">
            <a:blip r:embed="rId3">
              <a:alphaModFix/>
            </a:blip>
            <a:srcRect/>
            <a:stretch/>
          </p:blipFill>
          <p:spPr>
            <a:xfrm>
              <a:off x="12816447" y="3971043"/>
              <a:ext cx="1968500" cy="668337"/>
            </a:xfrm>
            <a:prstGeom prst="rect">
              <a:avLst/>
            </a:prstGeom>
            <a:noFill/>
            <a:ln>
              <a:noFill/>
            </a:ln>
          </p:spPr>
        </p:pic>
        <p:pic>
          <p:nvPicPr>
            <p:cNvPr id="12" name="Shape 208"/>
            <p:cNvPicPr preferRelativeResize="0"/>
            <p:nvPr/>
          </p:nvPicPr>
          <p:blipFill rotWithShape="1">
            <a:blip r:embed="rId4">
              <a:alphaModFix/>
            </a:blip>
            <a:srcRect/>
            <a:stretch/>
          </p:blipFill>
          <p:spPr>
            <a:xfrm>
              <a:off x="212560" y="3293268"/>
              <a:ext cx="1346100" cy="1346100"/>
            </a:xfrm>
            <a:prstGeom prst="rect">
              <a:avLst/>
            </a:prstGeom>
            <a:noFill/>
            <a:ln>
              <a:noFill/>
            </a:ln>
          </p:spPr>
        </p:pic>
      </p:grpSp>
      <p:sp>
        <p:nvSpPr>
          <p:cNvPr id="8" name="Shape 205">
            <a:extLst>
              <a:ext uri="{FF2B5EF4-FFF2-40B4-BE49-F238E27FC236}">
                <a16:creationId xmlns:a16="http://schemas.microsoft.com/office/drawing/2014/main" id="{8BFCDB6A-2D66-49E3-B671-0980FC34F448}"/>
              </a:ext>
            </a:extLst>
          </p:cNvPr>
          <p:cNvSpPr txBox="1">
            <a:spLocks/>
          </p:cNvSpPr>
          <p:nvPr/>
        </p:nvSpPr>
        <p:spPr>
          <a:xfrm>
            <a:off x="2134370" y="2291047"/>
            <a:ext cx="4875259" cy="1562099"/>
          </a:xfrm>
          <a:prstGeom prst="rect">
            <a:avLst/>
          </a:prstGeom>
          <a:noFill/>
          <a:ln>
            <a:noFill/>
          </a:ln>
        </p:spPr>
        <p:txBody>
          <a:bodyPr vert="horz" lIns="38100" tIns="38100" rIns="38100" bIns="38100" rtlCol="0" anchor="t" anchorCtr="0">
            <a:noAutofit/>
          </a:bodyPr>
          <a:lstStyle>
            <a:lvl1pPr marL="0" indent="0" algn="l" defTabSz="457180" rtl="0" eaLnBrk="1" latinLnBrk="0" hangingPunct="1">
              <a:spcBef>
                <a:spcPct val="20000"/>
              </a:spcBef>
              <a:buFont typeface="Arial"/>
              <a:buNone/>
              <a:defRPr sz="3206" b="1" i="0" kern="1200">
                <a:solidFill>
                  <a:schemeClr val="bg1"/>
                </a:solidFill>
                <a:latin typeface="Gill Sans SemiBold"/>
                <a:ea typeface="+mn-ea"/>
                <a:cs typeface="Lucida Grande"/>
              </a:defRPr>
            </a:lvl1pPr>
            <a:lvl2pPr marL="742917" indent="-285738" algn="l" defTabSz="457180" rtl="0" eaLnBrk="1" latinLnBrk="0" hangingPunct="1">
              <a:spcBef>
                <a:spcPct val="20000"/>
              </a:spcBef>
              <a:buFont typeface="Arial"/>
              <a:buChar char="–"/>
              <a:defRPr sz="2025" b="1" i="0" kern="1200">
                <a:solidFill>
                  <a:schemeClr val="bg1"/>
                </a:solidFill>
                <a:latin typeface="Gill Sans SemiBold"/>
                <a:ea typeface="+mn-ea"/>
                <a:cs typeface="Lucida Grande"/>
              </a:defRPr>
            </a:lvl2pPr>
            <a:lvl3pPr marL="1142950" indent="-228590" algn="l" defTabSz="457180" rtl="0" eaLnBrk="1" latinLnBrk="0" hangingPunct="1">
              <a:spcBef>
                <a:spcPct val="20000"/>
              </a:spcBef>
              <a:buFont typeface="Arial"/>
              <a:buChar char="•"/>
              <a:defRPr sz="1800" b="0" i="1" kern="1200">
                <a:solidFill>
                  <a:schemeClr val="bg1"/>
                </a:solidFill>
                <a:latin typeface="Gill Sans SemiBold"/>
                <a:ea typeface="+mn-ea"/>
                <a:cs typeface="Lucida Grande"/>
              </a:defRPr>
            </a:lvl3pPr>
            <a:lvl4pPr marL="1600130" indent="-228590" algn="l" defTabSz="457180" rtl="0" eaLnBrk="1" latinLnBrk="0" hangingPunct="1">
              <a:spcBef>
                <a:spcPct val="20000"/>
              </a:spcBef>
              <a:buFont typeface="Arial"/>
              <a:buChar char="–"/>
              <a:defRPr sz="1519" b="0" i="1" kern="1200">
                <a:solidFill>
                  <a:schemeClr val="bg1"/>
                </a:solidFill>
                <a:latin typeface="Gill Sans SemiBold"/>
                <a:ea typeface="+mn-ea"/>
                <a:cs typeface="Lucida Grande"/>
              </a:defRPr>
            </a:lvl4pPr>
            <a:lvl5pPr marL="2057310" indent="-228590" algn="l" defTabSz="457180" rtl="0" eaLnBrk="1" latinLnBrk="0" hangingPunct="1">
              <a:spcBef>
                <a:spcPct val="20000"/>
              </a:spcBef>
              <a:buFont typeface="Arial"/>
              <a:buChar char="»"/>
              <a:defRPr sz="1181" b="0" i="1" kern="1200">
                <a:solidFill>
                  <a:schemeClr val="bg1"/>
                </a:solidFill>
                <a:latin typeface="Gill Sans SemiBold"/>
                <a:ea typeface="+mn-ea"/>
                <a:cs typeface="Lucida Grande"/>
              </a:defRPr>
            </a:lvl5pPr>
            <a:lvl6pPr marL="2514490" indent="-228590" algn="l" defTabSz="457180" rtl="0" eaLnBrk="1" latinLnBrk="0" hangingPunct="1">
              <a:spcBef>
                <a:spcPct val="20000"/>
              </a:spcBef>
              <a:buFont typeface="Arial"/>
              <a:buChar char="•"/>
              <a:defRPr sz="2025"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25"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25"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25" kern="1200">
                <a:solidFill>
                  <a:schemeClr val="tx1"/>
                </a:solidFill>
                <a:latin typeface="+mn-lt"/>
                <a:ea typeface="+mn-ea"/>
                <a:cs typeface="+mn-cs"/>
              </a:defRPr>
            </a:lvl9pPr>
          </a:lstStyle>
          <a:p>
            <a:pPr algn="ctr">
              <a:spcBef>
                <a:spcPts val="0"/>
              </a:spcBef>
              <a:buClr>
                <a:schemeClr val="lt1"/>
              </a:buClr>
              <a:buSzPct val="25000"/>
              <a:buFont typeface="Cabin"/>
              <a:buNone/>
            </a:pPr>
            <a:r>
              <a:rPr lang="en-US" sz="2000" dirty="0">
                <a:solidFill>
                  <a:schemeClr val="lt1"/>
                </a:solidFill>
                <a:latin typeface="Arial" charset="0"/>
                <a:ea typeface="Arial" charset="0"/>
                <a:cs typeface="Arial" charset="0"/>
                <a:sym typeface="Cabin"/>
              </a:rPr>
              <a:t>Cap</a:t>
            </a:r>
            <a:r>
              <a:rPr lang="es-MX" sz="2000" dirty="0" err="1">
                <a:solidFill>
                  <a:schemeClr val="lt1"/>
                </a:solidFill>
                <a:latin typeface="Arial" charset="0"/>
                <a:ea typeface="Arial" charset="0"/>
                <a:cs typeface="Arial" charset="0"/>
                <a:sym typeface="Cabin"/>
              </a:rPr>
              <a:t>ítulo</a:t>
            </a:r>
            <a:r>
              <a:rPr lang="en-US" sz="2000" dirty="0">
                <a:solidFill>
                  <a:schemeClr val="lt1"/>
                </a:solidFill>
                <a:latin typeface="Arial" charset="0"/>
                <a:ea typeface="Arial" charset="0"/>
                <a:cs typeface="Arial" charset="0"/>
                <a:sym typeface="Cabin"/>
              </a:rPr>
              <a:t>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Entrada</a:t>
            </a: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Salida</a:t>
            </a:r>
          </a:p>
        </p:txBody>
      </p:sp>
      <p:sp>
        <p:nvSpPr>
          <p:cNvPr id="234" name="Shape 234"/>
          <p:cNvSpPr/>
          <p:nvPr/>
        </p:nvSpPr>
        <p:spPr>
          <a:xfrm>
            <a:off x="2690275" y="2659925"/>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44" name="Shape 244"/>
          <p:cNvSpPr/>
          <p:nvPr/>
        </p:nvSpPr>
        <p:spPr>
          <a:xfrm>
            <a:off x="233776" y="3331028"/>
            <a:ext cx="1806899" cy="97979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Los Objetos son partes de código y datos</a:t>
            </a:r>
          </a:p>
        </p:txBody>
      </p:sp>
      <p:sp>
        <p:nvSpPr>
          <p:cNvPr id="2" name="Shape 234">
            <a:extLst>
              <a:ext uri="{FF2B5EF4-FFF2-40B4-BE49-F238E27FC236}">
                <a16:creationId xmlns:a16="http://schemas.microsoft.com/office/drawing/2014/main" id="{03A2892D-A15D-4AC7-83B5-198779B8210F}"/>
              </a:ext>
            </a:extLst>
          </p:cNvPr>
          <p:cNvSpPr/>
          <p:nvPr/>
        </p:nvSpPr>
        <p:spPr>
          <a:xfrm>
            <a:off x="2384310" y="1459720"/>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3" name="Shape 234">
            <a:extLst>
              <a:ext uri="{FF2B5EF4-FFF2-40B4-BE49-F238E27FC236}">
                <a16:creationId xmlns:a16="http://schemas.microsoft.com/office/drawing/2014/main" id="{FF901C67-A408-495F-9F2D-9C749D2AC0AE}"/>
              </a:ext>
            </a:extLst>
          </p:cNvPr>
          <p:cNvSpPr/>
          <p:nvPr/>
        </p:nvSpPr>
        <p:spPr>
          <a:xfrm>
            <a:off x="5473191" y="2173356"/>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4" name="Shape 234">
            <a:extLst>
              <a:ext uri="{FF2B5EF4-FFF2-40B4-BE49-F238E27FC236}">
                <a16:creationId xmlns:a16="http://schemas.microsoft.com/office/drawing/2014/main" id="{0FEE7608-F0C7-4D93-871A-E29FAB8E383B}"/>
              </a:ext>
            </a:extLst>
          </p:cNvPr>
          <p:cNvSpPr/>
          <p:nvPr/>
        </p:nvSpPr>
        <p:spPr>
          <a:xfrm>
            <a:off x="5158693" y="892579"/>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Entrada</a:t>
            </a: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Salida</a:t>
            </a:r>
          </a:p>
        </p:txBody>
      </p:sp>
      <p:sp>
        <p:nvSpPr>
          <p:cNvPr id="234" name="Shape 234"/>
          <p:cNvSpPr/>
          <p:nvPr/>
        </p:nvSpPr>
        <p:spPr>
          <a:xfrm>
            <a:off x="2690275" y="2659925"/>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 name="Shape 234">
            <a:extLst>
              <a:ext uri="{FF2B5EF4-FFF2-40B4-BE49-F238E27FC236}">
                <a16:creationId xmlns:a16="http://schemas.microsoft.com/office/drawing/2014/main" id="{03A2892D-A15D-4AC7-83B5-198779B8210F}"/>
              </a:ext>
            </a:extLst>
          </p:cNvPr>
          <p:cNvSpPr/>
          <p:nvPr/>
        </p:nvSpPr>
        <p:spPr>
          <a:xfrm>
            <a:off x="2384310" y="1459720"/>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3" name="Shape 234">
            <a:extLst>
              <a:ext uri="{FF2B5EF4-FFF2-40B4-BE49-F238E27FC236}">
                <a16:creationId xmlns:a16="http://schemas.microsoft.com/office/drawing/2014/main" id="{FF901C67-A408-495F-9F2D-9C749D2AC0AE}"/>
              </a:ext>
            </a:extLst>
          </p:cNvPr>
          <p:cNvSpPr/>
          <p:nvPr/>
        </p:nvSpPr>
        <p:spPr>
          <a:xfrm>
            <a:off x="5473191" y="2173356"/>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4" name="Shape 234">
            <a:extLst>
              <a:ext uri="{FF2B5EF4-FFF2-40B4-BE49-F238E27FC236}">
                <a16:creationId xmlns:a16="http://schemas.microsoft.com/office/drawing/2014/main" id="{0FEE7608-F0C7-4D93-871A-E29FAB8E383B}"/>
              </a:ext>
            </a:extLst>
          </p:cNvPr>
          <p:cNvSpPr/>
          <p:nvPr/>
        </p:nvSpPr>
        <p:spPr>
          <a:xfrm>
            <a:off x="5158693" y="892579"/>
            <a:ext cx="2053175"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5" name="Shape 263">
            <a:extLst>
              <a:ext uri="{FF2B5EF4-FFF2-40B4-BE49-F238E27FC236}">
                <a16:creationId xmlns:a16="http://schemas.microsoft.com/office/drawing/2014/main" id="{DA66F628-D1E1-4AB5-B9D5-5FA2C02E4C33}"/>
              </a:ext>
            </a:extLst>
          </p:cNvPr>
          <p:cNvSpPr/>
          <p:nvPr/>
        </p:nvSpPr>
        <p:spPr>
          <a:xfrm>
            <a:off x="-35175" y="210639"/>
            <a:ext cx="4947000" cy="4800600"/>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6" name="Shape 264">
            <a:extLst>
              <a:ext uri="{FF2B5EF4-FFF2-40B4-BE49-F238E27FC236}">
                <a16:creationId xmlns:a16="http://schemas.microsoft.com/office/drawing/2014/main" id="{7B862E73-5436-407D-BD07-C10C7FA6D6AE}"/>
              </a:ext>
            </a:extLst>
          </p:cNvPr>
          <p:cNvSpPr/>
          <p:nvPr/>
        </p:nvSpPr>
        <p:spPr>
          <a:xfrm>
            <a:off x="7477629" y="210639"/>
            <a:ext cx="1462799" cy="137020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7" name="Shape 265">
            <a:extLst>
              <a:ext uri="{FF2B5EF4-FFF2-40B4-BE49-F238E27FC236}">
                <a16:creationId xmlns:a16="http://schemas.microsoft.com/office/drawing/2014/main" id="{053D9B79-6C49-431E-8BFA-EFCA1CCF98D6}"/>
              </a:ext>
            </a:extLst>
          </p:cNvPr>
          <p:cNvSpPr/>
          <p:nvPr/>
        </p:nvSpPr>
        <p:spPr>
          <a:xfrm>
            <a:off x="4911825" y="1580848"/>
            <a:ext cx="4046999" cy="3450102"/>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8" name="Shape 266">
            <a:extLst>
              <a:ext uri="{FF2B5EF4-FFF2-40B4-BE49-F238E27FC236}">
                <a16:creationId xmlns:a16="http://schemas.microsoft.com/office/drawing/2014/main" id="{A044DE4C-4445-4268-8715-C4EA10C61F78}"/>
              </a:ext>
            </a:extLst>
          </p:cNvPr>
          <p:cNvSpPr/>
          <p:nvPr/>
        </p:nvSpPr>
        <p:spPr>
          <a:xfrm>
            <a:off x="4911825" y="204311"/>
            <a:ext cx="2565803" cy="6122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9" name="Shape 267">
            <a:extLst>
              <a:ext uri="{FF2B5EF4-FFF2-40B4-BE49-F238E27FC236}">
                <a16:creationId xmlns:a16="http://schemas.microsoft.com/office/drawing/2014/main" id="{3CC992FC-D21B-4018-832C-8B8C9A02B066}"/>
              </a:ext>
            </a:extLst>
          </p:cNvPr>
          <p:cNvSpPr/>
          <p:nvPr/>
        </p:nvSpPr>
        <p:spPr>
          <a:xfrm>
            <a:off x="54162" y="3164477"/>
            <a:ext cx="2275200" cy="1606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Los Objetos ocultan detalles – nos permiten ignorar los detalles del “resto del programa”.</a:t>
            </a:r>
          </a:p>
        </p:txBody>
      </p:sp>
    </p:spTree>
    <p:extLst>
      <p:ext uri="{BB962C8B-B14F-4D97-AF65-F5344CB8AC3E}">
        <p14:creationId xmlns:p14="http://schemas.microsoft.com/office/powerpoint/2010/main" val="55948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73" name="Shape 273"/>
          <p:cNvSpPr/>
          <p:nvPr/>
        </p:nvSpPr>
        <p:spPr>
          <a:xfrm>
            <a:off x="2536077" y="1440175"/>
            <a:ext cx="1964998"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274" name="Shape 274"/>
          <p:cNvSpPr/>
          <p:nvPr/>
        </p:nvSpPr>
        <p:spPr>
          <a:xfrm>
            <a:off x="16289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Entrada</a:t>
            </a:r>
          </a:p>
        </p:txBody>
      </p:sp>
      <p:sp>
        <p:nvSpPr>
          <p:cNvPr id="275" name="Shape 275"/>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dirty="0">
                <a:latin typeface="Arial" charset="0"/>
                <a:ea typeface="Arial" charset="0"/>
                <a:cs typeface="Arial" charset="0"/>
                <a:sym typeface="Cabin"/>
              </a:rPr>
              <a:t>Salida</a:t>
            </a:r>
          </a:p>
        </p:txBody>
      </p:sp>
      <p:sp>
        <p:nvSpPr>
          <p:cNvPr id="276" name="Shape 276"/>
          <p:cNvSpPr/>
          <p:nvPr/>
        </p:nvSpPr>
        <p:spPr>
          <a:xfrm>
            <a:off x="2690275" y="2659925"/>
            <a:ext cx="221373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277" name="Shape 277"/>
          <p:cNvSpPr/>
          <p:nvPr/>
        </p:nvSpPr>
        <p:spPr>
          <a:xfrm>
            <a:off x="5461500" y="2086375"/>
            <a:ext cx="1976050"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sp>
        <p:nvSpPr>
          <p:cNvPr id="278" name="Shape 278"/>
          <p:cNvSpPr/>
          <p:nvPr/>
        </p:nvSpPr>
        <p:spPr>
          <a:xfrm>
            <a:off x="5099948" y="920925"/>
            <a:ext cx="2032273"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dirty="0">
                <a:solidFill>
                  <a:srgbClr val="FFFFFF"/>
                </a:solidFill>
                <a:latin typeface="Arial" charset="0"/>
                <a:ea typeface="Arial" charset="0"/>
                <a:cs typeface="Arial" charset="0"/>
                <a:sym typeface="Cabin"/>
              </a:rPr>
              <a:t>Código/Datos</a:t>
            </a:r>
          </a:p>
        </p:txBody>
      </p:sp>
      <p:cxnSp>
        <p:nvCxnSpPr>
          <p:cNvPr id="279" name="Shape 279"/>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80" name="Shape 280"/>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81" name="Shape 281"/>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82" name="Shape 282"/>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83" name="Shape 283"/>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84" name="Shape 284"/>
          <p:cNvCxnSpPr>
            <a:cxnSpLocks/>
          </p:cNvCxnSpPr>
          <p:nvPr/>
        </p:nvCxnSpPr>
        <p:spPr>
          <a:xfrm flipH="1" flipV="1">
            <a:off x="1695600" y="1081907"/>
            <a:ext cx="840477" cy="400744"/>
          </a:xfrm>
          <a:prstGeom prst="straightConnector1">
            <a:avLst/>
          </a:prstGeom>
          <a:noFill/>
          <a:ln w="76200" cap="flat" cmpd="sng">
            <a:solidFill>
              <a:srgbClr val="00F900"/>
            </a:solidFill>
            <a:prstDash val="solid"/>
            <a:miter/>
            <a:headEnd type="triangle" w="lg" len="lg"/>
            <a:tailEnd type="none" w="med" len="med"/>
          </a:ln>
        </p:spPr>
      </p:cxnSp>
      <p:cxnSp>
        <p:nvCxnSpPr>
          <p:cNvPr id="285" name="Shape 285"/>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86" name="Shape 286"/>
          <p:cNvSpPr/>
          <p:nvPr/>
        </p:nvSpPr>
        <p:spPr>
          <a:xfrm>
            <a:off x="4974418" y="660040"/>
            <a:ext cx="2297240" cy="12686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p:txBody>
      </p:sp>
      <p:sp>
        <p:nvSpPr>
          <p:cNvPr id="287" name="Shape 287"/>
          <p:cNvSpPr/>
          <p:nvPr/>
        </p:nvSpPr>
        <p:spPr>
          <a:xfrm>
            <a:off x="54162" y="3007722"/>
            <a:ext cx="2328820" cy="171206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Los Objetos ocultan detalles – nos permiten ignorar los detalles del “resto del programa”.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50081" y="428625"/>
            <a:ext cx="6906510"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sym typeface="Cabin"/>
              </a:rPr>
              <a:t>Definiciones</a:t>
            </a:r>
          </a:p>
        </p:txBody>
      </p:sp>
      <p:sp>
        <p:nvSpPr>
          <p:cNvPr id="293" name="Shape 293"/>
          <p:cNvSpPr txBox="1">
            <a:spLocks noGrp="1"/>
          </p:cNvSpPr>
          <p:nvPr>
            <p:ph idx="1"/>
          </p:nvPr>
        </p:nvSpPr>
        <p:spPr>
          <a:xfrm>
            <a:off x="672250" y="1428694"/>
            <a:ext cx="7836750" cy="2969523"/>
          </a:xfrm>
          <a:prstGeom prst="rect">
            <a:avLst/>
          </a:prstGeom>
          <a:noFill/>
          <a:ln>
            <a:noFill/>
          </a:ln>
        </p:spPr>
        <p:txBody>
          <a:bodyPr lIns="21050" tIns="21050" rIns="21050" bIns="21050" anchor="ctr" anchorCtr="0">
            <a:noAutofit/>
          </a:bodyPr>
          <a:lstStyle/>
          <a:p>
            <a:pPr marL="457200" marR="0" lvl="0" indent="-374650" algn="l" rtl="0">
              <a:lnSpc>
                <a:spcPct val="100000"/>
              </a:lnSpc>
              <a:spcBef>
                <a:spcPts val="0"/>
              </a:spcBef>
              <a:spcAft>
                <a:spcPts val="0"/>
              </a:spcAft>
              <a:buSzPct val="100000"/>
              <a:buFont typeface="Cabin"/>
            </a:pPr>
            <a:r>
              <a:rPr lang="en" sz="2300" u="none" strike="noStrike" cap="none" dirty="0">
                <a:solidFill>
                  <a:srgbClr val="FF9300"/>
                </a:solidFill>
                <a:sym typeface="Cabin"/>
              </a:rPr>
              <a:t>Clase</a:t>
            </a:r>
            <a:r>
              <a:rPr lang="en" sz="2300" u="none" strike="noStrike" cap="none" dirty="0">
                <a:solidFill>
                  <a:srgbClr val="FFFFFF"/>
                </a:solidFill>
                <a:sym typeface="Cabin"/>
              </a:rPr>
              <a:t> - Una plantilla</a:t>
            </a:r>
          </a:p>
          <a:p>
            <a:pPr marL="457200" marR="0" lvl="0" indent="-374650" algn="l" rtl="0">
              <a:lnSpc>
                <a:spcPct val="100000"/>
              </a:lnSpc>
              <a:spcBef>
                <a:spcPts val="1400"/>
              </a:spcBef>
              <a:spcAft>
                <a:spcPts val="0"/>
              </a:spcAft>
              <a:buSzPct val="100000"/>
              <a:buFont typeface="Cabin"/>
            </a:pPr>
            <a:r>
              <a:rPr lang="en" sz="2300" dirty="0">
                <a:solidFill>
                  <a:srgbClr val="FF9300"/>
                </a:solidFill>
                <a:sym typeface="Cabin"/>
              </a:rPr>
              <a:t>Método o Mensaje</a:t>
            </a:r>
            <a:r>
              <a:rPr lang="en" sz="2300" u="none" strike="noStrike" cap="none" dirty="0">
                <a:solidFill>
                  <a:srgbClr val="FF9300"/>
                </a:solidFill>
                <a:sym typeface="Cabin"/>
              </a:rPr>
              <a:t> </a:t>
            </a:r>
            <a:r>
              <a:rPr lang="en" sz="2300" u="none" strike="noStrike" cap="none" dirty="0">
                <a:solidFill>
                  <a:srgbClr val="FFFFFF"/>
                </a:solidFill>
                <a:sym typeface="Cabin"/>
              </a:rPr>
              <a:t>- Una capacidad definida en una clase </a:t>
            </a:r>
            <a:endParaRPr lang="en-US" sz="2300" dirty="0">
              <a:solidFill>
                <a:srgbClr val="FFFFFF"/>
              </a:solidFill>
              <a:sym typeface="Cabin"/>
            </a:endParaRPr>
          </a:p>
          <a:p>
            <a:pPr marL="457200" marR="0" lvl="0" indent="-374650" algn="l" rtl="0">
              <a:lnSpc>
                <a:spcPct val="100000"/>
              </a:lnSpc>
              <a:spcBef>
                <a:spcPts val="1400"/>
              </a:spcBef>
              <a:spcAft>
                <a:spcPts val="0"/>
              </a:spcAft>
              <a:buSzPct val="100000"/>
              <a:buFont typeface="Cabin"/>
            </a:pPr>
            <a:r>
              <a:rPr lang="en" sz="2300" u="none" strike="noStrike" cap="none" dirty="0">
                <a:solidFill>
                  <a:srgbClr val="FF9300"/>
                </a:solidFill>
                <a:sym typeface="Cabin"/>
              </a:rPr>
              <a:t>Campo o atributo </a:t>
            </a:r>
            <a:r>
              <a:rPr lang="en" sz="2300" u="none" strike="noStrike" cap="none" dirty="0">
                <a:solidFill>
                  <a:srgbClr val="FFFFFF"/>
                </a:solidFill>
                <a:sym typeface="Cabin"/>
              </a:rPr>
              <a:t>- Una parte de datos en una clase</a:t>
            </a:r>
          </a:p>
          <a:p>
            <a:pPr marL="457200" marR="0" lvl="0" indent="-374650" algn="l" rtl="0">
              <a:lnSpc>
                <a:spcPct val="100000"/>
              </a:lnSpc>
              <a:spcBef>
                <a:spcPts val="1400"/>
              </a:spcBef>
              <a:spcAft>
                <a:spcPts val="0"/>
              </a:spcAft>
              <a:buSzPct val="100000"/>
              <a:buFont typeface="Cabin"/>
            </a:pPr>
            <a:r>
              <a:rPr lang="en" sz="2300" u="none" strike="noStrike" cap="none" dirty="0">
                <a:solidFill>
                  <a:srgbClr val="FF9300"/>
                </a:solidFill>
                <a:sym typeface="Cabin"/>
              </a:rPr>
              <a:t>Objeto o Instancia</a:t>
            </a:r>
            <a:r>
              <a:rPr lang="en" sz="2300" u="none" strike="noStrike" cap="none" dirty="0">
                <a:solidFill>
                  <a:srgbClr val="FFFFFF"/>
                </a:solidFill>
                <a:sym typeface="Cabin"/>
              </a:rPr>
              <a:t> - Una instancia particular de una clase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50081" y="428625"/>
            <a:ext cx="6210001"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FFFF"/>
                </a:solidFill>
                <a:sym typeface="Cabin"/>
              </a:rPr>
              <a:t>Terminología: </a:t>
            </a:r>
            <a:r>
              <a:rPr lang="en" sz="4700" u="none" strike="noStrike" cap="none" dirty="0">
                <a:solidFill>
                  <a:srgbClr val="FF9300"/>
                </a:solidFill>
                <a:sym typeface="Cabin"/>
              </a:rPr>
              <a:t>Clase</a:t>
            </a:r>
          </a:p>
        </p:txBody>
      </p:sp>
      <p:sp>
        <p:nvSpPr>
          <p:cNvPr id="300" name="Shape 300"/>
          <p:cNvSpPr/>
          <p:nvPr/>
        </p:nvSpPr>
        <p:spPr>
          <a:xfrm>
            <a:off x="521494" y="4476131"/>
            <a:ext cx="8101012"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http://es.wikipedia.org/wiki/Programaci%C3%B3n_orientada_a_objetos</a:t>
            </a:r>
          </a:p>
        </p:txBody>
      </p:sp>
      <p:sp>
        <p:nvSpPr>
          <p:cNvPr id="301" name="Shape 301"/>
          <p:cNvSpPr/>
          <p:nvPr/>
        </p:nvSpPr>
        <p:spPr>
          <a:xfrm>
            <a:off x="729076" y="1665288"/>
            <a:ext cx="7930242" cy="257424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Define las características abstractas de una cosa (objeto), incluyendo las características de las cosas (sus atributos, </a:t>
            </a:r>
            <a:r>
              <a:rPr lang="en" sz="2000" dirty="0">
                <a:solidFill>
                  <a:srgbClr val="1DFF63"/>
                </a:solidFill>
                <a:latin typeface="Arial" charset="0"/>
                <a:ea typeface="Arial" charset="0"/>
                <a:cs typeface="Arial" charset="0"/>
                <a:sym typeface="Cabin"/>
              </a:rPr>
              <a:t>campos</a:t>
            </a:r>
            <a:r>
              <a:rPr lang="en" sz="2000" u="none" strike="noStrike" cap="none" dirty="0">
                <a:solidFill>
                  <a:srgbClr val="FFFFFF"/>
                </a:solidFill>
                <a:latin typeface="Arial" charset="0"/>
                <a:ea typeface="Arial" charset="0"/>
                <a:cs typeface="Arial" charset="0"/>
                <a:sym typeface="Cabin"/>
              </a:rPr>
              <a:t> o </a:t>
            </a:r>
            <a:r>
              <a:rPr lang="en" sz="2000" dirty="0">
                <a:solidFill>
                  <a:srgbClr val="1FFF66"/>
                </a:solidFill>
                <a:latin typeface="Arial" charset="0"/>
                <a:ea typeface="Arial" charset="0"/>
                <a:cs typeface="Arial" charset="0"/>
                <a:sym typeface="Cabin"/>
              </a:rPr>
              <a:t>propiedades</a:t>
            </a:r>
            <a:r>
              <a:rPr lang="en" sz="2000" u="none" strike="noStrike" cap="none" dirty="0">
                <a:solidFill>
                  <a:srgbClr val="FFFFFF"/>
                </a:solidFill>
                <a:latin typeface="Arial" charset="0"/>
                <a:ea typeface="Arial" charset="0"/>
                <a:cs typeface="Arial" charset="0"/>
                <a:sym typeface="Cabin"/>
              </a:rPr>
              <a:t>) y el comportamiento de las cosas (las cosas que puede hacer, o </a:t>
            </a:r>
            <a:r>
              <a:rPr lang="en" sz="2000" u="none" strike="noStrike" cap="none" dirty="0">
                <a:solidFill>
                  <a:srgbClr val="1FFF66"/>
                </a:solidFill>
                <a:latin typeface="Arial" charset="0"/>
                <a:ea typeface="Arial" charset="0"/>
                <a:cs typeface="Arial" charset="0"/>
                <a:sym typeface="Cabin"/>
              </a:rPr>
              <a:t>métodos</a:t>
            </a:r>
            <a:r>
              <a:rPr lang="en" sz="2000" u="none" strike="noStrike" cap="none" dirty="0">
                <a:solidFill>
                  <a:srgbClr val="FFFFFF"/>
                </a:solidFill>
                <a:latin typeface="Arial" charset="0"/>
                <a:ea typeface="Arial" charset="0"/>
                <a:cs typeface="Arial" charset="0"/>
                <a:sym typeface="Cabin"/>
              </a:rPr>
              <a:t>, operaciones o características). Podría decirse que una </a:t>
            </a:r>
            <a:r>
              <a:rPr lang="en" sz="2000" u="none" strike="noStrike" cap="none" dirty="0">
                <a:solidFill>
                  <a:srgbClr val="FF9300"/>
                </a:solidFill>
                <a:latin typeface="Arial" charset="0"/>
                <a:ea typeface="Arial" charset="0"/>
                <a:cs typeface="Arial" charset="0"/>
                <a:sym typeface="Cabin"/>
              </a:rPr>
              <a:t>clase</a:t>
            </a:r>
            <a:r>
              <a:rPr lang="en" sz="2000" u="none" strike="noStrike" cap="none" dirty="0">
                <a:solidFill>
                  <a:srgbClr val="FFFFFF"/>
                </a:solidFill>
                <a:latin typeface="Arial" charset="0"/>
                <a:ea typeface="Arial" charset="0"/>
                <a:cs typeface="Arial" charset="0"/>
                <a:sym typeface="Cabin"/>
              </a:rPr>
              <a:t> es un </a:t>
            </a:r>
            <a:r>
              <a:rPr lang="en" sz="2000" dirty="0">
                <a:solidFill>
                  <a:srgbClr val="FF9300"/>
                </a:solidFill>
                <a:latin typeface="Arial" charset="0"/>
                <a:ea typeface="Arial" charset="0"/>
                <a:cs typeface="Arial" charset="0"/>
                <a:sym typeface="Cabin"/>
              </a:rPr>
              <a:t>arquetipo</a:t>
            </a:r>
            <a:r>
              <a:rPr lang="en" sz="2000" u="none" strike="noStrike" cap="none" dirty="0">
                <a:solidFill>
                  <a:srgbClr val="FFFFFF"/>
                </a:solidFill>
                <a:latin typeface="Arial" charset="0"/>
                <a:ea typeface="Arial" charset="0"/>
                <a:cs typeface="Arial" charset="0"/>
                <a:sym typeface="Cabin"/>
              </a:rPr>
              <a:t> o fábrica que describe la naturaleza de algo. Por ejemplo, la </a:t>
            </a:r>
            <a:r>
              <a:rPr lang="en" sz="2000" u="none" strike="noStrike" cap="none" dirty="0">
                <a:solidFill>
                  <a:srgbClr val="FF9300"/>
                </a:solidFill>
                <a:latin typeface="Arial" charset="0"/>
                <a:ea typeface="Arial" charset="0"/>
                <a:cs typeface="Arial" charset="0"/>
                <a:sym typeface="Cabin"/>
              </a:rPr>
              <a:t>clase</a:t>
            </a:r>
            <a:r>
              <a:rPr lang="en" sz="2000" u="none" strike="noStrike" cap="none" dirty="0">
                <a:solidFill>
                  <a:srgbClr val="FFFFFF"/>
                </a:solidFill>
                <a:latin typeface="Arial" charset="0"/>
                <a:ea typeface="Arial" charset="0"/>
                <a:cs typeface="Arial" charset="0"/>
                <a:sym typeface="Cabin"/>
              </a:rPr>
              <a:t> Perro podría consistir de rasgos compartidos por todos los perros, como la raza y el color de pelo (características) y la habilidad de ladrar y sentarse (comportamientos).</a:t>
            </a:r>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50081" y="428625"/>
            <a:ext cx="6203301"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FFFF"/>
                </a:solidFill>
                <a:sym typeface="Cabin"/>
              </a:rPr>
              <a:t>Terminología: </a:t>
            </a:r>
            <a:r>
              <a:rPr lang="en" sz="4700" u="none" strike="noStrike" cap="none" dirty="0">
                <a:solidFill>
                  <a:srgbClr val="FF40FF"/>
                </a:solidFill>
                <a:sym typeface="Cabin"/>
              </a:rPr>
              <a:t>Instancia</a:t>
            </a:r>
          </a:p>
        </p:txBody>
      </p:sp>
      <p:sp>
        <p:nvSpPr>
          <p:cNvPr id="318" name="Shape 318"/>
          <p:cNvSpPr/>
          <p:nvPr/>
        </p:nvSpPr>
        <p:spPr>
          <a:xfrm>
            <a:off x="729076" y="1873175"/>
            <a:ext cx="7930242" cy="2033963"/>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Es posible tener una </a:t>
            </a:r>
            <a:r>
              <a:rPr lang="en" sz="2300" u="none" strike="noStrike" cap="none" dirty="0">
                <a:solidFill>
                  <a:srgbClr val="FF40FF"/>
                </a:solidFill>
                <a:latin typeface="Arial" charset="0"/>
                <a:ea typeface="Arial" charset="0"/>
                <a:cs typeface="Arial" charset="0"/>
                <a:sym typeface="Cabin"/>
              </a:rPr>
              <a:t>instancia</a:t>
            </a:r>
            <a:r>
              <a:rPr lang="en" sz="2300" u="none" strike="noStrike" cap="none" dirty="0">
                <a:solidFill>
                  <a:srgbClr val="FFFFFF"/>
                </a:solidFill>
                <a:latin typeface="Arial" charset="0"/>
                <a:ea typeface="Arial" charset="0"/>
                <a:cs typeface="Arial" charset="0"/>
                <a:sym typeface="Cabin"/>
              </a:rPr>
              <a:t> de una clase o un objeto particular. </a:t>
            </a:r>
            <a:r>
              <a:rPr lang="en" sz="2300" dirty="0">
                <a:solidFill>
                  <a:srgbClr val="FFFFFF"/>
                </a:solidFill>
                <a:latin typeface="Arial" charset="0"/>
                <a:ea typeface="Arial" charset="0"/>
                <a:cs typeface="Arial" charset="0"/>
                <a:sym typeface="Cabin"/>
              </a:rPr>
              <a:t>La</a:t>
            </a:r>
            <a:r>
              <a:rPr lang="en" sz="2300" u="none" strike="noStrike" cap="none" dirty="0">
                <a:solidFill>
                  <a:srgbClr val="FFFFFF"/>
                </a:solidFill>
                <a:latin typeface="Arial" charset="0"/>
                <a:ea typeface="Arial" charset="0"/>
                <a:cs typeface="Arial" charset="0"/>
                <a:sym typeface="Cabin"/>
              </a:rPr>
              <a:t> </a:t>
            </a:r>
            <a:r>
              <a:rPr lang="en" sz="2300" u="none" strike="noStrike" cap="none" dirty="0">
                <a:solidFill>
                  <a:srgbClr val="FF40FF"/>
                </a:solidFill>
                <a:latin typeface="Arial" charset="0"/>
                <a:ea typeface="Arial" charset="0"/>
                <a:cs typeface="Arial" charset="0"/>
                <a:sym typeface="Cabin"/>
              </a:rPr>
              <a:t>instancia</a:t>
            </a:r>
            <a:r>
              <a:rPr lang="en" sz="2300" u="none" strike="noStrike" cap="none" dirty="0">
                <a:solidFill>
                  <a:srgbClr val="FFFFFF"/>
                </a:solidFill>
                <a:latin typeface="Arial" charset="0"/>
                <a:ea typeface="Arial" charset="0"/>
                <a:cs typeface="Arial" charset="0"/>
                <a:sym typeface="Cabin"/>
              </a:rPr>
              <a:t> es el objeto creado en tiempo de ejecución. En jerga de programación, el objeto Lassie es una </a:t>
            </a:r>
            <a:r>
              <a:rPr lang="en" sz="2300" u="none" strike="noStrike" cap="none" dirty="0">
                <a:solidFill>
                  <a:srgbClr val="FF40FF"/>
                </a:solidFill>
                <a:latin typeface="Arial" charset="0"/>
                <a:ea typeface="Arial" charset="0"/>
                <a:cs typeface="Arial" charset="0"/>
                <a:sym typeface="Cabin"/>
              </a:rPr>
              <a:t>instancia</a:t>
            </a:r>
            <a:r>
              <a:rPr lang="en" sz="2300" u="none" strike="noStrike" cap="none" dirty="0">
                <a:solidFill>
                  <a:srgbClr val="FFFFFF"/>
                </a:solidFill>
                <a:latin typeface="Arial" charset="0"/>
                <a:ea typeface="Arial" charset="0"/>
                <a:cs typeface="Arial" charset="0"/>
                <a:sym typeface="Cabin"/>
              </a:rPr>
              <a:t> </a:t>
            </a:r>
            <a:r>
              <a:rPr lang="en" sz="2300" dirty="0">
                <a:solidFill>
                  <a:srgbClr val="FFFFFF"/>
                </a:solidFill>
                <a:latin typeface="Arial" charset="0"/>
                <a:ea typeface="Arial" charset="0"/>
                <a:cs typeface="Arial" charset="0"/>
                <a:sym typeface="Cabin"/>
              </a:rPr>
              <a:t>de la clase Perro</a:t>
            </a:r>
            <a:r>
              <a:rPr lang="en" sz="2300" u="none" strike="noStrike" cap="none" dirty="0">
                <a:solidFill>
                  <a:srgbClr val="FFFFFF"/>
                </a:solidFill>
                <a:latin typeface="Arial" charset="0"/>
                <a:ea typeface="Arial" charset="0"/>
                <a:cs typeface="Arial" charset="0"/>
                <a:sym typeface="Cabin"/>
              </a:rPr>
              <a:t>. El conjunto de valores de los atributos de un </a:t>
            </a:r>
            <a:r>
              <a:rPr lang="en" sz="2300" u="none" strike="noStrike" cap="none" dirty="0">
                <a:solidFill>
                  <a:srgbClr val="FF40FF"/>
                </a:solidFill>
                <a:latin typeface="Arial" charset="0"/>
                <a:ea typeface="Arial" charset="0"/>
                <a:cs typeface="Arial" charset="0"/>
                <a:sym typeface="Cabin"/>
              </a:rPr>
              <a:t>objeto</a:t>
            </a:r>
            <a:r>
              <a:rPr lang="en" sz="2300" u="none" strike="noStrike" cap="none" dirty="0">
                <a:solidFill>
                  <a:srgbClr val="FFFFFF"/>
                </a:solidFill>
                <a:latin typeface="Arial" charset="0"/>
                <a:ea typeface="Arial" charset="0"/>
                <a:cs typeface="Arial" charset="0"/>
                <a:sym typeface="Cabin"/>
              </a:rPr>
              <a:t> </a:t>
            </a:r>
            <a:r>
              <a:rPr lang="en" sz="2300" dirty="0">
                <a:solidFill>
                  <a:srgbClr val="FFFFFF"/>
                </a:solidFill>
                <a:latin typeface="Arial" charset="0"/>
                <a:ea typeface="Arial" charset="0"/>
                <a:cs typeface="Arial" charset="0"/>
                <a:sym typeface="Cabin"/>
              </a:rPr>
              <a:t>particular es llamado su</a:t>
            </a:r>
            <a:r>
              <a:rPr lang="en" sz="2300" u="none" strike="noStrike" cap="none" dirty="0">
                <a:solidFill>
                  <a:srgbClr val="FFFFFF"/>
                </a:solidFill>
                <a:latin typeface="Arial" charset="0"/>
                <a:ea typeface="Arial" charset="0"/>
                <a:cs typeface="Arial" charset="0"/>
                <a:sym typeface="Cabin"/>
              </a:rPr>
              <a:t> </a:t>
            </a:r>
            <a:r>
              <a:rPr lang="en" sz="2300" dirty="0">
                <a:solidFill>
                  <a:srgbClr val="1FFF66"/>
                </a:solidFill>
                <a:latin typeface="Arial" charset="0"/>
                <a:ea typeface="Arial" charset="0"/>
                <a:cs typeface="Arial" charset="0"/>
                <a:sym typeface="Cabin"/>
              </a:rPr>
              <a:t>es</a:t>
            </a:r>
            <a:r>
              <a:rPr lang="en" sz="2300" u="none" strike="noStrike" cap="none" dirty="0">
                <a:solidFill>
                  <a:srgbClr val="1FFF66"/>
                </a:solidFill>
                <a:latin typeface="Arial" charset="0"/>
                <a:ea typeface="Arial" charset="0"/>
                <a:cs typeface="Arial" charset="0"/>
                <a:sym typeface="Cabin"/>
              </a:rPr>
              <a:t>tado</a:t>
            </a:r>
            <a:r>
              <a:rPr lang="en" sz="2300" u="none" strike="noStrike" cap="none" dirty="0">
                <a:solidFill>
                  <a:srgbClr val="FFFFFF"/>
                </a:solidFill>
                <a:latin typeface="Arial" charset="0"/>
                <a:ea typeface="Arial" charset="0"/>
                <a:cs typeface="Arial" charset="0"/>
                <a:sym typeface="Cabin"/>
              </a:rPr>
              <a:t>. El </a:t>
            </a:r>
            <a:r>
              <a:rPr lang="en" sz="2300" u="none" strike="noStrike" cap="none" dirty="0">
                <a:solidFill>
                  <a:srgbClr val="FF40FF"/>
                </a:solidFill>
                <a:latin typeface="Arial" charset="0"/>
                <a:ea typeface="Arial" charset="0"/>
                <a:cs typeface="Arial" charset="0"/>
                <a:sym typeface="Cabin"/>
              </a:rPr>
              <a:t>objeto</a:t>
            </a:r>
            <a:r>
              <a:rPr lang="en" sz="2300" u="none" strike="noStrike" cap="none" dirty="0">
                <a:solidFill>
                  <a:srgbClr val="FFFFFF"/>
                </a:solidFill>
                <a:latin typeface="Arial" charset="0"/>
                <a:ea typeface="Arial" charset="0"/>
                <a:cs typeface="Arial" charset="0"/>
                <a:sym typeface="Cabin"/>
              </a:rPr>
              <a:t> </a:t>
            </a:r>
            <a:r>
              <a:rPr lang="en" sz="2300" dirty="0">
                <a:solidFill>
                  <a:srgbClr val="FFFFFF"/>
                </a:solidFill>
                <a:latin typeface="Arial" charset="0"/>
                <a:ea typeface="Arial" charset="0"/>
                <a:cs typeface="Arial" charset="0"/>
                <a:sym typeface="Cabin"/>
              </a:rPr>
              <a:t>consiste de un estado y un comportamiento definido en la clase del objeto</a:t>
            </a:r>
            <a:r>
              <a:rPr lang="en" sz="2300" u="none" strike="noStrike" cap="none" dirty="0">
                <a:solidFill>
                  <a:srgbClr val="FFFFFF"/>
                </a:solidFill>
                <a:latin typeface="Arial" charset="0"/>
                <a:ea typeface="Arial" charset="0"/>
                <a:cs typeface="Arial" charset="0"/>
                <a:sym typeface="Cabin"/>
              </a:rPr>
              <a:t>.</a:t>
            </a:r>
          </a:p>
        </p:txBody>
      </p:sp>
      <p:sp>
        <p:nvSpPr>
          <p:cNvPr id="319" name="Shape 319"/>
          <p:cNvSpPr/>
          <p:nvPr/>
        </p:nvSpPr>
        <p:spPr>
          <a:xfrm>
            <a:off x="0" y="4171125"/>
            <a:ext cx="9144000" cy="298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1900" u="none" strike="noStrike" cap="none" dirty="0">
                <a:solidFill>
                  <a:srgbClr val="FFFB00"/>
                </a:solidFill>
                <a:latin typeface="Arial" charset="0"/>
                <a:ea typeface="Arial" charset="0"/>
                <a:cs typeface="Arial" charset="0"/>
                <a:sym typeface="Cabin"/>
              </a:rPr>
              <a:t>Objeto e Instancia son términos con frecuencia utilizados de forma intercambiable.</a:t>
            </a:r>
          </a:p>
        </p:txBody>
      </p:sp>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hape 300">
            <a:extLst>
              <a:ext uri="{FF2B5EF4-FFF2-40B4-BE49-F238E27FC236}">
                <a16:creationId xmlns:a16="http://schemas.microsoft.com/office/drawing/2014/main" id="{426CDC7E-E0CE-43FA-B6A3-687D9EA96861}"/>
              </a:ext>
            </a:extLst>
          </p:cNvPr>
          <p:cNvSpPr/>
          <p:nvPr/>
        </p:nvSpPr>
        <p:spPr>
          <a:xfrm>
            <a:off x="521494" y="4652531"/>
            <a:ext cx="8101012"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http://es.wikipedia.org/wiki/Programaci%C3%B3n_orientada_a_objetos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650081" y="428625"/>
            <a:ext cx="6138646"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FFFF"/>
                </a:solidFill>
                <a:sym typeface="Cabin"/>
              </a:rPr>
              <a:t>Terminología: </a:t>
            </a:r>
            <a:r>
              <a:rPr lang="en" sz="4700" u="none" strike="noStrike" cap="none" dirty="0">
                <a:solidFill>
                  <a:srgbClr val="00F900"/>
                </a:solidFill>
                <a:sym typeface="Cabin"/>
              </a:rPr>
              <a:t>Método</a:t>
            </a:r>
          </a:p>
        </p:txBody>
      </p:sp>
      <p:sp>
        <p:nvSpPr>
          <p:cNvPr id="327" name="Shape 327"/>
          <p:cNvSpPr/>
          <p:nvPr/>
        </p:nvSpPr>
        <p:spPr>
          <a:xfrm>
            <a:off x="729076" y="1930037"/>
            <a:ext cx="7930242" cy="192023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Una habilidad de un objeto. En un idioma, los </a:t>
            </a:r>
            <a:r>
              <a:rPr lang="en" sz="2000" u="none" strike="noStrike" cap="none" dirty="0">
                <a:solidFill>
                  <a:srgbClr val="00F900"/>
                </a:solidFill>
                <a:latin typeface="Arial" charset="0"/>
                <a:ea typeface="Arial" charset="0"/>
                <a:cs typeface="Arial" charset="0"/>
                <a:sym typeface="Cabin"/>
              </a:rPr>
              <a:t>métodos</a:t>
            </a:r>
            <a:r>
              <a:rPr lang="en" sz="2000" u="none" strike="noStrike" cap="none" dirty="0">
                <a:solidFill>
                  <a:srgbClr val="FFFFFF"/>
                </a:solidFill>
                <a:latin typeface="Arial" charset="0"/>
                <a:ea typeface="Arial" charset="0"/>
                <a:cs typeface="Arial" charset="0"/>
                <a:sym typeface="Cabin"/>
              </a:rPr>
              <a:t> </a:t>
            </a:r>
            <a:r>
              <a:rPr lang="en" sz="2000" dirty="0">
                <a:solidFill>
                  <a:srgbClr val="FFFFFF"/>
                </a:solidFill>
                <a:latin typeface="Arial" charset="0"/>
                <a:ea typeface="Arial" charset="0"/>
                <a:cs typeface="Arial" charset="0"/>
                <a:sym typeface="Cabin"/>
              </a:rPr>
              <a:t>son verbos.</a:t>
            </a:r>
            <a:r>
              <a:rPr lang="en" sz="2000" u="none" strike="noStrike" cap="none" dirty="0">
                <a:solidFill>
                  <a:srgbClr val="FFFFFF"/>
                </a:solidFill>
                <a:latin typeface="Arial" charset="0"/>
                <a:ea typeface="Arial" charset="0"/>
                <a:cs typeface="Arial" charset="0"/>
                <a:sym typeface="Cabin"/>
              </a:rPr>
              <a:t> Lassie, </a:t>
            </a:r>
            <a:r>
              <a:rPr lang="en" sz="2000" dirty="0">
                <a:solidFill>
                  <a:srgbClr val="FFFFFF"/>
                </a:solidFill>
                <a:latin typeface="Arial" charset="0"/>
                <a:ea typeface="Arial" charset="0"/>
                <a:cs typeface="Arial" charset="0"/>
                <a:sym typeface="Cabin"/>
              </a:rPr>
              <a:t>siendo un</a:t>
            </a:r>
            <a:r>
              <a:rPr lang="en" sz="2000" u="none" strike="noStrike" cap="none" dirty="0">
                <a:solidFill>
                  <a:srgbClr val="FFFFFF"/>
                </a:solidFill>
                <a:latin typeface="Arial" charset="0"/>
                <a:ea typeface="Arial" charset="0"/>
                <a:cs typeface="Arial" charset="0"/>
                <a:sym typeface="Cabin"/>
              </a:rPr>
              <a:t> Perro, tiene la habilidad de ladrar. Así que ladrar() es uno de los métodos de Lassie. Ella puede tener otros </a:t>
            </a:r>
            <a:r>
              <a:rPr lang="en" sz="2000" u="none" strike="noStrike" cap="none" dirty="0">
                <a:solidFill>
                  <a:srgbClr val="00F900"/>
                </a:solidFill>
                <a:latin typeface="Arial" charset="0"/>
                <a:ea typeface="Arial" charset="0"/>
                <a:cs typeface="Arial" charset="0"/>
                <a:sym typeface="Cabin"/>
              </a:rPr>
              <a:t>métodos</a:t>
            </a:r>
            <a:r>
              <a:rPr lang="en" sz="2000" u="none" strike="noStrike" cap="none" dirty="0">
                <a:solidFill>
                  <a:srgbClr val="FFFFFF"/>
                </a:solidFill>
                <a:latin typeface="Arial" charset="0"/>
                <a:ea typeface="Arial" charset="0"/>
                <a:cs typeface="Arial" charset="0"/>
                <a:sym typeface="Cabin"/>
              </a:rPr>
              <a:t> también, por ejemplo sentarse() o comer() o </a:t>
            </a:r>
            <a:r>
              <a:rPr lang="en" sz="2000" dirty="0">
                <a:solidFill>
                  <a:srgbClr val="FFFFFF"/>
                </a:solidFill>
                <a:latin typeface="Arial" charset="0"/>
                <a:ea typeface="Arial" charset="0"/>
                <a:cs typeface="Arial" charset="0"/>
                <a:sym typeface="Cabin"/>
              </a:rPr>
              <a:t>caminar</a:t>
            </a:r>
            <a:r>
              <a:rPr lang="en" sz="2000" u="none" strike="noStrike" cap="none" dirty="0">
                <a:solidFill>
                  <a:srgbClr val="FFFFFF"/>
                </a:solidFill>
                <a:latin typeface="Arial" charset="0"/>
                <a:ea typeface="Arial" charset="0"/>
                <a:cs typeface="Arial" charset="0"/>
                <a:sym typeface="Cabin"/>
              </a:rPr>
              <a:t>() o salvar_a_timmy(). Dentro del programa, utilizar un </a:t>
            </a:r>
            <a:r>
              <a:rPr lang="en" sz="2000" u="none" strike="noStrike" cap="none" dirty="0">
                <a:solidFill>
                  <a:srgbClr val="00F900"/>
                </a:solidFill>
                <a:latin typeface="Arial" charset="0"/>
                <a:ea typeface="Arial" charset="0"/>
                <a:cs typeface="Arial" charset="0"/>
                <a:sym typeface="Cabin"/>
              </a:rPr>
              <a:t>método</a:t>
            </a:r>
            <a:r>
              <a:rPr lang="en" sz="2000" u="none" strike="noStrike" cap="none" dirty="0">
                <a:solidFill>
                  <a:srgbClr val="FFFFFF"/>
                </a:solidFill>
                <a:latin typeface="Arial" charset="0"/>
                <a:ea typeface="Arial" charset="0"/>
                <a:cs typeface="Arial" charset="0"/>
                <a:sym typeface="Cabin"/>
              </a:rPr>
              <a:t> usualmente afecta solo a un objeto en particular; todos los Perros pueden ladrar, pero necesitas solamente un perro en particular para hacer el ladrado</a:t>
            </a:r>
          </a:p>
        </p:txBody>
      </p:sp>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hape 300">
            <a:extLst>
              <a:ext uri="{FF2B5EF4-FFF2-40B4-BE49-F238E27FC236}">
                <a16:creationId xmlns:a16="http://schemas.microsoft.com/office/drawing/2014/main" id="{26C94F05-147A-4D73-A7A1-51C985ABB7F2}"/>
              </a:ext>
            </a:extLst>
          </p:cNvPr>
          <p:cNvSpPr/>
          <p:nvPr/>
        </p:nvSpPr>
        <p:spPr>
          <a:xfrm>
            <a:off x="521494" y="4652531"/>
            <a:ext cx="8101012"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http://es.wikipedia.org/wiki/Programaci%C3%B3n_orientada_a_objetos</a:t>
            </a:r>
          </a:p>
        </p:txBody>
      </p:sp>
      <p:sp>
        <p:nvSpPr>
          <p:cNvPr id="3" name="Shape 319">
            <a:extLst>
              <a:ext uri="{FF2B5EF4-FFF2-40B4-BE49-F238E27FC236}">
                <a16:creationId xmlns:a16="http://schemas.microsoft.com/office/drawing/2014/main" id="{0E3B777C-1F52-45C1-A25E-526CA6552A56}"/>
              </a:ext>
            </a:extLst>
          </p:cNvPr>
          <p:cNvSpPr/>
          <p:nvPr/>
        </p:nvSpPr>
        <p:spPr>
          <a:xfrm>
            <a:off x="0" y="4171125"/>
            <a:ext cx="9144000" cy="298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1900" u="none" strike="noStrike" cap="none" dirty="0">
                <a:solidFill>
                  <a:srgbClr val="FFFB00"/>
                </a:solidFill>
                <a:latin typeface="Arial" charset="0"/>
                <a:ea typeface="Arial" charset="0"/>
                <a:cs typeface="Arial" charset="0"/>
                <a:sym typeface="Cabin"/>
              </a:rPr>
              <a:t>Método y mensaje son términos con frecuencia utilizados de forma intercambiable.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solidFill>
                  <a:srgbClr val="FFC000"/>
                </a:solidFill>
              </a:rPr>
              <a:t>Algunos</a:t>
            </a:r>
            <a:r>
              <a:rPr lang="en-US" sz="4800" dirty="0">
                <a:solidFill>
                  <a:srgbClr val="FFC000"/>
                </a:solidFill>
              </a:rPr>
              <a:t> </a:t>
            </a:r>
            <a:r>
              <a:rPr lang="en-US" sz="4800" dirty="0" err="1">
                <a:solidFill>
                  <a:srgbClr val="FFC000"/>
                </a:solidFill>
              </a:rPr>
              <a:t>Objetos</a:t>
            </a:r>
            <a:r>
              <a:rPr lang="en-US" sz="4800" dirty="0">
                <a:solidFill>
                  <a:srgbClr val="FFC000"/>
                </a:solidFill>
              </a:rPr>
              <a:t> de Python</a:t>
            </a:r>
          </a:p>
        </p:txBody>
      </p:sp>
      <p:sp>
        <p:nvSpPr>
          <p:cNvPr id="3" name="TextBox 2"/>
          <p:cNvSpPr txBox="1"/>
          <p:nvPr/>
        </p:nvSpPr>
        <p:spPr>
          <a:xfrm>
            <a:off x="596348" y="1567786"/>
            <a:ext cx="1678391" cy="2681039"/>
          </a:xfrm>
          <a:prstGeom prst="rect">
            <a:avLst/>
          </a:prstGeom>
          <a:noFill/>
        </p:spPr>
        <p:txBody>
          <a:bodyPr wrap="none" rtlCol="0">
            <a:spAutoFit/>
          </a:bodyPr>
          <a:lstStyle/>
          <a:p>
            <a:r>
              <a:rPr lang="en-US" sz="1294" dirty="0">
                <a:solidFill>
                  <a:schemeClr val="bg1"/>
                </a:solidFill>
                <a:latin typeface="Courier" charset="0"/>
                <a:ea typeface="Courier" charset="0"/>
                <a:cs typeface="Courier" charset="0"/>
              </a:rPr>
              <a:t>&gt;&gt;&gt; x = '</a:t>
            </a:r>
            <a:r>
              <a:rPr lang="en-US" sz="1294" dirty="0" err="1">
                <a:solidFill>
                  <a:schemeClr val="bg1"/>
                </a:solidFill>
                <a:latin typeface="Courier" charset="0"/>
                <a:ea typeface="Courier" charset="0"/>
                <a:cs typeface="Courier" charset="0"/>
              </a:rPr>
              <a:t>abc</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type(x)</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str</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type(2.5)</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'float'&gt;</a:t>
            </a:r>
          </a:p>
          <a:p>
            <a:r>
              <a:rPr lang="en-US" sz="1294" dirty="0">
                <a:solidFill>
                  <a:schemeClr val="bg1"/>
                </a:solidFill>
                <a:latin typeface="Courier" charset="0"/>
                <a:ea typeface="Courier" charset="0"/>
                <a:cs typeface="Courier" charset="0"/>
              </a:rPr>
              <a:t>&gt;&gt;&gt; type(2)</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a:t>
            </a:r>
            <a:r>
              <a:rPr lang="en-US" sz="1294" dirty="0" err="1">
                <a:solidFill>
                  <a:schemeClr val="bg1"/>
                </a:solidFill>
                <a:latin typeface="Courier" charset="0"/>
                <a:ea typeface="Courier" charset="0"/>
                <a:cs typeface="Courier" charset="0"/>
              </a:rPr>
              <a:t>int</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y = list()</a:t>
            </a:r>
          </a:p>
          <a:p>
            <a:r>
              <a:rPr lang="en-US" sz="1294" dirty="0">
                <a:solidFill>
                  <a:schemeClr val="bg1"/>
                </a:solidFill>
                <a:latin typeface="Courier" charset="0"/>
                <a:ea typeface="Courier" charset="0"/>
                <a:cs typeface="Courier" charset="0"/>
              </a:rPr>
              <a:t>&gt;&gt;&gt; type(y)</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'list'&gt;</a:t>
            </a:r>
          </a:p>
          <a:p>
            <a:r>
              <a:rPr lang="en-US" sz="1294" dirty="0">
                <a:solidFill>
                  <a:schemeClr val="bg1"/>
                </a:solidFill>
                <a:latin typeface="Courier" charset="0"/>
                <a:ea typeface="Courier" charset="0"/>
                <a:cs typeface="Courier" charset="0"/>
              </a:rPr>
              <a:t>&gt;&gt;&gt; z =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type(z)</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'&gt;</a:t>
            </a:r>
          </a:p>
        </p:txBody>
      </p:sp>
      <p:sp>
        <p:nvSpPr>
          <p:cNvPr id="4" name="TextBox 3"/>
          <p:cNvSpPr txBox="1"/>
          <p:nvPr/>
        </p:nvSpPr>
        <p:spPr>
          <a:xfrm>
            <a:off x="3507985" y="1384274"/>
            <a:ext cx="5235111" cy="3278846"/>
          </a:xfrm>
          <a:prstGeom prst="rect">
            <a:avLst/>
          </a:prstGeom>
          <a:noFill/>
        </p:spPr>
        <p:txBody>
          <a:bodyPr wrap="square" rtlCol="0">
            <a:spAutoFit/>
          </a:bodyPr>
          <a:lstStyle/>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(x)</a:t>
            </a:r>
          </a:p>
          <a:p>
            <a:r>
              <a:rPr lang="en-US" sz="1294" dirty="0">
                <a:solidFill>
                  <a:schemeClr val="bg1"/>
                </a:solidFill>
                <a:latin typeface="Courier" charset="0"/>
                <a:ea typeface="Courier" charset="0"/>
                <a:cs typeface="Courier" charset="0"/>
              </a:rPr>
              <a:t>[ </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'capitalize', '</a:t>
            </a:r>
            <a:r>
              <a:rPr lang="en-US" sz="1294" dirty="0" err="1">
                <a:solidFill>
                  <a:srgbClr val="FFFF00"/>
                </a:solidFill>
                <a:latin typeface="Courier" charset="0"/>
                <a:ea typeface="Courier" charset="0"/>
                <a:cs typeface="Courier" charset="0"/>
              </a:rPr>
              <a:t>casefold</a:t>
            </a:r>
            <a:r>
              <a:rPr lang="en-US" sz="1294" dirty="0">
                <a:solidFill>
                  <a:srgbClr val="FFFF00"/>
                </a:solidFill>
                <a:latin typeface="Courier" charset="0"/>
                <a:ea typeface="Courier" charset="0"/>
                <a:cs typeface="Courier" charset="0"/>
              </a:rPr>
              <a:t>', 'center', 'count', 'encode', '</a:t>
            </a:r>
            <a:r>
              <a:rPr lang="en-US" sz="1294" dirty="0" err="1">
                <a:solidFill>
                  <a:srgbClr val="FFFF00"/>
                </a:solidFill>
                <a:latin typeface="Courier" charset="0"/>
                <a:ea typeface="Courier" charset="0"/>
                <a:cs typeface="Courier" charset="0"/>
              </a:rPr>
              <a:t>endswith</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expandtabs</a:t>
            </a:r>
            <a:r>
              <a:rPr lang="en-US" sz="1294" dirty="0">
                <a:solidFill>
                  <a:srgbClr val="FFFF00"/>
                </a:solidFill>
                <a:latin typeface="Courier" charset="0"/>
                <a:ea typeface="Courier" charset="0"/>
                <a:cs typeface="Courier" charset="0"/>
              </a:rPr>
              <a:t>', 'find', 'format', </a:t>
            </a:r>
            <a:r>
              <a:rPr lang="is-IS" sz="1294" dirty="0">
                <a:solidFill>
                  <a:srgbClr val="FFFF00"/>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'lower', '</a:t>
            </a:r>
            <a:r>
              <a:rPr lang="en-US" sz="1294" dirty="0" err="1">
                <a:solidFill>
                  <a:srgbClr val="FFFF00"/>
                </a:solidFill>
                <a:latin typeface="Courier" charset="0"/>
                <a:ea typeface="Courier" charset="0"/>
                <a:cs typeface="Courier" charset="0"/>
              </a:rPr>
              <a:t>lstrip</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maketrans</a:t>
            </a:r>
            <a:r>
              <a:rPr lang="en-US" sz="1294" dirty="0">
                <a:solidFill>
                  <a:srgbClr val="FFFF00"/>
                </a:solidFill>
                <a:latin typeface="Courier" charset="0"/>
                <a:ea typeface="Courier" charset="0"/>
                <a:cs typeface="Courier" charset="0"/>
              </a:rPr>
              <a:t>', 'partition', 'replace', '</a:t>
            </a:r>
            <a:r>
              <a:rPr lang="en-US" sz="1294" dirty="0" err="1">
                <a:solidFill>
                  <a:srgbClr val="FFFF00"/>
                </a:solidFill>
                <a:latin typeface="Courier" charset="0"/>
                <a:ea typeface="Courier" charset="0"/>
                <a:cs typeface="Courier" charset="0"/>
              </a:rPr>
              <a:t>rfind</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rindex</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rjust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rpartition</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rsplit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rstrip</a:t>
            </a:r>
            <a:r>
              <a:rPr lang="en-US" sz="1294" dirty="0">
                <a:solidFill>
                  <a:srgbClr val="FFFF00"/>
                </a:solidFill>
                <a:latin typeface="Courier" charset="0"/>
                <a:ea typeface="Courier" charset="0"/>
                <a:cs typeface="Courier" charset="0"/>
              </a:rPr>
              <a:t>', 'split', '</a:t>
            </a:r>
            <a:r>
              <a:rPr lang="en-US" sz="1294" dirty="0" err="1">
                <a:solidFill>
                  <a:srgbClr val="FFFF00"/>
                </a:solidFill>
                <a:latin typeface="Courier" charset="0"/>
                <a:ea typeface="Courier" charset="0"/>
                <a:cs typeface="Courier" charset="0"/>
              </a:rPr>
              <a:t>splitlines</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startswith</a:t>
            </a:r>
            <a:r>
              <a:rPr lang="en-US" sz="1294" dirty="0">
                <a:solidFill>
                  <a:srgbClr val="FFFF00"/>
                </a:solidFill>
                <a:latin typeface="Courier" charset="0"/>
                <a:ea typeface="Courier" charset="0"/>
                <a:cs typeface="Courier" charset="0"/>
              </a:rPr>
              <a:t>', 'strip', '</a:t>
            </a:r>
            <a:r>
              <a:rPr lang="en-US" sz="1294" dirty="0" err="1">
                <a:solidFill>
                  <a:srgbClr val="FFFF00"/>
                </a:solidFill>
                <a:latin typeface="Courier" charset="0"/>
                <a:ea typeface="Courier" charset="0"/>
                <a:cs typeface="Courier" charset="0"/>
              </a:rPr>
              <a:t>swapcase</a:t>
            </a:r>
            <a:r>
              <a:rPr lang="en-US" sz="1294" dirty="0">
                <a:solidFill>
                  <a:srgbClr val="FFFF00"/>
                </a:solidFill>
                <a:latin typeface="Courier" charset="0"/>
                <a:ea typeface="Courier" charset="0"/>
                <a:cs typeface="Courier" charset="0"/>
              </a:rPr>
              <a:t>', 'title', 'translate', 'upper', '</a:t>
            </a:r>
            <a:r>
              <a:rPr lang="en-US" sz="1294" dirty="0" err="1">
                <a:solidFill>
                  <a:srgbClr val="FFFF00"/>
                </a:solidFill>
                <a:latin typeface="Courier" charset="0"/>
                <a:ea typeface="Courier" charset="0"/>
                <a:cs typeface="Courier" charset="0"/>
              </a:rPr>
              <a:t>zfill</a:t>
            </a:r>
            <a:r>
              <a:rPr lang="en-US" sz="1294" dirty="0">
                <a:solidFill>
                  <a:srgbClr val="FFFF00"/>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(y)</a:t>
            </a:r>
          </a:p>
          <a:p>
            <a:r>
              <a:rPr lang="en-US" sz="1294" dirty="0">
                <a:solidFill>
                  <a:schemeClr val="bg1"/>
                </a:solidFill>
                <a:latin typeface="Courier" charset="0"/>
                <a:ea typeface="Courier" charset="0"/>
                <a:cs typeface="Courier" charset="0"/>
              </a:rPr>
              <a:t>[</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'append', 'clear', 'copy', 'count', 'extend', 'index', 'insert', 'pop', 'remove', 'reverse', 'sort']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(z)</a:t>
            </a:r>
          </a:p>
          <a:p>
            <a:r>
              <a:rPr lang="is-IS" sz="1294" dirty="0">
                <a:solidFill>
                  <a:schemeClr val="bg1"/>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'clear', 'copy', '</a:t>
            </a:r>
            <a:r>
              <a:rPr lang="en-US" sz="1294" dirty="0" err="1">
                <a:solidFill>
                  <a:srgbClr val="FFFF00"/>
                </a:solidFill>
                <a:latin typeface="Courier" charset="0"/>
                <a:ea typeface="Courier" charset="0"/>
                <a:cs typeface="Courier" charset="0"/>
              </a:rPr>
              <a:t>fromkeys</a:t>
            </a:r>
            <a:r>
              <a:rPr lang="en-US" sz="1294" dirty="0">
                <a:solidFill>
                  <a:srgbClr val="FFFF00"/>
                </a:solidFill>
                <a:latin typeface="Courier" charset="0"/>
                <a:ea typeface="Courier" charset="0"/>
                <a:cs typeface="Courier" charset="0"/>
              </a:rPr>
              <a:t>', 'get', 'items', 'keys', 'pop', '</a:t>
            </a:r>
            <a:r>
              <a:rPr lang="en-US" sz="1294" dirty="0" err="1">
                <a:solidFill>
                  <a:srgbClr val="FFFF00"/>
                </a:solidFill>
                <a:latin typeface="Courier" charset="0"/>
                <a:ea typeface="Courier" charset="0"/>
                <a:cs typeface="Courier" charset="0"/>
              </a:rPr>
              <a:t>popitem</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setdefault</a:t>
            </a:r>
            <a:r>
              <a:rPr lang="en-US" sz="1294" dirty="0">
                <a:solidFill>
                  <a:srgbClr val="FFFF00"/>
                </a:solidFill>
                <a:latin typeface="Courier" charset="0"/>
                <a:ea typeface="Courier" charset="0"/>
                <a:cs typeface="Courier" charset="0"/>
              </a:rPr>
              <a:t>', 'update', 'values']</a:t>
            </a:r>
          </a:p>
        </p:txBody>
      </p:sp>
    </p:spTree>
    <p:extLst>
      <p:ext uri="{BB962C8B-B14F-4D97-AF65-F5344CB8AC3E}">
        <p14:creationId xmlns:p14="http://schemas.microsoft.com/office/powerpoint/2010/main" val="123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07497" y="864394"/>
            <a:ext cx="4936143" cy="1735931"/>
          </a:xfrm>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latin typeface="Arial" charset="0"/>
                <a:ea typeface="Arial" charset="0"/>
                <a:cs typeface="Arial" charset="0"/>
                <a:sym typeface="Cabin"/>
              </a:rPr>
              <a:t>Una Clase Ejemplo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998" y="1423113"/>
            <a:ext cx="3533505" cy="2354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2807825" y="532603"/>
            <a:ext cx="3421910" cy="4136695"/>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000" dirty="0">
                <a:solidFill>
                  <a:srgbClr val="FFFFFF"/>
                </a:solidFill>
                <a:latin typeface="Arial" charset="0"/>
                <a:ea typeface="Arial" charset="0"/>
                <a:cs typeface="Arial" charset="0"/>
                <a:sym typeface="Cabin"/>
              </a:rPr>
              <a:t> </a:t>
            </a:r>
            <a:r>
              <a:rPr lang="en" sz="2000" u="none" strike="noStrike" cap="none" dirty="0">
                <a:solidFill>
                  <a:srgbClr val="FFFFFF"/>
                </a:solidFill>
                <a:latin typeface="Arial" charset="0"/>
                <a:ea typeface="Arial" charset="0"/>
                <a:cs typeface="Arial" charset="0"/>
                <a:sym typeface="Cabin"/>
              </a:rPr>
              <a:t>class</a:t>
            </a:r>
            <a:r>
              <a:rPr lang="en" sz="2000" u="none" strike="noStrike" cap="none" dirty="0">
                <a:solidFill>
                  <a:srgbClr val="FF2600"/>
                </a:solidFill>
                <a:latin typeface="Arial" charset="0"/>
                <a:ea typeface="Arial" charset="0"/>
                <a:cs typeface="Arial" charset="0"/>
                <a:sym typeface="Cabin"/>
              </a:rPr>
              <a:t> </a:t>
            </a:r>
            <a:r>
              <a:rPr lang="en" sz="2000" dirty="0">
                <a:solidFill>
                  <a:srgbClr val="00FDFF"/>
                </a:solidFill>
                <a:latin typeface="Arial" charset="0"/>
                <a:ea typeface="Arial" charset="0"/>
                <a:cs typeface="Arial" charset="0"/>
                <a:sym typeface="Cabin"/>
              </a:rPr>
              <a:t>Grupo</a:t>
            </a:r>
            <a:r>
              <a:rPr lang="en" sz="2000" u="none" strike="noStrike" cap="none" dirty="0">
                <a:solidFill>
                  <a:srgbClr val="00FDFF"/>
                </a:solidFill>
                <a:latin typeface="Arial" charset="0"/>
                <a:ea typeface="Arial" charset="0"/>
                <a:cs typeface="Arial" charset="0"/>
                <a:sym typeface="Cabin"/>
              </a:rPr>
              <a:t>Animal:</a:t>
            </a:r>
          </a:p>
          <a:p>
            <a:pPr marL="0" marR="0" lvl="0" indent="0" algn="l" rtl="0">
              <a:lnSpc>
                <a:spcPct val="100000"/>
              </a:lnSpc>
              <a:spcBef>
                <a:spcPts val="0"/>
              </a:spcBef>
              <a:spcAft>
                <a:spcPts val="0"/>
              </a:spcAft>
              <a:buClr>
                <a:srgbClr val="FFFB00"/>
              </a:buClr>
              <a:buSzPct val="25000"/>
              <a:buFont typeface="Cabin"/>
              <a:buNone/>
            </a:pPr>
            <a:r>
              <a:rPr lang="en" sz="20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def grupo(self) :</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print</a:t>
            </a:r>
            <a:r>
              <a:rPr lang="en-US" sz="2000" u="none" strike="noStrike" cap="none" dirty="0">
                <a:solidFill>
                  <a:srgbClr val="00F900"/>
                </a:solidFill>
                <a:latin typeface="Arial" charset="0"/>
                <a:ea typeface="Arial" charset="0"/>
                <a:cs typeface="Arial" charset="0"/>
                <a:sym typeface="Cabin"/>
              </a:rPr>
              <a:t>(</a:t>
            </a:r>
            <a:r>
              <a:rPr lang="en" sz="2000" u="none" strike="noStrike" cap="none" dirty="0">
                <a:solidFill>
                  <a:srgbClr val="00F900"/>
                </a:solidFill>
                <a:latin typeface="Arial" charset="0"/>
                <a:ea typeface="Arial" charset="0"/>
                <a:cs typeface="Arial" charset="0"/>
                <a:sym typeface="Cabin"/>
              </a:rPr>
              <a:t>"Hasta ahora",self.x</a:t>
            </a:r>
            <a:r>
              <a:rPr lang="en-US" sz="2000" u="none" strike="noStrike" cap="none" dirty="0">
                <a:solidFill>
                  <a:srgbClr val="00F900"/>
                </a:solidFill>
                <a:latin typeface="Arial" charset="0"/>
                <a:ea typeface="Arial" charset="0"/>
                <a:cs typeface="Arial" charset="0"/>
                <a:sym typeface="Cabin"/>
              </a:rPr>
              <a:t>)</a:t>
            </a:r>
            <a:endParaRPr lang="en" sz="20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000" dirty="0">
                <a:solidFill>
                  <a:srgbClr val="FF9300"/>
                </a:solidFill>
                <a:latin typeface="Arial" charset="0"/>
                <a:ea typeface="Arial" charset="0"/>
                <a:cs typeface="Arial" charset="0"/>
                <a:sym typeface="Cabin"/>
              </a:rPr>
              <a:t> </a:t>
            </a:r>
            <a:r>
              <a:rPr lang="en" sz="2000" u="none" strike="noStrike" cap="none" dirty="0">
                <a:solidFill>
                  <a:srgbClr val="FF9300"/>
                </a:solidFill>
                <a:latin typeface="Arial" charset="0"/>
                <a:ea typeface="Arial" charset="0"/>
                <a:cs typeface="Arial" charset="0"/>
                <a:sym typeface="Cabin"/>
              </a:rPr>
              <a:t>an = </a:t>
            </a:r>
            <a:r>
              <a:rPr lang="en" sz="2000" u="none" strike="noStrike" cap="none" dirty="0" err="1">
                <a:solidFill>
                  <a:srgbClr val="FF9300"/>
                </a:solidFill>
                <a:latin typeface="Arial" charset="0"/>
                <a:ea typeface="Arial" charset="0"/>
                <a:cs typeface="Arial" charset="0"/>
                <a:sym typeface="Cabin"/>
              </a:rPr>
              <a:t>PartyAnimal</a:t>
            </a:r>
            <a:r>
              <a:rPr lang="en" sz="20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a:solidFill>
                  <a:srgbClr val="FF40FF"/>
                </a:solidFill>
                <a:latin typeface="Arial" charset="0"/>
                <a:ea typeface="Arial" charset="0"/>
                <a:cs typeface="Arial" charset="0"/>
                <a:sym typeface="Cabin"/>
              </a:rPr>
              <a:t>an.grupo()</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a:solidFill>
                  <a:srgbClr val="FF40FF"/>
                </a:solidFill>
                <a:latin typeface="Arial" charset="0"/>
                <a:ea typeface="Arial" charset="0"/>
                <a:cs typeface="Arial" charset="0"/>
                <a:sym typeface="Cabin"/>
              </a:rPr>
              <a:t>an.grupo()</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a:solidFill>
                  <a:srgbClr val="FF40FF"/>
                </a:solidFill>
                <a:latin typeface="Arial" charset="0"/>
                <a:ea typeface="Arial" charset="0"/>
                <a:cs typeface="Arial" charset="0"/>
                <a:sym typeface="Cabin"/>
              </a:rPr>
              <a:t>an.grupo()</a:t>
            </a:r>
          </a:p>
        </p:txBody>
      </p:sp>
      <p:sp>
        <p:nvSpPr>
          <p:cNvPr id="341" name="Shape 341"/>
          <p:cNvSpPr/>
          <p:nvPr/>
        </p:nvSpPr>
        <p:spPr>
          <a:xfrm>
            <a:off x="6161048" y="359722"/>
            <a:ext cx="2413584"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a:solidFill>
                  <a:srgbClr val="00FDFF"/>
                </a:solidFill>
                <a:latin typeface="Arial" charset="0"/>
                <a:ea typeface="Arial" charset="0"/>
                <a:cs typeface="Arial" charset="0"/>
                <a:sym typeface="Cabin"/>
              </a:rPr>
              <a:t>Esta es la plantilla para crear objetos GrupoAnimal</a:t>
            </a:r>
          </a:p>
        </p:txBody>
      </p:sp>
      <p:sp>
        <p:nvSpPr>
          <p:cNvPr id="342" name="Shape 342"/>
          <p:cNvSpPr/>
          <p:nvPr/>
        </p:nvSpPr>
        <p:spPr>
          <a:xfrm>
            <a:off x="75933" y="532603"/>
            <a:ext cx="2639786" cy="666205"/>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clase es una palabra reservada</a:t>
            </a:r>
          </a:p>
        </p:txBody>
      </p:sp>
      <p:sp>
        <p:nvSpPr>
          <p:cNvPr id="343" name="Shape 343"/>
          <p:cNvSpPr/>
          <p:nvPr/>
        </p:nvSpPr>
        <p:spPr>
          <a:xfrm>
            <a:off x="6259019" y="1592035"/>
            <a:ext cx="2541815"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2000" u="none" strike="noStrike" cap="none" dirty="0">
                <a:solidFill>
                  <a:srgbClr val="FFFB00"/>
                </a:solidFill>
                <a:latin typeface="Arial" charset="0"/>
                <a:ea typeface="Arial" charset="0"/>
                <a:cs typeface="Arial" charset="0"/>
                <a:sym typeface="Cabin"/>
              </a:rPr>
              <a:t>Cada objeto GrupoAnimal tiene un poco de datos</a:t>
            </a:r>
          </a:p>
        </p:txBody>
      </p:sp>
      <p:sp>
        <p:nvSpPr>
          <p:cNvPr id="344" name="Shape 344"/>
          <p:cNvSpPr/>
          <p:nvPr/>
        </p:nvSpPr>
        <p:spPr>
          <a:xfrm>
            <a:off x="75933" y="1768384"/>
            <a:ext cx="2639786"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Cada objeto GrupoAnimal tiene un poco de código</a:t>
            </a:r>
          </a:p>
        </p:txBody>
      </p:sp>
      <p:sp>
        <p:nvSpPr>
          <p:cNvPr id="345" name="Shape 345"/>
          <p:cNvSpPr/>
          <p:nvPr/>
        </p:nvSpPr>
        <p:spPr>
          <a:xfrm>
            <a:off x="6161048" y="2640076"/>
            <a:ext cx="2639786" cy="89493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n-US" sz="2000" u="none" strike="noStrike" cap="none" dirty="0" err="1">
                <a:solidFill>
                  <a:srgbClr val="FF9300"/>
                </a:solidFill>
                <a:latin typeface="Arial" charset="0"/>
                <a:ea typeface="Arial" charset="0"/>
                <a:cs typeface="Arial" charset="0"/>
                <a:sym typeface="Cabin"/>
              </a:rPr>
              <a:t>Construir</a:t>
            </a:r>
            <a:r>
              <a:rPr lang="en-US" sz="2000" u="none" strike="noStrike" cap="none" dirty="0">
                <a:solidFill>
                  <a:srgbClr val="FF9300"/>
                </a:solidFill>
                <a:latin typeface="Arial" charset="0"/>
                <a:ea typeface="Arial" charset="0"/>
                <a:cs typeface="Arial" charset="0"/>
                <a:sym typeface="Cabin"/>
              </a:rPr>
              <a:t> un </a:t>
            </a:r>
            <a:r>
              <a:rPr lang="en-US" sz="2000" u="none" strike="noStrike" cap="none" dirty="0" err="1">
                <a:solidFill>
                  <a:srgbClr val="FF9300"/>
                </a:solidFill>
                <a:latin typeface="Arial" charset="0"/>
                <a:ea typeface="Arial" charset="0"/>
                <a:cs typeface="Arial" charset="0"/>
                <a:sym typeface="Cabin"/>
              </a:rPr>
              <a:t>objeto</a:t>
            </a:r>
            <a:r>
              <a:rPr lang="en-US" sz="2000" u="none" strike="noStrike" cap="none" dirty="0">
                <a:solidFill>
                  <a:srgbClr val="FF9300"/>
                </a:solidFill>
                <a:latin typeface="Arial" charset="0"/>
                <a:ea typeface="Arial" charset="0"/>
                <a:cs typeface="Arial" charset="0"/>
                <a:sym typeface="Cabin"/>
              </a:rPr>
              <a:t> Grupo</a:t>
            </a:r>
            <a:r>
              <a:rPr lang="en" sz="2000" u="none" strike="noStrike" cap="none" dirty="0">
                <a:solidFill>
                  <a:srgbClr val="FF9300"/>
                </a:solidFill>
                <a:latin typeface="Arial" charset="0"/>
                <a:ea typeface="Arial" charset="0"/>
                <a:cs typeface="Arial" charset="0"/>
                <a:sym typeface="Cabin"/>
              </a:rPr>
              <a:t>Animal y almacenarlo en an</a:t>
            </a:r>
          </a:p>
        </p:txBody>
      </p:sp>
      <p:sp>
        <p:nvSpPr>
          <p:cNvPr id="346" name="Shape 346"/>
          <p:cNvSpPr/>
          <p:nvPr/>
        </p:nvSpPr>
        <p:spPr>
          <a:xfrm>
            <a:off x="250105" y="3693523"/>
            <a:ext cx="2046514"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n" sz="2000" u="none" strike="noStrike" cap="none" dirty="0">
                <a:solidFill>
                  <a:srgbClr val="FF40FF"/>
                </a:solidFill>
                <a:latin typeface="Arial" charset="0"/>
                <a:ea typeface="Arial" charset="0"/>
                <a:cs typeface="Arial" charset="0"/>
                <a:sym typeface="Cabin"/>
              </a:rPr>
              <a:t>Indicar al objeto  an que ejecute el código dentro de grupo()</a:t>
            </a:r>
          </a:p>
        </p:txBody>
      </p:sp>
      <p:cxnSp>
        <p:nvCxnSpPr>
          <p:cNvPr id="347" name="Shape 347"/>
          <p:cNvCxnSpPr/>
          <p:nvPr/>
        </p:nvCxnSpPr>
        <p:spPr>
          <a:xfrm>
            <a:off x="4121239" y="1198808"/>
            <a:ext cx="2296800" cy="502200"/>
          </a:xfrm>
          <a:prstGeom prst="straightConnector1">
            <a:avLst/>
          </a:prstGeom>
          <a:noFill/>
          <a:ln w="76200" cap="flat" cmpd="sng">
            <a:solidFill>
              <a:srgbClr val="FFFB00"/>
            </a:solidFill>
            <a:prstDash val="solid"/>
            <a:miter/>
            <a:headEnd type="stealth" w="lg" len="lg"/>
            <a:tailEnd type="none" w="med" len="med"/>
          </a:ln>
        </p:spPr>
      </p:cxnSp>
      <p:sp>
        <p:nvSpPr>
          <p:cNvPr id="349" name="Shape 349"/>
          <p:cNvSpPr/>
          <p:nvPr/>
        </p:nvSpPr>
        <p:spPr>
          <a:xfrm>
            <a:off x="6229735" y="3693523"/>
            <a:ext cx="2750238"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a:solidFill>
                  <a:srgbClr val="00FDFF"/>
                </a:solidFill>
                <a:latin typeface="Arial" charset="0"/>
                <a:ea typeface="Arial" charset="0"/>
                <a:cs typeface="Arial" charset="0"/>
                <a:sym typeface="Cabin"/>
              </a:rPr>
              <a:t>GrupoAnimal</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00F900"/>
                </a:solidFill>
                <a:latin typeface="Arial" charset="0"/>
                <a:ea typeface="Arial" charset="0"/>
                <a:cs typeface="Arial" charset="0"/>
                <a:sym typeface="Cabin"/>
              </a:rPr>
              <a:t>grupo</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cxnSp>
        <p:nvCxnSpPr>
          <p:cNvPr id="350" name="Shape 350"/>
          <p:cNvCxnSpPr>
            <a:endCxn id="349" idx="1"/>
          </p:cNvCxnSpPr>
          <p:nvPr/>
        </p:nvCxnSpPr>
        <p:spPr>
          <a:xfrm flipV="1">
            <a:off x="4121239" y="3879508"/>
            <a:ext cx="2108496" cy="27474"/>
          </a:xfrm>
          <a:prstGeom prst="straightConnector1">
            <a:avLst/>
          </a:prstGeom>
          <a:noFill/>
          <a:ln w="76200" cap="flat" cmpd="sng">
            <a:solidFill>
              <a:srgbClr val="FFFB00"/>
            </a:solidFill>
            <a:prstDash val="solid"/>
            <a:miter/>
            <a:headEnd type="stealth" w="med" len="med"/>
            <a:tailEnd type="stealth" w="med" len="med"/>
          </a:ln>
        </p:spPr>
      </p:cxnSp>
      <p:cxnSp>
        <p:nvCxnSpPr>
          <p:cNvPr id="12" name="Shape 347"/>
          <p:cNvCxnSpPr>
            <a:endCxn id="345" idx="1"/>
          </p:cNvCxnSpPr>
          <p:nvPr/>
        </p:nvCxnSpPr>
        <p:spPr>
          <a:xfrm flipV="1">
            <a:off x="5108713" y="3087545"/>
            <a:ext cx="1052335" cy="3526"/>
          </a:xfrm>
          <a:prstGeom prst="straightConnector1">
            <a:avLst/>
          </a:prstGeom>
          <a:noFill/>
          <a:ln w="76200" cap="flat" cmpd="sng">
            <a:solidFill>
              <a:srgbClr val="FF9300"/>
            </a:solidFill>
            <a:prstDash val="solid"/>
            <a:miter/>
            <a:headEnd type="stealth" w="lg" len="lg"/>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n" sz="4700" u="none" strike="noStrike" cap="none" dirty="0">
                <a:solidFill>
                  <a:srgbClr val="FF0000"/>
                </a:solidFill>
                <a:sym typeface="Cabin"/>
              </a:rPr>
              <a:t>Advertencia</a:t>
            </a:r>
          </a:p>
        </p:txBody>
      </p:sp>
      <p:sp>
        <p:nvSpPr>
          <p:cNvPr id="150" name="Shape 150"/>
          <p:cNvSpPr txBox="1">
            <a:spLocks noGrp="1"/>
          </p:cNvSpPr>
          <p:nvPr>
            <p:ph idx="1"/>
          </p:nvPr>
        </p:nvSpPr>
        <p:spPr>
          <a:prstGeom prst="rect">
            <a:avLst/>
          </a:prstGeom>
          <a:noFill/>
          <a:ln>
            <a:noFill/>
          </a:ln>
        </p:spPr>
        <p:txBody>
          <a:bodyPr lIns="21050" tIns="21050" rIns="21050" bIns="21050" anchor="ctr" anchorCtr="0">
            <a:normAutofit lnSpcReduction="10000"/>
          </a:bodyPr>
          <a:lstStyle/>
          <a:p>
            <a:pPr marL="457200" marR="0" lvl="0" indent="-374650" algn="l" rtl="0">
              <a:lnSpc>
                <a:spcPct val="100000"/>
              </a:lnSpc>
              <a:spcBef>
                <a:spcPts val="0"/>
              </a:spcBef>
              <a:spcAft>
                <a:spcPts val="0"/>
              </a:spcAft>
              <a:buClr>
                <a:srgbClr val="FFFFFF"/>
              </a:buClr>
              <a:buSzPct val="100000"/>
              <a:buFont typeface="Cabin"/>
            </a:pPr>
            <a:r>
              <a:rPr lang="en" sz="2300" u="none" strike="noStrike" cap="none" dirty="0">
                <a:solidFill>
                  <a:srgbClr val="FFFFFF"/>
                </a:solidFill>
                <a:sym typeface="Cabin"/>
              </a:rPr>
              <a:t>Esta </a:t>
            </a:r>
            <a:r>
              <a:rPr lang="es-419" sz="2300" u="none" strike="noStrike" cap="none" dirty="0">
                <a:solidFill>
                  <a:srgbClr val="FFFFFF"/>
                </a:solidFill>
                <a:sym typeface="Cabin"/>
              </a:rPr>
              <a:t>lección es mucho acerca de definiciones y funciones de objetos</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n" sz="2300" u="none" strike="noStrike" cap="none" dirty="0">
                <a:solidFill>
                  <a:srgbClr val="FFFFFF"/>
                </a:solidFill>
                <a:sym typeface="Cabin"/>
              </a:rPr>
              <a:t>Esta lección es mucho más acerca del “cómo funciona” y menos del “cómo se usa”</a:t>
            </a:r>
          </a:p>
          <a:p>
            <a:pPr marL="457200" marR="0" lvl="0" indent="-374650" algn="l" rtl="0">
              <a:lnSpc>
                <a:spcPct val="100000"/>
              </a:lnSpc>
              <a:spcBef>
                <a:spcPts val="1400"/>
              </a:spcBef>
              <a:spcAft>
                <a:spcPts val="0"/>
              </a:spcAft>
              <a:buClr>
                <a:srgbClr val="FFFFFF"/>
              </a:buClr>
              <a:buSzPct val="100000"/>
              <a:buFont typeface="Cabin"/>
            </a:pPr>
            <a:r>
              <a:rPr lang="en" sz="2300" u="none" strike="noStrike" cap="none" dirty="0">
                <a:solidFill>
                  <a:srgbClr val="FFFFFF"/>
                </a:solidFill>
                <a:sym typeface="Cabin"/>
              </a:rPr>
              <a:t>No lo entenderás por completo hasta lo utilices en el contexto de un problema real</a:t>
            </a:r>
          </a:p>
          <a:p>
            <a:pPr marL="457200" marR="0" lvl="0" indent="-374650" algn="l" rtl="0">
              <a:lnSpc>
                <a:spcPct val="100000"/>
              </a:lnSpc>
              <a:spcBef>
                <a:spcPts val="1400"/>
              </a:spcBef>
              <a:spcAft>
                <a:spcPts val="0"/>
              </a:spcAft>
              <a:buClr>
                <a:srgbClr val="FFFFFF"/>
              </a:buClr>
              <a:buSzPct val="100000"/>
              <a:buFont typeface="Cabin"/>
            </a:pPr>
            <a:r>
              <a:rPr lang="en" sz="2300" u="none" strike="noStrike" cap="none" dirty="0">
                <a:solidFill>
                  <a:srgbClr val="FFFFFF"/>
                </a:solidFill>
                <a:sym typeface="Cabin"/>
              </a:rPr>
              <a:t>Así que por favor suspende la técnica de practicar y aprender durante las siguientes 40 diapositivas</a:t>
            </a:r>
            <a:r>
              <a:rPr lang="is-IS" sz="2300" u="none" strike="noStrike" cap="none" dirty="0">
                <a:solidFill>
                  <a:srgbClr val="FFFFFF"/>
                </a:solidFill>
                <a:sym typeface="Cabin"/>
              </a:rPr>
              <a:t>…</a:t>
            </a:r>
            <a:endParaRPr lang="en" sz="2300" u="none" strike="noStrike" cap="none" dirty="0">
              <a:solidFill>
                <a:srgbClr val="FFFFFF"/>
              </a:solidFill>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4303606"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dirty="0">
                <a:solidFill>
                  <a:srgbClr val="00FDFF"/>
                </a:solidFill>
                <a:latin typeface="Arial" charset="0"/>
                <a:ea typeface="Arial" charset="0"/>
                <a:cs typeface="Arial" charset="0"/>
                <a:sym typeface="Cabin"/>
              </a:rPr>
              <a:t>Grupo</a:t>
            </a:r>
            <a:r>
              <a:rPr lang="en" sz="2300" u="none" strike="noStrike" cap="none" dirty="0">
                <a:solidFill>
                  <a:srgbClr val="00FDFF"/>
                </a:solidFill>
                <a:latin typeface="Arial" charset="0"/>
                <a:ea typeface="Arial" charset="0"/>
                <a:cs typeface="Arial" charset="0"/>
                <a:sym typeface="Cabin"/>
              </a:rPr>
              <a:t>Animal:</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def grupo(</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400" u="none" strike="noStrike" cap="none" dirty="0">
                <a:solidFill>
                  <a:srgbClr val="00F900"/>
                </a:solidFill>
                <a:latin typeface="Arial" charset="0"/>
                <a:ea typeface="Arial" charset="0"/>
                <a:cs typeface="Arial" charset="0"/>
                <a:sym typeface="Cabin"/>
              </a:rPr>
              <a:t>    print</a:t>
            </a:r>
            <a:r>
              <a:rPr lang="en-US" sz="2400" u="none" strike="noStrike" cap="none" dirty="0">
                <a:solidFill>
                  <a:srgbClr val="00F900"/>
                </a:solidFill>
                <a:latin typeface="Arial" charset="0"/>
                <a:ea typeface="Arial" charset="0"/>
                <a:cs typeface="Arial" charset="0"/>
                <a:sym typeface="Cabin"/>
              </a:rPr>
              <a:t>(</a:t>
            </a:r>
            <a:r>
              <a:rPr lang="en" sz="2400" u="none" strike="noStrike" cap="none" dirty="0">
                <a:solidFill>
                  <a:srgbClr val="00F900"/>
                </a:solidFill>
                <a:latin typeface="Arial" charset="0"/>
                <a:ea typeface="Arial" charset="0"/>
                <a:cs typeface="Arial" charset="0"/>
                <a:sym typeface="Cabin"/>
              </a:rPr>
              <a:t>"Hasta ahora",self.x</a:t>
            </a:r>
            <a:r>
              <a:rPr lang="en-US" sz="2400" u="none" strike="noStrike" cap="none" dirty="0">
                <a:solidFill>
                  <a:srgbClr val="00F900"/>
                </a:solidFill>
                <a:latin typeface="Arial" charset="0"/>
                <a:ea typeface="Arial" charset="0"/>
                <a:cs typeface="Arial" charset="0"/>
                <a:sym typeface="Cabin"/>
              </a:rPr>
              <a:t>)</a:t>
            </a:r>
            <a:endParaRPr lang="en" sz="24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GrupoAnimal()</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an.grupo()</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an.grupo()</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an.grupo()</a:t>
            </a: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Tree>
    <p:extLst>
      <p:ext uri="{BB962C8B-B14F-4D97-AF65-F5344CB8AC3E}">
        <p14:creationId xmlns:p14="http://schemas.microsoft.com/office/powerpoint/2010/main" val="168344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49" y="480061"/>
            <a:ext cx="4244555"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a:t>
            </a:r>
            <a:r>
              <a:rPr lang="en-US" sz="2300" u="none" strike="noStrike" cap="none" dirty="0">
                <a:solidFill>
                  <a:srgbClr val="00FDFF"/>
                </a:solidFill>
                <a:latin typeface="Arial" charset="0"/>
                <a:ea typeface="Arial" charset="0"/>
                <a:cs typeface="Arial" charset="0"/>
                <a:sym typeface="Cabin"/>
              </a:rPr>
              <a:t>class </a:t>
            </a:r>
            <a:r>
              <a:rPr lang="en-US" sz="2300" dirty="0" err="1">
                <a:solidFill>
                  <a:srgbClr val="00FDFF"/>
                </a:solidFill>
                <a:latin typeface="Arial" charset="0"/>
                <a:ea typeface="Arial" charset="0"/>
                <a:cs typeface="Arial" charset="0"/>
                <a:sym typeface="Cabin"/>
              </a:rPr>
              <a:t>Grupo</a:t>
            </a:r>
            <a:r>
              <a:rPr lang="en-US" sz="2300" u="none" strike="noStrike" cap="none" dirty="0" err="1">
                <a:solidFill>
                  <a:srgbClr val="00FDFF"/>
                </a:solidFill>
                <a:latin typeface="Arial" charset="0"/>
                <a:ea typeface="Arial" charset="0"/>
                <a:cs typeface="Arial" charset="0"/>
                <a:sym typeface="Cabin"/>
              </a:rPr>
              <a:t>Animal</a:t>
            </a:r>
            <a:r>
              <a:rPr lang="en-US"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US"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lang="en-US"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US" sz="2300" u="none" strike="noStrike" cap="none" dirty="0">
                <a:solidFill>
                  <a:srgbClr val="00F900"/>
                </a:solidFill>
                <a:latin typeface="Arial" charset="0"/>
                <a:ea typeface="Arial" charset="0"/>
                <a:cs typeface="Arial" charset="0"/>
                <a:sym typeface="Cabin"/>
              </a:rPr>
              <a:t>   def </a:t>
            </a:r>
            <a:r>
              <a:rPr lang="en-US" sz="2300" u="none" strike="noStrike" cap="none" dirty="0" err="1">
                <a:solidFill>
                  <a:srgbClr val="00F900"/>
                </a:solidFill>
                <a:latin typeface="Arial" charset="0"/>
                <a:ea typeface="Arial" charset="0"/>
                <a:cs typeface="Arial" charset="0"/>
                <a:sym typeface="Cabin"/>
              </a:rPr>
              <a:t>grupo</a:t>
            </a:r>
            <a:r>
              <a:rPr lang="en-US" sz="2300" u="none" strike="noStrike" cap="none" dirty="0">
                <a:solidFill>
                  <a:srgbClr val="00F900"/>
                </a:solidFill>
                <a:latin typeface="Arial" charset="0"/>
                <a:ea typeface="Arial" charset="0"/>
                <a:cs typeface="Arial" charset="0"/>
                <a:sym typeface="Cabin"/>
              </a:rPr>
              <a:t>(</a:t>
            </a:r>
            <a:r>
              <a:rPr lang="en-US" sz="2300" u="none" strike="noStrike" cap="none" dirty="0">
                <a:solidFill>
                  <a:schemeClr val="bg1"/>
                </a:solidFill>
                <a:latin typeface="Arial" charset="0"/>
                <a:ea typeface="Arial" charset="0"/>
                <a:cs typeface="Arial" charset="0"/>
                <a:sym typeface="Cabin"/>
              </a:rPr>
              <a:t>self</a:t>
            </a:r>
            <a:r>
              <a:rPr lang="en-US"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US" sz="2300" u="none" strike="noStrike" cap="none" dirty="0">
                <a:solidFill>
                  <a:srgbClr val="00F900"/>
                </a:solidFill>
                <a:latin typeface="Arial" charset="0"/>
                <a:ea typeface="Arial" charset="0"/>
                <a:cs typeface="Arial" charset="0"/>
                <a:sym typeface="Cabin"/>
              </a:rPr>
              <a:t>     </a:t>
            </a:r>
            <a:r>
              <a:rPr lang="en-US" sz="2300" u="none" strike="noStrike" cap="none" dirty="0" err="1">
                <a:solidFill>
                  <a:schemeClr val="bg1"/>
                </a:solidFill>
                <a:latin typeface="Arial" charset="0"/>
                <a:ea typeface="Arial" charset="0"/>
                <a:cs typeface="Arial" charset="0"/>
                <a:sym typeface="Cabin"/>
              </a:rPr>
              <a:t>self</a:t>
            </a:r>
            <a:r>
              <a:rPr lang="en-US" sz="2300" u="none" strike="noStrike" cap="none" dirty="0" err="1">
                <a:solidFill>
                  <a:srgbClr val="00F900"/>
                </a:solidFill>
                <a:latin typeface="Arial" charset="0"/>
                <a:ea typeface="Arial" charset="0"/>
                <a:cs typeface="Arial" charset="0"/>
                <a:sym typeface="Cabin"/>
              </a:rPr>
              <a:t>.</a:t>
            </a:r>
            <a:r>
              <a:rPr lang="en-US"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 = </a:t>
            </a:r>
            <a:r>
              <a:rPr lang="en-US" sz="2300" u="none" strike="noStrike" cap="none" dirty="0" err="1">
                <a:solidFill>
                  <a:schemeClr val="bg1"/>
                </a:solidFill>
                <a:latin typeface="Arial" charset="0"/>
                <a:ea typeface="Arial" charset="0"/>
                <a:cs typeface="Arial" charset="0"/>
                <a:sym typeface="Cabin"/>
              </a:rPr>
              <a:t>self</a:t>
            </a:r>
            <a:r>
              <a:rPr lang="en-US" sz="2300" u="none" strike="noStrike" cap="none" dirty="0" err="1">
                <a:solidFill>
                  <a:srgbClr val="00F900"/>
                </a:solidFill>
                <a:latin typeface="Arial" charset="0"/>
                <a:ea typeface="Arial" charset="0"/>
                <a:cs typeface="Arial" charset="0"/>
                <a:sym typeface="Cabin"/>
              </a:rPr>
              <a:t>.</a:t>
            </a:r>
            <a:r>
              <a:rPr lang="en-US"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US" sz="2400" u="none" strike="noStrike" cap="none" dirty="0">
                <a:solidFill>
                  <a:srgbClr val="00F900"/>
                </a:solidFill>
                <a:latin typeface="Arial" charset="0"/>
                <a:ea typeface="Arial" charset="0"/>
                <a:cs typeface="Arial" charset="0"/>
                <a:sym typeface="Cabin"/>
              </a:rPr>
              <a:t>    print("Hasta </a:t>
            </a:r>
            <a:r>
              <a:rPr lang="en-US" sz="2400" u="none" strike="noStrike" cap="none" dirty="0" err="1">
                <a:solidFill>
                  <a:srgbClr val="00F900"/>
                </a:solidFill>
                <a:latin typeface="Arial" charset="0"/>
                <a:ea typeface="Arial" charset="0"/>
                <a:cs typeface="Arial" charset="0"/>
                <a:sym typeface="Cabin"/>
              </a:rPr>
              <a:t>ahora</a:t>
            </a:r>
            <a:r>
              <a:rPr lang="en-US" sz="2400" u="none" strike="noStrike" cap="none" dirty="0">
                <a:solidFill>
                  <a:srgbClr val="00F900"/>
                </a:solidFill>
                <a:latin typeface="Arial" charset="0"/>
                <a:ea typeface="Arial" charset="0"/>
                <a:cs typeface="Arial" charset="0"/>
                <a:sym typeface="Cabin"/>
              </a:rPr>
              <a:t>",</a:t>
            </a:r>
            <a:r>
              <a:rPr lang="en-US" sz="2400" u="none" strike="noStrike" cap="none" dirty="0" err="1">
                <a:solidFill>
                  <a:srgbClr val="00F900"/>
                </a:solidFill>
                <a:latin typeface="Arial" charset="0"/>
                <a:ea typeface="Arial" charset="0"/>
                <a:cs typeface="Arial" charset="0"/>
                <a:sym typeface="Cabin"/>
              </a:rPr>
              <a:t>self.x</a:t>
            </a:r>
            <a:r>
              <a:rPr lang="en-US" sz="2400" u="none" strike="noStrike" cap="none" dirty="0">
                <a:solidFill>
                  <a:srgbClr val="00F9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FF"/>
              </a:buClr>
              <a:buFont typeface="Cabin"/>
              <a:buNone/>
            </a:pPr>
            <a:endParaRPr lang="en-US"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US" sz="2300" u="none" strike="noStrike" cap="none" dirty="0">
                <a:solidFill>
                  <a:srgbClr val="FF9300"/>
                </a:solidFill>
                <a:latin typeface="Arial" charset="0"/>
                <a:ea typeface="Arial" charset="0"/>
                <a:cs typeface="Arial" charset="0"/>
                <a:sym typeface="Cabin"/>
              </a:rPr>
              <a:t> an = </a:t>
            </a:r>
            <a:r>
              <a:rPr lang="en-US" sz="2300" u="none" strike="noStrike" cap="none" dirty="0" err="1">
                <a:solidFill>
                  <a:srgbClr val="FF9300"/>
                </a:solidFill>
                <a:latin typeface="Arial" charset="0"/>
                <a:ea typeface="Arial" charset="0"/>
                <a:cs typeface="Arial" charset="0"/>
                <a:sym typeface="Cabin"/>
              </a:rPr>
              <a:t>GrupoAnimal</a:t>
            </a:r>
            <a:r>
              <a:rPr lang="en-US"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lang="en-US"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p:txBody>
      </p:sp>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r>
              <a:rPr lang="en-US" sz="2900" dirty="0">
                <a:latin typeface="Arial" charset="0"/>
                <a:ea typeface="Arial" charset="0"/>
                <a:cs typeface="Arial" charset="0"/>
                <a:sym typeface="Cabin"/>
              </a:rPr>
              <a:t>0</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dirty="0">
                <a:latin typeface="Arial" charset="0"/>
                <a:ea typeface="Arial" charset="0"/>
                <a:cs typeface="Arial" charset="0"/>
                <a:sym typeface="Cabin"/>
              </a:rPr>
              <a:t> </a:t>
            </a:r>
            <a:r>
              <a:rPr lang="en" sz="2400" u="none" strike="noStrike" cap="none" dirty="0">
                <a:solidFill>
                  <a:srgbClr val="000000"/>
                </a:solidFill>
                <a:latin typeface="Arial" charset="0"/>
                <a:ea typeface="Arial" charset="0"/>
                <a:cs typeface="Arial" charset="0"/>
                <a:sym typeface="Cabin"/>
              </a:rPr>
              <a:t>grupo()</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p>
          <a:p>
            <a:pPr marL="0" marR="0" lvl="0" indent="0" rtl="0">
              <a:lnSpc>
                <a:spcPct val="100000"/>
              </a:lnSpc>
              <a:spcBef>
                <a:spcPts val="0"/>
              </a:spcBef>
              <a:spcAft>
                <a:spcPts val="0"/>
              </a:spcAft>
              <a:buClr>
                <a:srgbClr val="00F900"/>
              </a:buClr>
              <a:buSzPct val="25000"/>
              <a:buFont typeface="Cabin"/>
              <a:buNone/>
            </a:pPr>
            <a:endParaRPr lang="en" sz="2300" u="none" strike="noStrike" cap="none" dirty="0">
              <a:solidFill>
                <a:schemeClr val="bg1"/>
              </a:solidFill>
              <a:latin typeface="Arial" charset="0"/>
              <a:ea typeface="Arial" charset="0"/>
              <a:cs typeface="Arial" charset="0"/>
              <a:sym typeface="Cabin"/>
            </a:endParaRP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Tree>
    <p:extLst>
      <p:ext uri="{BB962C8B-B14F-4D97-AF65-F5344CB8AC3E}">
        <p14:creationId xmlns:p14="http://schemas.microsoft.com/office/powerpoint/2010/main" val="183255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3853550"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a:t>
            </a:r>
            <a:r>
              <a:rPr lang="en-US" sz="2300" u="none" strike="noStrike" cap="none" dirty="0">
                <a:solidFill>
                  <a:srgbClr val="00FDFF"/>
                </a:solidFill>
                <a:latin typeface="Arial" charset="0"/>
                <a:ea typeface="Arial" charset="0"/>
                <a:cs typeface="Arial" charset="0"/>
                <a:sym typeface="Cabin"/>
              </a:rPr>
              <a:t>class </a:t>
            </a:r>
            <a:r>
              <a:rPr lang="en-US" sz="2300" dirty="0" err="1">
                <a:solidFill>
                  <a:srgbClr val="00FDFF"/>
                </a:solidFill>
                <a:latin typeface="Arial" charset="0"/>
                <a:ea typeface="Arial" charset="0"/>
                <a:cs typeface="Arial" charset="0"/>
                <a:sym typeface="Cabin"/>
              </a:rPr>
              <a:t>Grupo</a:t>
            </a:r>
            <a:r>
              <a:rPr lang="en-US" sz="2300" u="none" strike="noStrike" cap="none" dirty="0" err="1">
                <a:solidFill>
                  <a:srgbClr val="00FDFF"/>
                </a:solidFill>
                <a:latin typeface="Arial" charset="0"/>
                <a:ea typeface="Arial" charset="0"/>
                <a:cs typeface="Arial" charset="0"/>
                <a:sym typeface="Cabin"/>
              </a:rPr>
              <a:t>Animal</a:t>
            </a:r>
            <a:r>
              <a:rPr lang="en-US"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US"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lang="en-US"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US" sz="2300" u="none" strike="noStrike" cap="none" dirty="0">
                <a:solidFill>
                  <a:srgbClr val="00F900"/>
                </a:solidFill>
                <a:latin typeface="Arial" charset="0"/>
                <a:ea typeface="Arial" charset="0"/>
                <a:cs typeface="Arial" charset="0"/>
                <a:sym typeface="Cabin"/>
              </a:rPr>
              <a:t>   def </a:t>
            </a:r>
            <a:r>
              <a:rPr lang="en-US" sz="2300" u="none" strike="noStrike" cap="none" dirty="0" err="1">
                <a:solidFill>
                  <a:srgbClr val="00F900"/>
                </a:solidFill>
                <a:latin typeface="Arial" charset="0"/>
                <a:ea typeface="Arial" charset="0"/>
                <a:cs typeface="Arial" charset="0"/>
                <a:sym typeface="Cabin"/>
              </a:rPr>
              <a:t>grupo</a:t>
            </a:r>
            <a:r>
              <a:rPr lang="en-US" sz="2300" u="none" strike="noStrike" cap="none" dirty="0">
                <a:solidFill>
                  <a:srgbClr val="00F900"/>
                </a:solidFill>
                <a:latin typeface="Arial" charset="0"/>
                <a:ea typeface="Arial" charset="0"/>
                <a:cs typeface="Arial" charset="0"/>
                <a:sym typeface="Cabin"/>
              </a:rPr>
              <a:t>(</a:t>
            </a:r>
            <a:r>
              <a:rPr lang="en-US" sz="2300" u="none" strike="noStrike" cap="none" dirty="0">
                <a:solidFill>
                  <a:schemeClr val="bg1"/>
                </a:solidFill>
                <a:latin typeface="Arial" charset="0"/>
                <a:ea typeface="Arial" charset="0"/>
                <a:cs typeface="Arial" charset="0"/>
                <a:sym typeface="Cabin"/>
              </a:rPr>
              <a:t>self</a:t>
            </a:r>
            <a:r>
              <a:rPr lang="en-US"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US" sz="2300" u="none" strike="noStrike" cap="none" dirty="0">
                <a:solidFill>
                  <a:srgbClr val="00F900"/>
                </a:solidFill>
                <a:latin typeface="Arial" charset="0"/>
                <a:ea typeface="Arial" charset="0"/>
                <a:cs typeface="Arial" charset="0"/>
                <a:sym typeface="Cabin"/>
              </a:rPr>
              <a:t>     </a:t>
            </a:r>
            <a:r>
              <a:rPr lang="en-US" sz="2300" u="none" strike="noStrike" cap="none" dirty="0" err="1">
                <a:solidFill>
                  <a:schemeClr val="bg1"/>
                </a:solidFill>
                <a:latin typeface="Arial" charset="0"/>
                <a:ea typeface="Arial" charset="0"/>
                <a:cs typeface="Arial" charset="0"/>
                <a:sym typeface="Cabin"/>
              </a:rPr>
              <a:t>self</a:t>
            </a:r>
            <a:r>
              <a:rPr lang="en-US" sz="2300" u="none" strike="noStrike" cap="none" dirty="0" err="1">
                <a:solidFill>
                  <a:srgbClr val="00F900"/>
                </a:solidFill>
                <a:latin typeface="Arial" charset="0"/>
                <a:ea typeface="Arial" charset="0"/>
                <a:cs typeface="Arial" charset="0"/>
                <a:sym typeface="Cabin"/>
              </a:rPr>
              <a:t>.</a:t>
            </a:r>
            <a:r>
              <a:rPr lang="en-US"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 = </a:t>
            </a:r>
            <a:r>
              <a:rPr lang="en-US" sz="2300" u="none" strike="noStrike" cap="none" dirty="0" err="1">
                <a:solidFill>
                  <a:schemeClr val="bg1"/>
                </a:solidFill>
                <a:latin typeface="Arial" charset="0"/>
                <a:ea typeface="Arial" charset="0"/>
                <a:cs typeface="Arial" charset="0"/>
                <a:sym typeface="Cabin"/>
              </a:rPr>
              <a:t>self</a:t>
            </a:r>
            <a:r>
              <a:rPr lang="en-US" sz="2300" u="none" strike="noStrike" cap="none" dirty="0" err="1">
                <a:solidFill>
                  <a:srgbClr val="00F900"/>
                </a:solidFill>
                <a:latin typeface="Arial" charset="0"/>
                <a:ea typeface="Arial" charset="0"/>
                <a:cs typeface="Arial" charset="0"/>
                <a:sym typeface="Cabin"/>
              </a:rPr>
              <a:t>.</a:t>
            </a:r>
            <a:r>
              <a:rPr lang="en-US"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US" sz="2400" u="none" strike="noStrike" cap="none" dirty="0">
                <a:solidFill>
                  <a:srgbClr val="00F900"/>
                </a:solidFill>
                <a:latin typeface="Arial" charset="0"/>
                <a:ea typeface="Arial" charset="0"/>
                <a:cs typeface="Arial" charset="0"/>
                <a:sym typeface="Cabin"/>
              </a:rPr>
              <a:t>    print("Hasta </a:t>
            </a:r>
            <a:r>
              <a:rPr lang="en-US" sz="2400" u="none" strike="noStrike" cap="none" dirty="0" err="1">
                <a:solidFill>
                  <a:srgbClr val="00F900"/>
                </a:solidFill>
                <a:latin typeface="Arial" charset="0"/>
                <a:ea typeface="Arial" charset="0"/>
                <a:cs typeface="Arial" charset="0"/>
                <a:sym typeface="Cabin"/>
              </a:rPr>
              <a:t>ahora</a:t>
            </a:r>
            <a:r>
              <a:rPr lang="en-US" sz="2400" u="none" strike="noStrike" cap="none" dirty="0">
                <a:solidFill>
                  <a:srgbClr val="00F900"/>
                </a:solidFill>
                <a:latin typeface="Arial" charset="0"/>
                <a:ea typeface="Arial" charset="0"/>
                <a:cs typeface="Arial" charset="0"/>
                <a:sym typeface="Cabin"/>
              </a:rPr>
              <a:t>",</a:t>
            </a:r>
            <a:r>
              <a:rPr lang="en-US" sz="2400" u="none" strike="noStrike" cap="none" dirty="0" err="1">
                <a:solidFill>
                  <a:srgbClr val="00F900"/>
                </a:solidFill>
                <a:latin typeface="Arial" charset="0"/>
                <a:ea typeface="Arial" charset="0"/>
                <a:cs typeface="Arial" charset="0"/>
                <a:sym typeface="Cabin"/>
              </a:rPr>
              <a:t>self.x</a:t>
            </a:r>
            <a:r>
              <a:rPr lang="en-US" sz="2400" u="none" strike="noStrike" cap="none" dirty="0">
                <a:solidFill>
                  <a:srgbClr val="00F9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FF"/>
              </a:buClr>
              <a:buFont typeface="Cabin"/>
              <a:buNone/>
            </a:pPr>
            <a:endParaRPr lang="en-US"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US" sz="2300" u="none" strike="noStrike" cap="none" dirty="0">
                <a:solidFill>
                  <a:srgbClr val="FF9300"/>
                </a:solidFill>
                <a:latin typeface="Arial" charset="0"/>
                <a:ea typeface="Arial" charset="0"/>
                <a:cs typeface="Arial" charset="0"/>
                <a:sym typeface="Cabin"/>
              </a:rPr>
              <a:t> an = </a:t>
            </a:r>
            <a:r>
              <a:rPr lang="en-US" sz="2300" u="none" strike="noStrike" cap="none" dirty="0" err="1">
                <a:solidFill>
                  <a:srgbClr val="FF9300"/>
                </a:solidFill>
                <a:latin typeface="Arial" charset="0"/>
                <a:ea typeface="Arial" charset="0"/>
                <a:cs typeface="Arial" charset="0"/>
                <a:sym typeface="Cabin"/>
              </a:rPr>
              <a:t>GrupoAnimal</a:t>
            </a:r>
            <a:r>
              <a:rPr lang="en-US"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lang="en-US"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US" sz="2300" u="none" strike="noStrike" cap="none" dirty="0">
                <a:solidFill>
                  <a:srgbClr val="FF40FF"/>
                </a:solidFill>
                <a:latin typeface="Arial" charset="0"/>
                <a:ea typeface="Arial" charset="0"/>
                <a:cs typeface="Arial" charset="0"/>
                <a:sym typeface="Cabin"/>
              </a:rPr>
              <a:t> </a:t>
            </a:r>
            <a:r>
              <a:rPr lang="en-US" sz="2300" u="none" strike="noStrike" cap="none" dirty="0" err="1">
                <a:solidFill>
                  <a:srgbClr val="FF40FF"/>
                </a:solidFill>
                <a:latin typeface="Arial" charset="0"/>
                <a:ea typeface="Arial" charset="0"/>
                <a:cs typeface="Arial" charset="0"/>
                <a:sym typeface="Cabin"/>
              </a:rPr>
              <a:t>an.grupo</a:t>
            </a:r>
            <a:r>
              <a:rPr lang="en-US" sz="2300" u="none" strike="noStrike" cap="none" dirty="0">
                <a:solidFill>
                  <a:srgbClr val="FF40FF"/>
                </a:solidFill>
                <a:latin typeface="Arial" charset="0"/>
                <a:ea typeface="Arial" charset="0"/>
                <a:cs typeface="Arial" charset="0"/>
                <a:sym typeface="Cabin"/>
              </a:rPr>
              <a:t>()</a:t>
            </a:r>
          </a:p>
        </p:txBody>
      </p:sp>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dirty="0">
                <a:latin typeface="Arial" charset="0"/>
                <a:ea typeface="Arial" charset="0"/>
                <a:cs typeface="Arial" charset="0"/>
                <a:sym typeface="Cabin"/>
              </a:rPr>
              <a:t> </a:t>
            </a:r>
            <a:r>
              <a:rPr lang="en" sz="2400" u="none" strike="noStrike" cap="none" dirty="0">
                <a:solidFill>
                  <a:srgbClr val="000000"/>
                </a:solidFill>
                <a:latin typeface="Arial" charset="0"/>
                <a:ea typeface="Arial" charset="0"/>
                <a:cs typeface="Arial" charset="0"/>
                <a:sym typeface="Cabin"/>
              </a:rPr>
              <a:t>grupo()</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r>
              <a:rPr lang="en" sz="2300" dirty="0">
                <a:solidFill>
                  <a:srgbClr val="FF9300"/>
                </a:solidFill>
                <a:latin typeface="Arial" charset="0"/>
                <a:ea typeface="Arial" charset="0"/>
                <a:cs typeface="Arial" charset="0"/>
                <a:sym typeface="Cabin"/>
              </a:rPr>
              <a:t> </a:t>
            </a:r>
            <a:r>
              <a:rPr lang="en" sz="2300" u="none" strike="noStrike" cap="none" dirty="0">
                <a:solidFill>
                  <a:schemeClr val="bg1"/>
                </a:solidFill>
                <a:latin typeface="Arial" charset="0"/>
                <a:ea typeface="Arial" charset="0"/>
                <a:cs typeface="Arial" charset="0"/>
                <a:sym typeface="Cabin"/>
              </a:rPr>
              <a:t>self</a:t>
            </a: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p>
          <a:p>
            <a:pPr marL="0" marR="0" lvl="0" indent="0" algn="l" rtl="0">
              <a:lnSpc>
                <a:spcPct val="100000"/>
              </a:lnSpc>
              <a:spcBef>
                <a:spcPts val="0"/>
              </a:spcBef>
              <a:spcAft>
                <a:spcPts val="0"/>
              </a:spcAft>
              <a:buClr>
                <a:srgbClr val="FFFFFF"/>
              </a:buClr>
              <a:buSzPct val="25000"/>
              <a:buFont typeface="Cabin"/>
              <a:buNone/>
            </a:pPr>
            <a:r>
              <a:rPr lang="en" sz="2300" dirty="0">
                <a:solidFill>
                  <a:srgbClr val="FFFFFF"/>
                </a:solidFill>
                <a:latin typeface="Arial" charset="0"/>
                <a:ea typeface="Arial" charset="0"/>
                <a:cs typeface="Arial" charset="0"/>
                <a:sym typeface="Cabin"/>
              </a:rPr>
              <a:t>Hasta ahora</a:t>
            </a:r>
            <a:r>
              <a:rPr lang="en" sz="2300" u="none" strike="noStrike" cap="none" dirty="0">
                <a:solidFill>
                  <a:srgbClr val="FFFFFF"/>
                </a:solidFill>
                <a:latin typeface="Arial" charset="0"/>
                <a:ea typeface="Arial" charset="0"/>
                <a:cs typeface="Arial" charset="0"/>
                <a:sym typeface="Cabin"/>
              </a:rPr>
              <a:t> 1</a:t>
            </a:r>
          </a:p>
          <a:p>
            <a:pPr marL="0" marR="0" lvl="0" indent="0" algn="l" rtl="0">
              <a:lnSpc>
                <a:spcPct val="100000"/>
              </a:lnSpc>
              <a:spcBef>
                <a:spcPts val="0"/>
              </a:spcBef>
              <a:spcAft>
                <a:spcPts val="0"/>
              </a:spcAft>
              <a:buClr>
                <a:srgbClr val="FFFFFF"/>
              </a:buClr>
              <a:buSzPct val="25000"/>
              <a:buFont typeface="Cabin"/>
              <a:buNone/>
            </a:pPr>
            <a:r>
              <a:rPr lang="en" sz="2300" dirty="0">
                <a:solidFill>
                  <a:srgbClr val="FFFFFF"/>
                </a:solidFill>
                <a:latin typeface="Arial" charset="0"/>
                <a:ea typeface="Arial" charset="0"/>
                <a:cs typeface="Arial" charset="0"/>
                <a:sym typeface="Cabin"/>
              </a:rPr>
              <a:t>Hasta ahora</a:t>
            </a:r>
            <a:r>
              <a:rPr lang="en" sz="2300" u="none" strike="noStrike" cap="none" dirty="0">
                <a:solidFill>
                  <a:srgbClr val="FFFFFF"/>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FFFF"/>
              </a:buClr>
              <a:buSzPct val="25000"/>
              <a:buFont typeface="Cabin"/>
              <a:buNone/>
            </a:pPr>
            <a:r>
              <a:rPr lang="en" sz="2300" dirty="0">
                <a:solidFill>
                  <a:srgbClr val="FFFFFF"/>
                </a:solidFill>
                <a:latin typeface="Arial" charset="0"/>
                <a:ea typeface="Arial" charset="0"/>
                <a:cs typeface="Arial" charset="0"/>
                <a:sym typeface="Cabin"/>
              </a:rPr>
              <a:t>Hasta ahora</a:t>
            </a:r>
            <a:r>
              <a:rPr lang="en" sz="2300" u="none" strike="noStrike" cap="none" dirty="0">
                <a:solidFill>
                  <a:srgbClr val="FFFFFF"/>
                </a:solidFill>
                <a:latin typeface="Arial" charset="0"/>
                <a:ea typeface="Arial" charset="0"/>
                <a:cs typeface="Arial" charset="0"/>
                <a:sym typeface="Cabin"/>
              </a:rPr>
              <a:t> 3</a:t>
            </a:r>
          </a:p>
        </p:txBody>
      </p:sp>
      <p:sp>
        <p:nvSpPr>
          <p:cNvPr id="9" name="Shape 349"/>
          <p:cNvSpPr/>
          <p:nvPr/>
        </p:nvSpPr>
        <p:spPr>
          <a:xfrm>
            <a:off x="4249969" y="4399078"/>
            <a:ext cx="3379555"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a:solidFill>
                  <a:srgbClr val="00FDFF"/>
                </a:solidFill>
                <a:latin typeface="Arial" charset="0"/>
                <a:ea typeface="Arial" charset="0"/>
                <a:cs typeface="Arial" charset="0"/>
                <a:sym typeface="Cabin"/>
              </a:rPr>
              <a:t>     GrupoAnimal</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00F900"/>
                </a:solidFill>
                <a:latin typeface="Arial" charset="0"/>
                <a:ea typeface="Arial" charset="0"/>
                <a:cs typeface="Arial" charset="0"/>
                <a:sym typeface="Cabin"/>
              </a:rPr>
              <a:t>grupo</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spTree>
    <p:extLst>
      <p:ext uri="{BB962C8B-B14F-4D97-AF65-F5344CB8AC3E}">
        <p14:creationId xmlns:p14="http://schemas.microsoft.com/office/powerpoint/2010/main" val="88855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dirty="0">
                <a:solidFill>
                  <a:srgbClr val="FFD966"/>
                </a:solidFill>
                <a:latin typeface="Arial" charset="0"/>
                <a:ea typeface="Arial" charset="0"/>
                <a:cs typeface="Arial" charset="0"/>
                <a:sym typeface="Cabin"/>
              </a:rPr>
              <a:t>Utilizando</a:t>
            </a:r>
            <a:r>
              <a:rPr lang="en" sz="4700" u="none" strike="noStrike" cap="none" dirty="0">
                <a:solidFill>
                  <a:srgbClr val="FFD966"/>
                </a:solidFill>
                <a:latin typeface="Arial" charset="0"/>
                <a:ea typeface="Arial" charset="0"/>
                <a:cs typeface="Arial" charset="0"/>
                <a:sym typeface="Cabin"/>
              </a:rPr>
              <a:t> dir() y 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0" y="509110"/>
            <a:ext cx="9144000" cy="701843"/>
          </a:xfrm>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n" sz="4000" u="none" strike="noStrike" cap="none" dirty="0">
                <a:solidFill>
                  <a:srgbClr val="FFD966"/>
                </a:solidFill>
                <a:sym typeface="Cabin"/>
              </a:rPr>
              <a:t>Una Forma Nerd de Encontrar Capacidades</a:t>
            </a:r>
          </a:p>
        </p:txBody>
      </p:sp>
      <p:sp>
        <p:nvSpPr>
          <p:cNvPr id="400" name="Shape 400"/>
          <p:cNvSpPr txBox="1">
            <a:spLocks noGrp="1"/>
          </p:cNvSpPr>
          <p:nvPr>
            <p:ph idx="1"/>
          </p:nvPr>
        </p:nvSpPr>
        <p:spPr>
          <a:xfrm>
            <a:off x="650081" y="1464469"/>
            <a:ext cx="4377619" cy="3207599"/>
          </a:xfrm>
          <a:prstGeom prst="rect">
            <a:avLst/>
          </a:prstGeom>
          <a:noFill/>
          <a:ln>
            <a:noFill/>
          </a:ln>
        </p:spPr>
        <p:txBody>
          <a:bodyPr lIns="15775" tIns="15775" rIns="15775" bIns="15775" anchor="ctr" anchorCtr="0">
            <a:noAutofit/>
          </a:bodyPr>
          <a:lstStyle/>
          <a:p>
            <a:pPr marL="457200" marR="0" lvl="0" indent="-355600" algn="l" rtl="0">
              <a:lnSpc>
                <a:spcPct val="100000"/>
              </a:lnSpc>
              <a:spcBef>
                <a:spcPts val="0"/>
              </a:spcBef>
              <a:spcAft>
                <a:spcPts val="0"/>
              </a:spcAft>
              <a:buSzPct val="100000"/>
              <a:buFont typeface="Cabin"/>
            </a:pPr>
            <a:r>
              <a:rPr lang="en" sz="2000" dirty="0">
                <a:solidFill>
                  <a:srgbClr val="FFFFFF"/>
                </a:solidFill>
                <a:sym typeface="Cabin"/>
              </a:rPr>
              <a:t>El comando</a:t>
            </a:r>
            <a:r>
              <a:rPr lang="en" sz="2000" u="none" strike="noStrike" cap="none" dirty="0">
                <a:solidFill>
                  <a:srgbClr val="FFFFFF"/>
                </a:solidFill>
                <a:sym typeface="Cabin"/>
              </a:rPr>
              <a:t> </a:t>
            </a:r>
            <a:r>
              <a:rPr lang="en" sz="2000" u="none" strike="noStrike" cap="none" dirty="0">
                <a:solidFill>
                  <a:srgbClr val="DE6A10"/>
                </a:solidFill>
                <a:sym typeface="Cabin"/>
              </a:rPr>
              <a:t>dir()</a:t>
            </a:r>
            <a:r>
              <a:rPr lang="en" sz="2000" u="none" strike="noStrike" cap="none" dirty="0">
                <a:solidFill>
                  <a:srgbClr val="FFFFFF"/>
                </a:solidFill>
                <a:sym typeface="Cabin"/>
              </a:rPr>
              <a:t> lista las capacidades</a:t>
            </a:r>
          </a:p>
          <a:p>
            <a:pPr marL="457200" marR="0" lvl="0" indent="-355600" algn="l" rtl="0">
              <a:lnSpc>
                <a:spcPct val="100000"/>
              </a:lnSpc>
              <a:spcBef>
                <a:spcPts val="2100"/>
              </a:spcBef>
              <a:spcAft>
                <a:spcPts val="0"/>
              </a:spcAft>
              <a:buClr>
                <a:srgbClr val="00FDFF"/>
              </a:buClr>
              <a:buSzPct val="100000"/>
              <a:buFont typeface="Cabin"/>
            </a:pPr>
            <a:r>
              <a:rPr lang="en" sz="2000" u="none" strike="noStrike" cap="none" dirty="0">
                <a:solidFill>
                  <a:srgbClr val="00FDFF"/>
                </a:solidFill>
                <a:sym typeface="Cabin"/>
              </a:rPr>
              <a:t>Ignora las que comienzan con guiones bajos - </a:t>
            </a:r>
            <a:r>
              <a:rPr lang="en" sz="2000" dirty="0">
                <a:solidFill>
                  <a:srgbClr val="00FDFF"/>
                </a:solidFill>
                <a:sym typeface="Cabin"/>
              </a:rPr>
              <a:t>esas son utilizados por Python</a:t>
            </a:r>
            <a:endParaRPr lang="en" sz="2000" u="none" strike="noStrike" cap="none" dirty="0">
              <a:solidFill>
                <a:srgbClr val="00FDFF"/>
              </a:solidFill>
              <a:sym typeface="Cabin"/>
            </a:endParaRPr>
          </a:p>
          <a:p>
            <a:pPr marL="457200" marR="0" lvl="0" indent="-355600" algn="l" rtl="0">
              <a:lnSpc>
                <a:spcPct val="100000"/>
              </a:lnSpc>
              <a:spcBef>
                <a:spcPts val="2100"/>
              </a:spcBef>
              <a:spcAft>
                <a:spcPts val="0"/>
              </a:spcAft>
              <a:buClr>
                <a:srgbClr val="00F900"/>
              </a:buClr>
              <a:buSzPct val="100000"/>
              <a:buFont typeface="Cabin"/>
            </a:pPr>
            <a:r>
              <a:rPr lang="en" sz="2000" u="none" strike="noStrike" cap="none" dirty="0">
                <a:solidFill>
                  <a:srgbClr val="00F900"/>
                </a:solidFill>
                <a:sym typeface="Cabin"/>
              </a:rPr>
              <a:t>El resto son operaciones reales que el objeto puede realizar</a:t>
            </a:r>
          </a:p>
          <a:p>
            <a:pPr marL="457200" marR="0" lvl="0" indent="-355600" algn="l" rtl="0">
              <a:lnSpc>
                <a:spcPct val="100000"/>
              </a:lnSpc>
              <a:spcBef>
                <a:spcPts val="2100"/>
              </a:spcBef>
              <a:spcAft>
                <a:spcPts val="0"/>
              </a:spcAft>
              <a:buClr>
                <a:srgbClr val="FFFFFF"/>
              </a:buClr>
              <a:buSzPct val="100000"/>
              <a:buFont typeface="Cabin"/>
            </a:pPr>
            <a:r>
              <a:rPr lang="en" sz="2000" dirty="0">
                <a:solidFill>
                  <a:srgbClr val="FFFFFF"/>
                </a:solidFill>
                <a:sym typeface="Cabin"/>
              </a:rPr>
              <a:t>Es como </a:t>
            </a:r>
            <a:r>
              <a:rPr lang="en" sz="2000" u="none" strike="noStrike" cap="none" dirty="0">
                <a:solidFill>
                  <a:srgbClr val="FFFFFF"/>
                </a:solidFill>
                <a:sym typeface="Cabin"/>
              </a:rPr>
              <a:t>type() - </a:t>
            </a:r>
            <a:r>
              <a:rPr lang="en" sz="2000" dirty="0">
                <a:solidFill>
                  <a:srgbClr val="FFFFFF"/>
                </a:solidFill>
                <a:sym typeface="Cabin"/>
              </a:rPr>
              <a:t>nos dice detalles </a:t>
            </a:r>
            <a:r>
              <a:rPr lang="en" sz="2000" u="none" strike="noStrike" cap="none" dirty="0">
                <a:solidFill>
                  <a:srgbClr val="FFFFFF"/>
                </a:solidFill>
                <a:sym typeface="Cabin"/>
              </a:rPr>
              <a:t>*acerca* de una variable</a:t>
            </a:r>
          </a:p>
        </p:txBody>
      </p:sp>
      <p:sp>
        <p:nvSpPr>
          <p:cNvPr id="401" name="Shape 401"/>
          <p:cNvSpPr/>
          <p:nvPr/>
        </p:nvSpPr>
        <p:spPr>
          <a:xfrm>
            <a:off x="5221664" y="1490114"/>
            <a:ext cx="3810000" cy="318195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 = list()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type(</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&lt;</a:t>
            </a:r>
            <a:r>
              <a:rPr lang="en-US" sz="1600" i="0" u="none" strike="noStrike" cap="none">
                <a:solidFill>
                  <a:srgbClr val="FFFFFF"/>
                </a:solidFill>
                <a:latin typeface="Courier"/>
                <a:ea typeface="Courier New"/>
                <a:cs typeface="Courier"/>
                <a:sym typeface="Courier New"/>
              </a:rPr>
              <a:t>class </a:t>
            </a:r>
            <a:r>
              <a:rPr lang="en" sz="1600" i="0" u="none" strike="noStrike" cap="none">
                <a:solidFill>
                  <a:srgbClr val="FFFFFF"/>
                </a:solidFill>
                <a:latin typeface="Courier"/>
                <a:ea typeface="Courier New"/>
                <a:cs typeface="Courier"/>
                <a:sym typeface="Courier New"/>
              </a:rPr>
              <a:t>'list</a:t>
            </a:r>
            <a:r>
              <a:rPr lang="en" sz="1600" i="0" u="none" strike="noStrike" cap="none" dirty="0">
                <a:solidFill>
                  <a:srgbClr val="FFFFFF"/>
                </a:solidFill>
                <a:latin typeface="Courier"/>
                <a:ea typeface="Courier New"/>
                <a:cs typeface="Courier"/>
                <a:sym typeface="Courier New"/>
              </a:rPr>
              <a:t>'&gt;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DE6A10"/>
                </a:solidFill>
                <a:latin typeface="Courier"/>
                <a:ea typeface="Courier New"/>
                <a:cs typeface="Courier"/>
                <a:sym typeface="Courier New"/>
              </a:rPr>
              <a:t>dir</a:t>
            </a:r>
            <a:r>
              <a:rPr lang="en" sz="1600" i="0" u="none" strike="noStrike" cap="none" dirty="0">
                <a:solidFill>
                  <a:srgbClr val="DE6A10"/>
                </a:solidFill>
                <a:latin typeface="Courier"/>
                <a:ea typeface="Courier New"/>
                <a:cs typeface="Courier"/>
                <a:sym typeface="Courier New"/>
              </a:rPr>
              <a:t>(x)</a:t>
            </a:r>
          </a:p>
          <a:p>
            <a:pPr>
              <a:buClr>
                <a:srgbClr val="FFFFFF"/>
              </a:buClr>
            </a:pPr>
            <a:r>
              <a:rPr lang="en" sz="1600" dirty="0">
                <a:solidFill>
                  <a:srgbClr val="FFFFFF"/>
                </a:solidFill>
                <a:latin typeface="Courier"/>
                <a:ea typeface="Courier New"/>
                <a:cs typeface="Courier"/>
                <a:sym typeface="Courier New"/>
              </a:rPr>
              <a:t>[</a:t>
            </a:r>
            <a:r>
              <a:rPr lang="en" sz="1600" dirty="0">
                <a:solidFill>
                  <a:srgbClr val="00FDFF"/>
                </a:solidFill>
                <a:latin typeface="Courier"/>
                <a:ea typeface="Courier New"/>
                <a:cs typeface="Courier"/>
                <a:sym typeface="Courier New"/>
              </a:rPr>
              <a:t>'__add__', '__class__', '__contains__', '__</a:t>
            </a:r>
            <a:r>
              <a:rPr lang="en" sz="1600" dirty="0" err="1">
                <a:solidFill>
                  <a:srgbClr val="00FDFF"/>
                </a:solidFill>
                <a:latin typeface="Courier"/>
                <a:ea typeface="Courier New"/>
                <a:cs typeface="Courier"/>
                <a:sym typeface="Courier New"/>
              </a:rPr>
              <a:t>delattr</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delslice</a:t>
            </a:r>
            <a:r>
              <a:rPr lang="en" sz="1600" dirty="0">
                <a:solidFill>
                  <a:srgbClr val="00FDFF"/>
                </a:solidFill>
                <a:latin typeface="Courier"/>
                <a:ea typeface="Courier New"/>
                <a:cs typeface="Courier"/>
                <a:sym typeface="Courier New"/>
              </a:rPr>
              <a:t>__', '__doc__', </a:t>
            </a:r>
            <a:r>
              <a:rPr lang="is-IS" sz="1600" dirty="0">
                <a:solidFill>
                  <a:srgbClr val="00FDFF"/>
                </a:solidFill>
                <a:latin typeface="Courier"/>
                <a:ea typeface="Courier New"/>
                <a:cs typeface="Courier"/>
                <a:sym typeface="Courier New"/>
              </a:rPr>
              <a:t>… </a:t>
            </a:r>
            <a:r>
              <a:rPr lang="en" sz="1600" dirty="0">
                <a:solidFill>
                  <a:srgbClr val="00FDFF"/>
                </a:solidFill>
                <a:latin typeface="Courier"/>
                <a:ea typeface="Courier New"/>
                <a:cs typeface="Courier"/>
                <a:sym typeface="Courier New"/>
              </a:rPr>
              <a:t>'__</a:t>
            </a:r>
            <a:r>
              <a:rPr lang="en" sz="1600" dirty="0" err="1">
                <a:solidFill>
                  <a:srgbClr val="00FDFF"/>
                </a:solidFill>
                <a:latin typeface="Courier"/>
                <a:ea typeface="Courier New"/>
                <a:cs typeface="Courier"/>
                <a:sym typeface="Courier New"/>
              </a:rPr>
              <a:t>setitem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setslice</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str</a:t>
            </a:r>
            <a:r>
              <a:rPr lang="en" sz="1600" dirty="0">
                <a:solidFill>
                  <a:srgbClr val="00FDFF"/>
                </a:solidFill>
                <a:latin typeface="Courier"/>
                <a:ea typeface="Courier New"/>
                <a:cs typeface="Courier"/>
                <a:sym typeface="Courier New"/>
              </a:rPr>
              <a:t>__', </a:t>
            </a:r>
            <a:r>
              <a:rPr lang="en" sz="1600" dirty="0">
                <a:solidFill>
                  <a:srgbClr val="00F900"/>
                </a:solidFill>
                <a:latin typeface="Courier"/>
                <a:ea typeface="Courier New"/>
                <a:cs typeface="Courier"/>
                <a:sym typeface="Courier New"/>
              </a:rPr>
              <a:t>'append', </a:t>
            </a:r>
            <a:r>
              <a:rPr lang="en-US" sz="1600" dirty="0">
                <a:solidFill>
                  <a:srgbClr val="00F900"/>
                </a:solidFill>
                <a:latin typeface="Courier"/>
                <a:ea typeface="Courier New"/>
                <a:cs typeface="Courier"/>
                <a:sym typeface="Courier New"/>
              </a:rPr>
              <a:t>'clear', 'copy', </a:t>
            </a:r>
            <a:r>
              <a:rPr lang="en" sz="1600" dirty="0">
                <a:solidFill>
                  <a:srgbClr val="00F900"/>
                </a:solidFill>
                <a:latin typeface="Courier"/>
                <a:ea typeface="Courier New"/>
                <a:cs typeface="Courier"/>
                <a:sym typeface="Courier New"/>
              </a:rPr>
              <a:t>'count', 'extend', 'index', 'insert', 'pop', 'remove', 'reverse', 'sort'</a:t>
            </a:r>
            <a:r>
              <a:rPr lang="en" sz="1600"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261491" y="489932"/>
            <a:ext cx="4585199" cy="35660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class </a:t>
            </a:r>
            <a:r>
              <a:rPr lang="en-US" sz="1800" i="0" u="none" strike="noStrike" cap="none" dirty="0" err="1">
                <a:solidFill>
                  <a:srgbClr val="FFFFFF"/>
                </a:solidFill>
                <a:latin typeface="Courier"/>
                <a:ea typeface="Courier New"/>
                <a:cs typeface="Courier"/>
                <a:sym typeface="Courier New"/>
              </a:rPr>
              <a:t>GrupoAnimal</a:t>
            </a:r>
            <a:r>
              <a:rPr lang="en-US"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endParaRPr lang="en-US"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   def </a:t>
            </a:r>
            <a:r>
              <a:rPr lang="en-US" sz="1800" i="0" u="none" strike="noStrike" cap="none" dirty="0" err="1">
                <a:solidFill>
                  <a:srgbClr val="FFFFFF"/>
                </a:solidFill>
                <a:latin typeface="Courier"/>
                <a:ea typeface="Courier New"/>
                <a:cs typeface="Courier"/>
                <a:sym typeface="Courier New"/>
              </a:rPr>
              <a:t>grupo</a:t>
            </a:r>
            <a:r>
              <a:rPr lang="en-US" sz="1800" i="0" u="none" strike="noStrike" cap="none" dirty="0">
                <a:solidFill>
                  <a:srgbClr val="FFFFFF"/>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     </a:t>
            </a:r>
            <a:r>
              <a:rPr lang="en-US" sz="1800" i="0" u="none" strike="noStrike" cap="none" dirty="0" err="1">
                <a:solidFill>
                  <a:srgbClr val="FFFFFF"/>
                </a:solidFill>
                <a:latin typeface="Courier"/>
                <a:ea typeface="Courier New"/>
                <a:cs typeface="Courier"/>
                <a:sym typeface="Courier New"/>
              </a:rPr>
              <a:t>self.x</a:t>
            </a:r>
            <a:r>
              <a:rPr lang="en-US" sz="1800" i="0" u="none" strike="noStrike" cap="none" dirty="0">
                <a:solidFill>
                  <a:srgbClr val="FFFFFF"/>
                </a:solidFill>
                <a:latin typeface="Courier"/>
                <a:ea typeface="Courier New"/>
                <a:cs typeface="Courier"/>
                <a:sym typeface="Courier New"/>
              </a:rPr>
              <a:t> = </a:t>
            </a:r>
            <a:r>
              <a:rPr lang="en-US" sz="1800" i="0" u="none" strike="noStrike" cap="none" dirty="0" err="1">
                <a:solidFill>
                  <a:srgbClr val="FFFFFF"/>
                </a:solidFill>
                <a:latin typeface="Courier"/>
                <a:ea typeface="Courier New"/>
                <a:cs typeface="Courier"/>
                <a:sym typeface="Courier New"/>
              </a:rPr>
              <a:t>self.x</a:t>
            </a:r>
            <a:r>
              <a:rPr lang="en-US" sz="18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    print("Hasta </a:t>
            </a:r>
            <a:r>
              <a:rPr lang="en-US" sz="1800" i="0" u="none" strike="noStrike" cap="none" dirty="0" err="1">
                <a:solidFill>
                  <a:srgbClr val="FFFFFF"/>
                </a:solidFill>
                <a:latin typeface="Courier"/>
                <a:ea typeface="Courier New"/>
                <a:cs typeface="Courier"/>
                <a:sym typeface="Courier New"/>
              </a:rPr>
              <a:t>ahora</a:t>
            </a:r>
            <a:r>
              <a:rPr lang="en-US" sz="1800" i="0" u="none" strike="noStrike" cap="none" dirty="0">
                <a:solidFill>
                  <a:srgbClr val="FFFFFF"/>
                </a:solidFill>
                <a:latin typeface="Courier"/>
                <a:ea typeface="Courier New"/>
                <a:cs typeface="Courier"/>
                <a:sym typeface="Courier New"/>
              </a:rPr>
              <a:t>",</a:t>
            </a:r>
            <a:r>
              <a:rPr lang="en-US" sz="1800" i="0" u="none" strike="noStrike" cap="none" dirty="0" err="1">
                <a:solidFill>
                  <a:srgbClr val="FFFFFF"/>
                </a:solidFill>
                <a:latin typeface="Courier"/>
                <a:ea typeface="Courier New"/>
                <a:cs typeface="Courier"/>
                <a:sym typeface="Courier New"/>
              </a:rPr>
              <a:t>self.x</a:t>
            </a:r>
            <a:r>
              <a:rPr lang="en-US"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endParaRPr lang="en-US"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800" i="0" u="none" strike="noStrike" cap="none" dirty="0">
                <a:solidFill>
                  <a:srgbClr val="FFFFFF"/>
                </a:solidFill>
                <a:latin typeface="Courier"/>
                <a:ea typeface="Courier New"/>
                <a:cs typeface="Courier"/>
                <a:sym typeface="Courier New"/>
              </a:rPr>
              <a:t> an = </a:t>
            </a:r>
            <a:r>
              <a:rPr lang="en-US" sz="1800" i="0" u="none" strike="noStrike" cap="none" dirty="0" err="1">
                <a:solidFill>
                  <a:srgbClr val="FFFFFF"/>
                </a:solidFill>
                <a:latin typeface="Courier"/>
                <a:ea typeface="Courier New"/>
                <a:cs typeface="Courier"/>
                <a:sym typeface="Courier New"/>
              </a:rPr>
              <a:t>GrupoAnimal</a:t>
            </a:r>
            <a:r>
              <a:rPr lang="en-US"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00F900"/>
              </a:buClr>
              <a:buSzPct val="25000"/>
              <a:buFont typeface="Cabin"/>
              <a:buNone/>
            </a:pPr>
            <a:r>
              <a:rPr lang="en" sz="1800" i="0" u="none" strike="noStrike" cap="none" dirty="0">
                <a:solidFill>
                  <a:srgbClr val="00F900"/>
                </a:solidFill>
                <a:latin typeface="Courier"/>
                <a:ea typeface="Courier New"/>
                <a:cs typeface="Courier"/>
                <a:sym typeface="Courier New"/>
              </a:rPr>
              <a:t>print</a:t>
            </a:r>
            <a:r>
              <a:rPr lang="en-US" sz="1800" i="0" u="none" strike="noStrike" cap="none" dirty="0">
                <a:solidFill>
                  <a:srgbClr val="00F900"/>
                </a:solidFill>
                <a:latin typeface="Courier"/>
                <a:ea typeface="Courier New"/>
                <a:cs typeface="Courier"/>
                <a:sym typeface="Courier New"/>
              </a:rPr>
              <a:t>(</a:t>
            </a:r>
            <a:r>
              <a:rPr lang="en" sz="1800" i="0" u="none" strike="noStrike" cap="none" dirty="0">
                <a:solidFill>
                  <a:srgbClr val="00F900"/>
                </a:solidFill>
                <a:latin typeface="Courier"/>
                <a:ea typeface="Courier New"/>
                <a:cs typeface="Courier"/>
                <a:sym typeface="Courier New"/>
              </a:rPr>
              <a:t>"Tipo", type(an)</a:t>
            </a:r>
            <a:r>
              <a:rPr lang="en-US" sz="1800" i="0" u="none" strike="noStrike" cap="none" dirty="0">
                <a:solidFill>
                  <a:srgbClr val="00F900"/>
                </a:solidFill>
                <a:latin typeface="Courier"/>
                <a:ea typeface="Courier New"/>
                <a:cs typeface="Courier"/>
                <a:sym typeface="Courier New"/>
              </a:rPr>
              <a:t>)</a:t>
            </a:r>
            <a:endParaRPr lang="en" sz="1800" i="0" u="none" strike="noStrike" cap="none" dirty="0">
              <a:solidFill>
                <a:srgbClr val="00F9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800" i="0" u="none" strike="noStrike" cap="none" dirty="0">
                <a:solidFill>
                  <a:srgbClr val="FF40FF"/>
                </a:solidFill>
                <a:latin typeface="Courier"/>
                <a:ea typeface="Courier New"/>
                <a:cs typeface="Courier"/>
                <a:sym typeface="Courier New"/>
              </a:rPr>
              <a:t>print</a:t>
            </a:r>
            <a:r>
              <a:rPr lang="en-US" sz="1800" i="0" u="none" strike="noStrike" cap="none" dirty="0">
                <a:solidFill>
                  <a:srgbClr val="FF40FF"/>
                </a:solidFill>
                <a:latin typeface="Courier"/>
                <a:ea typeface="Courier New"/>
                <a:cs typeface="Courier"/>
                <a:sym typeface="Courier New"/>
              </a:rPr>
              <a:t>(</a:t>
            </a:r>
            <a:r>
              <a:rPr lang="en" sz="1800" i="0" u="none" strike="noStrike" cap="none" dirty="0">
                <a:solidFill>
                  <a:srgbClr val="FF40FF"/>
                </a:solidFill>
                <a:latin typeface="Courier"/>
                <a:ea typeface="Courier New"/>
                <a:cs typeface="Courier"/>
                <a:sym typeface="Courier New"/>
              </a:rPr>
              <a:t>"Dir ", </a:t>
            </a:r>
            <a:r>
              <a:rPr lang="en" sz="1800" i="0" u="none" strike="noStrike" cap="none" dirty="0" err="1">
                <a:solidFill>
                  <a:srgbClr val="FF40FF"/>
                </a:solidFill>
                <a:latin typeface="Courier"/>
                <a:ea typeface="Courier New"/>
                <a:cs typeface="Courier"/>
                <a:sym typeface="Courier New"/>
              </a:rPr>
              <a:t>dir</a:t>
            </a:r>
            <a:r>
              <a:rPr lang="en" sz="1800" i="0" u="none" strike="noStrike" cap="none" dirty="0">
                <a:solidFill>
                  <a:srgbClr val="FF40FF"/>
                </a:solidFill>
                <a:latin typeface="Courier"/>
                <a:ea typeface="Courier New"/>
                <a:cs typeface="Courier"/>
                <a:sym typeface="Courier New"/>
              </a:rPr>
              <a:t>(an)</a:t>
            </a:r>
            <a:r>
              <a:rPr lang="en-US" sz="1800" i="0" u="none" strike="noStrike" cap="none" dirty="0">
                <a:solidFill>
                  <a:srgbClr val="FF40FF"/>
                </a:solidFill>
                <a:latin typeface="Courier"/>
                <a:ea typeface="Courier New"/>
                <a:cs typeface="Courier"/>
                <a:sym typeface="Courier New"/>
              </a:rPr>
              <a:t>)</a:t>
            </a:r>
            <a:endParaRPr lang="en" sz="1800" i="0" u="none" strike="noStrike" cap="none" dirty="0">
              <a:solidFill>
                <a:srgbClr val="FF40FF"/>
              </a:solidFill>
              <a:latin typeface="Courier"/>
              <a:ea typeface="Courier New"/>
              <a:cs typeface="Courier"/>
              <a:sym typeface="Courier New"/>
            </a:endParaRPr>
          </a:p>
        </p:txBody>
      </p:sp>
      <p:sp>
        <p:nvSpPr>
          <p:cNvPr id="413" name="Shape 413"/>
          <p:cNvSpPr/>
          <p:nvPr/>
        </p:nvSpPr>
        <p:spPr>
          <a:xfrm>
            <a:off x="4291076" y="2721517"/>
            <a:ext cx="4622028" cy="15087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FB00"/>
                </a:solidFill>
                <a:latin typeface="Courier"/>
                <a:ea typeface="Courier New"/>
                <a:cs typeface="Courier"/>
                <a:sym typeface="Courier New"/>
              </a:rPr>
              <a:t>python party</a:t>
            </a:r>
            <a:r>
              <a:rPr lang="en-US" sz="1600" i="0" u="none" strike="noStrike" cap="none" dirty="0">
                <a:solidFill>
                  <a:srgbClr val="FFFB00"/>
                </a:solidFill>
                <a:latin typeface="Courier"/>
                <a:ea typeface="Courier New"/>
                <a:cs typeface="Courier"/>
                <a:sym typeface="Courier New"/>
              </a:rPr>
              <a:t>3</a:t>
            </a:r>
            <a:r>
              <a:rPr lang="en"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py</a:t>
            </a:r>
            <a:endParaRPr lang="en" sz="1600" i="0" u="none" strike="noStrike" cap="none" dirty="0">
              <a:solidFill>
                <a:srgbClr val="FFFB00"/>
              </a:solidFill>
              <a:latin typeface="Courier"/>
              <a:ea typeface="Courier New"/>
              <a:cs typeface="Courier"/>
              <a:sym typeface="Courier New"/>
            </a:endParaRPr>
          </a:p>
          <a:p>
            <a:pPr lvl="0">
              <a:buClr>
                <a:srgbClr val="00F900"/>
              </a:buClr>
              <a:buSzPct val="25000"/>
            </a:pPr>
            <a:r>
              <a:rPr lang="en" sz="1600" dirty="0">
                <a:solidFill>
                  <a:srgbClr val="00F900"/>
                </a:solidFill>
                <a:latin typeface="Courier"/>
                <a:ea typeface="Courier New"/>
                <a:cs typeface="Courier"/>
                <a:sym typeface="Courier New"/>
              </a:rPr>
              <a:t>Type &lt;class '__main__.GrupoAnimal'&gt;</a:t>
            </a:r>
            <a:endParaRPr lang="en-US" sz="1600" dirty="0">
              <a:solidFill>
                <a:srgbClr val="00F900"/>
              </a:solidFill>
              <a:latin typeface="Courier"/>
              <a:ea typeface="Courier New"/>
              <a:cs typeface="Courier"/>
              <a:sym typeface="Courier New"/>
            </a:endParaRPr>
          </a:p>
          <a:p>
            <a:pPr lvl="0">
              <a:buClr>
                <a:srgbClr val="00F900"/>
              </a:buClr>
              <a:buSzPct val="25000"/>
            </a:pPr>
            <a:r>
              <a:rPr lang="en-US" sz="1600" dirty="0">
                <a:solidFill>
                  <a:srgbClr val="FF40FF"/>
                </a:solidFill>
                <a:latin typeface="Courier"/>
                <a:ea typeface="Courier New"/>
                <a:cs typeface="Courier"/>
                <a:sym typeface="Courier New"/>
              </a:rPr>
              <a:t>Dir  ['__class__', </a:t>
            </a:r>
            <a:r>
              <a:rPr lang="en-US" sz="1600" i="0" u="none" strike="noStrike" cap="none" dirty="0">
                <a:solidFill>
                  <a:srgbClr val="FF40FF"/>
                </a:solidFill>
                <a:latin typeface="Courier"/>
                <a:ea typeface="Courier New"/>
                <a:cs typeface="Courier"/>
                <a:sym typeface="Courier New"/>
              </a:rPr>
              <a:t>...</a:t>
            </a:r>
            <a:r>
              <a:rPr lang="en" sz="1600" i="0" u="none" strike="noStrike" cap="none" dirty="0">
                <a:solidFill>
                  <a:srgbClr val="FF40FF"/>
                </a:solidFill>
                <a:latin typeface="Courier"/>
                <a:ea typeface="Courier New"/>
                <a:cs typeface="Courier"/>
                <a:sym typeface="Courier New"/>
              </a:rPr>
              <a:t> 'grupo', 'x']</a:t>
            </a:r>
          </a:p>
        </p:txBody>
      </p:sp>
      <p:sp>
        <p:nvSpPr>
          <p:cNvPr id="414" name="Shape 414"/>
          <p:cNvSpPr/>
          <p:nvPr/>
        </p:nvSpPr>
        <p:spPr>
          <a:xfrm>
            <a:off x="5023315" y="903515"/>
            <a:ext cx="2950029" cy="920931"/>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2200" u="none" strike="noStrike" cap="none" dirty="0">
                <a:solidFill>
                  <a:srgbClr val="FFFB00"/>
                </a:solidFill>
                <a:latin typeface="Arial" charset="0"/>
                <a:ea typeface="Arial" charset="0"/>
                <a:cs typeface="Arial" charset="0"/>
                <a:sym typeface="Cabin"/>
              </a:rPr>
              <a:t>Podemos usar </a:t>
            </a:r>
            <a:r>
              <a:rPr lang="en" sz="2200" u="none" strike="noStrike" cap="none" dirty="0">
                <a:solidFill>
                  <a:srgbClr val="FF40FF"/>
                </a:solidFill>
                <a:latin typeface="Arial" charset="0"/>
                <a:ea typeface="Arial" charset="0"/>
                <a:cs typeface="Arial" charset="0"/>
                <a:sym typeface="Cabin"/>
              </a:rPr>
              <a:t>dir</a:t>
            </a:r>
            <a:r>
              <a:rPr lang="en" sz="2200" u="none" strike="noStrike" cap="none" dirty="0">
                <a:solidFill>
                  <a:srgbClr val="FFFB00"/>
                </a:solidFill>
                <a:latin typeface="Arial" charset="0"/>
                <a:ea typeface="Arial" charset="0"/>
                <a:cs typeface="Arial" charset="0"/>
                <a:sym typeface="Cabin"/>
              </a:rPr>
              <a:t>() para encontrar las “capacidades” de nuestra clase recientemente creada.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n" sz="4600" dirty="0">
                <a:solidFill>
                  <a:srgbClr val="FFD966"/>
                </a:solidFill>
                <a:sym typeface="Cabin"/>
              </a:rPr>
              <a:t>Prueba</a:t>
            </a:r>
            <a:r>
              <a:rPr lang="en" sz="4600" u="none" strike="noStrike" cap="none" dirty="0">
                <a:solidFill>
                  <a:srgbClr val="FFD966"/>
                </a:solidFill>
                <a:sym typeface="Cabin"/>
              </a:rPr>
              <a:t> dir() con una Cadena</a:t>
            </a:r>
          </a:p>
        </p:txBody>
      </p:sp>
      <p:sp>
        <p:nvSpPr>
          <p:cNvPr id="407" name="Shape 407"/>
          <p:cNvSpPr/>
          <p:nvPr/>
        </p:nvSpPr>
        <p:spPr>
          <a:xfrm>
            <a:off x="472287" y="1400219"/>
            <a:ext cx="7913429" cy="345986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a:t>
            </a:r>
            <a:r>
              <a:rPr lang="en-US" sz="1600" i="0" u="none" strike="noStrike" cap="none" dirty="0">
                <a:solidFill>
                  <a:srgbClr val="FFFB00"/>
                </a:solidFill>
                <a:latin typeface="Courier"/>
                <a:ea typeface="Courier New"/>
                <a:cs typeface="Courier"/>
                <a:sym typeface="Courier New"/>
              </a:rPr>
              <a:t>x</a:t>
            </a:r>
            <a:r>
              <a:rPr lang="en" sz="1600" i="0" u="none" strike="noStrike" cap="none" dirty="0">
                <a:solidFill>
                  <a:srgbClr val="FFFB00"/>
                </a:solidFill>
                <a:latin typeface="Courier"/>
                <a:ea typeface="Courier New"/>
                <a:cs typeface="Courier"/>
                <a:sym typeface="Courier New"/>
              </a:rPr>
              <a:t> = </a:t>
            </a:r>
            <a:r>
              <a:rPr lang="en-US" sz="1600" i="0" u="none" strike="noStrike" cap="none" dirty="0">
                <a:solidFill>
                  <a:srgbClr val="FFFB00"/>
                </a:solidFill>
                <a:latin typeface="Courier"/>
                <a:ea typeface="Courier New"/>
                <a:cs typeface="Courier"/>
                <a:sym typeface="Courier New"/>
              </a:rPr>
              <a:t>'</a:t>
            </a:r>
            <a:r>
              <a:rPr lang="en" sz="1600" dirty="0">
                <a:solidFill>
                  <a:srgbClr val="FFFB00"/>
                </a:solidFill>
                <a:latin typeface="Courier"/>
                <a:ea typeface="Courier New"/>
                <a:cs typeface="Courier"/>
                <a:sym typeface="Courier New"/>
              </a:rPr>
              <a:t>Que tal</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FFFB00"/>
                </a:solidFill>
                <a:latin typeface="Courier"/>
                <a:ea typeface="Courier New"/>
                <a:cs typeface="Courier"/>
                <a:sym typeface="Courier New"/>
              </a:rPr>
              <a:t>dir</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x</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['__add__', '__class__', '__contains__', '__</a:t>
            </a:r>
            <a:r>
              <a:rPr lang="en" sz="1600" i="0" u="none" strike="noStrike" cap="none" dirty="0" err="1">
                <a:solidFill>
                  <a:srgbClr val="FFFFFF"/>
                </a:solidFill>
                <a:latin typeface="Courier"/>
                <a:ea typeface="Courier New"/>
                <a:cs typeface="Courier"/>
                <a:sym typeface="Courier New"/>
              </a:rPr>
              <a:t>delattr</a:t>
            </a:r>
            <a:r>
              <a:rPr lang="en" sz="1600" i="0" u="none" strike="noStrike" cap="none" dirty="0">
                <a:solidFill>
                  <a:srgbClr val="FFFFFF"/>
                </a:solidFill>
                <a:latin typeface="Courier"/>
                <a:ea typeface="Courier New"/>
                <a:cs typeface="Courier"/>
                <a:sym typeface="Courier New"/>
              </a:rPr>
              <a:t>__', '__doc__', '__</a:t>
            </a:r>
            <a:r>
              <a:rPr lang="en" sz="1600" i="0" u="none" strike="noStrike" cap="none" dirty="0" err="1">
                <a:solidFill>
                  <a:srgbClr val="FFFFFF"/>
                </a:solidFill>
                <a:latin typeface="Courier"/>
                <a:ea typeface="Courier New"/>
                <a:cs typeface="Courier"/>
                <a:sym typeface="Courier New"/>
              </a:rPr>
              <a:t>eq</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getattribute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getitem</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getnewargs</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getslice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gt</a:t>
            </a:r>
            <a:r>
              <a:rPr lang="en" sz="1600" i="0" u="none" strike="noStrike" cap="none" dirty="0">
                <a:solidFill>
                  <a:srgbClr val="FFFFFF"/>
                </a:solidFill>
                <a:latin typeface="Courier"/>
                <a:ea typeface="Courier New"/>
                <a:cs typeface="Courier"/>
                <a:sym typeface="Courier New"/>
              </a:rPr>
              <a:t>__', '__hash__', '__</a:t>
            </a:r>
            <a:r>
              <a:rPr lang="en" sz="1600" i="0" u="none" strike="noStrike" cap="none" dirty="0" err="1">
                <a:solidFill>
                  <a:srgbClr val="FFFFFF"/>
                </a:solidFill>
                <a:latin typeface="Courier"/>
                <a:ea typeface="Courier New"/>
                <a:cs typeface="Courier"/>
                <a:sym typeface="Courier New"/>
              </a:rPr>
              <a:t>init</a:t>
            </a:r>
            <a:r>
              <a:rPr lang="en" sz="1600" i="0" u="none" strike="noStrike" cap="none" dirty="0">
                <a:solidFill>
                  <a:srgbClr val="FFFFFF"/>
                </a:solidFill>
                <a:latin typeface="Courier"/>
                <a:ea typeface="Courier New"/>
                <a:cs typeface="Courier"/>
                <a:sym typeface="Courier New"/>
              </a:rPr>
              <a:t>__', '__le__', '__</a:t>
            </a:r>
            <a:r>
              <a:rPr lang="en" sz="1600" i="0" u="none" strike="noStrike" cap="none" dirty="0" err="1">
                <a:solidFill>
                  <a:srgbClr val="FFFFFF"/>
                </a:solidFill>
                <a:latin typeface="Courier"/>
                <a:ea typeface="Courier New"/>
                <a:cs typeface="Courier"/>
                <a:sym typeface="Courier New"/>
              </a:rPr>
              <a:t>len</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lt</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repr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rmod</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rmul</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setattr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str</a:t>
            </a:r>
            <a:r>
              <a:rPr lang="en" sz="1600" i="0" u="none" strike="noStrike" cap="none" dirty="0">
                <a:solidFill>
                  <a:srgbClr val="FFFFFF"/>
                </a:solidFill>
                <a:latin typeface="Courier"/>
                <a:ea typeface="Courier New"/>
                <a:cs typeface="Courier"/>
                <a:sym typeface="Courier New"/>
              </a:rPr>
              <a:t>__', 'capitalize', 'center', 'count', 'decode', 'encode', '</a:t>
            </a:r>
            <a:r>
              <a:rPr lang="en" sz="1600" i="0" u="none" strike="noStrike" cap="none" dirty="0" err="1">
                <a:solidFill>
                  <a:srgbClr val="FFFFFF"/>
                </a:solidFill>
                <a:latin typeface="Courier"/>
                <a:ea typeface="Courier New"/>
                <a:cs typeface="Courier"/>
                <a:sym typeface="Courier New"/>
              </a:rPr>
              <a:t>endswith</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expandtabs</a:t>
            </a:r>
            <a:r>
              <a:rPr lang="en" sz="1600" i="0" u="none" strike="noStrike" cap="none" dirty="0">
                <a:solidFill>
                  <a:srgbClr val="FFFFFF"/>
                </a:solidFill>
                <a:latin typeface="Courier"/>
                <a:ea typeface="Courier New"/>
                <a:cs typeface="Courier"/>
                <a:sym typeface="Courier New"/>
              </a:rPr>
              <a:t>', 'find', 'index', '</a:t>
            </a:r>
            <a:r>
              <a:rPr lang="en" sz="1600" i="0" u="none" strike="noStrike" cap="none" dirty="0" err="1">
                <a:solidFill>
                  <a:srgbClr val="FFFFFF"/>
                </a:solidFill>
                <a:latin typeface="Courier"/>
                <a:ea typeface="Courier New"/>
                <a:cs typeface="Courier"/>
                <a:sym typeface="Courier New"/>
              </a:rPr>
              <a:t>isalnum</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isalpha</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isdigit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islower</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isspace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istitle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isupper</a:t>
            </a:r>
            <a:r>
              <a:rPr lang="en" sz="1600" i="0" u="none" strike="noStrike" cap="none" dirty="0">
                <a:solidFill>
                  <a:srgbClr val="FFFFFF"/>
                </a:solidFill>
                <a:latin typeface="Courier"/>
                <a:ea typeface="Courier New"/>
                <a:cs typeface="Courier"/>
                <a:sym typeface="Courier New"/>
              </a:rPr>
              <a:t>', 'join', '</a:t>
            </a:r>
            <a:r>
              <a:rPr lang="en" sz="1600" i="0" u="none" strike="noStrike" cap="none" dirty="0" err="1">
                <a:solidFill>
                  <a:srgbClr val="FFFFFF"/>
                </a:solidFill>
                <a:latin typeface="Courier"/>
                <a:ea typeface="Courier New"/>
                <a:cs typeface="Courier"/>
                <a:sym typeface="Courier New"/>
              </a:rPr>
              <a:t>ljust</a:t>
            </a:r>
            <a:r>
              <a:rPr lang="en" sz="1600" i="0" u="none" strike="noStrike" cap="none" dirty="0">
                <a:solidFill>
                  <a:srgbClr val="FFFFFF"/>
                </a:solidFill>
                <a:latin typeface="Courier"/>
                <a:ea typeface="Courier New"/>
                <a:cs typeface="Courier"/>
                <a:sym typeface="Courier New"/>
              </a:rPr>
              <a:t>', 'lower', '</a:t>
            </a:r>
            <a:r>
              <a:rPr lang="en" sz="1600" i="0" u="none" strike="noStrike" cap="none" dirty="0" err="1">
                <a:solidFill>
                  <a:srgbClr val="FFFFFF"/>
                </a:solidFill>
                <a:latin typeface="Courier"/>
                <a:ea typeface="Courier New"/>
                <a:cs typeface="Courier"/>
                <a:sym typeface="Courier New"/>
              </a:rPr>
              <a:t>lstrip</a:t>
            </a:r>
            <a:r>
              <a:rPr lang="en" sz="1600" i="0" u="none" strike="noStrike" cap="none" dirty="0">
                <a:solidFill>
                  <a:srgbClr val="FFFFFF"/>
                </a:solidFill>
                <a:latin typeface="Courier"/>
                <a:ea typeface="Courier New"/>
                <a:cs typeface="Courier"/>
                <a:sym typeface="Courier New"/>
              </a:rPr>
              <a:t>', 'partition', 'replace', '</a:t>
            </a:r>
            <a:r>
              <a:rPr lang="en" sz="1600" i="0" u="none" strike="noStrike" cap="none" dirty="0" err="1">
                <a:solidFill>
                  <a:srgbClr val="FFFFFF"/>
                </a:solidFill>
                <a:latin typeface="Courier"/>
                <a:ea typeface="Courier New"/>
                <a:cs typeface="Courier"/>
                <a:sym typeface="Courier New"/>
              </a:rPr>
              <a:t>rfind</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rindex</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rjust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rpartition</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rsplit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rstrip</a:t>
            </a:r>
            <a:r>
              <a:rPr lang="en" sz="1600" i="0" u="none" strike="noStrike" cap="none" dirty="0">
                <a:solidFill>
                  <a:srgbClr val="FFFFFF"/>
                </a:solidFill>
                <a:latin typeface="Courier"/>
                <a:ea typeface="Courier New"/>
                <a:cs typeface="Courier"/>
                <a:sym typeface="Courier New"/>
              </a:rPr>
              <a:t>', 'split', '</a:t>
            </a:r>
            <a:r>
              <a:rPr lang="en" sz="1600" i="0" u="none" strike="noStrike" cap="none" dirty="0" err="1">
                <a:solidFill>
                  <a:srgbClr val="FFFFFF"/>
                </a:solidFill>
                <a:latin typeface="Courier"/>
                <a:ea typeface="Courier New"/>
                <a:cs typeface="Courier"/>
                <a:sym typeface="Courier New"/>
              </a:rPr>
              <a:t>splitlines</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startswith</a:t>
            </a:r>
            <a:r>
              <a:rPr lang="en" sz="1600" i="0" u="none" strike="noStrike" cap="none" dirty="0">
                <a:solidFill>
                  <a:srgbClr val="FFFFFF"/>
                </a:solidFill>
                <a:latin typeface="Courier"/>
                <a:ea typeface="Courier New"/>
                <a:cs typeface="Courier"/>
                <a:sym typeface="Courier New"/>
              </a:rPr>
              <a:t>', 'strip', '</a:t>
            </a:r>
            <a:r>
              <a:rPr lang="en" sz="1600" i="0" u="none" strike="noStrike" cap="none" dirty="0" err="1">
                <a:solidFill>
                  <a:srgbClr val="FFFFFF"/>
                </a:solidFill>
                <a:latin typeface="Courier"/>
                <a:ea typeface="Courier New"/>
                <a:cs typeface="Courier"/>
                <a:sym typeface="Courier New"/>
              </a:rPr>
              <a:t>swapcase</a:t>
            </a:r>
            <a:r>
              <a:rPr lang="en" sz="1600" i="0" u="none" strike="noStrike" cap="none" dirty="0">
                <a:solidFill>
                  <a:srgbClr val="FFFFFF"/>
                </a:solidFill>
                <a:latin typeface="Courier"/>
                <a:ea typeface="Courier New"/>
                <a:cs typeface="Courier"/>
                <a:sym typeface="Courier New"/>
              </a:rPr>
              <a:t>', 'title', 'translate', 'upper', '</a:t>
            </a:r>
            <a:r>
              <a:rPr lang="en" sz="1600" i="0" u="none" strike="noStrike" cap="none" dirty="0" err="1">
                <a:solidFill>
                  <a:srgbClr val="FFFFFF"/>
                </a:solidFill>
                <a:latin typeface="Courier"/>
                <a:ea typeface="Courier New"/>
                <a:cs typeface="Courier"/>
                <a:sym typeface="Courier New"/>
              </a:rPr>
              <a:t>zfill</a:t>
            </a:r>
            <a:r>
              <a:rPr lang="en" sz="1600" i="0" u="none" strike="noStrike" cap="none" dirty="0">
                <a:solidFill>
                  <a:srgbClr val="FFFFFF"/>
                </a:solidFill>
                <a:latin typeface="Courier"/>
                <a:ea typeface="Courier New"/>
                <a:cs typeface="Courier"/>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latin typeface="Arial" charset="0"/>
                <a:ea typeface="Arial" charset="0"/>
                <a:cs typeface="Arial" charset="0"/>
                <a:sym typeface="Cabin"/>
              </a:rPr>
              <a:t>Ciclo de Vida de un Objeto</a:t>
            </a:r>
          </a:p>
        </p:txBody>
      </p:sp>
      <p:sp>
        <p:nvSpPr>
          <p:cNvPr id="420" name="Shape 420"/>
          <p:cNvSpPr txBox="1">
            <a:spLocks noGrp="1"/>
          </p:cNvSpPr>
          <p:nvPr>
            <p:ph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http://es.wikipedia.org/wiki/Constructor_(inform%C3%A1tica)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sym typeface="Cabin"/>
              </a:rPr>
              <a:t>Ciclo de Vida de un Objeto</a:t>
            </a:r>
          </a:p>
        </p:txBody>
      </p:sp>
      <p:sp>
        <p:nvSpPr>
          <p:cNvPr id="426" name="Shape 426"/>
          <p:cNvSpPr txBox="1">
            <a:spLocks noGrp="1"/>
          </p:cNvSpPr>
          <p:nvPr>
            <p:ph idx="1"/>
          </p:nvPr>
        </p:nvSpPr>
        <p:spPr>
          <a:prstGeom prst="rect">
            <a:avLst/>
          </a:prstGeom>
          <a:noFill/>
          <a:ln>
            <a:noFill/>
          </a:ln>
        </p:spPr>
        <p:txBody>
          <a:bodyPr lIns="21050" tIns="21050" rIns="21050" bIns="21050" anchor="ctr" anchorCtr="0">
            <a:normAutofit lnSpcReduction="10000"/>
          </a:bodyPr>
          <a:lstStyle/>
          <a:p>
            <a:pPr marL="457200" marR="0" lvl="0" indent="-381000" algn="l" rtl="0">
              <a:lnSpc>
                <a:spcPct val="100000"/>
              </a:lnSpc>
              <a:spcBef>
                <a:spcPts val="0"/>
              </a:spcBef>
              <a:spcAft>
                <a:spcPts val="0"/>
              </a:spcAft>
              <a:buClr>
                <a:srgbClr val="FFFFFF"/>
              </a:buClr>
              <a:buSzPct val="100000"/>
              <a:buFont typeface="Cabin"/>
            </a:pPr>
            <a:r>
              <a:rPr lang="en" sz="2400" u="none" strike="noStrike" cap="none" dirty="0">
                <a:solidFill>
                  <a:srgbClr val="FFFFFF"/>
                </a:solidFill>
                <a:sym typeface="Cabin"/>
              </a:rPr>
              <a:t>Los Objetos son creados, usados, y descartados</a:t>
            </a:r>
          </a:p>
          <a:p>
            <a:pPr marL="457200" marR="0" lvl="0" indent="-381000" algn="l" rtl="0">
              <a:lnSpc>
                <a:spcPct val="100000"/>
              </a:lnSpc>
              <a:spcBef>
                <a:spcPts val="1400"/>
              </a:spcBef>
              <a:spcAft>
                <a:spcPts val="0"/>
              </a:spcAft>
              <a:buClr>
                <a:srgbClr val="FFFFFF"/>
              </a:buClr>
              <a:buSzPct val="100000"/>
              <a:buFont typeface="Cabin"/>
            </a:pPr>
            <a:r>
              <a:rPr lang="en" sz="2400" u="none" strike="noStrike" cap="none" dirty="0">
                <a:solidFill>
                  <a:srgbClr val="FFFFFF"/>
                </a:solidFill>
                <a:sym typeface="Cabin"/>
              </a:rPr>
              <a:t>Tenemos bloques especiales de código (métodos) que son llamados</a:t>
            </a:r>
          </a:p>
          <a:p>
            <a:pPr marL="533400" marR="0" lvl="1" indent="0" algn="l" rtl="0">
              <a:lnSpc>
                <a:spcPct val="100000"/>
              </a:lnSpc>
              <a:spcBef>
                <a:spcPts val="1400"/>
              </a:spcBef>
              <a:spcAft>
                <a:spcPts val="0"/>
              </a:spcAft>
              <a:buClr>
                <a:srgbClr val="FFFFFF"/>
              </a:buClr>
              <a:buSzPct val="100000"/>
              <a:buNone/>
            </a:pPr>
            <a:r>
              <a:rPr lang="en-US" sz="2400" u="none" strike="noStrike" cap="none" dirty="0">
                <a:solidFill>
                  <a:srgbClr val="FFFFFF"/>
                </a:solidFill>
                <a:latin typeface="Arial" charset="0"/>
                <a:ea typeface="Arial" charset="0"/>
                <a:cs typeface="Arial" charset="0"/>
                <a:sym typeface="Cabin"/>
              </a:rPr>
              <a:t>-  Al </a:t>
            </a:r>
            <a:r>
              <a:rPr lang="en-US" sz="2400" u="none" strike="noStrike" cap="none" dirty="0" err="1">
                <a:solidFill>
                  <a:srgbClr val="FFFFFF"/>
                </a:solidFill>
                <a:latin typeface="Arial" charset="0"/>
                <a:ea typeface="Arial" charset="0"/>
                <a:cs typeface="Arial" charset="0"/>
                <a:sym typeface="Cabin"/>
              </a:rPr>
              <a:t>momento</a:t>
            </a:r>
            <a:r>
              <a:rPr lang="en-US" sz="2400" u="none" strike="noStrike" cap="none" dirty="0">
                <a:solidFill>
                  <a:srgbClr val="FFFFFF"/>
                </a:solidFill>
                <a:latin typeface="Arial" charset="0"/>
                <a:ea typeface="Arial" charset="0"/>
                <a:cs typeface="Arial" charset="0"/>
                <a:sym typeface="Cabin"/>
              </a:rPr>
              <a:t> de la </a:t>
            </a:r>
            <a:r>
              <a:rPr lang="en-US" sz="2400" u="none" strike="noStrike" cap="none" dirty="0" err="1">
                <a:solidFill>
                  <a:srgbClr val="FFFFFF"/>
                </a:solidFill>
                <a:latin typeface="Arial" charset="0"/>
                <a:ea typeface="Arial" charset="0"/>
                <a:cs typeface="Arial" charset="0"/>
                <a:sym typeface="Cabin"/>
              </a:rPr>
              <a:t>creación</a:t>
            </a:r>
            <a:r>
              <a:rPr lang="en-US"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FFF"/>
                </a:solidFill>
                <a:latin typeface="Arial" charset="0"/>
                <a:ea typeface="Arial" charset="0"/>
                <a:cs typeface="Arial" charset="0"/>
                <a:sym typeface="Cabin"/>
              </a:rPr>
              <a:t>(constructor)</a:t>
            </a:r>
          </a:p>
          <a:p>
            <a:pPr marL="533400" marR="0" lvl="1" indent="0" algn="l" rtl="0">
              <a:lnSpc>
                <a:spcPct val="100000"/>
              </a:lnSpc>
              <a:spcBef>
                <a:spcPts val="1400"/>
              </a:spcBef>
              <a:spcAft>
                <a:spcPts val="0"/>
              </a:spcAft>
              <a:buClr>
                <a:srgbClr val="FFFFFF"/>
              </a:buClr>
              <a:buSzPct val="100000"/>
              <a:buNone/>
            </a:pPr>
            <a:r>
              <a:rPr lang="en-US"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FFF"/>
                </a:solidFill>
                <a:latin typeface="Arial" charset="0"/>
                <a:ea typeface="Arial" charset="0"/>
                <a:cs typeface="Arial" charset="0"/>
                <a:sym typeface="Cabin"/>
              </a:rPr>
              <a:t>Al momento de la destrucción (destructor)</a:t>
            </a:r>
          </a:p>
          <a:p>
            <a:pPr marL="457200" marR="0" lvl="0" indent="-381000" algn="l" rtl="0">
              <a:lnSpc>
                <a:spcPct val="100000"/>
              </a:lnSpc>
              <a:spcBef>
                <a:spcPts val="1400"/>
              </a:spcBef>
              <a:spcAft>
                <a:spcPts val="0"/>
              </a:spcAft>
              <a:buClr>
                <a:srgbClr val="FFFFFF"/>
              </a:buClr>
              <a:buSzPct val="100000"/>
              <a:buFont typeface="Cabin"/>
            </a:pPr>
            <a:r>
              <a:rPr lang="en" sz="2400" dirty="0">
                <a:solidFill>
                  <a:srgbClr val="FFFFFF"/>
                </a:solidFill>
                <a:sym typeface="Cabin"/>
              </a:rPr>
              <a:t>Los constructores son muy utilizados</a:t>
            </a:r>
            <a:r>
              <a:rPr lang="en" sz="2400" u="none" strike="noStrike" cap="none" dirty="0">
                <a:solidFill>
                  <a:srgbClr val="FFFFFF"/>
                </a:solidFill>
                <a:sym typeface="Cabin"/>
              </a:rPr>
              <a:t> </a:t>
            </a:r>
          </a:p>
          <a:p>
            <a:pPr marL="457200" marR="0" lvl="0" indent="-381000" algn="l" rtl="0">
              <a:lnSpc>
                <a:spcPct val="100000"/>
              </a:lnSpc>
              <a:spcBef>
                <a:spcPts val="1400"/>
              </a:spcBef>
              <a:spcAft>
                <a:spcPts val="0"/>
              </a:spcAft>
              <a:buClr>
                <a:srgbClr val="FFFFFF"/>
              </a:buClr>
              <a:buSzPct val="100000"/>
              <a:buFont typeface="Cabin"/>
            </a:pPr>
            <a:r>
              <a:rPr lang="en" sz="2400" u="none" strike="noStrike" cap="none" dirty="0">
                <a:solidFill>
                  <a:srgbClr val="FFFFFF"/>
                </a:solidFill>
                <a:sym typeface="Cabin"/>
              </a:rPr>
              <a:t>Los destructores son raramente utilizados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a:solidFill>
                  <a:srgbClr val="FFD966"/>
                </a:solidFill>
                <a:sym typeface="Cabin"/>
              </a:rPr>
              <a:t>Constructor</a:t>
            </a:r>
          </a:p>
        </p:txBody>
      </p:sp>
      <p:sp>
        <p:nvSpPr>
          <p:cNvPr id="432" name="Shape 432"/>
          <p:cNvSpPr txBox="1">
            <a:spLocks noGrp="1"/>
          </p:cNvSpPr>
          <p:nvPr>
            <p:ph idx="1"/>
          </p:nvPr>
        </p:nvSpPr>
        <p:spPr>
          <a:xfrm>
            <a:off x="650081" y="1648019"/>
            <a:ext cx="7836750" cy="3024049"/>
          </a:xfrm>
          <a:prstGeom prst="rect">
            <a:avLst/>
          </a:prstGeom>
          <a:noFill/>
          <a:ln>
            <a:noFill/>
          </a:ln>
        </p:spPr>
        <p:txBody>
          <a:bodyPr lIns="21050" tIns="21050" rIns="21050" bIns="21050" anchor="t" anchorCtr="0">
            <a:noAutofit/>
          </a:bodyPr>
          <a:lstStyle/>
          <a:p>
            <a:pPr marL="317500" marR="0" lvl="0" indent="0" algn="l" rtl="0">
              <a:lnSpc>
                <a:spcPct val="100000"/>
              </a:lnSpc>
              <a:spcBef>
                <a:spcPts val="0"/>
              </a:spcBef>
              <a:spcAft>
                <a:spcPts val="0"/>
              </a:spcAft>
              <a:buClr>
                <a:srgbClr val="FFFFFF"/>
              </a:buClr>
              <a:buSzPct val="173913"/>
              <a:buNone/>
            </a:pPr>
            <a:r>
              <a:rPr lang="en" sz="2300" u="none" strike="noStrike" cap="none" dirty="0">
                <a:solidFill>
                  <a:srgbClr val="FFFFFF"/>
                </a:solidFill>
                <a:sym typeface="Cabin"/>
              </a:rPr>
              <a:t>El propósito principal de un constructor es configurar algunas variables de instancia para tener los valores iniciales apropiados cuando el objeto es creado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064" y="497376"/>
            <a:ext cx="5871106" cy="4147360"/>
          </a:xfrm>
          <a:prstGeom prst="rect">
            <a:avLst/>
          </a:prstGeom>
        </p:spPr>
      </p:pic>
      <p:sp>
        <p:nvSpPr>
          <p:cNvPr id="6" name="Rectangle 5"/>
          <p:cNvSpPr/>
          <p:nvPr/>
        </p:nvSpPr>
        <p:spPr>
          <a:xfrm>
            <a:off x="2497029" y="4759748"/>
            <a:ext cx="4301177" cy="307777"/>
          </a:xfrm>
          <a:prstGeom prst="rect">
            <a:avLst/>
          </a:prstGeom>
        </p:spPr>
        <p:txBody>
          <a:bodyPr wrap="none">
            <a:spAutoFit/>
          </a:bodyPr>
          <a:lstStyle/>
          <a:p>
            <a:r>
              <a:rPr lang="en-US" dirty="0">
                <a:solidFill>
                  <a:srgbClr val="FFFF00"/>
                </a:solidFill>
              </a:rPr>
              <a:t>https://</a:t>
            </a:r>
            <a:r>
              <a:rPr lang="en-US" dirty="0" err="1">
                <a:solidFill>
                  <a:srgbClr val="FFFF00"/>
                </a:solidFill>
              </a:rPr>
              <a:t>docs.python.org</a:t>
            </a:r>
            <a:r>
              <a:rPr lang="en-US" dirty="0">
                <a:solidFill>
                  <a:srgbClr val="FFFF00"/>
                </a:solidFill>
              </a:rPr>
              <a:t>/3/tutorial/</a:t>
            </a:r>
            <a:r>
              <a:rPr lang="en-US" dirty="0" err="1">
                <a:solidFill>
                  <a:srgbClr val="FFFF00"/>
                </a:solidFill>
              </a:rPr>
              <a:t>datastructures.html</a:t>
            </a:r>
            <a:endParaRPr lang="en-US"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p:nvPr/>
        </p:nvSpPr>
        <p:spPr>
          <a:xfrm>
            <a:off x="713014" y="452582"/>
            <a:ext cx="4071422" cy="4355016"/>
          </a:xfrm>
          <a:prstGeom prst="rect">
            <a:avLst/>
          </a:prstGeom>
          <a:noFill/>
          <a:ln>
            <a:noFill/>
          </a:ln>
        </p:spPr>
        <p:txBody>
          <a:bodyPr lIns="21050" tIns="21050" rIns="21050" bIns="21050" anchor="ctr" anchorCtr="0">
            <a:noAutofit/>
          </a:bodyPr>
          <a:lstStyle/>
          <a:p>
            <a:r>
              <a:rPr lang="en-US" dirty="0">
                <a:solidFill>
                  <a:schemeClr val="bg1"/>
                </a:solidFill>
                <a:latin typeface="Courier" charset="0"/>
                <a:ea typeface="Courier" charset="0"/>
                <a:cs typeface="Courier" charset="0"/>
              </a:rPr>
              <a:t>class </a:t>
            </a:r>
            <a:r>
              <a:rPr lang="en-US" dirty="0" err="1">
                <a:solidFill>
                  <a:schemeClr val="bg1"/>
                </a:solidFill>
                <a:latin typeface="Courier" charset="0"/>
                <a:ea typeface="Courier" charset="0"/>
                <a:cs typeface="Courier" charset="0"/>
              </a:rPr>
              <a:t>GrupoAnimal</a:t>
            </a:r>
            <a:r>
              <a:rPr lang="en-US" dirty="0">
                <a:solidFill>
                  <a:schemeClr val="bg1"/>
                </a:solidFill>
                <a:latin typeface="Courier" charset="0"/>
                <a:ea typeface="Courier" charset="0"/>
                <a:cs typeface="Courier" charset="0"/>
              </a:rPr>
              <a:t>:</a:t>
            </a:r>
          </a:p>
          <a:p>
            <a:r>
              <a:rPr lang="de-DE" dirty="0">
                <a:solidFill>
                  <a:schemeClr val="bg1"/>
                </a:solidFill>
                <a:latin typeface="Courier" charset="0"/>
                <a:ea typeface="Courier" charset="0"/>
                <a:cs typeface="Courier" charset="0"/>
              </a:rPr>
              <a:t>   x = 0</a:t>
            </a:r>
          </a:p>
          <a:p>
            <a:endParaRPr lang="de-DE"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a:t>
            </a:r>
            <a:r>
              <a:rPr lang="en-US" dirty="0" err="1">
                <a:solidFill>
                  <a:schemeClr val="bg1"/>
                </a:solidFill>
                <a:latin typeface="Courier" charset="0"/>
                <a:ea typeface="Courier" charset="0"/>
                <a:cs typeface="Courier" charset="0"/>
              </a:rPr>
              <a:t>init</a:t>
            </a:r>
            <a:r>
              <a:rPr lang="en-US" dirty="0">
                <a:solidFill>
                  <a:schemeClr val="bg1"/>
                </a:solidFill>
                <a:latin typeface="Courier" charset="0"/>
                <a:ea typeface="Courier" charset="0"/>
                <a:cs typeface="Courier" charset="0"/>
              </a:rPr>
              <a:t>__(self):</a:t>
            </a:r>
          </a:p>
          <a:p>
            <a:r>
              <a:rPr lang="en-US" dirty="0">
                <a:solidFill>
                  <a:srgbClr val="FF40FF"/>
                </a:solidFill>
                <a:latin typeface="Courier" charset="0"/>
                <a:ea typeface="Courier" charset="0"/>
                <a:cs typeface="Courier" charset="0"/>
              </a:rPr>
              <a:t>     print('</a:t>
            </a:r>
            <a:r>
              <a:rPr lang="en-US" dirty="0" err="1">
                <a:solidFill>
                  <a:srgbClr val="FF40FF"/>
                </a:solidFill>
                <a:latin typeface="Courier" charset="0"/>
                <a:ea typeface="Courier" charset="0"/>
                <a:cs typeface="Courier" charset="0"/>
              </a:rPr>
              <a:t>Estoy</a:t>
            </a:r>
            <a:r>
              <a:rPr lang="en-US" dirty="0">
                <a:solidFill>
                  <a:srgbClr val="FF40FF"/>
                </a:solidFill>
                <a:latin typeface="Courier" charset="0"/>
                <a:ea typeface="Courier" charset="0"/>
                <a:cs typeface="Courier" charset="0"/>
              </a:rPr>
              <a:t> </a:t>
            </a:r>
            <a:r>
              <a:rPr lang="en-US" dirty="0" err="1">
                <a:solidFill>
                  <a:srgbClr val="FF40FF"/>
                </a:solidFill>
                <a:latin typeface="Courier" charset="0"/>
                <a:ea typeface="Courier" charset="0"/>
                <a:cs typeface="Courier" charset="0"/>
              </a:rPr>
              <a:t>construido</a:t>
            </a:r>
            <a:r>
              <a:rPr lang="en-US" dirty="0">
                <a:solidFill>
                  <a:srgbClr val="FF40FF"/>
                </a:solidFill>
                <a:latin typeface="Courier" charset="0"/>
                <a:ea typeface="Courier" charset="0"/>
                <a:cs typeface="Courier" charset="0"/>
              </a:rPr>
              <a:t>')</a:t>
            </a: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def </a:t>
            </a:r>
            <a:r>
              <a:rPr lang="en-US" dirty="0" err="1">
                <a:solidFill>
                  <a:schemeClr val="bg1"/>
                </a:solidFill>
                <a:latin typeface="Courier" charset="0"/>
                <a:ea typeface="Courier" charset="0"/>
                <a:cs typeface="Courier" charset="0"/>
              </a:rPr>
              <a:t>grupo</a:t>
            </a:r>
            <a:r>
              <a:rPr lang="en-US" dirty="0">
                <a:solidFill>
                  <a:schemeClr val="bg1"/>
                </a:solidFill>
                <a:latin typeface="Courier" charset="0"/>
                <a:ea typeface="Courier" charset="0"/>
                <a:cs typeface="Courier" charset="0"/>
              </a:rPr>
              <a:t>(self) :</a:t>
            </a:r>
          </a:p>
          <a:p>
            <a:r>
              <a:rPr lang="it-IT" dirty="0">
                <a:solidFill>
                  <a:schemeClr val="bg1"/>
                </a:solidFill>
                <a:latin typeface="Courier" charset="0"/>
                <a:ea typeface="Courier" charset="0"/>
                <a:cs typeface="Courier" charset="0"/>
              </a:rPr>
              <a:t>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+ 1</a:t>
            </a:r>
          </a:p>
          <a:p>
            <a:r>
              <a:rPr lang="it-IT" dirty="0">
                <a:solidFill>
                  <a:srgbClr val="FFFF00"/>
                </a:solidFill>
                <a:latin typeface="Courier" charset="0"/>
                <a:ea typeface="Courier" charset="0"/>
                <a:cs typeface="Courier" charset="0"/>
              </a:rPr>
              <a:t>     </a:t>
            </a:r>
            <a:r>
              <a:rPr lang="es-ES" dirty="0" err="1">
                <a:solidFill>
                  <a:srgbClr val="FFFF00"/>
                </a:solidFill>
                <a:latin typeface="Courier" charset="0"/>
                <a:ea typeface="Courier" charset="0"/>
                <a:cs typeface="Courier" charset="0"/>
              </a:rPr>
              <a:t>print</a:t>
            </a:r>
            <a:r>
              <a:rPr lang="es-ES" dirty="0">
                <a:solidFill>
                  <a:srgbClr val="FFFF00"/>
                </a:solidFill>
                <a:latin typeface="Courier" charset="0"/>
                <a:ea typeface="Courier" charset="0"/>
                <a:cs typeface="Courier" charset="0"/>
              </a:rPr>
              <a:t>('Hasta ahora',</a:t>
            </a:r>
            <a:r>
              <a:rPr lang="es-ES" dirty="0" err="1">
                <a:solidFill>
                  <a:srgbClr val="FFFF00"/>
                </a:solidFill>
                <a:latin typeface="Courier" charset="0"/>
                <a:ea typeface="Courier" charset="0"/>
                <a:cs typeface="Courier" charset="0"/>
              </a:rPr>
              <a:t>self.x</a:t>
            </a:r>
            <a:r>
              <a:rPr lang="es-ES" dirty="0">
                <a:solidFill>
                  <a:srgbClr val="FFFF00"/>
                </a:solidFill>
                <a:latin typeface="Courier" charset="0"/>
                <a:ea typeface="Courier" charset="0"/>
                <a:cs typeface="Courier" charset="0"/>
              </a:rPr>
              <a:t>)</a:t>
            </a:r>
          </a:p>
          <a:p>
            <a:endParaRPr lang="it-IT"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__del__(self):</a:t>
            </a:r>
          </a:p>
          <a:p>
            <a:r>
              <a:rPr lang="en-US" dirty="0">
                <a:solidFill>
                  <a:srgbClr val="00FA00"/>
                </a:solidFill>
                <a:latin typeface="Courier" charset="0"/>
                <a:ea typeface="Courier" charset="0"/>
                <a:cs typeface="Courier" charset="0"/>
              </a:rPr>
              <a:t>     </a:t>
            </a:r>
            <a:r>
              <a:rPr lang="es-ES" dirty="0" err="1">
                <a:solidFill>
                  <a:srgbClr val="00FA00"/>
                </a:solidFill>
                <a:latin typeface="Courier" charset="0"/>
                <a:ea typeface="Courier" charset="0"/>
                <a:cs typeface="Courier" charset="0"/>
              </a:rPr>
              <a:t>print</a:t>
            </a:r>
            <a:r>
              <a:rPr lang="es-ES" dirty="0">
                <a:solidFill>
                  <a:srgbClr val="00FA00"/>
                </a:solidFill>
                <a:latin typeface="Courier" charset="0"/>
                <a:ea typeface="Courier" charset="0"/>
                <a:cs typeface="Courier" charset="0"/>
              </a:rPr>
              <a:t>('Estoy destruido', </a:t>
            </a:r>
            <a:r>
              <a:rPr lang="es-ES" dirty="0" err="1">
                <a:solidFill>
                  <a:srgbClr val="00FA00"/>
                </a:solidFill>
                <a:latin typeface="Courier" charset="0"/>
                <a:ea typeface="Courier" charset="0"/>
                <a:cs typeface="Courier" charset="0"/>
              </a:rPr>
              <a:t>self.x</a:t>
            </a:r>
            <a:r>
              <a:rPr lang="es-ES" dirty="0">
                <a:solidFill>
                  <a:srgbClr val="00FA00"/>
                </a:solidFill>
                <a:latin typeface="Courier" charset="0"/>
                <a:ea typeface="Courier" charset="0"/>
                <a:cs typeface="Courier" charset="0"/>
              </a:rPr>
              <a:t>)</a:t>
            </a:r>
            <a:endParaRPr lang="en-US" dirty="0">
              <a:solidFill>
                <a:srgbClr val="00FA00"/>
              </a:solidFill>
              <a:latin typeface="Courier" charset="0"/>
              <a:ea typeface="Courier" charset="0"/>
              <a:cs typeface="Courier" charset="0"/>
            </a:endParaRP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an = </a:t>
            </a:r>
            <a:r>
              <a:rPr lang="en-US" dirty="0" err="1">
                <a:solidFill>
                  <a:schemeClr val="bg1"/>
                </a:solidFill>
                <a:latin typeface="Courier" charset="0"/>
                <a:ea typeface="Courier" charset="0"/>
                <a:cs typeface="Courier" charset="0"/>
              </a:rPr>
              <a:t>GrupoAnimal</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an.grupo</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an.grupo</a:t>
            </a:r>
            <a:r>
              <a:rPr lang="en-US" dirty="0">
                <a:solidFill>
                  <a:schemeClr val="bg1"/>
                </a:solidFill>
                <a:latin typeface="Courier" charset="0"/>
                <a:ea typeface="Courier" charset="0"/>
                <a:cs typeface="Courier" charset="0"/>
              </a:rPr>
              <a:t>()</a:t>
            </a:r>
          </a:p>
          <a:p>
            <a:r>
              <a:rPr lang="is-IS" dirty="0">
                <a:solidFill>
                  <a:srgbClr val="FF9300"/>
                </a:solidFill>
                <a:latin typeface="Courier" charset="0"/>
                <a:ea typeface="Courier" charset="0"/>
                <a:cs typeface="Courier" charset="0"/>
              </a:rPr>
              <a:t>an = 42</a:t>
            </a:r>
          </a:p>
          <a:p>
            <a:r>
              <a:rPr lang="en-US" dirty="0">
                <a:solidFill>
                  <a:srgbClr val="FF9300"/>
                </a:solidFill>
                <a:latin typeface="Courier" charset="0"/>
                <a:ea typeface="Courier" charset="0"/>
                <a:cs typeface="Courier" charset="0"/>
              </a:rPr>
              <a:t>print('an </a:t>
            </a:r>
            <a:r>
              <a:rPr lang="en-US" dirty="0" err="1">
                <a:solidFill>
                  <a:srgbClr val="FF9300"/>
                </a:solidFill>
                <a:latin typeface="Courier" charset="0"/>
                <a:ea typeface="Courier" charset="0"/>
                <a:cs typeface="Courier" charset="0"/>
              </a:rPr>
              <a:t>contiene</a:t>
            </a:r>
            <a:r>
              <a:rPr lang="en-US" dirty="0">
                <a:solidFill>
                  <a:srgbClr val="FF9300"/>
                </a:solidFill>
                <a:latin typeface="Courier" charset="0"/>
                <a:ea typeface="Courier" charset="0"/>
                <a:cs typeface="Courier" charset="0"/>
              </a:rPr>
              <a:t>',an)</a:t>
            </a:r>
            <a:endParaRPr lang="en" u="none" strike="noStrike" cap="none" dirty="0">
              <a:solidFill>
                <a:srgbClr val="FF9300"/>
              </a:solidFill>
              <a:latin typeface="Courier" charset="0"/>
              <a:ea typeface="Courier" charset="0"/>
              <a:cs typeface="Courier" charset="0"/>
              <a:sym typeface="Courier New"/>
            </a:endParaRPr>
          </a:p>
        </p:txBody>
      </p:sp>
      <p:sp>
        <p:nvSpPr>
          <p:cNvPr id="438" name="Shape 438"/>
          <p:cNvSpPr/>
          <p:nvPr/>
        </p:nvSpPr>
        <p:spPr>
          <a:xfrm>
            <a:off x="5497780" y="797344"/>
            <a:ext cx="2541261" cy="223374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u="none" strike="noStrike" cap="none" dirty="0">
                <a:solidFill>
                  <a:schemeClr val="bg1"/>
                </a:solidFill>
                <a:latin typeface="Courier" charset="0"/>
                <a:ea typeface="Courier" charset="0"/>
                <a:cs typeface="Courier" charset="0"/>
                <a:sym typeface="Courier New"/>
              </a:rPr>
              <a:t>$ python party</a:t>
            </a:r>
            <a:r>
              <a:rPr lang="en-US" sz="1600" u="none" strike="noStrike" cap="none" dirty="0">
                <a:solidFill>
                  <a:schemeClr val="bg1"/>
                </a:solidFill>
                <a:latin typeface="Courier" charset="0"/>
                <a:ea typeface="Courier" charset="0"/>
                <a:cs typeface="Courier" charset="0"/>
                <a:sym typeface="Courier New"/>
              </a:rPr>
              <a:t>4</a:t>
            </a:r>
            <a:r>
              <a:rPr lang="en" sz="1600" u="none" strike="noStrike" cap="none" dirty="0">
                <a:solidFill>
                  <a:schemeClr val="bg1"/>
                </a:solidFill>
                <a:latin typeface="Courier" charset="0"/>
                <a:ea typeface="Courier" charset="0"/>
                <a:cs typeface="Courier" charset="0"/>
                <a:sym typeface="Courier New"/>
              </a:rPr>
              <a:t>.</a:t>
            </a:r>
            <a:r>
              <a:rPr lang="en" sz="1600" u="none" strike="noStrike" cap="none" dirty="0" err="1">
                <a:solidFill>
                  <a:schemeClr val="bg1"/>
                </a:solidFill>
                <a:latin typeface="Courier" charset="0"/>
                <a:ea typeface="Courier" charset="0"/>
                <a:cs typeface="Courier" charset="0"/>
                <a:sym typeface="Courier New"/>
              </a:rPr>
              <a:t>py</a:t>
            </a:r>
            <a:r>
              <a:rPr lang="en" sz="1600" u="none" strike="noStrike" cap="none" dirty="0">
                <a:solidFill>
                  <a:schemeClr val="bg1"/>
                </a:solidFill>
                <a:latin typeface="Courier" charset="0"/>
                <a:ea typeface="Courier" charset="0"/>
                <a:cs typeface="Courier" charset="0"/>
                <a:sym typeface="Courier New"/>
              </a:rPr>
              <a:t> </a:t>
            </a:r>
          </a:p>
          <a:p>
            <a:r>
              <a:rPr lang="en-US" sz="1600" dirty="0" err="1">
                <a:solidFill>
                  <a:srgbClr val="FF40FF"/>
                </a:solidFill>
                <a:latin typeface="Courier" charset="0"/>
                <a:ea typeface="Courier" charset="0"/>
                <a:cs typeface="Courier" charset="0"/>
              </a:rPr>
              <a:t>Estoy</a:t>
            </a:r>
            <a:r>
              <a:rPr lang="en-US" sz="1600" dirty="0">
                <a:solidFill>
                  <a:srgbClr val="FF40FF"/>
                </a:solidFill>
                <a:latin typeface="Courier" charset="0"/>
                <a:ea typeface="Courier" charset="0"/>
                <a:cs typeface="Courier" charset="0"/>
              </a:rPr>
              <a:t> </a:t>
            </a:r>
            <a:r>
              <a:rPr lang="en-US" sz="1600" dirty="0" err="1">
                <a:solidFill>
                  <a:srgbClr val="FF40FF"/>
                </a:solidFill>
                <a:latin typeface="Courier" charset="0"/>
                <a:ea typeface="Courier" charset="0"/>
                <a:cs typeface="Courier" charset="0"/>
              </a:rPr>
              <a:t>construido</a:t>
            </a:r>
            <a:endParaRPr lang="en-US" sz="1600" dirty="0">
              <a:solidFill>
                <a:srgbClr val="FF40FF"/>
              </a:solidFill>
              <a:latin typeface="Courier" charset="0"/>
              <a:ea typeface="Courier" charset="0"/>
              <a:cs typeface="Courier" charset="0"/>
            </a:endParaRPr>
          </a:p>
          <a:p>
            <a:r>
              <a:rPr lang="en-US" sz="1600" dirty="0">
                <a:solidFill>
                  <a:srgbClr val="FFFF00"/>
                </a:solidFill>
                <a:latin typeface="Courier" charset="0"/>
                <a:ea typeface="Courier" charset="0"/>
                <a:cs typeface="Courier" charset="0"/>
              </a:rPr>
              <a:t>Hasta </a:t>
            </a:r>
            <a:r>
              <a:rPr lang="en-US" sz="1600" dirty="0" err="1">
                <a:solidFill>
                  <a:srgbClr val="FFFF00"/>
                </a:solidFill>
                <a:latin typeface="Courier" charset="0"/>
                <a:ea typeface="Courier" charset="0"/>
                <a:cs typeface="Courier" charset="0"/>
              </a:rPr>
              <a:t>ahora</a:t>
            </a:r>
            <a:r>
              <a:rPr lang="en-US" sz="1600" dirty="0">
                <a:solidFill>
                  <a:srgbClr val="FFFF00"/>
                </a:solidFill>
                <a:latin typeface="Courier" charset="0"/>
                <a:ea typeface="Courier" charset="0"/>
                <a:cs typeface="Courier" charset="0"/>
              </a:rPr>
              <a:t> 1</a:t>
            </a:r>
          </a:p>
          <a:p>
            <a:r>
              <a:rPr lang="en-US" sz="1600" dirty="0">
                <a:solidFill>
                  <a:srgbClr val="FFFF00"/>
                </a:solidFill>
                <a:latin typeface="Courier" charset="0"/>
                <a:ea typeface="Courier" charset="0"/>
                <a:cs typeface="Courier" charset="0"/>
              </a:rPr>
              <a:t>Hasta </a:t>
            </a:r>
            <a:r>
              <a:rPr lang="en-US" sz="1600" dirty="0" err="1">
                <a:solidFill>
                  <a:srgbClr val="FFFF00"/>
                </a:solidFill>
                <a:latin typeface="Courier" charset="0"/>
                <a:ea typeface="Courier" charset="0"/>
                <a:cs typeface="Courier" charset="0"/>
              </a:rPr>
              <a:t>ahora</a:t>
            </a:r>
            <a:r>
              <a:rPr lang="en-US" sz="1600" dirty="0">
                <a:solidFill>
                  <a:srgbClr val="FFFF00"/>
                </a:solidFill>
                <a:latin typeface="Courier" charset="0"/>
                <a:ea typeface="Courier" charset="0"/>
                <a:cs typeface="Courier" charset="0"/>
              </a:rPr>
              <a:t> 2</a:t>
            </a:r>
          </a:p>
          <a:p>
            <a:r>
              <a:rPr lang="en-US" sz="1600" dirty="0" err="1">
                <a:solidFill>
                  <a:srgbClr val="00FA00"/>
                </a:solidFill>
                <a:latin typeface="Courier" charset="0"/>
                <a:ea typeface="Courier" charset="0"/>
                <a:cs typeface="Courier" charset="0"/>
              </a:rPr>
              <a:t>Estoy</a:t>
            </a:r>
            <a:r>
              <a:rPr lang="en-US" sz="1600" dirty="0">
                <a:solidFill>
                  <a:srgbClr val="00FA00"/>
                </a:solidFill>
                <a:latin typeface="Courier" charset="0"/>
                <a:ea typeface="Courier" charset="0"/>
                <a:cs typeface="Courier" charset="0"/>
              </a:rPr>
              <a:t> </a:t>
            </a:r>
            <a:r>
              <a:rPr lang="en-US" sz="1600" dirty="0" err="1">
                <a:solidFill>
                  <a:srgbClr val="00FA00"/>
                </a:solidFill>
                <a:latin typeface="Courier" charset="0"/>
                <a:ea typeface="Courier" charset="0"/>
                <a:cs typeface="Courier" charset="0"/>
              </a:rPr>
              <a:t>destruido</a:t>
            </a:r>
            <a:r>
              <a:rPr lang="en-US" sz="1600" dirty="0">
                <a:solidFill>
                  <a:srgbClr val="00FA00"/>
                </a:solidFill>
                <a:latin typeface="Courier" charset="0"/>
                <a:ea typeface="Courier" charset="0"/>
                <a:cs typeface="Courier" charset="0"/>
              </a:rPr>
              <a:t> 2</a:t>
            </a:r>
          </a:p>
          <a:p>
            <a:r>
              <a:rPr lang="en-US" sz="1600" dirty="0">
                <a:solidFill>
                  <a:srgbClr val="FF9300"/>
                </a:solidFill>
                <a:latin typeface="Courier" charset="0"/>
                <a:ea typeface="Courier" charset="0"/>
                <a:cs typeface="Courier" charset="0"/>
              </a:rPr>
              <a:t>an </a:t>
            </a:r>
            <a:r>
              <a:rPr lang="en-US" sz="1600" dirty="0" err="1">
                <a:solidFill>
                  <a:srgbClr val="FF9300"/>
                </a:solidFill>
                <a:latin typeface="Courier" charset="0"/>
                <a:ea typeface="Courier" charset="0"/>
                <a:cs typeface="Courier" charset="0"/>
              </a:rPr>
              <a:t>contiene</a:t>
            </a:r>
            <a:r>
              <a:rPr lang="en-US" sz="1600" dirty="0">
                <a:solidFill>
                  <a:srgbClr val="FF9300"/>
                </a:solidFill>
                <a:latin typeface="Courier" charset="0"/>
                <a:ea typeface="Courier" charset="0"/>
                <a:cs typeface="Courier" charset="0"/>
              </a:rPr>
              <a:t> 42</a:t>
            </a:r>
            <a:endParaRPr lang="en" sz="1600" u="none" strike="noStrike" cap="none" dirty="0">
              <a:solidFill>
                <a:srgbClr val="FF9300"/>
              </a:solidFill>
              <a:latin typeface="Courier" charset="0"/>
              <a:ea typeface="Courier" charset="0"/>
              <a:cs typeface="Courier" charset="0"/>
              <a:sym typeface="Courier New"/>
            </a:endParaRPr>
          </a:p>
        </p:txBody>
      </p:sp>
      <p:sp>
        <p:nvSpPr>
          <p:cNvPr id="439" name="Shape 439"/>
          <p:cNvSpPr/>
          <p:nvPr/>
        </p:nvSpPr>
        <p:spPr>
          <a:xfrm>
            <a:off x="5235762" y="3169375"/>
            <a:ext cx="3580261" cy="1411861"/>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1800" u="none" strike="noStrike" cap="none" dirty="0">
                <a:solidFill>
                  <a:srgbClr val="FFFB00"/>
                </a:solidFill>
                <a:latin typeface="Arial" charset="0"/>
                <a:ea typeface="Arial" charset="0"/>
                <a:cs typeface="Arial" charset="0"/>
                <a:sym typeface="Cabin"/>
              </a:rPr>
              <a:t>El constructor y el destructor son opcionales. El constructor es típicamente utilizado para configurar variables. El destructor es rara vez utilizado.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650081" y="428625"/>
            <a:ext cx="7406324"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a:solidFill>
                  <a:srgbClr val="FFD966"/>
                </a:solidFill>
                <a:sym typeface="Cabin"/>
              </a:rPr>
              <a:t>Constructor</a:t>
            </a:r>
          </a:p>
        </p:txBody>
      </p:sp>
      <p:sp>
        <p:nvSpPr>
          <p:cNvPr id="445" name="Shape 445"/>
          <p:cNvSpPr txBox="1">
            <a:spLocks noGrp="1"/>
          </p:cNvSpPr>
          <p:nvPr>
            <p:ph idx="1"/>
          </p:nvPr>
        </p:nvSpPr>
        <p:spPr>
          <a:xfrm>
            <a:off x="650081" y="1665288"/>
            <a:ext cx="7836750" cy="3006780"/>
          </a:xfrm>
          <a:prstGeom prst="rect">
            <a:avLst/>
          </a:prstGeom>
          <a:noFill/>
          <a:ln>
            <a:noFill/>
          </a:ln>
        </p:spPr>
        <p:txBody>
          <a:bodyPr lIns="21050" tIns="21050" rIns="21050" bIns="21050" anchor="t" anchorCtr="0">
            <a:noAutofit/>
          </a:bodyPr>
          <a:lstStyle/>
          <a:p>
            <a:pPr marL="317500" marR="0" lvl="0" indent="0" algn="l" rtl="0">
              <a:lnSpc>
                <a:spcPct val="100000"/>
              </a:lnSpc>
              <a:spcBef>
                <a:spcPts val="0"/>
              </a:spcBef>
              <a:spcAft>
                <a:spcPts val="0"/>
              </a:spcAft>
              <a:buClr>
                <a:srgbClr val="FFFFFF"/>
              </a:buClr>
              <a:buSzPct val="173913"/>
              <a:buNone/>
            </a:pPr>
            <a:r>
              <a:rPr lang="en" sz="2300" dirty="0">
                <a:solidFill>
                  <a:srgbClr val="FFFFFF"/>
                </a:solidFill>
                <a:sym typeface="Cabin"/>
              </a:rPr>
              <a:t>En</a:t>
            </a:r>
            <a:r>
              <a:rPr lang="en" sz="2300" u="none" strike="noStrike" cap="none" dirty="0">
                <a:solidFill>
                  <a:srgbClr val="FFFFFF"/>
                </a:solidFill>
                <a:sym typeface="Cabin"/>
              </a:rPr>
              <a:t> </a:t>
            </a:r>
            <a:r>
              <a:rPr lang="en" sz="2300" dirty="0">
                <a:solidFill>
                  <a:srgbClr val="00FDFF"/>
                </a:solidFill>
                <a:sym typeface="Cabin"/>
              </a:rPr>
              <a:t>programación orientada a objetos</a:t>
            </a:r>
            <a:r>
              <a:rPr lang="en" sz="2300" u="none" strike="noStrike" cap="none" dirty="0">
                <a:solidFill>
                  <a:srgbClr val="FFFFFF"/>
                </a:solidFill>
                <a:sym typeface="Cabin"/>
              </a:rPr>
              <a:t>, </a:t>
            </a:r>
            <a:r>
              <a:rPr lang="en" sz="2300" dirty="0">
                <a:solidFill>
                  <a:srgbClr val="FFFFFF"/>
                </a:solidFill>
                <a:sym typeface="Cabin"/>
              </a:rPr>
              <a:t>un</a:t>
            </a:r>
            <a:r>
              <a:rPr lang="en" sz="2300" u="none" strike="noStrike" cap="none" dirty="0">
                <a:solidFill>
                  <a:srgbClr val="FFFFFF"/>
                </a:solidFill>
                <a:sym typeface="Cabin"/>
              </a:rPr>
              <a:t> </a:t>
            </a:r>
            <a:r>
              <a:rPr lang="en" sz="2300" u="none" strike="noStrike" cap="none" dirty="0">
                <a:solidFill>
                  <a:srgbClr val="FFFF00"/>
                </a:solidFill>
                <a:sym typeface="Cabin"/>
              </a:rPr>
              <a:t>constructor</a:t>
            </a:r>
            <a:r>
              <a:rPr lang="en" sz="2300" u="none" strike="noStrike" cap="none" dirty="0">
                <a:solidFill>
                  <a:srgbClr val="FFFFFF"/>
                </a:solidFill>
                <a:sym typeface="Cabin"/>
              </a:rPr>
              <a:t> en una clase es un bloque especial de sentencias llamado cuando un </a:t>
            </a:r>
            <a:r>
              <a:rPr lang="en" sz="2300" u="none" strike="noStrike" cap="none" dirty="0">
                <a:solidFill>
                  <a:srgbClr val="00FDFF"/>
                </a:solidFill>
                <a:sym typeface="Cabin"/>
              </a:rPr>
              <a:t>objeto es creado</a:t>
            </a:r>
          </a:p>
        </p:txBody>
      </p:sp>
      <p:sp>
        <p:nvSpPr>
          <p:cNvPr id="447" name="Shape 447"/>
          <p:cNvSpPr/>
          <p:nvPr/>
        </p:nvSpPr>
        <p:spPr>
          <a:xfrm>
            <a:off x="1080506" y="4109363"/>
            <a:ext cx="6975899" cy="30869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http://es.wikipedia.org/wiki/Constructor_(inform%C3%A1tica)</a:t>
            </a:r>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19793"/>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FFFF"/>
                </a:solidFill>
                <a:sym typeface="Cabin"/>
              </a:rPr>
              <a:t>Muchas </a:t>
            </a:r>
            <a:r>
              <a:rPr lang="en" sz="4700" u="none" strike="noStrike" cap="none" dirty="0">
                <a:solidFill>
                  <a:srgbClr val="FF9300"/>
                </a:solidFill>
                <a:sym typeface="Cabin"/>
              </a:rPr>
              <a:t>Instancias</a:t>
            </a:r>
          </a:p>
        </p:txBody>
      </p:sp>
      <p:sp>
        <p:nvSpPr>
          <p:cNvPr id="453" name="Shape 453"/>
          <p:cNvSpPr txBox="1">
            <a:spLocks noGrp="1"/>
          </p:cNvSpPr>
          <p:nvPr>
            <p:ph idx="1"/>
          </p:nvPr>
        </p:nvSpPr>
        <p:spPr>
          <a:prstGeom prst="rect">
            <a:avLst/>
          </a:prstGeom>
          <a:noFill/>
          <a:ln>
            <a:noFill/>
          </a:ln>
        </p:spPr>
        <p:txBody>
          <a:bodyPr lIns="21050" tIns="21050" rIns="21050" bIns="21050" anchor="ctr" anchorCtr="0">
            <a:noAutofit/>
          </a:bodyPr>
          <a:lstStyle/>
          <a:p>
            <a:pPr marL="457200" marR="0" lvl="0" indent="-374650" algn="l" rtl="0">
              <a:lnSpc>
                <a:spcPct val="115000"/>
              </a:lnSpc>
              <a:spcBef>
                <a:spcPts val="0"/>
              </a:spcBef>
              <a:spcAft>
                <a:spcPts val="0"/>
              </a:spcAft>
              <a:buSzPct val="100000"/>
              <a:buFont typeface="Cabin"/>
            </a:pPr>
            <a:r>
              <a:rPr lang="en" sz="2300" u="none" strike="noStrike" cap="none" dirty="0">
                <a:solidFill>
                  <a:srgbClr val="FFFFFF"/>
                </a:solidFill>
                <a:sym typeface="Cabin"/>
              </a:rPr>
              <a:t>Podemos crear </a:t>
            </a:r>
            <a:r>
              <a:rPr lang="en" sz="2300" dirty="0">
                <a:solidFill>
                  <a:srgbClr val="FF9300"/>
                </a:solidFill>
                <a:sym typeface="Cabin"/>
              </a:rPr>
              <a:t>muchos objetos</a:t>
            </a:r>
            <a:r>
              <a:rPr lang="en" sz="2300" u="none" strike="noStrike" cap="none" dirty="0">
                <a:solidFill>
                  <a:srgbClr val="FFFFFF"/>
                </a:solidFill>
                <a:sym typeface="Cabin"/>
              </a:rPr>
              <a:t> - la clase es la plantilla para el objeto</a:t>
            </a:r>
          </a:p>
          <a:p>
            <a:pPr marL="457200" marR="0" lvl="0" indent="-374650" algn="l" rtl="0">
              <a:lnSpc>
                <a:spcPct val="115000"/>
              </a:lnSpc>
              <a:spcBef>
                <a:spcPts val="0"/>
              </a:spcBef>
              <a:spcAft>
                <a:spcPts val="0"/>
              </a:spcAft>
              <a:buSzPct val="100000"/>
              <a:buFont typeface="Cabin"/>
            </a:pPr>
            <a:r>
              <a:rPr lang="en" sz="2300" dirty="0">
                <a:solidFill>
                  <a:srgbClr val="FFFFFF"/>
                </a:solidFill>
                <a:sym typeface="Cabin"/>
              </a:rPr>
              <a:t>Podemos almacenar cada</a:t>
            </a:r>
            <a:r>
              <a:rPr lang="en" sz="2300" u="none" strike="noStrike" cap="none" dirty="0">
                <a:solidFill>
                  <a:srgbClr val="FFFFFF"/>
                </a:solidFill>
                <a:sym typeface="Cabin"/>
              </a:rPr>
              <a:t> </a:t>
            </a:r>
            <a:r>
              <a:rPr lang="en" sz="2300" u="none" strike="noStrike" cap="none" dirty="0">
                <a:solidFill>
                  <a:srgbClr val="FF9300"/>
                </a:solidFill>
                <a:sym typeface="Cabin"/>
              </a:rPr>
              <a:t>objeto distinto</a:t>
            </a:r>
            <a:r>
              <a:rPr lang="en" sz="2300" u="none" strike="noStrike" cap="none" dirty="0">
                <a:solidFill>
                  <a:srgbClr val="FFFFFF"/>
                </a:solidFill>
                <a:sym typeface="Cabin"/>
              </a:rPr>
              <a:t> </a:t>
            </a:r>
            <a:r>
              <a:rPr lang="en" sz="2300" dirty="0">
                <a:solidFill>
                  <a:srgbClr val="FFFFFF"/>
                </a:solidFill>
                <a:sym typeface="Cabin"/>
              </a:rPr>
              <a:t>en su propia variable</a:t>
            </a:r>
            <a:endParaRPr lang="en" sz="2300" u="none" strike="noStrike" cap="none" dirty="0">
              <a:solidFill>
                <a:srgbClr val="FFFFFF"/>
              </a:solidFill>
              <a:sym typeface="Cabin"/>
            </a:endParaRPr>
          </a:p>
          <a:p>
            <a:pPr marL="457200" marR="0" lvl="0" indent="-374650" algn="l" rtl="0">
              <a:lnSpc>
                <a:spcPct val="115000"/>
              </a:lnSpc>
              <a:spcBef>
                <a:spcPts val="1400"/>
              </a:spcBef>
              <a:spcAft>
                <a:spcPts val="0"/>
              </a:spcAft>
              <a:buSzPct val="100000"/>
              <a:buFont typeface="Cabin"/>
            </a:pPr>
            <a:r>
              <a:rPr lang="en" sz="2300" u="none" strike="noStrike" cap="none" dirty="0">
                <a:solidFill>
                  <a:srgbClr val="FFFFFF"/>
                </a:solidFill>
                <a:sym typeface="Cabin"/>
              </a:rPr>
              <a:t>Llamamos a esto tener multiples </a:t>
            </a:r>
            <a:r>
              <a:rPr lang="en" sz="2300" u="none" strike="noStrike" cap="none" dirty="0">
                <a:solidFill>
                  <a:srgbClr val="FF9300"/>
                </a:solidFill>
                <a:sym typeface="Cabin"/>
              </a:rPr>
              <a:t>instancias</a:t>
            </a:r>
            <a:r>
              <a:rPr lang="en" sz="2300" u="none" strike="noStrike" cap="none" dirty="0">
                <a:solidFill>
                  <a:srgbClr val="FFFFFF"/>
                </a:solidFill>
                <a:sym typeface="Cabin"/>
              </a:rPr>
              <a:t> de la misma clase</a:t>
            </a:r>
          </a:p>
          <a:p>
            <a:pPr marL="457200" marR="0" lvl="0" indent="-374650" algn="l" rtl="0">
              <a:lnSpc>
                <a:spcPct val="115000"/>
              </a:lnSpc>
              <a:spcBef>
                <a:spcPts val="1400"/>
              </a:spcBef>
              <a:spcAft>
                <a:spcPts val="0"/>
              </a:spcAft>
              <a:buSzPct val="100000"/>
              <a:buFont typeface="Cabin"/>
            </a:pPr>
            <a:r>
              <a:rPr lang="en" sz="2300" u="none" strike="noStrike" cap="none" dirty="0">
                <a:solidFill>
                  <a:srgbClr val="FFFFFF"/>
                </a:solidFill>
                <a:sym typeface="Cabin"/>
              </a:rPr>
              <a:t>Cada </a:t>
            </a:r>
            <a:r>
              <a:rPr lang="en" sz="2300" u="none" strike="noStrike" cap="none" dirty="0">
                <a:solidFill>
                  <a:srgbClr val="FF9300"/>
                </a:solidFill>
                <a:sym typeface="Cabin"/>
              </a:rPr>
              <a:t>instancia</a:t>
            </a:r>
            <a:r>
              <a:rPr lang="en" sz="2300" u="none" strike="noStrike" cap="none" dirty="0">
                <a:solidFill>
                  <a:srgbClr val="FFFFFF"/>
                </a:solidFill>
                <a:sym typeface="Cabin"/>
              </a:rPr>
              <a:t> tiene su propia copia de las </a:t>
            </a:r>
            <a:r>
              <a:rPr lang="en" sz="2300" dirty="0">
                <a:solidFill>
                  <a:srgbClr val="FFFB00"/>
                </a:solidFill>
                <a:sym typeface="Cabin"/>
              </a:rPr>
              <a:t>variables de instancia</a:t>
            </a:r>
            <a:endParaRPr lang="en" sz="2300" u="none" strike="noStrike" cap="none" dirty="0">
              <a:solidFill>
                <a:srgbClr val="FFFB00"/>
              </a:solidFill>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Shape 459"/>
          <p:cNvSpPr/>
          <p:nvPr/>
        </p:nvSpPr>
        <p:spPr>
          <a:xfrm>
            <a:off x="5709257" y="171450"/>
            <a:ext cx="3292929" cy="2233748"/>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n" sz="2000" u="none" strike="noStrike" cap="none" dirty="0">
                <a:solidFill>
                  <a:srgbClr val="FF40FF"/>
                </a:solidFill>
                <a:latin typeface="Arial" charset="0"/>
                <a:ea typeface="Arial" charset="0"/>
                <a:cs typeface="Arial" charset="0"/>
                <a:sym typeface="Cabin"/>
              </a:rPr>
              <a:t>Los constructores</a:t>
            </a:r>
            <a:r>
              <a:rPr lang="en" sz="2000" u="none" strike="noStrike" cap="none" dirty="0">
                <a:solidFill>
                  <a:srgbClr val="FFFFFF"/>
                </a:solidFill>
                <a:latin typeface="Arial" charset="0"/>
                <a:ea typeface="Arial" charset="0"/>
                <a:cs typeface="Arial" charset="0"/>
                <a:sym typeface="Cabin"/>
              </a:rPr>
              <a:t> pueden tener </a:t>
            </a:r>
            <a:r>
              <a:rPr lang="en" sz="2000" u="none" strike="noStrike" cap="none" dirty="0">
                <a:solidFill>
                  <a:srgbClr val="00F900"/>
                </a:solidFill>
                <a:latin typeface="Arial" charset="0"/>
                <a:ea typeface="Arial" charset="0"/>
                <a:cs typeface="Arial" charset="0"/>
                <a:sym typeface="Cabin"/>
              </a:rPr>
              <a:t>parametros</a:t>
            </a:r>
            <a:r>
              <a:rPr lang="en" sz="2000" dirty="0">
                <a:solidFill>
                  <a:srgbClr val="FFFFFF"/>
                </a:solidFill>
                <a:latin typeface="Arial" charset="0"/>
                <a:ea typeface="Arial" charset="0"/>
                <a:cs typeface="Arial" charset="0"/>
                <a:sym typeface="Cabin"/>
              </a:rPr>
              <a:t> adicionales. Estos se pueden utilizar para configurar </a:t>
            </a:r>
            <a:r>
              <a:rPr lang="en" sz="2000" u="none" strike="noStrike" cap="none" dirty="0">
                <a:solidFill>
                  <a:srgbClr val="FF9300"/>
                </a:solidFill>
                <a:latin typeface="Arial" charset="0"/>
                <a:ea typeface="Arial" charset="0"/>
                <a:cs typeface="Arial" charset="0"/>
                <a:sym typeface="Cabin"/>
              </a:rPr>
              <a:t>variables de instancia</a:t>
            </a:r>
            <a:r>
              <a:rPr lang="en" sz="2000" u="none" strike="noStrike" cap="none" dirty="0">
                <a:solidFill>
                  <a:srgbClr val="FFFFFF"/>
                </a:solidFill>
                <a:latin typeface="Arial" charset="0"/>
                <a:ea typeface="Arial" charset="0"/>
                <a:cs typeface="Arial" charset="0"/>
                <a:sym typeface="Cabin"/>
              </a:rPr>
              <a:t> </a:t>
            </a:r>
            <a:r>
              <a:rPr lang="en" sz="2000" dirty="0">
                <a:solidFill>
                  <a:srgbClr val="FFFFFF"/>
                </a:solidFill>
                <a:latin typeface="Arial" charset="0"/>
                <a:ea typeface="Arial" charset="0"/>
                <a:cs typeface="Arial" charset="0"/>
                <a:sym typeface="Cabin"/>
              </a:rPr>
              <a:t>para la instancia en particular de la clase</a:t>
            </a:r>
            <a:r>
              <a:rPr lang="en" sz="2000" u="none" strike="noStrike" cap="none" dirty="0">
                <a:solidFill>
                  <a:srgbClr val="FFFFFF"/>
                </a:solidFill>
                <a:latin typeface="Arial" charset="0"/>
                <a:ea typeface="Arial" charset="0"/>
                <a:cs typeface="Arial" charset="0"/>
                <a:sym typeface="Cabin"/>
              </a:rPr>
              <a:t> (i.e., para un objeto en particular).</a:t>
            </a:r>
          </a:p>
        </p:txBody>
      </p:sp>
      <p:sp>
        <p:nvSpPr>
          <p:cNvPr id="4" name="TextBox 3"/>
          <p:cNvSpPr txBox="1"/>
          <p:nvPr/>
        </p:nvSpPr>
        <p:spPr>
          <a:xfrm>
            <a:off x="7672489" y="4331855"/>
            <a:ext cx="1151277" cy="307777"/>
          </a:xfrm>
          <a:prstGeom prst="rect">
            <a:avLst/>
          </a:prstGeom>
          <a:noFill/>
        </p:spPr>
        <p:txBody>
          <a:bodyPr wrap="none" rtlCol="0">
            <a:spAutoFit/>
          </a:bodyPr>
          <a:lstStyle/>
          <a:p>
            <a:r>
              <a:rPr lang="en-US" dirty="0">
                <a:solidFill>
                  <a:schemeClr val="bg1"/>
                </a:solidFill>
                <a:latin typeface="Courier" charset="0"/>
                <a:ea typeface="Courier" charset="0"/>
                <a:cs typeface="Courier" charset="0"/>
              </a:rPr>
              <a:t>party5.py</a:t>
            </a:r>
          </a:p>
        </p:txBody>
      </p:sp>
      <p:sp>
        <p:nvSpPr>
          <p:cNvPr id="5" name="Shape 464"/>
          <p:cNvSpPr/>
          <p:nvPr/>
        </p:nvSpPr>
        <p:spPr>
          <a:xfrm>
            <a:off x="553999" y="171450"/>
            <a:ext cx="6225420"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dirty="0">
                <a:solidFill>
                  <a:srgbClr val="FFFFFF"/>
                </a:solidFill>
                <a:latin typeface="Courier"/>
                <a:ea typeface="Courier New"/>
                <a:cs typeface="Courier"/>
                <a:sym typeface="Courier New"/>
              </a:rPr>
              <a:t>Grupo</a:t>
            </a:r>
            <a:r>
              <a:rPr lang="en" sz="1600" i="0" u="none" strike="noStrike" cap="none" dirty="0">
                <a:solidFill>
                  <a:srgbClr val="FFFFFF"/>
                </a:solidFill>
                <a:latin typeface="Courier"/>
                <a:ea typeface="Courier New"/>
                <a:cs typeface="Courier"/>
                <a:sym typeface="Courier New"/>
              </a:rPr>
              <a:t>Animal:</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nombre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self.nombre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US" sz="1600" i="0" u="none" strike="noStrike" cap="none" dirty="0">
                <a:solidFill>
                  <a:srgbClr val="FFFFFF"/>
                </a:solidFill>
                <a:latin typeface="Courier"/>
                <a:ea typeface="Courier New"/>
                <a:cs typeface="Courier"/>
                <a:sym typeface="Courier New"/>
              </a:rPr>
              <a:t>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construido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def grupo(self)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self.nombre</a:t>
            </a:r>
            <a:r>
              <a:rPr lang="en" sz="1600" i="0" u="none" strike="noStrike" cap="none" dirty="0">
                <a:solidFill>
                  <a:srgbClr val="FFFFFF"/>
                </a:solidFill>
                <a:latin typeface="Courier"/>
                <a:ea typeface="Courier New"/>
                <a:cs typeface="Courier"/>
                <a:sym typeface="Courier New"/>
              </a:rPr>
              <a:t>,"recuento grupal",self.x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dirty="0">
                <a:solidFill>
                  <a:srgbClr val="FFFFFF"/>
                </a:solidFill>
                <a:latin typeface="Courier"/>
                <a:ea typeface="Courier New"/>
                <a:cs typeface="Courier"/>
                <a:sym typeface="Courier New"/>
              </a:rPr>
              <a:t>Grupo</a:t>
            </a:r>
            <a:r>
              <a:rPr lang="en" sz="1600" i="0" u="none" strike="noStrike" cap="none" dirty="0">
                <a:solidFill>
                  <a:srgbClr val="FFFFFF"/>
                </a:solidFill>
                <a:latin typeface="Courier"/>
                <a:ea typeface="Courier New"/>
                <a:cs typeface="Courier"/>
                <a:sym typeface="Courier New"/>
              </a:rPr>
              <a:t>Animal(</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dirty="0">
                <a:solidFill>
                  <a:srgbClr val="FFFFFF"/>
                </a:solidFill>
                <a:latin typeface="Courier"/>
                <a:ea typeface="Courier New"/>
                <a:cs typeface="Courier"/>
                <a:sym typeface="Courier New"/>
              </a:rPr>
              <a:t>Grupo</a:t>
            </a:r>
            <a:r>
              <a:rPr lang="en" sz="1600" i="0" u="none" strike="noStrike" cap="none" dirty="0">
                <a:solidFill>
                  <a:srgbClr val="FFFFFF"/>
                </a:solidFill>
                <a:latin typeface="Courier"/>
                <a:ea typeface="Courier New"/>
                <a:cs typeface="Courier"/>
                <a:sym typeface="Courier New"/>
              </a:rPr>
              <a:t>Animal(</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 sz="1600" dirty="0">
                <a:solidFill>
                  <a:srgbClr val="FFFFFF"/>
                </a:solidFill>
                <a:latin typeface="Courier"/>
                <a:ea typeface="Courier New"/>
                <a:cs typeface="Courier"/>
                <a:sym typeface="Courier New"/>
              </a:rPr>
              <a:t>s.</a:t>
            </a:r>
            <a:r>
              <a:rPr lang="en" sz="1600" i="0" u="none" strike="noStrike" cap="none" dirty="0">
                <a:solidFill>
                  <a:srgbClr val="FFFFFF"/>
                </a:solidFill>
                <a:latin typeface="Courier"/>
                <a:ea typeface="Courier New"/>
                <a:cs typeface="Courier"/>
                <a:sym typeface="Courier New"/>
              </a:rPr>
              <a:t>grupo</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j.grupo()</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s.grupo()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class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a:solidFill>
                  <a:srgbClr val="FF40FF"/>
                </a:solidFill>
                <a:latin typeface="Courier"/>
                <a:ea typeface="Courier New"/>
                <a:cs typeface="Courier"/>
                <a:sym typeface="Courier New"/>
              </a:rPr>
              <a:t>def __</a:t>
            </a:r>
            <a:r>
              <a:rPr lang="en-US" sz="1600" i="0" u="none" strike="noStrike" cap="none" dirty="0" err="1">
                <a:solidFill>
                  <a:srgbClr val="FF40FF"/>
                </a:solidFill>
                <a:latin typeface="Courier"/>
                <a:ea typeface="Courier New"/>
                <a:cs typeface="Courier"/>
                <a:sym typeface="Courier New"/>
              </a:rPr>
              <a:t>init</a:t>
            </a:r>
            <a:r>
              <a:rPr lang="en-US" sz="1600" i="0" u="none" strike="noStrike" cap="none" dirty="0">
                <a:solidFill>
                  <a:srgbClr val="FF40FF"/>
                </a:solidFill>
                <a:latin typeface="Courier"/>
                <a:ea typeface="Courier New"/>
                <a:cs typeface="Courier"/>
                <a:sym typeface="Courier New"/>
              </a:rPr>
              <a:t>__</a:t>
            </a:r>
            <a:r>
              <a:rPr lang="en-US" sz="1600" i="0" u="none" strike="noStrike" cap="none" dirty="0">
                <a:solidFill>
                  <a:srgbClr val="FFFFFF"/>
                </a:solidFill>
                <a:latin typeface="Courier"/>
                <a:ea typeface="Courier New"/>
                <a:cs typeface="Courier"/>
                <a:sym typeface="Courier New"/>
              </a:rPr>
              <a:t>(self, </a:t>
            </a:r>
            <a:r>
              <a:rPr lang="en-US" sz="1600" i="0" u="none" strike="noStrike" cap="none" dirty="0">
                <a:solidFill>
                  <a:srgbClr val="00F900"/>
                </a:solidFill>
                <a:latin typeface="Courier"/>
                <a:ea typeface="Courier New"/>
                <a:cs typeface="Courier"/>
                <a:sym typeface="Courier New"/>
              </a:rPr>
              <a:t>z</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self.nombre</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construido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def </a:t>
            </a:r>
            <a:r>
              <a:rPr lang="en-US" sz="1600" i="0" u="none" strike="noStrike" cap="none" dirty="0" err="1">
                <a:solidFill>
                  <a:srgbClr val="FFFFFF"/>
                </a:solidFill>
                <a:latin typeface="Courier"/>
                <a:ea typeface="Courier New"/>
                <a:cs typeface="Courier"/>
                <a:sym typeface="Courier New"/>
              </a:rPr>
              <a:t>grupo</a:t>
            </a:r>
            <a:r>
              <a:rPr lang="en-US" sz="1600" i="0" u="none" strike="noStrike" cap="none" dirty="0">
                <a:solidFill>
                  <a:srgbClr val="FFFFFF"/>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recuento</a:t>
            </a: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grupal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s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"Sally"</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j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"Jim"</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US" sz="1600" dirty="0" err="1">
                <a:solidFill>
                  <a:srgbClr val="FFFFFF"/>
                </a:solidFill>
                <a:latin typeface="Courier"/>
                <a:ea typeface="Courier New"/>
                <a:cs typeface="Courier"/>
                <a:sym typeface="Courier New"/>
              </a:rPr>
              <a:t>s.</a:t>
            </a:r>
            <a:r>
              <a:rPr lang="en-US" sz="1600" i="0" u="none" strike="noStrike" cap="none" dirty="0" err="1">
                <a:solidFill>
                  <a:srgbClr val="FFFFFF"/>
                </a:solidFill>
                <a:latin typeface="Courier"/>
                <a:ea typeface="Courier New"/>
                <a:cs typeface="Courier"/>
                <a:sym typeface="Courier New"/>
              </a:rPr>
              <a:t>grupo</a:t>
            </a:r>
            <a:r>
              <a:rPr lang="en-US" sz="1600"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j.grupo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s.grupo</a:t>
            </a:r>
            <a:r>
              <a:rPr lang="en-US" sz="1600" i="0" u="none" strike="noStrike" cap="none" dirty="0">
                <a:solidFill>
                  <a:srgbClr val="FFFFFF"/>
                </a:solidFill>
                <a:latin typeface="Courier"/>
                <a:ea typeface="Courier New"/>
                <a:cs typeface="Courier"/>
                <a:sym typeface="Courier New"/>
              </a:rPr>
              <a:t>()</a:t>
            </a:r>
          </a:p>
        </p:txBody>
      </p:sp>
    </p:spTree>
    <p:extLst>
      <p:ext uri="{BB962C8B-B14F-4D97-AF65-F5344CB8AC3E}">
        <p14:creationId xmlns:p14="http://schemas.microsoft.com/office/powerpoint/2010/main" val="15264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class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a:solidFill>
                  <a:srgbClr val="FF40FF"/>
                </a:solidFill>
                <a:latin typeface="Courier"/>
                <a:ea typeface="Courier New"/>
                <a:cs typeface="Courier"/>
                <a:sym typeface="Courier New"/>
              </a:rPr>
              <a:t>def __</a:t>
            </a:r>
            <a:r>
              <a:rPr lang="en-US" sz="1600" i="0" u="none" strike="noStrike" cap="none" dirty="0" err="1">
                <a:solidFill>
                  <a:srgbClr val="FF40FF"/>
                </a:solidFill>
                <a:latin typeface="Courier"/>
                <a:ea typeface="Courier New"/>
                <a:cs typeface="Courier"/>
                <a:sym typeface="Courier New"/>
              </a:rPr>
              <a:t>init</a:t>
            </a:r>
            <a:r>
              <a:rPr lang="en-US" sz="1600" i="0" u="none" strike="noStrike" cap="none" dirty="0">
                <a:solidFill>
                  <a:srgbClr val="FF40FF"/>
                </a:solidFill>
                <a:latin typeface="Courier"/>
                <a:ea typeface="Courier New"/>
                <a:cs typeface="Courier"/>
                <a:sym typeface="Courier New"/>
              </a:rPr>
              <a:t>__</a:t>
            </a:r>
            <a:r>
              <a:rPr lang="en-US" sz="1600" i="0" u="none" strike="noStrike" cap="none" dirty="0">
                <a:solidFill>
                  <a:srgbClr val="FFFFFF"/>
                </a:solidFill>
                <a:latin typeface="Courier"/>
                <a:ea typeface="Courier New"/>
                <a:cs typeface="Courier"/>
                <a:sym typeface="Courier New"/>
              </a:rPr>
              <a:t>(self, </a:t>
            </a:r>
            <a:r>
              <a:rPr lang="en-US" sz="1600" i="0" u="none" strike="noStrike" cap="none" dirty="0">
                <a:solidFill>
                  <a:srgbClr val="00F900"/>
                </a:solidFill>
                <a:latin typeface="Courier"/>
                <a:ea typeface="Courier New"/>
                <a:cs typeface="Courier"/>
                <a:sym typeface="Courier New"/>
              </a:rPr>
              <a:t>z</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self.nombre</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construido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def </a:t>
            </a:r>
            <a:r>
              <a:rPr lang="en-US" sz="1600" i="0" u="none" strike="noStrike" cap="none" dirty="0" err="1">
                <a:solidFill>
                  <a:srgbClr val="FFFFFF"/>
                </a:solidFill>
                <a:latin typeface="Courier"/>
                <a:ea typeface="Courier New"/>
                <a:cs typeface="Courier"/>
                <a:sym typeface="Courier New"/>
              </a:rPr>
              <a:t>grupo</a:t>
            </a:r>
            <a:r>
              <a:rPr lang="en-US" sz="1600" i="0" u="none" strike="noStrike" cap="none" dirty="0">
                <a:solidFill>
                  <a:srgbClr val="FFFFFF"/>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recuento</a:t>
            </a: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grupal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s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"Sally"</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j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"Jim"</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US" sz="1600" dirty="0" err="1">
                <a:solidFill>
                  <a:srgbClr val="FFFFFF"/>
                </a:solidFill>
                <a:latin typeface="Courier"/>
                <a:ea typeface="Courier New"/>
                <a:cs typeface="Courier"/>
                <a:sym typeface="Courier New"/>
              </a:rPr>
              <a:t>s.</a:t>
            </a:r>
            <a:r>
              <a:rPr lang="en-US" sz="1600" i="0" u="none" strike="noStrike" cap="none" dirty="0" err="1">
                <a:solidFill>
                  <a:srgbClr val="FFFFFF"/>
                </a:solidFill>
                <a:latin typeface="Courier"/>
                <a:ea typeface="Courier New"/>
                <a:cs typeface="Courier"/>
                <a:sym typeface="Courier New"/>
              </a:rPr>
              <a:t>grupo</a:t>
            </a:r>
            <a:r>
              <a:rPr lang="en-US" sz="1600"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j.grupo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s.grupo</a:t>
            </a:r>
            <a:r>
              <a:rPr lang="en-US"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100" y="2197100"/>
              <a:ext cx="34670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nombre:</a:t>
              </a:r>
            </a:p>
          </p:txBody>
        </p:sp>
      </p:grpSp>
    </p:spTree>
    <p:extLst>
      <p:ext uri="{BB962C8B-B14F-4D97-AF65-F5344CB8AC3E}">
        <p14:creationId xmlns:p14="http://schemas.microsoft.com/office/powerpoint/2010/main" val="574816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class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a:solidFill>
                  <a:srgbClr val="FF40FF"/>
                </a:solidFill>
                <a:latin typeface="Courier"/>
                <a:ea typeface="Courier New"/>
                <a:cs typeface="Courier"/>
                <a:sym typeface="Courier New"/>
              </a:rPr>
              <a:t>def __</a:t>
            </a:r>
            <a:r>
              <a:rPr lang="en-US" sz="1600" i="0" u="none" strike="noStrike" cap="none" dirty="0" err="1">
                <a:solidFill>
                  <a:srgbClr val="FF40FF"/>
                </a:solidFill>
                <a:latin typeface="Courier"/>
                <a:ea typeface="Courier New"/>
                <a:cs typeface="Courier"/>
                <a:sym typeface="Courier New"/>
              </a:rPr>
              <a:t>init</a:t>
            </a:r>
            <a:r>
              <a:rPr lang="en-US" sz="1600" i="0" u="none" strike="noStrike" cap="none" dirty="0">
                <a:solidFill>
                  <a:srgbClr val="FF40FF"/>
                </a:solidFill>
                <a:latin typeface="Courier"/>
                <a:ea typeface="Courier New"/>
                <a:cs typeface="Courier"/>
                <a:sym typeface="Courier New"/>
              </a:rPr>
              <a:t>__</a:t>
            </a:r>
            <a:r>
              <a:rPr lang="en-US" sz="1600" i="0" u="none" strike="noStrike" cap="none" dirty="0">
                <a:solidFill>
                  <a:srgbClr val="FFFFFF"/>
                </a:solidFill>
                <a:latin typeface="Courier"/>
                <a:ea typeface="Courier New"/>
                <a:cs typeface="Courier"/>
                <a:sym typeface="Courier New"/>
              </a:rPr>
              <a:t>(self, </a:t>
            </a:r>
            <a:r>
              <a:rPr lang="en-US" sz="1600" i="0" u="none" strike="noStrike" cap="none" dirty="0">
                <a:solidFill>
                  <a:srgbClr val="00F900"/>
                </a:solidFill>
                <a:latin typeface="Courier"/>
                <a:ea typeface="Courier New"/>
                <a:cs typeface="Courier"/>
                <a:sym typeface="Courier New"/>
              </a:rPr>
              <a:t>z</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self.nombre</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construido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def </a:t>
            </a:r>
            <a:r>
              <a:rPr lang="en-US" sz="1600" i="0" u="none" strike="noStrike" cap="none" dirty="0" err="1">
                <a:solidFill>
                  <a:srgbClr val="FFFFFF"/>
                </a:solidFill>
                <a:latin typeface="Courier"/>
                <a:ea typeface="Courier New"/>
                <a:cs typeface="Courier"/>
                <a:sym typeface="Courier New"/>
              </a:rPr>
              <a:t>grupo</a:t>
            </a:r>
            <a:r>
              <a:rPr lang="en-US" sz="1600" i="0" u="none" strike="noStrike" cap="none" dirty="0">
                <a:solidFill>
                  <a:srgbClr val="FFFFFF"/>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recuento</a:t>
            </a: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grupal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s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"Sally"</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j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"Jim"</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US" sz="1600" dirty="0" err="1">
                <a:solidFill>
                  <a:srgbClr val="FFFFFF"/>
                </a:solidFill>
                <a:latin typeface="Courier"/>
                <a:ea typeface="Courier New"/>
                <a:cs typeface="Courier"/>
                <a:sym typeface="Courier New"/>
              </a:rPr>
              <a:t>s.</a:t>
            </a:r>
            <a:r>
              <a:rPr lang="en-US" sz="1600" i="0" u="none" strike="noStrike" cap="none" dirty="0" err="1">
                <a:solidFill>
                  <a:srgbClr val="FFFFFF"/>
                </a:solidFill>
                <a:latin typeface="Courier"/>
                <a:ea typeface="Courier New"/>
                <a:cs typeface="Courier"/>
                <a:sym typeface="Courier New"/>
              </a:rPr>
              <a:t>grupo</a:t>
            </a:r>
            <a:r>
              <a:rPr lang="en-US" sz="1600"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j.grupo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s.grupo</a:t>
            </a:r>
            <a:r>
              <a:rPr lang="en-US"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1" y="520699"/>
              <a:ext cx="3009472"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099" y="2197100"/>
              <a:ext cx="3885773"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nombre: </a:t>
              </a:r>
              <a:r>
                <a:rPr lang="en-US" sz="2500" u="none" strike="noStrike" cap="none" dirty="0">
                  <a:solidFill>
                    <a:srgbClr val="000000"/>
                  </a:solidFill>
                  <a:latin typeface="Arial" charset="0"/>
                  <a:ea typeface="Arial" charset="0"/>
                  <a:cs typeface="Arial" charset="0"/>
                  <a:sym typeface="Cabin"/>
                </a:rPr>
                <a:t>Sally</a:t>
              </a:r>
              <a:r>
                <a:rPr lang="en" sz="2500" u="none" strike="noStrike" cap="none" dirty="0">
                  <a:solidFill>
                    <a:srgbClr val="000000"/>
                  </a:solidFill>
                  <a:latin typeface="Arial" charset="0"/>
                  <a:ea typeface="Arial" charset="0"/>
                  <a:cs typeface="Arial" charset="0"/>
                  <a:sym typeface="Cabin"/>
                </a:rPr>
                <a:t> </a:t>
              </a:r>
            </a:p>
          </p:txBody>
        </p:sp>
      </p:grpSp>
      <p:grpSp>
        <p:nvGrpSpPr>
          <p:cNvPr id="472" name="Shape 472"/>
          <p:cNvGrpSpPr/>
          <p:nvPr/>
        </p:nvGrpSpPr>
        <p:grpSpPr>
          <a:xfrm>
            <a:off x="6324599" y="2899954"/>
            <a:ext cx="2668930" cy="1543050"/>
            <a:chOff x="0" y="0"/>
            <a:chExt cx="4762499" cy="4000500"/>
          </a:xfrm>
        </p:grpSpPr>
        <p:sp>
          <p:nvSpPr>
            <p:cNvPr id="473" name="Shape 473"/>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j</a:t>
              </a:r>
            </a:p>
          </p:txBody>
        </p:sp>
        <p:sp>
          <p:nvSpPr>
            <p:cNvPr id="474" name="Shape 474"/>
            <p:cNvSpPr/>
            <p:nvPr/>
          </p:nvSpPr>
          <p:spPr>
            <a:xfrm>
              <a:off x="1422399" y="520699"/>
              <a:ext cx="300947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5" name="Shape 475"/>
            <p:cNvSpPr/>
            <p:nvPr/>
          </p:nvSpPr>
          <p:spPr>
            <a:xfrm>
              <a:off x="266698" y="2197100"/>
              <a:ext cx="4165172"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nombre:</a:t>
              </a:r>
              <a:r>
                <a:rPr lang="en-US" sz="2500" u="none" strike="noStrike" cap="none" dirty="0">
                  <a:solidFill>
                    <a:srgbClr val="000000"/>
                  </a:solidFill>
                  <a:latin typeface="Arial" charset="0"/>
                  <a:ea typeface="Arial" charset="0"/>
                  <a:cs typeface="Arial" charset="0"/>
                  <a:sym typeface="Cabin"/>
                </a:rPr>
                <a:t>  Jim</a:t>
              </a:r>
              <a:endParaRPr lang="en" sz="2500" u="none" strike="noStrike" cap="none" dirty="0">
                <a:solidFill>
                  <a:srgbClr val="000000"/>
                </a:solidFill>
                <a:latin typeface="Arial" charset="0"/>
                <a:ea typeface="Arial" charset="0"/>
                <a:cs typeface="Arial" charset="0"/>
                <a:sym typeface="Cabin"/>
              </a:endParaRPr>
            </a:p>
          </p:txBody>
        </p:sp>
      </p:grpSp>
      <p:sp>
        <p:nvSpPr>
          <p:cNvPr id="483" name="Shape 483"/>
          <p:cNvSpPr/>
          <p:nvPr/>
        </p:nvSpPr>
        <p:spPr>
          <a:xfrm>
            <a:off x="3589585" y="3473952"/>
            <a:ext cx="2427514"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Tenemos dos instancias independientes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class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a:solidFill>
                  <a:srgbClr val="FF40FF"/>
                </a:solidFill>
                <a:latin typeface="Courier"/>
                <a:ea typeface="Courier New"/>
                <a:cs typeface="Courier"/>
                <a:sym typeface="Courier New"/>
              </a:rPr>
              <a:t>def __</a:t>
            </a:r>
            <a:r>
              <a:rPr lang="en-US" sz="1600" i="0" u="none" strike="noStrike" cap="none" dirty="0" err="1">
                <a:solidFill>
                  <a:srgbClr val="FF40FF"/>
                </a:solidFill>
                <a:latin typeface="Courier"/>
                <a:ea typeface="Courier New"/>
                <a:cs typeface="Courier"/>
                <a:sym typeface="Courier New"/>
              </a:rPr>
              <a:t>init</a:t>
            </a:r>
            <a:r>
              <a:rPr lang="en-US" sz="1600" i="0" u="none" strike="noStrike" cap="none" dirty="0">
                <a:solidFill>
                  <a:srgbClr val="FF40FF"/>
                </a:solidFill>
                <a:latin typeface="Courier"/>
                <a:ea typeface="Courier New"/>
                <a:cs typeface="Courier"/>
                <a:sym typeface="Courier New"/>
              </a:rPr>
              <a:t>__</a:t>
            </a:r>
            <a:r>
              <a:rPr lang="en-US" sz="1600" i="0" u="none" strike="noStrike" cap="none" dirty="0">
                <a:solidFill>
                  <a:srgbClr val="FFFFFF"/>
                </a:solidFill>
                <a:latin typeface="Courier"/>
                <a:ea typeface="Courier New"/>
                <a:cs typeface="Courier"/>
                <a:sym typeface="Courier New"/>
              </a:rPr>
              <a:t>(self, </a:t>
            </a:r>
            <a:r>
              <a:rPr lang="en-US" sz="1600" i="0" u="none" strike="noStrike" cap="none" dirty="0">
                <a:solidFill>
                  <a:srgbClr val="00F900"/>
                </a:solidFill>
                <a:latin typeface="Courier"/>
                <a:ea typeface="Courier New"/>
                <a:cs typeface="Courier"/>
                <a:sym typeface="Courier New"/>
              </a:rPr>
              <a:t>z</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9300"/>
                </a:solidFill>
                <a:latin typeface="Courier"/>
                <a:ea typeface="Courier New"/>
                <a:cs typeface="Courier"/>
                <a:sym typeface="Courier New"/>
              </a:rPr>
              <a:t>self.nombre</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construido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def </a:t>
            </a:r>
            <a:r>
              <a:rPr lang="en-US" sz="1600" i="0" u="none" strike="noStrike" cap="none" dirty="0" err="1">
                <a:solidFill>
                  <a:srgbClr val="FFFFFF"/>
                </a:solidFill>
                <a:latin typeface="Courier"/>
                <a:ea typeface="Courier New"/>
                <a:cs typeface="Courier"/>
                <a:sym typeface="Courier New"/>
              </a:rPr>
              <a:t>grupo</a:t>
            </a:r>
            <a:r>
              <a:rPr lang="en-US" sz="1600" i="0" u="none" strike="noStrike" cap="none" dirty="0">
                <a:solidFill>
                  <a:srgbClr val="FFFFFF"/>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9300"/>
                </a:solidFill>
                <a:latin typeface="Courier"/>
                <a:ea typeface="Courier New"/>
                <a:cs typeface="Courier"/>
                <a:sym typeface="Courier New"/>
              </a:rPr>
              <a:t>self.</a:t>
            </a:r>
            <a:r>
              <a:rPr lang="en-US" sz="1600" i="0" u="none" strike="noStrike" cap="none" dirty="0" err="1">
                <a:solidFill>
                  <a:srgbClr val="FF9300"/>
                </a:solidFill>
                <a:latin typeface="Courier"/>
                <a:ea typeface="Courier New"/>
                <a:cs typeface="Courier"/>
                <a:sym typeface="Courier New"/>
              </a:rPr>
              <a:t>nombre</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recuento</a:t>
            </a:r>
            <a:r>
              <a:rPr lang="en-US" sz="1600" i="0" u="none" strike="noStrike" cap="none" dirty="0">
                <a:solidFill>
                  <a:srgbClr val="FFFFFF"/>
                </a:solidFill>
                <a:latin typeface="Courier"/>
                <a:ea typeface="Courier New"/>
                <a:cs typeface="Courier"/>
                <a:sym typeface="Courier New"/>
              </a:rPr>
              <a:t> </a:t>
            </a:r>
            <a:r>
              <a:rPr lang="en-US" sz="1600" i="0" u="none" strike="noStrike" cap="none" dirty="0" err="1">
                <a:solidFill>
                  <a:srgbClr val="FFFFFF"/>
                </a:solidFill>
                <a:latin typeface="Courier"/>
                <a:ea typeface="Courier New"/>
                <a:cs typeface="Courier"/>
                <a:sym typeface="Courier New"/>
              </a:rPr>
              <a:t>grupal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s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"Sally"</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a:solidFill>
                  <a:srgbClr val="FFFFFF"/>
                </a:solidFill>
                <a:latin typeface="Courier"/>
                <a:ea typeface="Courier New"/>
                <a:cs typeface="Courier"/>
                <a:sym typeface="Courier New"/>
              </a:rPr>
              <a:t>j = </a:t>
            </a:r>
            <a:r>
              <a:rPr lang="en-US" sz="1600" dirty="0" err="1">
                <a:solidFill>
                  <a:srgbClr val="FFFFFF"/>
                </a:solidFill>
                <a:latin typeface="Courier"/>
                <a:ea typeface="Courier New"/>
                <a:cs typeface="Courier"/>
                <a:sym typeface="Courier New"/>
              </a:rPr>
              <a:t>Grupo</a:t>
            </a:r>
            <a:r>
              <a:rPr lang="en-US" sz="1600" i="0" u="none" strike="noStrike" cap="none" dirty="0" err="1">
                <a:solidFill>
                  <a:srgbClr val="FFFFFF"/>
                </a:solidFill>
                <a:latin typeface="Courier"/>
                <a:ea typeface="Courier New"/>
                <a:cs typeface="Courier"/>
                <a:sym typeface="Courier New"/>
              </a:rPr>
              <a:t>Animal</a:t>
            </a:r>
            <a:r>
              <a:rPr lang="en-US" sz="1600" i="0" u="none" strike="noStrike" cap="none" dirty="0">
                <a:solidFill>
                  <a:srgbClr val="FFFFFF"/>
                </a:solidFill>
                <a:latin typeface="Courier"/>
                <a:ea typeface="Courier New"/>
                <a:cs typeface="Courier"/>
                <a:sym typeface="Courier New"/>
              </a:rPr>
              <a:t>(</a:t>
            </a:r>
            <a:r>
              <a:rPr lang="en-US" sz="1600" i="0" u="none" strike="noStrike" cap="none" dirty="0">
                <a:solidFill>
                  <a:srgbClr val="00F900"/>
                </a:solidFill>
                <a:latin typeface="Courier"/>
                <a:ea typeface="Courier New"/>
                <a:cs typeface="Courier"/>
                <a:sym typeface="Courier New"/>
              </a:rPr>
              <a:t>"Jim"</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US" sz="1600" dirty="0" err="1">
                <a:solidFill>
                  <a:srgbClr val="FFFFFF"/>
                </a:solidFill>
                <a:latin typeface="Courier"/>
                <a:ea typeface="Courier New"/>
                <a:cs typeface="Courier"/>
                <a:sym typeface="Courier New"/>
              </a:rPr>
              <a:t>s.</a:t>
            </a:r>
            <a:r>
              <a:rPr lang="en-US" sz="1600" i="0" u="none" strike="noStrike" cap="none" dirty="0" err="1">
                <a:solidFill>
                  <a:srgbClr val="FFFFFF"/>
                </a:solidFill>
                <a:latin typeface="Courier"/>
                <a:ea typeface="Courier New"/>
                <a:cs typeface="Courier"/>
                <a:sym typeface="Courier New"/>
              </a:rPr>
              <a:t>grupo</a:t>
            </a:r>
            <a:r>
              <a:rPr lang="en-US" sz="1600"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j.grupo</a:t>
            </a:r>
            <a:r>
              <a:rPr lang="en-US"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1600" i="0" u="none" strike="noStrike" cap="none" dirty="0" err="1">
                <a:solidFill>
                  <a:srgbClr val="FFFFFF"/>
                </a:solidFill>
                <a:latin typeface="Courier"/>
                <a:ea typeface="Courier New"/>
                <a:cs typeface="Courier"/>
                <a:sym typeface="Courier New"/>
              </a:rPr>
              <a:t>s.grupo</a:t>
            </a:r>
            <a:r>
              <a:rPr lang="en-US" sz="1600" i="0" u="none" strike="noStrike" cap="none" dirty="0">
                <a:solidFill>
                  <a:srgbClr val="FFFFFF"/>
                </a:solidFill>
                <a:latin typeface="Courier"/>
                <a:ea typeface="Courier New"/>
                <a:cs typeface="Courier"/>
                <a:sym typeface="Courier New"/>
              </a:rPr>
              <a:t>()</a:t>
            </a:r>
          </a:p>
        </p:txBody>
      </p:sp>
      <p:sp>
        <p:nvSpPr>
          <p:cNvPr id="2" name="Rectangle 1"/>
          <p:cNvSpPr/>
          <p:nvPr/>
        </p:nvSpPr>
        <p:spPr>
          <a:xfrm>
            <a:off x="6360428" y="855280"/>
            <a:ext cx="2654894" cy="1169551"/>
          </a:xfrm>
          <a:prstGeom prst="rect">
            <a:avLst/>
          </a:prstGeom>
        </p:spPr>
        <p:txBody>
          <a:bodyPr wrap="none">
            <a:spAutoFit/>
          </a:bodyPr>
          <a:lstStyle/>
          <a:p>
            <a:pPr lvl="0">
              <a:buClr>
                <a:srgbClr val="FFFFFF"/>
              </a:buClr>
              <a:buSzPct val="25000"/>
            </a:pPr>
            <a:r>
              <a:rPr lang="en" dirty="0">
                <a:solidFill>
                  <a:srgbClr val="FFFFFF"/>
                </a:solidFill>
                <a:latin typeface="Courier"/>
                <a:ea typeface="Courier New"/>
                <a:cs typeface="Courier"/>
                <a:sym typeface="Courier New"/>
              </a:rPr>
              <a:t>Sally construido</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construido</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recuento grupal 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recuento grupal 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recuento grupal 2</a:t>
            </a:r>
          </a:p>
        </p:txBody>
      </p:sp>
    </p:spTree>
    <p:extLst>
      <p:ext uri="{BB962C8B-B14F-4D97-AF65-F5344CB8AC3E}">
        <p14:creationId xmlns:p14="http://schemas.microsoft.com/office/powerpoint/2010/main" val="1954127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D966"/>
                </a:solidFill>
                <a:latin typeface="Arial" charset="0"/>
                <a:ea typeface="Arial" charset="0"/>
                <a:cs typeface="Arial" charset="0"/>
                <a:sym typeface="Cabin"/>
              </a:rPr>
              <a:t>Herencia</a:t>
            </a:r>
          </a:p>
        </p:txBody>
      </p:sp>
      <p:sp>
        <p:nvSpPr>
          <p:cNvPr id="499" name="Shape 499"/>
          <p:cNvSpPr txBox="1">
            <a:spLocks noGrp="1"/>
          </p:cNvSpPr>
          <p:nvPr>
            <p:ph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sng" strike="noStrike" cap="none" dirty="0">
                <a:solidFill>
                  <a:srgbClr val="FFFFFF"/>
                </a:solidFill>
                <a:latin typeface="Arial" charset="0"/>
                <a:ea typeface="Arial" charset="0"/>
                <a:cs typeface="Arial" charset="0"/>
                <a:sym typeface="Cabin"/>
              </a:rPr>
              <a:t>http://es.wikipedia.org/wiki/Herencia_(inform%C3%A1tica)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n" sz="4700" u="none" strike="noStrike" cap="none" dirty="0">
                <a:solidFill>
                  <a:srgbClr val="FFD966"/>
                </a:solidFill>
                <a:sym typeface="Cabin"/>
              </a:rPr>
              <a:t>Herencia</a:t>
            </a:r>
          </a:p>
        </p:txBody>
      </p:sp>
      <p:sp>
        <p:nvSpPr>
          <p:cNvPr id="505" name="Shape 505"/>
          <p:cNvSpPr txBox="1">
            <a:spLocks noGrp="1"/>
          </p:cNvSpPr>
          <p:nvPr>
            <p:ph idx="1"/>
          </p:nvPr>
        </p:nvSpPr>
        <p:spPr>
          <a:prstGeom prst="rect">
            <a:avLst/>
          </a:prstGeom>
          <a:noFill/>
          <a:ln>
            <a:noFill/>
          </a:ln>
        </p:spPr>
        <p:txBody>
          <a:bodyPr lIns="21050" tIns="21050" rIns="21050" bIns="21050" anchor="ctr" anchorCtr="0">
            <a:noAutofit/>
          </a:bodyPr>
          <a:lstStyle/>
          <a:p>
            <a:pPr marL="457200" marR="0" lvl="0" indent="-374650" algn="l" rtl="0">
              <a:lnSpc>
                <a:spcPct val="100000"/>
              </a:lnSpc>
              <a:spcBef>
                <a:spcPts val="0"/>
              </a:spcBef>
              <a:spcAft>
                <a:spcPts val="0"/>
              </a:spcAft>
              <a:buSzPct val="100000"/>
              <a:buFont typeface="Cabin"/>
            </a:pPr>
            <a:r>
              <a:rPr lang="en" sz="2300" u="none" strike="noStrike" cap="none" dirty="0">
                <a:solidFill>
                  <a:srgbClr val="FFFFFF"/>
                </a:solidFill>
                <a:sym typeface="Cabin"/>
              </a:rPr>
              <a:t>Cuando hacemos una nueva clase - podemos reutilizar una clase existente y </a:t>
            </a:r>
            <a:r>
              <a:rPr lang="en" sz="2300" dirty="0">
                <a:solidFill>
                  <a:srgbClr val="FF9300"/>
                </a:solidFill>
                <a:sym typeface="Cabin"/>
              </a:rPr>
              <a:t>heredar</a:t>
            </a:r>
            <a:r>
              <a:rPr lang="en" sz="2300" u="none" strike="noStrike" cap="none" dirty="0">
                <a:solidFill>
                  <a:srgbClr val="FFFFFF"/>
                </a:solidFill>
                <a:sym typeface="Cabin"/>
              </a:rPr>
              <a:t> </a:t>
            </a:r>
            <a:r>
              <a:rPr lang="en" sz="2300" dirty="0">
                <a:solidFill>
                  <a:srgbClr val="FFFFFF"/>
                </a:solidFill>
                <a:sym typeface="Cabin"/>
              </a:rPr>
              <a:t>todas las capacidades de una clase existente y además agregar nuestra parte para hacer nuestra nueva clase</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n" sz="2300" dirty="0">
                <a:solidFill>
                  <a:srgbClr val="FFFFFF"/>
                </a:solidFill>
                <a:sym typeface="Cabin"/>
              </a:rPr>
              <a:t>Otra forma</a:t>
            </a:r>
            <a:r>
              <a:rPr lang="en" sz="2300" u="none" strike="noStrike" cap="none" dirty="0">
                <a:solidFill>
                  <a:srgbClr val="FFFFFF"/>
                </a:solidFill>
                <a:sym typeface="Cabin"/>
              </a:rPr>
              <a:t> de almacenar y reutilizar</a:t>
            </a:r>
          </a:p>
          <a:p>
            <a:pPr marL="457200" marR="0" lvl="0" indent="-374650" algn="l" rtl="0">
              <a:lnSpc>
                <a:spcPct val="100000"/>
              </a:lnSpc>
              <a:spcBef>
                <a:spcPts val="1400"/>
              </a:spcBef>
              <a:spcAft>
                <a:spcPts val="0"/>
              </a:spcAft>
              <a:buClr>
                <a:srgbClr val="FFFFFF"/>
              </a:buClr>
              <a:buSzPct val="100000"/>
              <a:buFont typeface="Cabin"/>
            </a:pPr>
            <a:r>
              <a:rPr lang="en" sz="2300" u="none" strike="noStrike" cap="none" dirty="0">
                <a:solidFill>
                  <a:srgbClr val="FFFFFF"/>
                </a:solidFill>
                <a:sym typeface="Cabin"/>
              </a:rPr>
              <a:t>Escribe una vez - reutiliza muchas veces</a:t>
            </a:r>
          </a:p>
          <a:p>
            <a:pPr marL="457200" marR="0" lvl="0" indent="-374650" algn="l" rtl="0">
              <a:lnSpc>
                <a:spcPct val="100000"/>
              </a:lnSpc>
              <a:spcBef>
                <a:spcPts val="1400"/>
              </a:spcBef>
              <a:spcAft>
                <a:spcPts val="0"/>
              </a:spcAft>
              <a:buClr>
                <a:srgbClr val="FFFFFF"/>
              </a:buClr>
              <a:buSzPct val="100000"/>
              <a:buFont typeface="Cabin"/>
            </a:pPr>
            <a:r>
              <a:rPr lang="en" sz="2300" u="none" strike="noStrike" cap="none" dirty="0">
                <a:solidFill>
                  <a:srgbClr val="FFFFFF"/>
                </a:solidFill>
                <a:sym typeface="Cabin"/>
              </a:rPr>
              <a:t>La nueva clase (hija) tiene todas las capacidades de la vieja clase (padre) - y algo más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438" y="503064"/>
            <a:ext cx="5578764" cy="4163905"/>
          </a:xfrm>
          <a:prstGeom prst="rect">
            <a:avLst/>
          </a:prstGeom>
        </p:spPr>
      </p:pic>
      <p:sp>
        <p:nvSpPr>
          <p:cNvPr id="162" name="Shape 162"/>
          <p:cNvSpPr/>
          <p:nvPr/>
        </p:nvSpPr>
        <p:spPr>
          <a:xfrm>
            <a:off x="250067" y="4747491"/>
            <a:ext cx="8893932" cy="396008"/>
          </a:xfrm>
          <a:prstGeom prst="rect">
            <a:avLst/>
          </a:prstGeom>
          <a:noFill/>
          <a:ln>
            <a:noFill/>
          </a:ln>
        </p:spPr>
        <p:txBody>
          <a:bodyPr lIns="37875" tIns="18925" rIns="37875" bIns="18925"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1800" u="none" strike="noStrike" cap="none" dirty="0">
                <a:solidFill>
                  <a:srgbClr val="FFFF00"/>
                </a:solidFill>
                <a:latin typeface="Arial" charset="0"/>
                <a:ea typeface="Arial" charset="0"/>
                <a:cs typeface="Arial" charset="0"/>
                <a:sym typeface="Cabin"/>
              </a:rPr>
              <a:t>https://</a:t>
            </a:r>
            <a:r>
              <a:rPr lang="en" sz="1800" u="none" strike="noStrike" cap="none" dirty="0" err="1">
                <a:solidFill>
                  <a:srgbClr val="FFFF00"/>
                </a:solidFill>
                <a:latin typeface="Arial" charset="0"/>
                <a:ea typeface="Arial" charset="0"/>
                <a:cs typeface="Arial" charset="0"/>
                <a:sym typeface="Cabin"/>
              </a:rPr>
              <a:t>docs.python.org</a:t>
            </a:r>
            <a:r>
              <a:rPr lang="en" sz="1800" u="none" strike="noStrike" cap="none" dirty="0">
                <a:solidFill>
                  <a:srgbClr val="FFFF00"/>
                </a:solidFill>
                <a:latin typeface="Arial" charset="0"/>
                <a:ea typeface="Arial" charset="0"/>
                <a:cs typeface="Arial" charset="0"/>
                <a:sym typeface="Cabin"/>
              </a:rPr>
              <a:t>/</a:t>
            </a:r>
            <a:r>
              <a:rPr lang="en-US" sz="1800" u="none" strike="noStrike" cap="none" dirty="0">
                <a:solidFill>
                  <a:srgbClr val="FFFF00"/>
                </a:solidFill>
                <a:latin typeface="Arial" charset="0"/>
                <a:ea typeface="Arial" charset="0"/>
                <a:cs typeface="Arial" charset="0"/>
                <a:sym typeface="Cabin"/>
              </a:rPr>
              <a:t>3</a:t>
            </a:r>
            <a:r>
              <a:rPr lang="en" sz="1800" u="none" strike="noStrike" cap="none" dirty="0">
                <a:solidFill>
                  <a:srgbClr val="FFFF00"/>
                </a:solidFill>
                <a:latin typeface="Arial" charset="0"/>
                <a:ea typeface="Arial" charset="0"/>
                <a:cs typeface="Arial" charset="0"/>
                <a:sym typeface="Cabin"/>
              </a:rPr>
              <a:t>/library/sqlite3.html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650081" y="428625"/>
            <a:ext cx="6157119"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000" u="none" strike="noStrike" cap="none" dirty="0">
                <a:solidFill>
                  <a:srgbClr val="FFFFFF"/>
                </a:solidFill>
                <a:sym typeface="Cabin"/>
              </a:rPr>
              <a:t>Terminología: </a:t>
            </a:r>
            <a:r>
              <a:rPr lang="en" sz="4000" dirty="0">
                <a:solidFill>
                  <a:srgbClr val="FF9300"/>
                </a:solidFill>
                <a:sym typeface="Cabin"/>
              </a:rPr>
              <a:t>Herencia</a:t>
            </a:r>
            <a:endParaRPr lang="en" sz="4000" u="none" strike="noStrike" cap="none" dirty="0">
              <a:solidFill>
                <a:srgbClr val="FF9300"/>
              </a:solidFill>
              <a:sym typeface="Cabin"/>
            </a:endParaRPr>
          </a:p>
        </p:txBody>
      </p:sp>
      <p:sp>
        <p:nvSpPr>
          <p:cNvPr id="511" name="Shape 511"/>
          <p:cNvSpPr/>
          <p:nvPr/>
        </p:nvSpPr>
        <p:spPr>
          <a:xfrm>
            <a:off x="0" y="4185016"/>
            <a:ext cx="9143999"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http://es.wikipedia.org/wiki/Programaci%C3%B3n_orientada_a_objetos</a:t>
            </a:r>
          </a:p>
        </p:txBody>
      </p:sp>
      <p:sp>
        <p:nvSpPr>
          <p:cNvPr id="512" name="Shape 512"/>
          <p:cNvSpPr/>
          <p:nvPr/>
        </p:nvSpPr>
        <p:spPr>
          <a:xfrm>
            <a:off x="423519" y="2163768"/>
            <a:ext cx="8284029"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Las ‘Subclases’ son versiones más especializadas de una clase, las cuales </a:t>
            </a:r>
            <a:r>
              <a:rPr lang="en" sz="2300" dirty="0">
                <a:solidFill>
                  <a:srgbClr val="FF9300"/>
                </a:solidFill>
                <a:latin typeface="Arial" charset="0"/>
                <a:ea typeface="Arial" charset="0"/>
                <a:cs typeface="Arial" charset="0"/>
                <a:sym typeface="Cabin"/>
              </a:rPr>
              <a:t>heredan</a:t>
            </a:r>
            <a:r>
              <a:rPr lang="en" sz="2300" u="none" strike="noStrike" cap="none" dirty="0">
                <a:solidFill>
                  <a:srgbClr val="FFFFFF"/>
                </a:solidFill>
                <a:latin typeface="Arial" charset="0"/>
                <a:ea typeface="Arial" charset="0"/>
                <a:cs typeface="Arial" charset="0"/>
                <a:sym typeface="Cabin"/>
              </a:rPr>
              <a:t> </a:t>
            </a:r>
            <a:r>
              <a:rPr lang="en" sz="2300" dirty="0">
                <a:solidFill>
                  <a:srgbClr val="FFFFFF"/>
                </a:solidFill>
                <a:latin typeface="Arial" charset="0"/>
                <a:ea typeface="Arial" charset="0"/>
                <a:cs typeface="Arial" charset="0"/>
                <a:sym typeface="Cabin"/>
              </a:rPr>
              <a:t>atributos y comportamientos de sus clases padre, y pueden además introducir los suyos.</a:t>
            </a:r>
            <a:r>
              <a:rPr lang="en" sz="2300" u="none" strike="noStrike" cap="none" dirty="0">
                <a:solidFill>
                  <a:srgbClr val="FFFFFF"/>
                </a:solidFill>
                <a:latin typeface="Arial" charset="0"/>
                <a:ea typeface="Arial" charset="0"/>
                <a:cs typeface="Arial" charset="0"/>
                <a:sym typeface="Cabin"/>
              </a:rPr>
              <a:t> </a:t>
            </a:r>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61781"/>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991652"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class </a:t>
            </a:r>
            <a:r>
              <a:rPr lang="en-US" sz="1600" i="0" u="none" strike="noStrike" cap="none" dirty="0" err="1">
                <a:solidFill>
                  <a:srgbClr val="FFFB00"/>
                </a:solidFill>
                <a:latin typeface="Courier"/>
                <a:ea typeface="Courier New"/>
                <a:cs typeface="Courier"/>
                <a:sym typeface="Courier New"/>
              </a:rPr>
              <a:t>GrupoAnimal</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 =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__</a:t>
            </a:r>
            <a:r>
              <a:rPr lang="en-US" sz="1600" i="0" u="none" strike="noStrike" cap="none" dirty="0" err="1">
                <a:solidFill>
                  <a:srgbClr val="FFFB00"/>
                </a:solidFill>
                <a:latin typeface="Courier"/>
                <a:ea typeface="Courier New"/>
                <a:cs typeface="Courier"/>
                <a:sym typeface="Courier New"/>
              </a:rPr>
              <a:t>init</a:t>
            </a:r>
            <a:r>
              <a:rPr lang="en-US" sz="1600" i="0" u="none" strike="noStrike" cap="none" dirty="0">
                <a:solidFill>
                  <a:srgbClr val="FFFB00"/>
                </a:solidFill>
                <a:latin typeface="Courier"/>
                <a:ea typeface="Courier New"/>
                <a:cs typeface="Courier"/>
                <a:sym typeface="Courier New"/>
              </a:rPr>
              <a:t>__(self,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self.nombre</a:t>
            </a:r>
            <a:r>
              <a:rPr lang="en-US" sz="1600" i="0" u="none" strike="noStrike" cap="none" dirty="0">
                <a:solidFill>
                  <a:srgbClr val="FFFB00"/>
                </a:solidFill>
                <a:latin typeface="Courier"/>
                <a:ea typeface="Courier New"/>
                <a:cs typeface="Courier"/>
                <a:sym typeface="Courier New"/>
              </a:rPr>
              <a:t> =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construido</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lang="en-US"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a:t>
            </a:r>
            <a:r>
              <a:rPr lang="en-US" sz="1600" i="0" u="none" strike="noStrike" cap="none" dirty="0" err="1">
                <a:solidFill>
                  <a:srgbClr val="FFFB00"/>
                </a:solidFill>
                <a:latin typeface="Courier"/>
                <a:ea typeface="Courier New"/>
                <a:cs typeface="Courier"/>
                <a:sym typeface="Courier New"/>
              </a:rPr>
              <a:t>grupo</a:t>
            </a:r>
            <a:r>
              <a:rPr lang="en-US" sz="1600" i="0" u="none" strike="noStrike" cap="none" dirty="0">
                <a:solidFill>
                  <a:srgbClr val="FFFB00"/>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recuento</a:t>
            </a: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grupal</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FootballFan(</a:t>
            </a:r>
            <a:r>
              <a:rPr lang="en" sz="1600" dirty="0">
                <a:solidFill>
                  <a:srgbClr val="FF40FF"/>
                </a:solidFill>
                <a:latin typeface="Courier"/>
                <a:ea typeface="Courier New"/>
                <a:cs typeface="Courier"/>
                <a:sym typeface="Courier New"/>
              </a:rPr>
              <a:t>Grupo</a:t>
            </a:r>
            <a:r>
              <a:rPr lang="en" sz="1600" i="0" u="none" strike="noStrike" cap="none" dirty="0">
                <a:solidFill>
                  <a:srgbClr val="FF40FF"/>
                </a:solidFill>
                <a:latin typeface="Courier"/>
                <a:ea typeface="Courier New"/>
                <a:cs typeface="Courier"/>
                <a:sym typeface="Courier New"/>
              </a:rPr>
              <a:t>Animal):</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puntos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self.puntos = self.puntos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self.grupo()</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self.nombre, "puntos",self.puntos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dirty="0">
                <a:solidFill>
                  <a:srgbClr val="FFFFFF"/>
                </a:solidFill>
                <a:latin typeface="Courier" charset="0"/>
                <a:ea typeface="Courier" charset="0"/>
                <a:cs typeface="Courier" charset="0"/>
                <a:sym typeface="Cabin"/>
              </a:rPr>
              <a:t>Grupo</a:t>
            </a:r>
            <a:r>
              <a:rPr lang="en" sz="1600" u="none" strike="noStrike" cap="none" dirty="0">
                <a:solidFill>
                  <a:srgbClr val="FFFFFF"/>
                </a:solidFill>
                <a:latin typeface="Courier" charset="0"/>
                <a:ea typeface="Courier" charset="0"/>
                <a:cs typeface="Courier" charset="0"/>
                <a:sym typeface="Cabin"/>
              </a:rPr>
              <a:t>Animal("Sally")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s.grupo()</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j.grupo()</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20" name="Shape 520"/>
          <p:cNvSpPr/>
          <p:nvPr/>
        </p:nvSpPr>
        <p:spPr>
          <a:xfrm>
            <a:off x="5684222" y="2972679"/>
            <a:ext cx="3327299" cy="1199699"/>
          </a:xfrm>
          <a:prstGeom prst="rect">
            <a:avLst/>
          </a:prstGeom>
          <a:noFill/>
          <a:ln w="25400" cap="flat" cmpd="sng">
            <a:solidFill>
              <a:srgbClr val="FFFFFF"/>
            </a:solidFill>
            <a:prstDash val="solid"/>
            <a:miter/>
            <a:headEnd type="none" w="med" len="med"/>
            <a:tailEnd type="none" w="med" len="med"/>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n" sz="1800" u="none" strike="noStrike" cap="none" dirty="0">
                <a:solidFill>
                  <a:srgbClr val="FF40FF"/>
                </a:solidFill>
                <a:latin typeface="Arial" charset="0"/>
                <a:ea typeface="Arial" charset="0"/>
                <a:cs typeface="Arial" charset="0"/>
                <a:sym typeface="Cabin"/>
              </a:rPr>
              <a:t>FootballFan</a:t>
            </a:r>
            <a:r>
              <a:rPr lang="en" sz="1800" u="none" strike="noStrike" cap="none" dirty="0">
                <a:solidFill>
                  <a:srgbClr val="FFFFFF"/>
                </a:solidFill>
                <a:latin typeface="Arial" charset="0"/>
                <a:ea typeface="Arial" charset="0"/>
                <a:cs typeface="Arial" charset="0"/>
                <a:sym typeface="Cabin"/>
              </a:rPr>
              <a:t> es una clase que extiende </a:t>
            </a:r>
            <a:r>
              <a:rPr lang="en" sz="1800" dirty="0">
                <a:solidFill>
                  <a:srgbClr val="FFFB00"/>
                </a:solidFill>
                <a:latin typeface="Arial" charset="0"/>
                <a:ea typeface="Arial" charset="0"/>
                <a:cs typeface="Arial" charset="0"/>
                <a:sym typeface="Cabin"/>
              </a:rPr>
              <a:t>Grupo</a:t>
            </a:r>
            <a:r>
              <a:rPr lang="en" sz="1800" u="none" strike="noStrike" cap="none" dirty="0">
                <a:solidFill>
                  <a:srgbClr val="FFFB00"/>
                </a:solidFill>
                <a:latin typeface="Arial" charset="0"/>
                <a:ea typeface="Arial" charset="0"/>
                <a:cs typeface="Arial" charset="0"/>
                <a:sym typeface="Cabin"/>
              </a:rPr>
              <a:t>Animal</a:t>
            </a:r>
            <a:r>
              <a:rPr lang="en" sz="1800" u="none" strike="noStrike" cap="none" dirty="0">
                <a:solidFill>
                  <a:srgbClr val="FFFFFF"/>
                </a:solidFill>
                <a:latin typeface="Arial" charset="0"/>
                <a:ea typeface="Arial" charset="0"/>
                <a:cs typeface="Arial" charset="0"/>
                <a:sym typeface="Cabin"/>
              </a:rPr>
              <a:t>.</a:t>
            </a:r>
            <a:r>
              <a:rPr lang="en" sz="1800" u="none" strike="noStrike" cap="none" dirty="0">
                <a:solidFill>
                  <a:srgbClr val="FFFB00"/>
                </a:solidFill>
                <a:latin typeface="Arial" charset="0"/>
                <a:ea typeface="Arial" charset="0"/>
                <a:cs typeface="Arial" charset="0"/>
                <a:sym typeface="Cabin"/>
              </a:rPr>
              <a:t> Tiene todas las capacidades de GrupoAnimal</a:t>
            </a:r>
            <a:r>
              <a:rPr lang="en" sz="1800" u="none" strike="noStrike" cap="none" dirty="0">
                <a:solidFill>
                  <a:srgbClr val="FFFFFF"/>
                </a:solidFill>
                <a:latin typeface="Arial" charset="0"/>
                <a:ea typeface="Arial" charset="0"/>
                <a:cs typeface="Arial" charset="0"/>
                <a:sym typeface="Cabin"/>
              </a:rPr>
              <a:t> </a:t>
            </a:r>
            <a:r>
              <a:rPr lang="en" sz="1800" u="none" strike="noStrike" cap="none" dirty="0">
                <a:solidFill>
                  <a:srgbClr val="00F900"/>
                </a:solidFill>
                <a:latin typeface="Arial" charset="0"/>
                <a:ea typeface="Arial" charset="0"/>
                <a:cs typeface="Arial" charset="0"/>
                <a:sym typeface="Cabin"/>
              </a:rPr>
              <a:t>y más.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6239302"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class </a:t>
            </a:r>
            <a:r>
              <a:rPr lang="en-US" sz="1600" i="0" u="none" strike="noStrike" cap="none" dirty="0" err="1">
                <a:solidFill>
                  <a:srgbClr val="FFFB00"/>
                </a:solidFill>
                <a:latin typeface="Courier"/>
                <a:ea typeface="Courier New"/>
                <a:cs typeface="Courier"/>
                <a:sym typeface="Courier New"/>
              </a:rPr>
              <a:t>GrupoAnimal</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 =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__</a:t>
            </a:r>
            <a:r>
              <a:rPr lang="en-US" sz="1600" i="0" u="none" strike="noStrike" cap="none" dirty="0" err="1">
                <a:solidFill>
                  <a:srgbClr val="FFFB00"/>
                </a:solidFill>
                <a:latin typeface="Courier"/>
                <a:ea typeface="Courier New"/>
                <a:cs typeface="Courier"/>
                <a:sym typeface="Courier New"/>
              </a:rPr>
              <a:t>init</a:t>
            </a:r>
            <a:r>
              <a:rPr lang="en-US" sz="1600" i="0" u="none" strike="noStrike" cap="none" dirty="0">
                <a:solidFill>
                  <a:srgbClr val="FFFB00"/>
                </a:solidFill>
                <a:latin typeface="Courier"/>
                <a:ea typeface="Courier New"/>
                <a:cs typeface="Courier"/>
                <a:sym typeface="Courier New"/>
              </a:rPr>
              <a:t>__(self,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self.nombre</a:t>
            </a:r>
            <a:r>
              <a:rPr lang="en-US" sz="1600" i="0" u="none" strike="noStrike" cap="none" dirty="0">
                <a:solidFill>
                  <a:srgbClr val="FFFB00"/>
                </a:solidFill>
                <a:latin typeface="Courier"/>
                <a:ea typeface="Courier New"/>
                <a:cs typeface="Courier"/>
                <a:sym typeface="Courier New"/>
              </a:rPr>
              <a:t> =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construido</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lang="en-US"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a:t>
            </a:r>
            <a:r>
              <a:rPr lang="en-US" sz="1600" i="0" u="none" strike="noStrike" cap="none" dirty="0" err="1">
                <a:solidFill>
                  <a:srgbClr val="FFFB00"/>
                </a:solidFill>
                <a:latin typeface="Courier"/>
                <a:ea typeface="Courier New"/>
                <a:cs typeface="Courier"/>
                <a:sym typeface="Courier New"/>
              </a:rPr>
              <a:t>grupo</a:t>
            </a:r>
            <a:r>
              <a:rPr lang="en-US" sz="1600" i="0" u="none" strike="noStrike" cap="none" dirty="0">
                <a:solidFill>
                  <a:srgbClr val="FFFB00"/>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recuento</a:t>
            </a: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grupal</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US" sz="1600" i="0" u="none" strike="noStrike" cap="none" dirty="0">
                <a:solidFill>
                  <a:srgbClr val="FF40FF"/>
                </a:solidFill>
                <a:latin typeface="Courier"/>
                <a:ea typeface="Courier New"/>
                <a:cs typeface="Courier"/>
                <a:sym typeface="Courier New"/>
              </a:rPr>
              <a:t>class </a:t>
            </a:r>
            <a:r>
              <a:rPr lang="en-US" sz="1600" i="0" u="none" strike="noStrike" cap="none" dirty="0" err="1">
                <a:solidFill>
                  <a:srgbClr val="FF40FF"/>
                </a:solidFill>
                <a:latin typeface="Courier"/>
                <a:ea typeface="Courier New"/>
                <a:cs typeface="Courier"/>
                <a:sym typeface="Courier New"/>
              </a:rPr>
              <a:t>FootballFan</a:t>
            </a:r>
            <a:r>
              <a:rPr lang="en-US" sz="1600" i="0" u="none" strike="noStrike" cap="none" dirty="0">
                <a:solidFill>
                  <a:srgbClr val="FF40FF"/>
                </a:solidFill>
                <a:latin typeface="Courier"/>
                <a:ea typeface="Courier New"/>
                <a:cs typeface="Courier"/>
                <a:sym typeface="Courier New"/>
              </a:rPr>
              <a:t>(</a:t>
            </a:r>
            <a:r>
              <a:rPr lang="en-US" sz="1600" dirty="0" err="1">
                <a:solidFill>
                  <a:srgbClr val="FF40FF"/>
                </a:solidFill>
                <a:latin typeface="Courier"/>
                <a:ea typeface="Courier New"/>
                <a:cs typeface="Courier"/>
                <a:sym typeface="Courier New"/>
              </a:rPr>
              <a:t>Grupo</a:t>
            </a:r>
            <a:r>
              <a:rPr lang="en-US" sz="1600" i="0" u="none" strike="noStrike" cap="none" dirty="0" err="1">
                <a:solidFill>
                  <a:srgbClr val="FF40FF"/>
                </a:solidFill>
                <a:latin typeface="Courier"/>
                <a:ea typeface="Courier New"/>
                <a:cs typeface="Courier"/>
                <a:sym typeface="Courier New"/>
              </a:rPr>
              <a:t>Animal</a:t>
            </a:r>
            <a:r>
              <a:rPr lang="en-US"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puntos = 0</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def touchdown(self):</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 = </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a:t>
            </a:r>
            <a:r>
              <a:rPr lang="en-US" sz="1600" i="0" u="none" strike="noStrike" cap="none" dirty="0" err="1">
                <a:solidFill>
                  <a:srgbClr val="00F900"/>
                </a:solidFill>
                <a:latin typeface="Courier"/>
                <a:ea typeface="Courier New"/>
                <a:cs typeface="Courier"/>
                <a:sym typeface="Courier New"/>
              </a:rPr>
              <a:t>self.grupo</a:t>
            </a:r>
            <a:r>
              <a:rPr lang="en-US"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print(</a:t>
            </a:r>
            <a:r>
              <a:rPr lang="en-US" sz="1600" i="0" u="none" strike="noStrike" cap="none" dirty="0" err="1">
                <a:solidFill>
                  <a:srgbClr val="00F900"/>
                </a:solidFill>
                <a:latin typeface="Courier"/>
                <a:ea typeface="Courier New"/>
                <a:cs typeface="Courier"/>
                <a:sym typeface="Courier New"/>
              </a:rPr>
              <a:t>self.nombre</a:t>
            </a:r>
            <a:r>
              <a:rPr lang="en-US" sz="1600" i="0" u="none" strike="noStrike" cap="none" dirty="0">
                <a:solidFill>
                  <a:srgbClr val="00F900"/>
                </a:solidFill>
                <a:latin typeface="Courier"/>
                <a:ea typeface="Courier New"/>
                <a:cs typeface="Courier"/>
                <a:sym typeface="Courier New"/>
              </a:rPr>
              <a:t>, "puntos",</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a:t>
            </a: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dirty="0">
                <a:solidFill>
                  <a:srgbClr val="FFFFFF"/>
                </a:solidFill>
                <a:latin typeface="Courier" charset="0"/>
                <a:ea typeface="Courier" charset="0"/>
                <a:cs typeface="Courier" charset="0"/>
                <a:sym typeface="Cabin"/>
              </a:rPr>
              <a:t>Grupo</a:t>
            </a:r>
            <a:r>
              <a:rPr lang="en" sz="1600" u="none" strike="noStrike" cap="none" dirty="0">
                <a:solidFill>
                  <a:srgbClr val="FFFFFF"/>
                </a:solidFill>
                <a:latin typeface="Courier" charset="0"/>
                <a:ea typeface="Courier" charset="0"/>
                <a:cs typeface="Courier" charset="0"/>
                <a:sym typeface="Cabin"/>
              </a:rPr>
              <a:t>Animal("Sally")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s.grupo()</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j.grupo()</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26"/>
          <p:cNvSpPr/>
          <p:nvPr/>
        </p:nvSpPr>
        <p:spPr>
          <a:xfrm>
            <a:off x="6655596" y="3126514"/>
            <a:ext cx="2100942" cy="1543049"/>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400" dirty="0">
                <a:solidFill>
                  <a:srgbClr val="FFFFFF"/>
                </a:solidFill>
                <a:latin typeface="Arial" charset="0"/>
                <a:ea typeface="Arial" charset="0"/>
                <a:cs typeface="Arial" charset="0"/>
                <a:sym typeface="Cabin"/>
              </a:rPr>
              <a:t> </a:t>
            </a:r>
            <a:endParaRPr lang="en" sz="2400" u="none" strike="noStrike" cap="none" dirty="0">
              <a:solidFill>
                <a:srgbClr val="FFFFFF"/>
              </a:solidFill>
              <a:latin typeface="Arial" charset="0"/>
              <a:ea typeface="Arial" charset="0"/>
              <a:cs typeface="Arial" charset="0"/>
              <a:sym typeface="Cabin"/>
            </a:endParaRPr>
          </a:p>
        </p:txBody>
      </p:sp>
      <p:sp>
        <p:nvSpPr>
          <p:cNvPr id="6" name="Shape 527"/>
          <p:cNvSpPr/>
          <p:nvPr/>
        </p:nvSpPr>
        <p:spPr>
          <a:xfrm>
            <a:off x="6788024" y="3327356"/>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dirty="0">
                <a:solidFill>
                  <a:srgbClr val="000000"/>
                </a:solidFill>
                <a:latin typeface="Arial" charset="0"/>
                <a:ea typeface="Arial" charset="0"/>
                <a:cs typeface="Arial" charset="0"/>
                <a:sym typeface="Cabin"/>
              </a:rPr>
              <a:t> x</a:t>
            </a:r>
            <a:r>
              <a:rPr lang="en-US" sz="2000" u="none" strike="noStrike" cap="none" dirty="0">
                <a:solidFill>
                  <a:srgbClr val="000000"/>
                </a:solidFill>
                <a:latin typeface="Arial" charset="0"/>
                <a:ea typeface="Arial" charset="0"/>
                <a:cs typeface="Arial" charset="0"/>
                <a:sym typeface="Cabin"/>
              </a:rPr>
              <a:t>:</a:t>
            </a:r>
            <a:endParaRPr lang="en" sz="2000" u="none" strike="noStrike" cap="none" dirty="0">
              <a:solidFill>
                <a:srgbClr val="000000"/>
              </a:solidFill>
              <a:latin typeface="Arial" charset="0"/>
              <a:ea typeface="Arial" charset="0"/>
              <a:cs typeface="Arial" charset="0"/>
              <a:sym typeface="Cabin"/>
            </a:endParaRPr>
          </a:p>
        </p:txBody>
      </p:sp>
      <p:sp>
        <p:nvSpPr>
          <p:cNvPr id="7" name="Shape 528"/>
          <p:cNvSpPr/>
          <p:nvPr/>
        </p:nvSpPr>
        <p:spPr>
          <a:xfrm>
            <a:off x="6788024" y="397396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dirty="0">
                <a:solidFill>
                  <a:srgbClr val="000000"/>
                </a:solidFill>
                <a:latin typeface="Arial" charset="0"/>
                <a:ea typeface="Arial" charset="0"/>
                <a:cs typeface="Arial" charset="0"/>
                <a:sym typeface="Cabin"/>
              </a:rPr>
              <a:t> nombre: Sally</a:t>
            </a:r>
          </a:p>
        </p:txBody>
      </p:sp>
      <p:sp>
        <p:nvSpPr>
          <p:cNvPr id="2" name="Rectangle 1"/>
          <p:cNvSpPr/>
          <p:nvPr/>
        </p:nvSpPr>
        <p:spPr>
          <a:xfrm>
            <a:off x="6183911" y="2937778"/>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s</a:t>
            </a:r>
            <a:endParaRPr lang="en-US" sz="3200" dirty="0">
              <a:solidFill>
                <a:srgbClr val="00FA00"/>
              </a:solidFill>
            </a:endParaRPr>
          </a:p>
        </p:txBody>
      </p:sp>
    </p:spTree>
    <p:extLst>
      <p:ext uri="{BB962C8B-B14F-4D97-AF65-F5344CB8AC3E}">
        <p14:creationId xmlns:p14="http://schemas.microsoft.com/office/powerpoint/2010/main" val="146461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6217530"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class </a:t>
            </a:r>
            <a:r>
              <a:rPr lang="en-US" sz="1600" i="0" u="none" strike="noStrike" cap="none" dirty="0" err="1">
                <a:solidFill>
                  <a:srgbClr val="FFFB00"/>
                </a:solidFill>
                <a:latin typeface="Courier"/>
                <a:ea typeface="Courier New"/>
                <a:cs typeface="Courier"/>
                <a:sym typeface="Courier New"/>
              </a:rPr>
              <a:t>GrupoAnimal</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 =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__</a:t>
            </a:r>
            <a:r>
              <a:rPr lang="en-US" sz="1600" i="0" u="none" strike="noStrike" cap="none" dirty="0" err="1">
                <a:solidFill>
                  <a:srgbClr val="FFFB00"/>
                </a:solidFill>
                <a:latin typeface="Courier"/>
                <a:ea typeface="Courier New"/>
                <a:cs typeface="Courier"/>
                <a:sym typeface="Courier New"/>
              </a:rPr>
              <a:t>init</a:t>
            </a:r>
            <a:r>
              <a:rPr lang="en-US" sz="1600" i="0" u="none" strike="noStrike" cap="none" dirty="0">
                <a:solidFill>
                  <a:srgbClr val="FFFB00"/>
                </a:solidFill>
                <a:latin typeface="Courier"/>
                <a:ea typeface="Courier New"/>
                <a:cs typeface="Courier"/>
                <a:sym typeface="Courier New"/>
              </a:rPr>
              <a:t>__(self,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self.nombre</a:t>
            </a:r>
            <a:r>
              <a:rPr lang="en-US" sz="1600" i="0" u="none" strike="noStrike" cap="none" dirty="0">
                <a:solidFill>
                  <a:srgbClr val="FFFB00"/>
                </a:solidFill>
                <a:latin typeface="Courier"/>
                <a:ea typeface="Courier New"/>
                <a:cs typeface="Courier"/>
                <a:sym typeface="Courier New"/>
              </a:rPr>
              <a:t> = nom</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construido</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lang="en-US"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def </a:t>
            </a:r>
            <a:r>
              <a:rPr lang="en-US" sz="1600" i="0" u="none" strike="noStrike" cap="none" dirty="0" err="1">
                <a:solidFill>
                  <a:srgbClr val="FFFB00"/>
                </a:solidFill>
                <a:latin typeface="Courier"/>
                <a:ea typeface="Courier New"/>
                <a:cs typeface="Courier"/>
                <a:sym typeface="Courier New"/>
              </a:rPr>
              <a:t>grupo</a:t>
            </a:r>
            <a:r>
              <a:rPr lang="en-US" sz="1600" i="0" u="none" strike="noStrike" cap="none" dirty="0">
                <a:solidFill>
                  <a:srgbClr val="FFFB00"/>
                </a:solidFill>
                <a:latin typeface="Courier"/>
                <a:ea typeface="Courier New"/>
                <a:cs typeface="Courier"/>
                <a:sym typeface="Courier New"/>
              </a:rPr>
              <a:t>(self) :</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US" sz="1600" i="0" u="none" strike="noStrike" cap="none" dirty="0">
                <a:solidFill>
                  <a:srgbClr val="FFFB00"/>
                </a:solidFill>
                <a:latin typeface="Courier"/>
                <a:ea typeface="Courier New"/>
                <a:cs typeface="Courier"/>
                <a:sym typeface="Courier New"/>
              </a:rPr>
              <a:t>     print(self.</a:t>
            </a:r>
            <a:r>
              <a:rPr lang="en-US" sz="1600" i="0" u="none" strike="noStrike" cap="none" dirty="0" err="1">
                <a:solidFill>
                  <a:srgbClr val="FFFB00"/>
                </a:solidFill>
                <a:latin typeface="Courier"/>
                <a:ea typeface="Courier New"/>
                <a:cs typeface="Courier"/>
                <a:sym typeface="Courier New"/>
              </a:rPr>
              <a:t>nombre</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recuento</a:t>
            </a:r>
            <a:r>
              <a:rPr lang="en-US" sz="1600" i="0" u="none" strike="noStrike" cap="none" dirty="0">
                <a:solidFill>
                  <a:srgbClr val="FFFB00"/>
                </a:solidFill>
                <a:latin typeface="Courier"/>
                <a:ea typeface="Courier New"/>
                <a:cs typeface="Courier"/>
                <a:sym typeface="Courier New"/>
              </a:rPr>
              <a:t> </a:t>
            </a:r>
            <a:r>
              <a:rPr lang="en-US" sz="1600" i="0" u="none" strike="noStrike" cap="none" dirty="0" err="1">
                <a:solidFill>
                  <a:srgbClr val="FFFB00"/>
                </a:solidFill>
                <a:latin typeface="Courier"/>
                <a:ea typeface="Courier New"/>
                <a:cs typeface="Courier"/>
                <a:sym typeface="Courier New"/>
              </a:rPr>
              <a:t>grupal</a:t>
            </a:r>
            <a:r>
              <a:rPr lang="en-US" sz="1600" i="0" u="none" strike="noStrike" cap="none" dirty="0">
                <a:solidFill>
                  <a:srgbClr val="FFFB00"/>
                </a:solidFill>
                <a:latin typeface="Courier"/>
                <a:ea typeface="Courier New"/>
                <a:cs typeface="Courier"/>
                <a:sym typeface="Courier New"/>
              </a:rPr>
              <a:t>',</a:t>
            </a:r>
            <a:r>
              <a:rPr lang="en-US"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US" sz="1600" i="0" u="none" strike="noStrike" cap="none" dirty="0">
                <a:solidFill>
                  <a:srgbClr val="FF40FF"/>
                </a:solidFill>
                <a:latin typeface="Courier"/>
                <a:ea typeface="Courier New"/>
                <a:cs typeface="Courier"/>
                <a:sym typeface="Courier New"/>
              </a:rPr>
              <a:t>class </a:t>
            </a:r>
            <a:r>
              <a:rPr lang="en-US" sz="1600" i="0" u="none" strike="noStrike" cap="none" dirty="0" err="1">
                <a:solidFill>
                  <a:srgbClr val="FF40FF"/>
                </a:solidFill>
                <a:latin typeface="Courier"/>
                <a:ea typeface="Courier New"/>
                <a:cs typeface="Courier"/>
                <a:sym typeface="Courier New"/>
              </a:rPr>
              <a:t>FootballFan</a:t>
            </a:r>
            <a:r>
              <a:rPr lang="en-US" sz="1600" i="0" u="none" strike="noStrike" cap="none" dirty="0">
                <a:solidFill>
                  <a:srgbClr val="FF40FF"/>
                </a:solidFill>
                <a:latin typeface="Courier"/>
                <a:ea typeface="Courier New"/>
                <a:cs typeface="Courier"/>
                <a:sym typeface="Courier New"/>
              </a:rPr>
              <a:t>(</a:t>
            </a:r>
            <a:r>
              <a:rPr lang="en-US" sz="1600" dirty="0" err="1">
                <a:solidFill>
                  <a:srgbClr val="FF40FF"/>
                </a:solidFill>
                <a:latin typeface="Courier"/>
                <a:ea typeface="Courier New"/>
                <a:cs typeface="Courier"/>
                <a:sym typeface="Courier New"/>
              </a:rPr>
              <a:t>Grupo</a:t>
            </a:r>
            <a:r>
              <a:rPr lang="en-US" sz="1600" i="0" u="none" strike="noStrike" cap="none" dirty="0" err="1">
                <a:solidFill>
                  <a:srgbClr val="FF40FF"/>
                </a:solidFill>
                <a:latin typeface="Courier"/>
                <a:ea typeface="Courier New"/>
                <a:cs typeface="Courier"/>
                <a:sym typeface="Courier New"/>
              </a:rPr>
              <a:t>Animal</a:t>
            </a:r>
            <a:r>
              <a:rPr lang="en-US"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puntos = 0</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def touchdown(self):</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 = </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a:t>
            </a:r>
            <a:r>
              <a:rPr lang="en-US" sz="1600" i="0" u="none" strike="noStrike" cap="none" dirty="0" err="1">
                <a:solidFill>
                  <a:srgbClr val="00F900"/>
                </a:solidFill>
                <a:latin typeface="Courier"/>
                <a:ea typeface="Courier New"/>
                <a:cs typeface="Courier"/>
                <a:sym typeface="Courier New"/>
              </a:rPr>
              <a:t>self.grupo</a:t>
            </a:r>
            <a:r>
              <a:rPr lang="en-US"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US" sz="1600" i="0" u="none" strike="noStrike" cap="none" dirty="0">
                <a:solidFill>
                  <a:srgbClr val="00F900"/>
                </a:solidFill>
                <a:latin typeface="Courier"/>
                <a:ea typeface="Courier New"/>
                <a:cs typeface="Courier"/>
                <a:sym typeface="Courier New"/>
              </a:rPr>
              <a:t>      print(</a:t>
            </a:r>
            <a:r>
              <a:rPr lang="en-US" sz="1600" i="0" u="none" strike="noStrike" cap="none" dirty="0" err="1">
                <a:solidFill>
                  <a:srgbClr val="00F900"/>
                </a:solidFill>
                <a:latin typeface="Courier"/>
                <a:ea typeface="Courier New"/>
                <a:cs typeface="Courier"/>
                <a:sym typeface="Courier New"/>
              </a:rPr>
              <a:t>self.nombre</a:t>
            </a:r>
            <a:r>
              <a:rPr lang="en-US" sz="1600" i="0" u="none" strike="noStrike" cap="none" dirty="0">
                <a:solidFill>
                  <a:srgbClr val="00F900"/>
                </a:solidFill>
                <a:latin typeface="Courier"/>
                <a:ea typeface="Courier New"/>
                <a:cs typeface="Courier"/>
                <a:sym typeface="Courier New"/>
              </a:rPr>
              <a:t>, "puntos",</a:t>
            </a:r>
            <a:r>
              <a:rPr lang="en-US" sz="1600" i="0" u="none" strike="noStrike" cap="none" dirty="0" err="1">
                <a:solidFill>
                  <a:srgbClr val="00F900"/>
                </a:solidFill>
                <a:latin typeface="Courier"/>
                <a:ea typeface="Courier New"/>
                <a:cs typeface="Courier"/>
                <a:sym typeface="Courier New"/>
              </a:rPr>
              <a:t>self.puntos</a:t>
            </a:r>
            <a:r>
              <a:rPr lang="en-US" sz="1600" i="0" u="none" strike="noStrike" cap="none" dirty="0">
                <a:solidFill>
                  <a:srgbClr val="00F900"/>
                </a:solidFill>
                <a:latin typeface="Courier"/>
                <a:ea typeface="Courier New"/>
                <a:cs typeface="Courier"/>
                <a:sym typeface="Courier New"/>
              </a:rPr>
              <a:t>)</a:t>
            </a: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dirty="0">
                <a:solidFill>
                  <a:srgbClr val="FFFFFF"/>
                </a:solidFill>
                <a:latin typeface="Courier" charset="0"/>
                <a:ea typeface="Courier" charset="0"/>
                <a:cs typeface="Courier" charset="0"/>
                <a:sym typeface="Cabin"/>
              </a:rPr>
              <a:t>Grupo</a:t>
            </a:r>
            <a:r>
              <a:rPr lang="en" sz="1600" u="none" strike="noStrike" cap="none" dirty="0">
                <a:solidFill>
                  <a:srgbClr val="FFFFFF"/>
                </a:solidFill>
                <a:latin typeface="Courier" charset="0"/>
                <a:ea typeface="Courier" charset="0"/>
                <a:cs typeface="Courier" charset="0"/>
                <a:sym typeface="Cabin"/>
              </a:rPr>
              <a:t>Animal("Sally")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s.grupo()</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j.grupo()</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35"/>
          <p:cNvSpPr/>
          <p:nvPr/>
        </p:nvSpPr>
        <p:spPr>
          <a:xfrm>
            <a:off x="6769561" y="2797902"/>
            <a:ext cx="2267283" cy="2170067"/>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endParaRPr lang="en" sz="2700" u="none" strike="noStrike" cap="none">
              <a:solidFill>
                <a:srgbClr val="FFFFFF"/>
              </a:solidFill>
              <a:latin typeface="Arial" charset="0"/>
              <a:ea typeface="Arial" charset="0"/>
              <a:cs typeface="Arial" charset="0"/>
              <a:sym typeface="Cabin"/>
            </a:endParaRPr>
          </a:p>
        </p:txBody>
      </p:sp>
      <p:sp>
        <p:nvSpPr>
          <p:cNvPr id="6" name="Shape 536"/>
          <p:cNvSpPr/>
          <p:nvPr/>
        </p:nvSpPr>
        <p:spPr>
          <a:xfrm>
            <a:off x="6923761" y="2998744"/>
            <a:ext cx="1968513"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u="none" strike="noStrike" cap="none" dirty="0">
                <a:solidFill>
                  <a:srgbClr val="000000"/>
                </a:solidFill>
                <a:latin typeface="Arial" charset="0"/>
                <a:ea typeface="Arial" charset="0"/>
                <a:cs typeface="Arial" charset="0"/>
                <a:sym typeface="Cabin"/>
              </a:rPr>
              <a:t> x</a:t>
            </a:r>
            <a:r>
              <a:rPr lang="en-US" sz="2900" u="none" strike="noStrike" cap="none" dirty="0">
                <a:solidFill>
                  <a:srgbClr val="000000"/>
                </a:solidFill>
                <a:latin typeface="Arial" charset="0"/>
                <a:ea typeface="Arial" charset="0"/>
                <a:cs typeface="Arial" charset="0"/>
                <a:sym typeface="Cabin"/>
              </a:rPr>
              <a:t>:</a:t>
            </a:r>
            <a:endParaRPr lang="en" sz="2900" u="none" strike="noStrike" cap="none" dirty="0">
              <a:solidFill>
                <a:srgbClr val="000000"/>
              </a:solidFill>
              <a:latin typeface="Arial" charset="0"/>
              <a:ea typeface="Arial" charset="0"/>
              <a:cs typeface="Arial" charset="0"/>
              <a:sym typeface="Cabin"/>
            </a:endParaRPr>
          </a:p>
        </p:txBody>
      </p:sp>
      <p:sp>
        <p:nvSpPr>
          <p:cNvPr id="7" name="Shape 537"/>
          <p:cNvSpPr/>
          <p:nvPr/>
        </p:nvSpPr>
        <p:spPr>
          <a:xfrm>
            <a:off x="6923761" y="3645355"/>
            <a:ext cx="1968513"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dirty="0">
                <a:solidFill>
                  <a:srgbClr val="000000"/>
                </a:solidFill>
                <a:latin typeface="Arial" charset="0"/>
                <a:ea typeface="Arial" charset="0"/>
                <a:cs typeface="Arial" charset="0"/>
                <a:sym typeface="Cabin"/>
              </a:rPr>
              <a:t> nombre: Jim</a:t>
            </a:r>
          </a:p>
        </p:txBody>
      </p:sp>
      <p:sp>
        <p:nvSpPr>
          <p:cNvPr id="8" name="Shape 538"/>
          <p:cNvSpPr/>
          <p:nvPr/>
        </p:nvSpPr>
        <p:spPr>
          <a:xfrm>
            <a:off x="6923761" y="4301764"/>
            <a:ext cx="1968513"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dirty="0">
                <a:solidFill>
                  <a:srgbClr val="000000"/>
                </a:solidFill>
                <a:latin typeface="Arial" charset="0"/>
                <a:ea typeface="Arial" charset="0"/>
                <a:cs typeface="Arial" charset="0"/>
                <a:sym typeface="Cabin"/>
              </a:rPr>
              <a:t> puntos</a:t>
            </a:r>
            <a:r>
              <a:rPr lang="en-US" sz="2500" u="none" strike="noStrike" cap="none" dirty="0">
                <a:solidFill>
                  <a:srgbClr val="000000"/>
                </a:solidFill>
                <a:latin typeface="Arial" charset="0"/>
                <a:ea typeface="Arial" charset="0"/>
                <a:cs typeface="Arial" charset="0"/>
                <a:sym typeface="Cabin"/>
              </a:rPr>
              <a:t>:</a:t>
            </a:r>
            <a:endParaRPr lang="en" sz="2500" u="none" strike="noStrike" cap="none" dirty="0">
              <a:solidFill>
                <a:srgbClr val="000000"/>
              </a:solidFill>
              <a:latin typeface="Arial" charset="0"/>
              <a:ea typeface="Arial" charset="0"/>
              <a:cs typeface="Arial" charset="0"/>
              <a:sym typeface="Cabin"/>
            </a:endParaRPr>
          </a:p>
        </p:txBody>
      </p:sp>
      <p:sp>
        <p:nvSpPr>
          <p:cNvPr id="9" name="Rectangle 8"/>
          <p:cNvSpPr/>
          <p:nvPr/>
        </p:nvSpPr>
        <p:spPr>
          <a:xfrm>
            <a:off x="6319648" y="2609166"/>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j</a:t>
            </a:r>
            <a:endParaRPr lang="en-US" sz="3200" dirty="0">
              <a:solidFill>
                <a:srgbClr val="00FA00"/>
              </a:solidFill>
            </a:endParaRPr>
          </a:p>
        </p:txBody>
      </p:sp>
    </p:spTree>
    <p:extLst>
      <p:ext uri="{BB962C8B-B14F-4D97-AF65-F5344CB8AC3E}">
        <p14:creationId xmlns:p14="http://schemas.microsoft.com/office/powerpoint/2010/main" val="153143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50081" y="428625"/>
            <a:ext cx="5217319"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D966"/>
                </a:solidFill>
                <a:sym typeface="Cabin"/>
              </a:rPr>
              <a:t>Definiciones</a:t>
            </a:r>
          </a:p>
        </p:txBody>
      </p:sp>
      <p:sp>
        <p:nvSpPr>
          <p:cNvPr id="545" name="Shape 545"/>
          <p:cNvSpPr txBox="1">
            <a:spLocks noGrp="1"/>
          </p:cNvSpPr>
          <p:nvPr>
            <p:ph idx="1"/>
          </p:nvPr>
        </p:nvSpPr>
        <p:spPr>
          <a:xfrm>
            <a:off x="650081" y="1621924"/>
            <a:ext cx="7836750" cy="2911588"/>
          </a:xfrm>
          <a:prstGeom prst="rect">
            <a:avLst/>
          </a:prstGeom>
          <a:noFill/>
          <a:ln>
            <a:noFill/>
          </a:ln>
        </p:spPr>
        <p:txBody>
          <a:bodyPr lIns="21050" tIns="21050" rIns="21050" bIns="21050" anchor="t" anchorCtr="0">
            <a:noAutofit/>
          </a:bodyPr>
          <a:lstStyle/>
          <a:p>
            <a:pPr marL="488950" indent="-457200">
              <a:spcBef>
                <a:spcPts val="0"/>
              </a:spcBef>
              <a:buSzPct val="100000"/>
            </a:pPr>
            <a:r>
              <a:rPr lang="en" sz="2000" u="none" strike="noStrike" cap="none" dirty="0">
                <a:solidFill>
                  <a:srgbClr val="FF9300"/>
                </a:solidFill>
                <a:sym typeface="Cabin"/>
              </a:rPr>
              <a:t>Clase</a:t>
            </a:r>
            <a:r>
              <a:rPr lang="en" sz="2000" u="none" strike="noStrike" cap="none" dirty="0">
                <a:solidFill>
                  <a:srgbClr val="FFFFFF"/>
                </a:solidFill>
                <a:sym typeface="Cabin"/>
              </a:rPr>
              <a:t> </a:t>
            </a:r>
            <a:r>
              <a:rPr lang="en" sz="2000" dirty="0">
                <a:solidFill>
                  <a:srgbClr val="FFFFFF"/>
                </a:solidFill>
                <a:sym typeface="Cabin"/>
              </a:rPr>
              <a:t>-</a:t>
            </a:r>
            <a:r>
              <a:rPr lang="en" sz="2000" u="none" strike="noStrike" cap="none" dirty="0">
                <a:solidFill>
                  <a:srgbClr val="FFFFFF"/>
                </a:solidFill>
                <a:sym typeface="Cabin"/>
              </a:rPr>
              <a:t> una plantilla</a:t>
            </a:r>
            <a:endParaRPr lang="en-US" sz="2000" dirty="0">
              <a:solidFill>
                <a:srgbClr val="FFFFFF"/>
              </a:solidFill>
              <a:sym typeface="Cabin"/>
            </a:endParaRPr>
          </a:p>
          <a:p>
            <a:pPr marL="488950" indent="-457200">
              <a:spcBef>
                <a:spcPts val="1400"/>
              </a:spcBef>
              <a:buSzPct val="100000"/>
            </a:pPr>
            <a:r>
              <a:rPr lang="en-US" sz="2000" dirty="0" err="1">
                <a:solidFill>
                  <a:srgbClr val="FF9300"/>
                </a:solidFill>
                <a:sym typeface="Cabin"/>
              </a:rPr>
              <a:t>Atributo</a:t>
            </a:r>
            <a:r>
              <a:rPr lang="en" sz="2000" dirty="0">
                <a:solidFill>
                  <a:srgbClr val="FF9300"/>
                </a:solidFill>
                <a:sym typeface="Cabin"/>
              </a:rPr>
              <a:t> </a:t>
            </a:r>
            <a:r>
              <a:rPr lang="en" sz="2000" dirty="0">
                <a:solidFill>
                  <a:srgbClr val="FFFFFF"/>
                </a:solidFill>
                <a:sym typeface="Cabin"/>
              </a:rPr>
              <a:t>- Una variable dentro de una clase</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Método </a:t>
            </a:r>
            <a:r>
              <a:rPr lang="en" sz="2000" u="none" strike="noStrike" cap="none" dirty="0">
                <a:solidFill>
                  <a:srgbClr val="FFFFFF"/>
                </a:solidFill>
                <a:sym typeface="Cabin"/>
              </a:rPr>
              <a:t>- Una función dentro de una clase</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Objeto </a:t>
            </a:r>
            <a:r>
              <a:rPr lang="en" sz="2000" u="none" strike="noStrike" cap="none" dirty="0">
                <a:solidFill>
                  <a:srgbClr val="FFFFFF"/>
                </a:solidFill>
                <a:sym typeface="Cabin"/>
              </a:rPr>
              <a:t>- Una instancia de una clase</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Constructor</a:t>
            </a:r>
            <a:r>
              <a:rPr lang="en" sz="2000" u="none" strike="noStrike" cap="none" dirty="0">
                <a:solidFill>
                  <a:srgbClr val="FFFFFF"/>
                </a:solidFill>
                <a:sym typeface="Cabin"/>
              </a:rPr>
              <a:t> - Código que </a:t>
            </a:r>
            <a:r>
              <a:rPr lang="en" sz="2000" dirty="0">
                <a:solidFill>
                  <a:srgbClr val="FFFFFF"/>
                </a:solidFill>
                <a:sym typeface="Cabin"/>
              </a:rPr>
              <a:t>se ejecuta cuando un objeto es creado</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Herencia</a:t>
            </a:r>
            <a:r>
              <a:rPr lang="en" sz="2000" u="none" strike="noStrike" cap="none" dirty="0">
                <a:solidFill>
                  <a:srgbClr val="FFFFFF"/>
                </a:solidFill>
                <a:sym typeface="Cabin"/>
              </a:rPr>
              <a:t> - La habilidad de extender una clase para crear una nueva clase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21260"/>
            <a:ext cx="2831128" cy="1886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600" u="none" strike="noStrike" cap="none" dirty="0">
                <a:solidFill>
                  <a:srgbClr val="FFD966"/>
                </a:solidFill>
                <a:sym typeface="Cabin"/>
              </a:rPr>
              <a:t>Resumen</a:t>
            </a:r>
          </a:p>
        </p:txBody>
      </p:sp>
      <p:sp>
        <p:nvSpPr>
          <p:cNvPr id="552" name="Shape 552"/>
          <p:cNvSpPr txBox="1">
            <a:spLocks noGrp="1"/>
          </p:cNvSpPr>
          <p:nvPr>
            <p:ph idx="1"/>
          </p:nvPr>
        </p:nvSpPr>
        <p:spPr>
          <a:xfrm>
            <a:off x="650081" y="1464470"/>
            <a:ext cx="7836750" cy="2482380"/>
          </a:xfrm>
          <a:prstGeom prst="rect">
            <a:avLst/>
          </a:prstGeom>
          <a:noFill/>
          <a:ln>
            <a:noFill/>
          </a:ln>
        </p:spPr>
        <p:txBody>
          <a:bodyPr lIns="15775" tIns="15775" rIns="15775" bIns="15775" anchor="ctr" anchorCtr="0">
            <a:noAutofit/>
          </a:bodyPr>
          <a:lstStyle/>
          <a:p>
            <a:pPr marL="457200" marR="0" lvl="0" indent="-368300" algn="l" rtl="0">
              <a:lnSpc>
                <a:spcPct val="100000"/>
              </a:lnSpc>
              <a:spcBef>
                <a:spcPts val="0"/>
              </a:spcBef>
              <a:spcAft>
                <a:spcPts val="0"/>
              </a:spcAft>
              <a:buClr>
                <a:srgbClr val="FFFFFF"/>
              </a:buClr>
              <a:buSzPct val="100000"/>
              <a:buFont typeface="Cabin"/>
            </a:pPr>
            <a:r>
              <a:rPr lang="en" sz="2200" u="none" strike="noStrike" cap="none" dirty="0">
                <a:solidFill>
                  <a:srgbClr val="FFFFFF"/>
                </a:solidFill>
                <a:sym typeface="Cabin"/>
              </a:rPr>
              <a:t>La Programación Orientada a Objetos es una forma muy estructurada de reutilizar código</a:t>
            </a:r>
          </a:p>
          <a:p>
            <a:pPr marL="457200" marR="0" lvl="0" indent="-368300" algn="l" rtl="0">
              <a:lnSpc>
                <a:spcPct val="100000"/>
              </a:lnSpc>
              <a:spcBef>
                <a:spcPts val="2100"/>
              </a:spcBef>
              <a:spcAft>
                <a:spcPts val="0"/>
              </a:spcAft>
              <a:buClr>
                <a:srgbClr val="FFFFFF"/>
              </a:buClr>
              <a:buSzPct val="100000"/>
              <a:buFont typeface="Cabin"/>
            </a:pPr>
            <a:r>
              <a:rPr lang="en" sz="2200" u="none" strike="noStrike" cap="none" dirty="0">
                <a:solidFill>
                  <a:srgbClr val="FFFFFF"/>
                </a:solidFill>
                <a:sym typeface="Cabin"/>
              </a:rPr>
              <a:t>Podemos agrupar datos y funcionalidad juntos y crear muchas instancias de una clase de forma independiente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51427" tIns="51427" rIns="51427" bIns="51427" anchor="ctr" anchorCtr="0">
            <a:noAutofit/>
          </a:bodyPr>
          <a:lstStyle/>
          <a:p>
            <a:r>
              <a:rPr lang="en-US" sz="2025" dirty="0" err="1">
                <a:solidFill>
                  <a:srgbClr val="FFFF00"/>
                </a:solidFill>
              </a:rPr>
              <a:t>Agradecimientos</a:t>
            </a:r>
            <a:r>
              <a:rPr lang="en-US" sz="2025" dirty="0">
                <a:solidFill>
                  <a:srgbClr val="FFFF00"/>
                </a:solidFill>
              </a:rPr>
              <a:t> / </a:t>
            </a:r>
            <a:r>
              <a:rPr lang="en-US" sz="2025" dirty="0" err="1">
                <a:solidFill>
                  <a:srgbClr val="FFFF00"/>
                </a:solidFill>
              </a:rPr>
              <a:t>Contribuciones</a:t>
            </a:r>
            <a:endParaRPr lang="en-US" sz="2025" dirty="0">
              <a:solidFill>
                <a:srgbClr val="FFFF00"/>
              </a:solidFill>
            </a:endParaRPr>
          </a:p>
        </p:txBody>
      </p:sp>
      <p:sp>
        <p:nvSpPr>
          <p:cNvPr id="543" name="Shape 543"/>
          <p:cNvSpPr txBox="1"/>
          <p:nvPr/>
        </p:nvSpPr>
        <p:spPr>
          <a:xfrm>
            <a:off x="650081" y="1242143"/>
            <a:ext cx="4446660" cy="3200956"/>
          </a:xfrm>
          <a:prstGeom prst="rect">
            <a:avLst/>
          </a:prstGeom>
          <a:noFill/>
          <a:ln>
            <a:noFill/>
          </a:ln>
        </p:spPr>
        <p:txBody>
          <a:bodyPr lIns="51427" tIns="51427" rIns="51427" bIns="51427" anchor="t" anchorCtr="0">
            <a:noAutofit/>
          </a:bodyPr>
          <a:lstStyle/>
          <a:p>
            <a:pPr defTabSz="514350">
              <a:defRPr/>
            </a:pPr>
            <a:r>
              <a:rPr lang="es-MX" sz="1013" dirty="0">
                <a:solidFill>
                  <a:srgbClr val="FFFFFF"/>
                </a:solidFill>
              </a:rPr>
              <a:t>Las diapositivas están bajo el Copyright 2010-  Charles R. </a:t>
            </a:r>
            <a:r>
              <a:rPr lang="es-MX" sz="1013" dirty="0" err="1">
                <a:solidFill>
                  <a:srgbClr val="FFFFFF"/>
                </a:solidFill>
              </a:rPr>
              <a:t>Severance</a:t>
            </a:r>
            <a:r>
              <a:rPr lang="es-MX" sz="1013" dirty="0">
                <a:solidFill>
                  <a:srgbClr val="FFFFFF"/>
                </a:solidFill>
              </a:rPr>
              <a:t> (</a:t>
            </a:r>
            <a:r>
              <a:rPr lang="es-MX" sz="1013" u="sng" dirty="0">
                <a:solidFill>
                  <a:srgbClr val="FFFF00"/>
                </a:solidFill>
                <a:hlinkClick r:id="rId3"/>
              </a:rPr>
              <a:t>www.dr-chuck.com</a:t>
            </a:r>
            <a:r>
              <a:rPr lang="es-MX" sz="1013" dirty="0">
                <a:solidFill>
                  <a:srgbClr val="FFFFFF"/>
                </a:solidFill>
              </a:rPr>
              <a:t>) de la Escuela de Informática  de la Universidad de Michigan y </a:t>
            </a:r>
            <a:r>
              <a:rPr lang="es-MX" sz="1013" u="sng" dirty="0">
                <a:solidFill>
                  <a:srgbClr val="FFFF00"/>
                </a:solidFill>
                <a:hlinkClick r:id="rId4"/>
              </a:rPr>
              <a:t>open.umich.edu</a:t>
            </a:r>
            <a:r>
              <a:rPr lang="es-MX" sz="1013" dirty="0">
                <a:solidFill>
                  <a:srgbClr val="FFFFFF"/>
                </a:solidFill>
              </a:rPr>
              <a:t>, y están disponibles públicamente bajo una Licencia Creative Commons </a:t>
            </a:r>
            <a:r>
              <a:rPr lang="es-MX" sz="1013" dirty="0" err="1">
                <a:solidFill>
                  <a:srgbClr val="FFFFFF"/>
                </a:solidFill>
              </a:rPr>
              <a:t>Attribution</a:t>
            </a:r>
            <a:r>
              <a:rPr lang="es-MX" sz="1013"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defTabSz="514350">
              <a:defRPr/>
            </a:pPr>
            <a:endParaRPr lang="es-MX" sz="1013" dirty="0">
              <a:solidFill>
                <a:srgbClr val="FFFFFF"/>
              </a:solidFill>
            </a:endParaRPr>
          </a:p>
          <a:p>
            <a:pPr defTabSz="514350">
              <a:defRPr/>
            </a:pPr>
            <a:r>
              <a:rPr lang="es-MX" sz="1013" dirty="0">
                <a:solidFill>
                  <a:srgbClr val="FFFFFF"/>
                </a:solidFill>
              </a:rPr>
              <a:t>Desarrollo inicial: Charles </a:t>
            </a:r>
            <a:r>
              <a:rPr lang="es-MX" sz="1013" dirty="0" err="1">
                <a:solidFill>
                  <a:srgbClr val="FFFFFF"/>
                </a:solidFill>
              </a:rPr>
              <a:t>Severance</a:t>
            </a:r>
            <a:r>
              <a:rPr lang="es-MX" sz="1013" dirty="0">
                <a:solidFill>
                  <a:srgbClr val="FFFFFF"/>
                </a:solidFill>
              </a:rPr>
              <a:t>, Escuela de Informática de la Universidad de Michigan.</a:t>
            </a:r>
          </a:p>
          <a:p>
            <a:pPr defTabSz="514350">
              <a:defRPr/>
            </a:pPr>
            <a:endParaRPr lang="es-MX" sz="1013" dirty="0">
              <a:solidFill>
                <a:srgbClr val="FFFFFF"/>
              </a:solidFill>
            </a:endParaRPr>
          </a:p>
          <a:p>
            <a:pPr defTabSz="514350">
              <a:defRPr/>
            </a:pPr>
            <a:r>
              <a:rPr lang="en-US" sz="1013" dirty="0" err="1">
                <a:solidFill>
                  <a:srgbClr val="FFFFFF"/>
                </a:solidFill>
              </a:rPr>
              <a:t>Traducción</a:t>
            </a:r>
            <a:r>
              <a:rPr lang="en-US" sz="1013" dirty="0">
                <a:solidFill>
                  <a:srgbClr val="FFFFFF"/>
                </a:solidFill>
              </a:rPr>
              <a:t> al </a:t>
            </a:r>
            <a:r>
              <a:rPr lang="en-US" sz="1013" dirty="0" err="1">
                <a:solidFill>
                  <a:srgbClr val="FFFFFF"/>
                </a:solidFill>
              </a:rPr>
              <a:t>Español</a:t>
            </a:r>
            <a:r>
              <a:rPr lang="en-US" sz="1013" dirty="0">
                <a:solidFill>
                  <a:srgbClr val="FFFFFF"/>
                </a:solidFill>
              </a:rPr>
              <a:t> por Juan Carlos Pérez Castellanos - 2020-11-14</a:t>
            </a:r>
            <a:endParaRPr lang="es-MX" sz="1013" dirty="0">
              <a:solidFill>
                <a:srgbClr val="FFFFFF"/>
              </a:solidFill>
            </a:endParaRPr>
          </a:p>
          <a:p>
            <a:pPr defTabSz="514350">
              <a:defRPr/>
            </a:pPr>
            <a:endParaRPr lang="es-MX" sz="1013" dirty="0">
              <a:solidFill>
                <a:srgbClr val="FFFFFF"/>
              </a:solidFill>
            </a:endParaRPr>
          </a:p>
          <a:p>
            <a:pPr defTabSz="514350">
              <a:defRPr/>
            </a:pPr>
            <a:endParaRPr lang="es-MX" sz="1013" dirty="0">
              <a:solidFill>
                <a:srgbClr val="FFFFFF"/>
              </a:solidFill>
            </a:endParaRPr>
          </a:p>
          <a:p>
            <a:pPr defTabSz="514350">
              <a:defRPr/>
            </a:pPr>
            <a:endParaRPr lang="es-MX" sz="1013" dirty="0">
              <a:solidFill>
                <a:srgbClr val="FFFFFF"/>
              </a:solidFill>
            </a:endParaRPr>
          </a:p>
        </p:txBody>
      </p:sp>
      <p:pic>
        <p:nvPicPr>
          <p:cNvPr id="544" name="Shape 544"/>
          <p:cNvPicPr preferRelativeResize="0"/>
          <p:nvPr/>
        </p:nvPicPr>
        <p:blipFill rotWithShape="1">
          <a:blip r:embed="rId5">
            <a:alphaModFix/>
          </a:blip>
          <a:srcRect/>
          <a:stretch/>
        </p:blipFill>
        <p:spPr>
          <a:xfrm>
            <a:off x="246319" y="549910"/>
            <a:ext cx="576450" cy="576450"/>
          </a:xfrm>
          <a:prstGeom prst="rect">
            <a:avLst/>
          </a:prstGeom>
          <a:noFill/>
          <a:ln>
            <a:noFill/>
          </a:ln>
        </p:spPr>
      </p:pic>
      <p:pic>
        <p:nvPicPr>
          <p:cNvPr id="545" name="Shape 545"/>
          <p:cNvPicPr preferRelativeResize="0"/>
          <p:nvPr/>
        </p:nvPicPr>
        <p:blipFill rotWithShape="1">
          <a:blip r:embed="rId6">
            <a:alphaModFix/>
          </a:blip>
          <a:srcRect/>
          <a:stretch/>
        </p:blipFill>
        <p:spPr>
          <a:xfrm>
            <a:off x="7817449" y="650148"/>
            <a:ext cx="1107337" cy="375975"/>
          </a:xfrm>
          <a:prstGeom prst="rect">
            <a:avLst/>
          </a:prstGeom>
          <a:noFill/>
          <a:ln>
            <a:noFill/>
          </a:ln>
        </p:spPr>
      </p:pic>
      <p:sp>
        <p:nvSpPr>
          <p:cNvPr id="546" name="Shape 546"/>
          <p:cNvSpPr txBox="1"/>
          <p:nvPr/>
        </p:nvSpPr>
        <p:spPr>
          <a:xfrm>
            <a:off x="4896225" y="1242143"/>
            <a:ext cx="3823706" cy="3200956"/>
          </a:xfrm>
          <a:prstGeom prst="rect">
            <a:avLst/>
          </a:prstGeom>
          <a:noFill/>
          <a:ln>
            <a:noFill/>
          </a:ln>
        </p:spPr>
        <p:txBody>
          <a:bodyPr lIns="51427" tIns="51427" rIns="51427" bIns="51427" anchor="t" anchorCtr="0">
            <a:noAutofit/>
          </a:bodyPr>
          <a:lstStyle/>
          <a:p>
            <a:pPr defTabSz="514350">
              <a:defRPr/>
            </a:pPr>
            <a:r>
              <a:rPr lang="en-US" sz="1013">
                <a:solidFill>
                  <a:srgbClr val="FFFFFF"/>
                </a:solidFill>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49313" y="480290"/>
            <a:ext cx="7445375" cy="535709"/>
          </a:xfrm>
        </p:spPr>
        <p:txBody>
          <a:bodyPr/>
          <a:lstStyle/>
          <a:p>
            <a:r>
              <a:rPr lang="en-US" altLang="en-US" sz="2800" dirty="0">
                <a:solidFill>
                  <a:srgbClr val="00FF00"/>
                </a:solidFill>
              </a:rPr>
              <a:t>Fuentes de </a:t>
            </a:r>
            <a:r>
              <a:rPr lang="en-US" altLang="en-US" sz="2800" dirty="0" err="1">
                <a:solidFill>
                  <a:srgbClr val="00FF00"/>
                </a:solidFill>
              </a:rPr>
              <a:t>Información</a:t>
            </a:r>
            <a:r>
              <a:rPr lang="en-US" altLang="en-US" sz="2800" dirty="0">
                <a:solidFill>
                  <a:srgbClr val="00FF00"/>
                </a:solidFill>
              </a:rPr>
              <a:t> </a:t>
            </a:r>
            <a:r>
              <a:rPr lang="en-US" altLang="en-US" sz="2800" dirty="0" err="1">
                <a:solidFill>
                  <a:srgbClr val="00FF00"/>
                </a:solidFill>
              </a:rPr>
              <a:t>Adicional</a:t>
            </a:r>
            <a:endParaRPr lang="en-US" altLang="en-US" sz="2800" dirty="0">
              <a:solidFill>
                <a:srgbClr val="00FF00"/>
              </a:solidFill>
            </a:endParaRPr>
          </a:p>
        </p:txBody>
      </p:sp>
      <p:sp>
        <p:nvSpPr>
          <p:cNvPr id="25602" name="Content Placeholder 2"/>
          <p:cNvSpPr>
            <a:spLocks noGrp="1"/>
          </p:cNvSpPr>
          <p:nvPr>
            <p:ph idx="1"/>
          </p:nvPr>
        </p:nvSpPr>
        <p:spPr>
          <a:xfrm>
            <a:off x="849313" y="1123950"/>
            <a:ext cx="7445375" cy="3348038"/>
          </a:xfrm>
        </p:spPr>
        <p:txBody>
          <a:bodyPr anchor="t"/>
          <a:lstStyle/>
          <a:p>
            <a:pPr algn="l">
              <a:buFontTx/>
              <a:buChar char="•"/>
            </a:pPr>
            <a:r>
              <a:rPr lang="en-US" altLang="en-US" sz="1100" dirty="0"/>
              <a:t>“</a:t>
            </a:r>
            <a:r>
              <a:rPr lang="en-US" altLang="en-US" sz="1100" dirty="0">
                <a:solidFill>
                  <a:schemeClr val="bg1"/>
                </a:solidFill>
              </a:rPr>
              <a:t>Snowman Cookie Cutter</a:t>
            </a:r>
            <a:r>
              <a:rPr lang="en-US" altLang="en-US" sz="1100" dirty="0"/>
              <a:t>”</a:t>
            </a:r>
            <a:r>
              <a:rPr lang="en-US" altLang="en-US" sz="1100" dirty="0">
                <a:solidFill>
                  <a:schemeClr val="bg1"/>
                </a:solidFill>
              </a:rPr>
              <a:t> por </a:t>
            </a:r>
            <a:r>
              <a:rPr lang="en-US" altLang="en-US" sz="1100" dirty="0" err="1">
                <a:solidFill>
                  <a:schemeClr val="bg1"/>
                </a:solidFill>
              </a:rPr>
              <a:t>Didriks</a:t>
            </a:r>
            <a:r>
              <a:rPr lang="en-US" altLang="en-US" sz="1100" dirty="0">
                <a:solidFill>
                  <a:schemeClr val="bg1"/>
                </a:solidFill>
              </a:rPr>
              <a:t> </a:t>
            </a:r>
            <a:r>
              <a:rPr lang="en-US" altLang="en-US" sz="1100" dirty="0" err="1">
                <a:solidFill>
                  <a:schemeClr val="bg1"/>
                </a:solidFill>
              </a:rPr>
              <a:t>licenciado</a:t>
            </a:r>
            <a:r>
              <a:rPr lang="en-US" altLang="en-US" sz="1100" dirty="0">
                <a:solidFill>
                  <a:schemeClr val="bg1"/>
                </a:solidFill>
              </a:rPr>
              <a:t> bajo CC </a:t>
            </a:r>
            <a:r>
              <a:rPr lang="en-US" altLang="en-US" sz="1100" dirty="0"/>
              <a:t>BY</a:t>
            </a:r>
            <a:br>
              <a:rPr lang="en-US" altLang="en-US" sz="1100" dirty="0"/>
            </a:br>
            <a:r>
              <a:rPr lang="en-US" altLang="en-US" sz="1100" dirty="0">
                <a:hlinkClick r:id="rId2"/>
              </a:rPr>
              <a:t>https://www.flickr.com/photos/dinnerseries/23570475099</a:t>
            </a:r>
            <a:endParaRPr lang="en-US" altLang="en-US" sz="1100" dirty="0"/>
          </a:p>
          <a:p>
            <a:pPr algn="l">
              <a:buFontTx/>
              <a:buChar char="•"/>
            </a:pPr>
            <a:r>
              <a:rPr lang="en-US" altLang="en-US" sz="1100" dirty="0" err="1"/>
              <a:t>F</a:t>
            </a:r>
            <a:r>
              <a:rPr lang="en-US" altLang="en-US" sz="1100" dirty="0" err="1">
                <a:solidFill>
                  <a:schemeClr val="bg1"/>
                </a:solidFill>
              </a:rPr>
              <a:t>oto</a:t>
            </a:r>
            <a:r>
              <a:rPr lang="en-US" altLang="en-US" sz="1100" dirty="0">
                <a:solidFill>
                  <a:schemeClr val="bg1"/>
                </a:solidFill>
              </a:rPr>
              <a:t> del </a:t>
            </a:r>
            <a:r>
              <a:rPr lang="en-US" altLang="en-US" sz="1100" dirty="0" err="1">
                <a:solidFill>
                  <a:schemeClr val="bg1"/>
                </a:solidFill>
              </a:rPr>
              <a:t>programa</a:t>
            </a:r>
            <a:r>
              <a:rPr lang="en-US" altLang="en-US" sz="1100" dirty="0">
                <a:solidFill>
                  <a:schemeClr val="bg1"/>
                </a:solidFill>
              </a:rPr>
              <a:t> de </a:t>
            </a:r>
            <a:r>
              <a:rPr lang="en-US" altLang="en-US" sz="1100" dirty="0" err="1">
                <a:solidFill>
                  <a:schemeClr val="bg1"/>
                </a:solidFill>
              </a:rPr>
              <a:t>televisión</a:t>
            </a:r>
            <a:r>
              <a:rPr lang="en-US" altLang="en-US" sz="1100" dirty="0">
                <a:solidFill>
                  <a:schemeClr val="bg1"/>
                </a:solidFill>
              </a:rPr>
              <a:t> </a:t>
            </a:r>
            <a:r>
              <a:rPr lang="en-US" altLang="en-US" sz="1100" i="1" dirty="0">
                <a:solidFill>
                  <a:schemeClr val="bg1"/>
                </a:solidFill>
              </a:rPr>
              <a:t>Lassie</a:t>
            </a:r>
            <a:r>
              <a:rPr lang="en-US" altLang="en-US" sz="1100" dirty="0">
                <a:solidFill>
                  <a:schemeClr val="bg1"/>
                </a:solidFill>
              </a:rPr>
              <a:t>. Lassie </a:t>
            </a:r>
            <a:r>
              <a:rPr lang="en-US" altLang="en-US" sz="1100" dirty="0" err="1">
                <a:solidFill>
                  <a:schemeClr val="bg1"/>
                </a:solidFill>
              </a:rPr>
              <a:t>mira</a:t>
            </a:r>
            <a:r>
              <a:rPr lang="en-US" altLang="en-US" sz="1100" dirty="0">
                <a:solidFill>
                  <a:schemeClr val="bg1"/>
                </a:solidFill>
              </a:rPr>
              <a:t> </a:t>
            </a:r>
            <a:r>
              <a:rPr lang="en-US" altLang="en-US" sz="1100" dirty="0" err="1">
                <a:solidFill>
                  <a:schemeClr val="bg1"/>
                </a:solidFill>
              </a:rPr>
              <a:t>como</a:t>
            </a:r>
            <a:r>
              <a:rPr lang="en-US" altLang="en-US" sz="1100" dirty="0">
                <a:solidFill>
                  <a:schemeClr val="bg1"/>
                </a:solidFill>
              </a:rPr>
              <a:t> los </a:t>
            </a:r>
            <a:r>
              <a:rPr lang="en-US" altLang="en-US" sz="1100" dirty="0" err="1">
                <a:solidFill>
                  <a:schemeClr val="bg1"/>
                </a:solidFill>
              </a:rPr>
              <a:t>trabajos</a:t>
            </a:r>
            <a:r>
              <a:rPr lang="en-US" altLang="en-US" sz="1100" dirty="0">
                <a:solidFill>
                  <a:schemeClr val="bg1"/>
                </a:solidFill>
              </a:rPr>
              <a:t> de la </a:t>
            </a:r>
            <a:r>
              <a:rPr lang="en-US" altLang="en-US" sz="1100" dirty="0" err="1">
                <a:solidFill>
                  <a:schemeClr val="bg1"/>
                </a:solidFill>
              </a:rPr>
              <a:t>bicicleta</a:t>
            </a:r>
            <a:r>
              <a:rPr lang="en-US" altLang="en-US" sz="1100" dirty="0">
                <a:solidFill>
                  <a:schemeClr val="bg1"/>
                </a:solidFill>
              </a:rPr>
              <a:t> de Jeff (Tommy Rettig) son de </a:t>
            </a:r>
            <a:r>
              <a:rPr lang="en-US" altLang="en-US" sz="1100" dirty="0" err="1">
                <a:solidFill>
                  <a:schemeClr val="bg1"/>
                </a:solidFill>
              </a:rPr>
              <a:t>Dominio</a:t>
            </a:r>
            <a:r>
              <a:rPr lang="en-US" altLang="en-US" sz="1100" dirty="0">
                <a:solidFill>
                  <a:schemeClr val="bg1"/>
                </a:solidFill>
              </a:rPr>
              <a:t> </a:t>
            </a:r>
            <a:r>
              <a:rPr lang="en-US" altLang="en-US" sz="1100" dirty="0" err="1">
                <a:solidFill>
                  <a:schemeClr val="bg1"/>
                </a:solidFill>
              </a:rPr>
              <a:t>Público</a:t>
            </a:r>
            <a:br>
              <a:rPr lang="en-US" altLang="en-US" sz="1100" dirty="0"/>
            </a:br>
            <a:r>
              <a:rPr lang="en-US" altLang="en-US" sz="1100" dirty="0">
                <a:hlinkClick r:id="rId3"/>
              </a:rPr>
              <a:t>https://en.wikipedia.org/wiki/Lassie#/media/File:Lassie_and_Tommy_Rettig_1956.JPG</a:t>
            </a:r>
            <a:endParaRPr lang="en-US" altLang="en-US" sz="1100" dirty="0"/>
          </a:p>
          <a:p>
            <a:pPr algn="l">
              <a:buFontTx/>
              <a:buChar char="•"/>
            </a:pPr>
            <a:endParaRPr lang="en-US" altLang="en-US" sz="1100" dirty="0"/>
          </a:p>
        </p:txBody>
      </p:sp>
    </p:spTree>
    <p:extLst>
      <p:ext uri="{BB962C8B-B14F-4D97-AF65-F5344CB8AC3E}">
        <p14:creationId xmlns:p14="http://schemas.microsoft.com/office/powerpoint/2010/main" val="7300843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55600" y="509110"/>
            <a:ext cx="8432800" cy="1312546"/>
          </a:xfrm>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s-419" sz="4700" u="none" strike="noStrike" cap="none">
                <a:solidFill>
                  <a:srgbClr val="FFD966"/>
                </a:solidFill>
                <a:latin typeface="Arial" charset="0"/>
                <a:ea typeface="Arial" charset="0"/>
                <a:cs typeface="Arial" charset="0"/>
                <a:sym typeface="Cabin"/>
              </a:rPr>
              <a:t>Comencemos con Programas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1" name="Shape 481"/>
          <p:cNvSpPr txBox="1"/>
          <p:nvPr/>
        </p:nvSpPr>
        <p:spPr>
          <a:xfrm>
            <a:off x="675899" y="2053215"/>
            <a:ext cx="3842943" cy="1000181"/>
          </a:xfrm>
          <a:prstGeom prst="rect">
            <a:avLst/>
          </a:prstGeom>
          <a:noFill/>
          <a:ln>
            <a:noFill/>
          </a:ln>
        </p:spPr>
        <p:txBody>
          <a:bodyPr lIns="0" tIns="0" rIns="0" bIns="0" anchor="ctr" anchorCtr="0">
            <a:noAutofit/>
          </a:bodyPr>
          <a:lstStyle/>
          <a:p>
            <a:pPr>
              <a:buClr>
                <a:srgbClr val="00FF00"/>
              </a:buClr>
              <a:buSzPct val="25000"/>
            </a:pPr>
            <a:r>
              <a:rPr lang="en-US" sz="1575" dirty="0" err="1">
                <a:solidFill>
                  <a:srgbClr val="00FF00"/>
                </a:solidFill>
                <a:latin typeface="Courier"/>
                <a:ea typeface="Courier New"/>
                <a:cs typeface="Courier"/>
                <a:sym typeface="Courier New"/>
              </a:rPr>
              <a:t>inp</a:t>
            </a:r>
            <a:r>
              <a:rPr lang="en-US" sz="1575" dirty="0">
                <a:solidFill>
                  <a:schemeClr val="lt1"/>
                </a:solidFill>
                <a:latin typeface="Courier"/>
                <a:ea typeface="Courier New"/>
                <a:cs typeface="Courier"/>
                <a:sym typeface="Courier New"/>
              </a:rPr>
              <a:t> = </a:t>
            </a:r>
            <a:r>
              <a:rPr lang="en-US" sz="1575" dirty="0">
                <a:solidFill>
                  <a:srgbClr val="FFFF00"/>
                </a:solidFill>
                <a:latin typeface="Courier"/>
                <a:ea typeface="Courier New"/>
                <a:cs typeface="Courier"/>
                <a:sym typeface="Courier New"/>
              </a:rPr>
              <a:t>input(</a:t>
            </a:r>
            <a:r>
              <a:rPr lang="en-US" sz="1575" dirty="0">
                <a:solidFill>
                  <a:schemeClr val="lt1"/>
                </a:solidFill>
                <a:latin typeface="Courier"/>
                <a:ea typeface="Courier New"/>
                <a:cs typeface="Courier"/>
                <a:sym typeface="Courier New"/>
              </a:rPr>
              <a:t>'</a:t>
            </a:r>
            <a:r>
              <a:rPr lang="en-US" sz="1575" dirty="0" err="1">
                <a:solidFill>
                  <a:schemeClr val="lt1"/>
                </a:solidFill>
                <a:latin typeface="Courier"/>
                <a:ea typeface="Courier New"/>
                <a:cs typeface="Courier"/>
                <a:sym typeface="Courier New"/>
              </a:rPr>
              <a:t>Piso</a:t>
            </a:r>
            <a:r>
              <a:rPr lang="en-US" sz="1575" dirty="0">
                <a:solidFill>
                  <a:schemeClr val="lt1"/>
                </a:solidFill>
                <a:latin typeface="Courier"/>
                <a:ea typeface="Courier New"/>
                <a:cs typeface="Courier"/>
                <a:sym typeface="Courier New"/>
              </a:rPr>
              <a:t> </a:t>
            </a:r>
            <a:r>
              <a:rPr lang="en-US" sz="1575" dirty="0" err="1">
                <a:solidFill>
                  <a:schemeClr val="lt1"/>
                </a:solidFill>
                <a:latin typeface="Courier"/>
                <a:ea typeface="Courier New"/>
                <a:cs typeface="Courier"/>
                <a:sym typeface="Courier New"/>
              </a:rPr>
              <a:t>en</a:t>
            </a:r>
            <a:r>
              <a:rPr lang="en-US" sz="1575" dirty="0">
                <a:solidFill>
                  <a:schemeClr val="lt1"/>
                </a:solidFill>
                <a:latin typeface="Courier"/>
                <a:ea typeface="Courier New"/>
                <a:cs typeface="Courier"/>
                <a:sym typeface="Courier New"/>
              </a:rPr>
              <a:t> Europa?’</a:t>
            </a:r>
            <a:r>
              <a:rPr lang="en-US" sz="1575" dirty="0">
                <a:solidFill>
                  <a:srgbClr val="FFFF00"/>
                </a:solidFill>
                <a:latin typeface="Courier"/>
                <a:ea typeface="Courier New"/>
                <a:cs typeface="Courier"/>
                <a:sym typeface="Courier New"/>
              </a:rPr>
              <a:t>)</a:t>
            </a:r>
          </a:p>
          <a:p>
            <a:pPr>
              <a:buClr>
                <a:srgbClr val="00FF00"/>
              </a:buClr>
              <a:buSzPct val="25000"/>
            </a:pPr>
            <a:r>
              <a:rPr lang="en-US" sz="1575" dirty="0" err="1">
                <a:solidFill>
                  <a:srgbClr val="00FF00"/>
                </a:solidFill>
                <a:latin typeface="Courier"/>
                <a:ea typeface="Courier New"/>
                <a:cs typeface="Courier"/>
                <a:sym typeface="Courier New"/>
              </a:rPr>
              <a:t>euaf</a:t>
            </a:r>
            <a:r>
              <a:rPr lang="en-US" sz="1575" dirty="0">
                <a:solidFill>
                  <a:schemeClr val="lt1"/>
                </a:solidFill>
                <a:latin typeface="Courier"/>
                <a:ea typeface="Courier New"/>
                <a:cs typeface="Courier"/>
                <a:sym typeface="Courier New"/>
              </a:rPr>
              <a:t> = </a:t>
            </a:r>
            <a:r>
              <a:rPr lang="en-US" sz="1575" dirty="0">
                <a:solidFill>
                  <a:srgbClr val="FFFF00"/>
                </a:solidFill>
                <a:latin typeface="Courier"/>
                <a:ea typeface="Courier New"/>
                <a:cs typeface="Courier"/>
                <a:sym typeface="Courier New"/>
              </a:rPr>
              <a:t>int(</a:t>
            </a:r>
            <a:r>
              <a:rPr lang="en-US" sz="1575" dirty="0" err="1">
                <a:solidFill>
                  <a:srgbClr val="00FF00"/>
                </a:solidFill>
                <a:latin typeface="Courier"/>
                <a:ea typeface="Courier New"/>
                <a:cs typeface="Courier"/>
                <a:sym typeface="Courier New"/>
              </a:rPr>
              <a:t>inp</a:t>
            </a:r>
            <a:r>
              <a:rPr lang="en-US" sz="1575" dirty="0">
                <a:solidFill>
                  <a:srgbClr val="FFFF00"/>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a:t>
            </a:r>
            <a:r>
              <a:rPr lang="en-US" sz="1575" dirty="0">
                <a:solidFill>
                  <a:srgbClr val="00FFFF"/>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1</a:t>
            </a:r>
          </a:p>
          <a:p>
            <a:pPr>
              <a:buClr>
                <a:srgbClr val="FFFF00"/>
              </a:buClr>
              <a:buSzPct val="25000"/>
            </a:pPr>
            <a:r>
              <a:rPr lang="en-US" sz="1575" dirty="0">
                <a:solidFill>
                  <a:srgbClr val="FFFF00"/>
                </a:solidFill>
                <a:latin typeface="Courier"/>
                <a:ea typeface="Courier New"/>
                <a:cs typeface="Courier"/>
                <a:sym typeface="Courier New"/>
              </a:rPr>
              <a:t>print(</a:t>
            </a:r>
            <a:r>
              <a:rPr lang="en-US" sz="1575" dirty="0">
                <a:solidFill>
                  <a:schemeClr val="lt1"/>
                </a:solidFill>
                <a:latin typeface="Courier"/>
                <a:ea typeface="Courier New"/>
                <a:cs typeface="Courier"/>
                <a:sym typeface="Courier New"/>
              </a:rPr>
              <a:t>'</a:t>
            </a:r>
            <a:r>
              <a:rPr lang="en-US" sz="1575" dirty="0" err="1">
                <a:solidFill>
                  <a:schemeClr val="lt1"/>
                </a:solidFill>
                <a:latin typeface="Courier"/>
                <a:ea typeface="Courier New"/>
                <a:cs typeface="Courier"/>
                <a:sym typeface="Courier New"/>
              </a:rPr>
              <a:t>Piso</a:t>
            </a:r>
            <a:r>
              <a:rPr lang="en-US" sz="1575" dirty="0">
                <a:solidFill>
                  <a:schemeClr val="lt1"/>
                </a:solidFill>
                <a:latin typeface="Courier"/>
                <a:ea typeface="Courier New"/>
                <a:cs typeface="Courier"/>
                <a:sym typeface="Courier New"/>
              </a:rPr>
              <a:t> </a:t>
            </a:r>
            <a:r>
              <a:rPr lang="en-US" sz="1575" dirty="0" err="1">
                <a:solidFill>
                  <a:schemeClr val="lt1"/>
                </a:solidFill>
                <a:latin typeface="Courier"/>
                <a:ea typeface="Courier New"/>
                <a:cs typeface="Courier"/>
                <a:sym typeface="Courier New"/>
              </a:rPr>
              <a:t>en</a:t>
            </a:r>
            <a:r>
              <a:rPr lang="en-US" sz="1575" dirty="0">
                <a:solidFill>
                  <a:schemeClr val="lt1"/>
                </a:solidFill>
                <a:latin typeface="Courier"/>
                <a:ea typeface="Courier New"/>
                <a:cs typeface="Courier"/>
                <a:sym typeface="Courier New"/>
              </a:rPr>
              <a:t> EUA', </a:t>
            </a:r>
            <a:r>
              <a:rPr lang="en-US" sz="1575" dirty="0" err="1">
                <a:solidFill>
                  <a:srgbClr val="00FF00"/>
                </a:solidFill>
                <a:latin typeface="Courier"/>
                <a:ea typeface="Courier New"/>
                <a:cs typeface="Courier"/>
                <a:sym typeface="Courier New"/>
              </a:rPr>
              <a:t>euaf</a:t>
            </a:r>
            <a:r>
              <a:rPr lang="en-US" sz="1575" dirty="0">
                <a:solidFill>
                  <a:srgbClr val="FFFF00"/>
                </a:solidFill>
                <a:latin typeface="Courier"/>
                <a:ea typeface="Courier New"/>
                <a:cs typeface="Courier"/>
                <a:sym typeface="Courier New"/>
              </a:rPr>
              <a:t>)</a:t>
            </a:r>
          </a:p>
        </p:txBody>
      </p:sp>
      <p:sp>
        <p:nvSpPr>
          <p:cNvPr id="482" name="Shape 482"/>
          <p:cNvSpPr txBox="1"/>
          <p:nvPr/>
        </p:nvSpPr>
        <p:spPr>
          <a:xfrm>
            <a:off x="5463088" y="1789762"/>
            <a:ext cx="2570569" cy="685799"/>
          </a:xfrm>
          <a:prstGeom prst="rect">
            <a:avLst/>
          </a:prstGeom>
          <a:noFill/>
          <a:ln>
            <a:noFill/>
          </a:ln>
        </p:spPr>
        <p:txBody>
          <a:bodyPr lIns="0" tIns="0" rIns="0" bIns="0" anchor="ctr" anchorCtr="0">
            <a:noAutofit/>
          </a:bodyPr>
          <a:lstStyle/>
          <a:p>
            <a:pPr>
              <a:buClr>
                <a:schemeClr val="lt1"/>
              </a:buClr>
              <a:buSzPct val="25000"/>
            </a:pPr>
            <a:r>
              <a:rPr lang="en-US" sz="2138" dirty="0" err="1">
                <a:solidFill>
                  <a:schemeClr val="lt1"/>
                </a:solidFill>
                <a:latin typeface="Arial" charset="0"/>
                <a:ea typeface="Arial" charset="0"/>
                <a:cs typeface="Arial" charset="0"/>
                <a:sym typeface="Cabin"/>
              </a:rPr>
              <a:t>Piso</a:t>
            </a:r>
            <a:r>
              <a:rPr lang="en-US" sz="2138" dirty="0">
                <a:solidFill>
                  <a:schemeClr val="lt1"/>
                </a:solidFill>
                <a:latin typeface="Arial" charset="0"/>
                <a:ea typeface="Arial" charset="0"/>
                <a:cs typeface="Arial" charset="0"/>
                <a:sym typeface="Cabin"/>
              </a:rPr>
              <a:t> </a:t>
            </a:r>
            <a:r>
              <a:rPr lang="en-US" sz="2138" dirty="0" err="1">
                <a:solidFill>
                  <a:schemeClr val="lt1"/>
                </a:solidFill>
                <a:latin typeface="Arial" charset="0"/>
                <a:ea typeface="Arial" charset="0"/>
                <a:cs typeface="Arial" charset="0"/>
                <a:sym typeface="Cabin"/>
              </a:rPr>
              <a:t>en</a:t>
            </a:r>
            <a:r>
              <a:rPr lang="en-US" sz="2138" dirty="0">
                <a:solidFill>
                  <a:schemeClr val="lt1"/>
                </a:solidFill>
                <a:latin typeface="Arial" charset="0"/>
                <a:ea typeface="Arial" charset="0"/>
                <a:cs typeface="Arial" charset="0"/>
                <a:sym typeface="Cabin"/>
              </a:rPr>
              <a:t> Europa? </a:t>
            </a:r>
            <a:r>
              <a:rPr lang="en-US" sz="2138" dirty="0">
                <a:solidFill>
                  <a:srgbClr val="FFFF00"/>
                </a:solidFill>
                <a:latin typeface="Arial" charset="0"/>
                <a:ea typeface="Arial" charset="0"/>
                <a:cs typeface="Arial" charset="0"/>
                <a:sym typeface="Cabin"/>
              </a:rPr>
              <a:t>0</a:t>
            </a:r>
          </a:p>
          <a:p>
            <a:pPr>
              <a:buClr>
                <a:schemeClr val="lt1"/>
              </a:buClr>
              <a:buSzPct val="25000"/>
            </a:pPr>
            <a:r>
              <a:rPr lang="en-US" sz="2138" dirty="0" err="1">
                <a:solidFill>
                  <a:schemeClr val="lt1"/>
                </a:solidFill>
                <a:latin typeface="Arial" charset="0"/>
                <a:ea typeface="Arial" charset="0"/>
                <a:cs typeface="Arial" charset="0"/>
                <a:sym typeface="Cabin"/>
              </a:rPr>
              <a:t>Piso</a:t>
            </a:r>
            <a:r>
              <a:rPr lang="en-US" sz="2138" dirty="0">
                <a:solidFill>
                  <a:schemeClr val="lt1"/>
                </a:solidFill>
                <a:latin typeface="Arial" charset="0"/>
                <a:ea typeface="Arial" charset="0"/>
                <a:cs typeface="Arial" charset="0"/>
                <a:sym typeface="Cabin"/>
              </a:rPr>
              <a:t> </a:t>
            </a:r>
            <a:r>
              <a:rPr lang="en-US" sz="2138" dirty="0" err="1">
                <a:solidFill>
                  <a:schemeClr val="lt1"/>
                </a:solidFill>
                <a:latin typeface="Arial" charset="0"/>
                <a:ea typeface="Arial" charset="0"/>
                <a:cs typeface="Arial" charset="0"/>
                <a:sym typeface="Cabin"/>
              </a:rPr>
              <a:t>en</a:t>
            </a:r>
            <a:r>
              <a:rPr lang="en-US" sz="2138" dirty="0">
                <a:solidFill>
                  <a:schemeClr val="lt1"/>
                </a:solidFill>
                <a:latin typeface="Arial" charset="0"/>
                <a:ea typeface="Arial" charset="0"/>
                <a:cs typeface="Arial" charset="0"/>
                <a:sym typeface="Cabin"/>
              </a:rPr>
              <a:t> EUA 1</a:t>
            </a:r>
          </a:p>
        </p:txBody>
      </p:sp>
      <p:pic>
        <p:nvPicPr>
          <p:cNvPr id="483" name="Shape 483"/>
          <p:cNvPicPr preferRelativeResize="0"/>
          <p:nvPr/>
        </p:nvPicPr>
        <p:blipFill rotWithShape="1">
          <a:blip r:embed="rId3">
            <a:alphaModFix/>
          </a:blip>
          <a:srcRect/>
          <a:stretch/>
        </p:blipFill>
        <p:spPr>
          <a:xfrm>
            <a:off x="675899" y="671512"/>
            <a:ext cx="1785881" cy="1193063"/>
          </a:xfrm>
          <a:prstGeom prst="rect">
            <a:avLst/>
          </a:prstGeom>
          <a:noFill/>
          <a:ln>
            <a:noFill/>
          </a:ln>
        </p:spPr>
      </p:pic>
      <p:sp>
        <p:nvSpPr>
          <p:cNvPr id="7" name="Shape 178"/>
          <p:cNvSpPr/>
          <p:nvPr/>
        </p:nvSpPr>
        <p:spPr>
          <a:xfrm>
            <a:off x="3693319" y="3860074"/>
            <a:ext cx="2304710"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dirty="0">
                <a:solidFill>
                  <a:schemeClr val="bg1"/>
                </a:solidFill>
                <a:latin typeface="Arial" charset="0"/>
                <a:ea typeface="Arial" charset="0"/>
                <a:cs typeface="Arial" charset="0"/>
                <a:sym typeface="Cabin"/>
              </a:rPr>
              <a:t>Procesamiento</a:t>
            </a:r>
          </a:p>
        </p:txBody>
      </p:sp>
      <p:sp>
        <p:nvSpPr>
          <p:cNvPr id="8" name="Shape 179"/>
          <p:cNvSpPr/>
          <p:nvPr/>
        </p:nvSpPr>
        <p:spPr>
          <a:xfrm>
            <a:off x="1861594" y="3860074"/>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dirty="0">
                <a:solidFill>
                  <a:schemeClr val="bg2"/>
                </a:solidFill>
                <a:latin typeface="Arial" charset="0"/>
                <a:ea typeface="Arial" charset="0"/>
                <a:cs typeface="Arial" charset="0"/>
                <a:sym typeface="Cabin"/>
              </a:rPr>
              <a:t>Entrada</a:t>
            </a:r>
          </a:p>
        </p:txBody>
      </p:sp>
      <p:sp>
        <p:nvSpPr>
          <p:cNvPr id="9" name="Shape 180"/>
          <p:cNvSpPr/>
          <p:nvPr/>
        </p:nvSpPr>
        <p:spPr>
          <a:xfrm>
            <a:off x="6550820" y="3860074"/>
            <a:ext cx="1482838"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dirty="0">
                <a:solidFill>
                  <a:schemeClr val="bg1"/>
                </a:solidFill>
                <a:latin typeface="Arial" charset="0"/>
                <a:ea typeface="Arial" charset="0"/>
                <a:cs typeface="Arial" charset="0"/>
                <a:sym typeface="Cabin"/>
              </a:rPr>
              <a:t>Salida</a:t>
            </a:r>
          </a:p>
        </p:txBody>
      </p:sp>
      <p:cxnSp>
        <p:nvCxnSpPr>
          <p:cNvPr id="10" name="Shape 181"/>
          <p:cNvCxnSpPr>
            <a:cxnSpLocks/>
            <a:stCxn id="7" idx="1"/>
            <a:endCxn id="8" idx="3"/>
          </p:cNvCxnSpPr>
          <p:nvPr/>
        </p:nvCxnSpPr>
        <p:spPr>
          <a:xfrm flipH="1">
            <a:off x="3227751" y="4166235"/>
            <a:ext cx="465568" cy="0"/>
          </a:xfrm>
          <a:prstGeom prst="straightConnector1">
            <a:avLst/>
          </a:prstGeom>
          <a:noFill/>
          <a:ln w="50800" cap="flat" cmpd="sng">
            <a:solidFill>
              <a:srgbClr val="FFFB00"/>
            </a:solidFill>
            <a:prstDash val="solid"/>
            <a:miter/>
            <a:headEnd type="triangle" w="lg" len="lg"/>
            <a:tailEnd type="none" w="med" len="med"/>
          </a:ln>
        </p:spPr>
      </p:cxnSp>
      <p:cxnSp>
        <p:nvCxnSpPr>
          <p:cNvPr id="11" name="Shape 182"/>
          <p:cNvCxnSpPr>
            <a:cxnSpLocks/>
            <a:stCxn id="9" idx="1"/>
            <a:endCxn id="7" idx="3"/>
          </p:cNvCxnSpPr>
          <p:nvPr/>
        </p:nvCxnSpPr>
        <p:spPr>
          <a:xfrm flipH="1">
            <a:off x="5998029" y="4166235"/>
            <a:ext cx="552791" cy="0"/>
          </a:xfrm>
          <a:prstGeom prst="straightConnector1">
            <a:avLst/>
          </a:prstGeom>
          <a:noFill/>
          <a:ln w="50800" cap="flat" cmpd="sng">
            <a:solidFill>
              <a:srgbClr val="FFFB00"/>
            </a:solidFill>
            <a:prstDash val="solid"/>
            <a:miter/>
            <a:headEnd type="triangle" w="lg" len="lg"/>
            <a:tailEnd type="none" w="med" len="med"/>
          </a:ln>
        </p:spPr>
      </p:cxnSp>
    </p:spTree>
    <p:extLst>
      <p:ext uri="{BB962C8B-B14F-4D97-AF65-F5344CB8AC3E}">
        <p14:creationId xmlns:p14="http://schemas.microsoft.com/office/powerpoint/2010/main" val="137576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sym typeface="Cabin"/>
              </a:rPr>
              <a:t>Orientado a Objetos</a:t>
            </a:r>
          </a:p>
        </p:txBody>
      </p:sp>
      <p:sp>
        <p:nvSpPr>
          <p:cNvPr id="190" name="Shape 190"/>
          <p:cNvSpPr txBox="1">
            <a:spLocks noGrp="1"/>
          </p:cNvSpPr>
          <p:nvPr>
            <p:ph idx="1"/>
          </p:nvPr>
        </p:nvSpPr>
        <p:spPr>
          <a:xfrm>
            <a:off x="650081" y="1569438"/>
            <a:ext cx="7836750" cy="3207599"/>
          </a:xfrm>
          <a:prstGeom prst="rect">
            <a:avLst/>
          </a:prstGeom>
          <a:noFill/>
          <a:ln>
            <a:noFill/>
          </a:ln>
        </p:spPr>
        <p:txBody>
          <a:bodyPr lIns="21050" tIns="21050" rIns="21050" bIns="21050" anchor="t" anchorCtr="0">
            <a:noAutofit/>
          </a:bodyPr>
          <a:lstStyle/>
          <a:p>
            <a:pPr marL="647700" marR="0" lvl="0" indent="-330200" algn="l" rtl="0">
              <a:lnSpc>
                <a:spcPct val="100000"/>
              </a:lnSpc>
              <a:spcBef>
                <a:spcPts val="0"/>
              </a:spcBef>
              <a:spcAft>
                <a:spcPts val="0"/>
              </a:spcAft>
              <a:buClr>
                <a:srgbClr val="FFFFFF"/>
              </a:buClr>
              <a:buSzPct val="173913"/>
              <a:buFont typeface="Cabin"/>
              <a:buChar char="•"/>
            </a:pPr>
            <a:r>
              <a:rPr lang="en" sz="2300" u="none" strike="noStrike" cap="none" dirty="0">
                <a:solidFill>
                  <a:srgbClr val="FFFFFF"/>
                </a:solidFill>
                <a:sym typeface="Cabin"/>
              </a:rPr>
              <a:t>Un programa se hace de muchos objetos que cooperan entre sí</a:t>
            </a:r>
          </a:p>
          <a:p>
            <a:pPr marL="647700" marR="0" lvl="0" indent="-330200" algn="l" rtl="0">
              <a:lnSpc>
                <a:spcPct val="100000"/>
              </a:lnSpc>
              <a:spcBef>
                <a:spcPts val="1400"/>
              </a:spcBef>
              <a:spcAft>
                <a:spcPts val="0"/>
              </a:spcAft>
              <a:buClr>
                <a:srgbClr val="FFFFFF"/>
              </a:buClr>
              <a:buSzPct val="173913"/>
              <a:buFont typeface="Cabin"/>
              <a:buChar char="•"/>
            </a:pPr>
            <a:r>
              <a:rPr lang="en" sz="2300" u="none" strike="noStrike" cap="none" dirty="0">
                <a:solidFill>
                  <a:srgbClr val="FFFFFF"/>
                </a:solidFill>
                <a:sym typeface="Cabin"/>
              </a:rPr>
              <a:t>En vez de ser un “programa entero” – cada objeto es una pequeña “isla” dentro de un programa que coopera con otros objetos para trabajar</a:t>
            </a:r>
          </a:p>
          <a:p>
            <a:pPr marL="647700" marR="0" lvl="0" indent="-330200" algn="l" rtl="0">
              <a:lnSpc>
                <a:spcPct val="100000"/>
              </a:lnSpc>
              <a:spcBef>
                <a:spcPts val="1400"/>
              </a:spcBef>
              <a:spcAft>
                <a:spcPts val="0"/>
              </a:spcAft>
              <a:buClr>
                <a:srgbClr val="FFFFFF"/>
              </a:buClr>
              <a:buSzPct val="173913"/>
              <a:buFont typeface="Cabin"/>
              <a:buChar char="•"/>
            </a:pPr>
            <a:r>
              <a:rPr lang="en" sz="2300" dirty="0">
                <a:solidFill>
                  <a:srgbClr val="FFFFFF"/>
                </a:solidFill>
                <a:sym typeface="Cabin"/>
              </a:rPr>
              <a:t>Un programa está hecho de uno o más objetos trabajando juntos -</a:t>
            </a:r>
            <a:r>
              <a:rPr lang="en" sz="2300" u="none" strike="noStrike" cap="none" dirty="0">
                <a:solidFill>
                  <a:srgbClr val="FFFFFF"/>
                </a:solidFill>
                <a:sym typeface="Cabin"/>
              </a:rPr>
              <a:t> objetos que hacen uso de las capacidades de los demás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473254"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DCBD23"/>
              </a:buClr>
              <a:buSzPct val="25000"/>
              <a:buFont typeface="Cabin"/>
              <a:buNone/>
            </a:pPr>
            <a:r>
              <a:rPr lang="en" sz="4700" u="none" strike="noStrike" cap="none" dirty="0">
                <a:solidFill>
                  <a:srgbClr val="FFD966"/>
                </a:solidFill>
                <a:sym typeface="Cabin"/>
              </a:rPr>
              <a:t>Objeto</a:t>
            </a:r>
          </a:p>
        </p:txBody>
      </p:sp>
      <p:sp>
        <p:nvSpPr>
          <p:cNvPr id="196" name="Shape 196"/>
          <p:cNvSpPr txBox="1">
            <a:spLocks noGrp="1"/>
          </p:cNvSpPr>
          <p:nvPr>
            <p:ph idx="1"/>
          </p:nvPr>
        </p:nvSpPr>
        <p:spPr>
          <a:prstGeom prst="rect">
            <a:avLst/>
          </a:prstGeom>
          <a:noFill/>
          <a:ln>
            <a:noFill/>
          </a:ln>
        </p:spPr>
        <p:txBody>
          <a:bodyPr lIns="21050" tIns="21050" rIns="21050" bIns="21050" anchor="ctr" anchorCtr="0">
            <a:noAutofit/>
          </a:bodyPr>
          <a:lstStyle/>
          <a:p>
            <a:pPr marL="457200" marR="0" lvl="0" indent="-368300" algn="l" rtl="0">
              <a:lnSpc>
                <a:spcPct val="100000"/>
              </a:lnSpc>
              <a:spcBef>
                <a:spcPts val="0"/>
              </a:spcBef>
              <a:spcAft>
                <a:spcPts val="0"/>
              </a:spcAft>
              <a:buClr>
                <a:srgbClr val="FFFFFF"/>
              </a:buClr>
              <a:buSzPct val="100000"/>
              <a:buFont typeface="Cabin"/>
            </a:pPr>
            <a:r>
              <a:rPr lang="en" sz="2200" u="none" strike="noStrike" cap="none" dirty="0">
                <a:solidFill>
                  <a:srgbClr val="00FA00"/>
                </a:solidFill>
                <a:sym typeface="Cabin"/>
              </a:rPr>
              <a:t>Un Objeto es una parte de Código auto-contenido y Datos</a:t>
            </a:r>
          </a:p>
          <a:p>
            <a:pPr marL="457200" marR="0" lvl="0" indent="-368300" algn="l" rtl="0">
              <a:lnSpc>
                <a:spcPct val="100000"/>
              </a:lnSpc>
              <a:spcBef>
                <a:spcPts val="1400"/>
              </a:spcBef>
              <a:spcAft>
                <a:spcPts val="0"/>
              </a:spcAft>
              <a:buClr>
                <a:srgbClr val="FFFFFF"/>
              </a:buClr>
              <a:buSzPct val="100000"/>
              <a:buFont typeface="Cabin"/>
            </a:pPr>
            <a:r>
              <a:rPr lang="en" sz="2200" u="none" strike="noStrike" cap="none" dirty="0">
                <a:solidFill>
                  <a:srgbClr val="FFFFFF"/>
                </a:solidFill>
                <a:sym typeface="Cabin"/>
              </a:rPr>
              <a:t>Un aspecto principal del método orientado a objetos es dividir el problema en partes más pequeñas y comprensibles (divide y vencerás)</a:t>
            </a:r>
          </a:p>
          <a:p>
            <a:pPr marL="457200" marR="0" lvl="0" indent="-368300" algn="l" rtl="0">
              <a:lnSpc>
                <a:spcPct val="100000"/>
              </a:lnSpc>
              <a:spcBef>
                <a:spcPts val="1400"/>
              </a:spcBef>
              <a:spcAft>
                <a:spcPts val="0"/>
              </a:spcAft>
              <a:buClr>
                <a:srgbClr val="FFFFFF"/>
              </a:buClr>
              <a:buSzPct val="100000"/>
              <a:buFont typeface="Cabin"/>
            </a:pPr>
            <a:r>
              <a:rPr lang="en" sz="2200" u="none" strike="noStrike" cap="none" dirty="0">
                <a:solidFill>
                  <a:srgbClr val="FFFFFF"/>
                </a:solidFill>
                <a:sym typeface="Cabin"/>
              </a:rPr>
              <a:t>Los objetos tienen límites que nos permiten ignorar detalles innecesarios</a:t>
            </a:r>
          </a:p>
          <a:p>
            <a:pPr marL="457200" marR="0" lvl="0" indent="-368300" algn="l" rtl="0">
              <a:lnSpc>
                <a:spcPct val="100000"/>
              </a:lnSpc>
              <a:spcBef>
                <a:spcPts val="1400"/>
              </a:spcBef>
              <a:spcAft>
                <a:spcPts val="0"/>
              </a:spcAft>
              <a:buClr>
                <a:srgbClr val="FFFFFF"/>
              </a:buClr>
              <a:buSzPct val="100000"/>
              <a:buFont typeface="Cabin"/>
            </a:pPr>
            <a:r>
              <a:rPr lang="en" sz="2200" dirty="0">
                <a:solidFill>
                  <a:srgbClr val="FFFFFF"/>
                </a:solidFill>
                <a:sym typeface="Cabin"/>
              </a:rPr>
              <a:t>Hemos estado utilizando objetos todo este tiempo:</a:t>
            </a:r>
            <a:r>
              <a:rPr lang="en" sz="2200" u="none" strike="noStrike" cap="none" dirty="0">
                <a:solidFill>
                  <a:srgbClr val="FFFFFF"/>
                </a:solidFill>
                <a:sym typeface="Cabin"/>
              </a:rPr>
              <a:t> Objetos de Cadenas, Objetos Enteros, Objetos de Diccionarios, Objetos de Listas...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a:stretch/>
        </p:blipFill>
        <p:spPr>
          <a:xfrm>
            <a:off x="1872342" y="411479"/>
            <a:ext cx="5513614" cy="3754771"/>
          </a:xfrm>
          <a:prstGeom prst="rect">
            <a:avLst/>
          </a:prstGeom>
          <a:noFill/>
          <a:ln>
            <a:noFill/>
          </a:ln>
        </p:spPr>
      </p:pic>
      <p:sp>
        <p:nvSpPr>
          <p:cNvPr id="212" name="Shape 212"/>
          <p:cNvSpPr/>
          <p:nvPr/>
        </p:nvSpPr>
        <p:spPr>
          <a:xfrm>
            <a:off x="3135085" y="1440179"/>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dirty="0">
                <a:solidFill>
                  <a:srgbClr val="FFFFFF"/>
                </a:solidFill>
                <a:latin typeface="Arial" charset="0"/>
                <a:ea typeface="Arial" charset="0"/>
                <a:cs typeface="Arial" charset="0"/>
                <a:sym typeface="Cabin"/>
              </a:rPr>
              <a:t>Objeto</a:t>
            </a:r>
          </a:p>
        </p:txBody>
      </p:sp>
      <p:sp>
        <p:nvSpPr>
          <p:cNvPr id="213" name="Shape 213"/>
          <p:cNvSpPr/>
          <p:nvPr/>
        </p:nvSpPr>
        <p:spPr>
          <a:xfrm>
            <a:off x="183885" y="715191"/>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dirty="0">
                <a:solidFill>
                  <a:schemeClr val="bg2"/>
                </a:solidFill>
                <a:latin typeface="Arial" charset="0"/>
                <a:ea typeface="Arial" charset="0"/>
                <a:cs typeface="Arial" charset="0"/>
                <a:sym typeface="Cabin"/>
              </a:rPr>
              <a:t>Entrada</a:t>
            </a:r>
          </a:p>
        </p:txBody>
      </p:sp>
      <p:sp>
        <p:nvSpPr>
          <p:cNvPr id="214" name="Shape 214"/>
          <p:cNvSpPr/>
          <p:nvPr/>
        </p:nvSpPr>
        <p:spPr>
          <a:xfrm>
            <a:off x="7554685" y="3913958"/>
            <a:ext cx="1366157"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dirty="0">
                <a:solidFill>
                  <a:srgbClr val="000000"/>
                </a:solidFill>
                <a:latin typeface="Arial" charset="0"/>
                <a:ea typeface="Arial" charset="0"/>
                <a:cs typeface="Arial" charset="0"/>
                <a:sym typeface="Cabin"/>
              </a:rPr>
              <a:t>Salida</a:t>
            </a:r>
          </a:p>
        </p:txBody>
      </p:sp>
      <p:sp>
        <p:nvSpPr>
          <p:cNvPr id="215" name="Shape 215"/>
          <p:cNvSpPr/>
          <p:nvPr/>
        </p:nvSpPr>
        <p:spPr>
          <a:xfrm>
            <a:off x="2846614" y="2659924"/>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dirty="0">
                <a:solidFill>
                  <a:srgbClr val="FFFFFF"/>
                </a:solidFill>
                <a:latin typeface="Arial" charset="0"/>
                <a:ea typeface="Arial" charset="0"/>
                <a:cs typeface="Arial" charset="0"/>
                <a:sym typeface="Cabin"/>
              </a:rPr>
              <a:t>Cadena</a:t>
            </a:r>
          </a:p>
        </p:txBody>
      </p:sp>
      <p:sp>
        <p:nvSpPr>
          <p:cNvPr id="216" name="Shape 216"/>
          <p:cNvSpPr/>
          <p:nvPr/>
        </p:nvSpPr>
        <p:spPr>
          <a:xfrm>
            <a:off x="5486400" y="2116182"/>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dirty="0">
                <a:solidFill>
                  <a:srgbClr val="FFFFFF"/>
                </a:solidFill>
                <a:latin typeface="Arial" charset="0"/>
                <a:ea typeface="Arial" charset="0"/>
                <a:cs typeface="Arial" charset="0"/>
                <a:sym typeface="Cabin"/>
              </a:rPr>
              <a:t>Objeto</a:t>
            </a:r>
          </a:p>
        </p:txBody>
      </p:sp>
      <p:sp>
        <p:nvSpPr>
          <p:cNvPr id="217" name="Shape 217"/>
          <p:cNvSpPr/>
          <p:nvPr/>
        </p:nvSpPr>
        <p:spPr>
          <a:xfrm>
            <a:off x="5099956" y="920931"/>
            <a:ext cx="1636599"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Diccionario</a:t>
            </a:r>
          </a:p>
        </p:txBody>
      </p:sp>
      <p:cxnSp>
        <p:nvCxnSpPr>
          <p:cNvPr id="218" name="Shape 218"/>
          <p:cNvCxnSpPr/>
          <p:nvPr/>
        </p:nvCxnSpPr>
        <p:spPr>
          <a:xfrm flipH="1">
            <a:off x="4516687" y="1159098"/>
            <a:ext cx="634861" cy="579941"/>
          </a:xfrm>
          <a:prstGeom prst="straightConnector1">
            <a:avLst/>
          </a:prstGeom>
          <a:noFill/>
          <a:ln w="38100" cap="flat" cmpd="sng">
            <a:solidFill>
              <a:srgbClr val="FF40FF"/>
            </a:solidFill>
            <a:prstDash val="solid"/>
            <a:miter/>
            <a:headEnd type="triangle" w="lg" len="lg"/>
            <a:tailEnd type="none" w="med" len="med"/>
          </a:ln>
        </p:spPr>
      </p:cxnSp>
      <p:cxnSp>
        <p:nvCxnSpPr>
          <p:cNvPr id="219" name="Shape 219"/>
          <p:cNvCxnSpPr/>
          <p:nvPr/>
        </p:nvCxnSpPr>
        <p:spPr>
          <a:xfrm rot="10800000" flipH="1">
            <a:off x="4486140" y="1535805"/>
            <a:ext cx="837127" cy="376707"/>
          </a:xfrm>
          <a:prstGeom prst="straightConnector1">
            <a:avLst/>
          </a:prstGeom>
          <a:noFill/>
          <a:ln w="38100" cap="flat" cmpd="sng">
            <a:solidFill>
              <a:srgbClr val="FF40FF"/>
            </a:solidFill>
            <a:prstDash val="solid"/>
            <a:miter/>
            <a:headEnd type="triangle" w="lg" len="lg"/>
            <a:tailEnd type="none" w="med" len="med"/>
          </a:ln>
        </p:spPr>
      </p:cxnSp>
      <p:cxnSp>
        <p:nvCxnSpPr>
          <p:cNvPr id="220" name="Shape 220"/>
          <p:cNvCxnSpPr/>
          <p:nvPr/>
        </p:nvCxnSpPr>
        <p:spPr>
          <a:xfrm rot="10800000" flipH="1">
            <a:off x="3670478" y="2067059"/>
            <a:ext cx="42930" cy="579549"/>
          </a:xfrm>
          <a:prstGeom prst="straightConnector1">
            <a:avLst/>
          </a:prstGeom>
          <a:noFill/>
          <a:ln w="38100" cap="flat" cmpd="sng">
            <a:solidFill>
              <a:srgbClr val="FF40FF"/>
            </a:solidFill>
            <a:prstDash val="solid"/>
            <a:miter/>
            <a:headEnd type="triangle" w="lg" len="lg"/>
            <a:tailEnd type="none" w="med" len="med"/>
          </a:ln>
        </p:spPr>
      </p:cxnSp>
      <p:cxnSp>
        <p:nvCxnSpPr>
          <p:cNvPr id="221" name="Shape 221"/>
          <p:cNvCxnSpPr/>
          <p:nvPr/>
        </p:nvCxnSpPr>
        <p:spPr>
          <a:xfrm rot="10800000">
            <a:off x="4443211" y="2018762"/>
            <a:ext cx="1062507" cy="309093"/>
          </a:xfrm>
          <a:prstGeom prst="straightConnector1">
            <a:avLst/>
          </a:prstGeom>
          <a:noFill/>
          <a:ln w="38100" cap="flat" cmpd="sng">
            <a:solidFill>
              <a:srgbClr val="FF40FF"/>
            </a:solidFill>
            <a:prstDash val="solid"/>
            <a:miter/>
            <a:headEnd type="triangle" w="lg" len="lg"/>
            <a:tailEnd type="none" w="med" len="med"/>
          </a:ln>
        </p:spPr>
      </p:cxnSp>
      <p:cxnSp>
        <p:nvCxnSpPr>
          <p:cNvPr id="222" name="Shape 222"/>
          <p:cNvCxnSpPr/>
          <p:nvPr/>
        </p:nvCxnSpPr>
        <p:spPr>
          <a:xfrm flipH="1">
            <a:off x="3831464" y="2086377"/>
            <a:ext cx="225380" cy="521595"/>
          </a:xfrm>
          <a:prstGeom prst="straightConnector1">
            <a:avLst/>
          </a:prstGeom>
          <a:noFill/>
          <a:ln w="38100" cap="flat" cmpd="sng">
            <a:solidFill>
              <a:srgbClr val="FF40FF"/>
            </a:solidFill>
            <a:prstDash val="solid"/>
            <a:miter/>
            <a:headEnd type="triangle" w="lg" len="lg"/>
            <a:tailEnd type="none" w="med" len="med"/>
          </a:ln>
        </p:spPr>
      </p:cxnSp>
      <p:cxnSp>
        <p:nvCxnSpPr>
          <p:cNvPr id="223" name="Shape 223"/>
          <p:cNvCxnSpPr/>
          <p:nvPr/>
        </p:nvCxnSpPr>
        <p:spPr>
          <a:xfrm rot="10800000">
            <a:off x="1695718" y="1081825"/>
            <a:ext cx="1352282" cy="453981"/>
          </a:xfrm>
          <a:prstGeom prst="straightConnector1">
            <a:avLst/>
          </a:prstGeom>
          <a:noFill/>
          <a:ln w="76200" cap="flat" cmpd="sng">
            <a:solidFill>
              <a:srgbClr val="00F900"/>
            </a:solidFill>
            <a:prstDash val="solid"/>
            <a:miter/>
            <a:headEnd type="triangle" w="lg" len="lg"/>
            <a:tailEnd type="none" w="med" len="med"/>
          </a:ln>
        </p:spPr>
      </p:cxnSp>
      <p:cxnSp>
        <p:nvCxnSpPr>
          <p:cNvPr id="224" name="Shape 224"/>
          <p:cNvCxnSpPr/>
          <p:nvPr/>
        </p:nvCxnSpPr>
        <p:spPr>
          <a:xfrm rot="10800000">
            <a:off x="6256986" y="2810814"/>
            <a:ext cx="1180564" cy="1265349"/>
          </a:xfrm>
          <a:prstGeom prst="straightConnector1">
            <a:avLst/>
          </a:prstGeom>
          <a:noFill/>
          <a:ln w="76200" cap="flat" cmpd="sng">
            <a:solidFill>
              <a:srgbClr val="FF9300"/>
            </a:solidFill>
            <a:prstDash val="solid"/>
            <a:miter/>
            <a:headEnd type="triangle" w="lg" len="lg"/>
            <a:tailEnd type="none" w="med" len="med"/>
          </a:ln>
        </p:spPr>
      </p:cxnSp>
      <p:sp>
        <p:nvSpPr>
          <p:cNvPr id="225" name="Shape 225"/>
          <p:cNvSpPr/>
          <p:nvPr/>
        </p:nvSpPr>
        <p:spPr>
          <a:xfrm>
            <a:off x="233776" y="3331028"/>
            <a:ext cx="1807029"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Los Objetos se crean y se utilizan</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3445</Words>
  <Application>Microsoft Office PowerPoint</Application>
  <PresentationFormat>On-screen Show (16:9)</PresentationFormat>
  <Paragraphs>456</Paragraphs>
  <Slides>47</Slides>
  <Notes>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Arial Regular</vt:lpstr>
      <vt:lpstr>Cabin</vt:lpstr>
      <vt:lpstr>Courier</vt:lpstr>
      <vt:lpstr>Gill Sans</vt:lpstr>
      <vt:lpstr>Gill Sans SemiBold</vt:lpstr>
      <vt:lpstr>Lucida Grande</vt:lpstr>
      <vt:lpstr>Title &amp; Subtitle</vt:lpstr>
      <vt:lpstr>071215_powerpoint_template_b</vt:lpstr>
      <vt:lpstr>Objetos en Python</vt:lpstr>
      <vt:lpstr>Advertencia</vt:lpstr>
      <vt:lpstr>PowerPoint Presentation</vt:lpstr>
      <vt:lpstr>PowerPoint Presentation</vt:lpstr>
      <vt:lpstr>Comencemos con Programas</vt:lpstr>
      <vt:lpstr>PowerPoint Presentation</vt:lpstr>
      <vt:lpstr>Orientado a Objetos</vt:lpstr>
      <vt:lpstr>Objeto</vt:lpstr>
      <vt:lpstr>PowerPoint Presentation</vt:lpstr>
      <vt:lpstr>PowerPoint Presentation</vt:lpstr>
      <vt:lpstr>PowerPoint Presentation</vt:lpstr>
      <vt:lpstr>PowerPoint Presentation</vt:lpstr>
      <vt:lpstr>Definiciones</vt:lpstr>
      <vt:lpstr>Terminología: Clase</vt:lpstr>
      <vt:lpstr>Terminología: Instancia</vt:lpstr>
      <vt:lpstr>Terminología: Método</vt:lpstr>
      <vt:lpstr>Algunos Objetos de Python</vt:lpstr>
      <vt:lpstr>Una Clase Ejemplo</vt:lpstr>
      <vt:lpstr>PowerPoint Presentation</vt:lpstr>
      <vt:lpstr>PowerPoint Presentation</vt:lpstr>
      <vt:lpstr>PowerPoint Presentation</vt:lpstr>
      <vt:lpstr>PowerPoint Presentation</vt:lpstr>
      <vt:lpstr>Utilizando dir() y type()</vt:lpstr>
      <vt:lpstr>Una Forma Nerd de Encontrar Capacidades</vt:lpstr>
      <vt:lpstr>PowerPoint Presentation</vt:lpstr>
      <vt:lpstr>Prueba dir() con una Cadena</vt:lpstr>
      <vt:lpstr>Ciclo de Vida de un Objeto</vt:lpstr>
      <vt:lpstr>Ciclo de Vida de un Objeto</vt:lpstr>
      <vt:lpstr>Constructor</vt:lpstr>
      <vt:lpstr>PowerPoint Presentation</vt:lpstr>
      <vt:lpstr>Constructor</vt:lpstr>
      <vt:lpstr>Muchas Instancias</vt:lpstr>
      <vt:lpstr>PowerPoint Presentation</vt:lpstr>
      <vt:lpstr>PowerPoint Presentation</vt:lpstr>
      <vt:lpstr>PowerPoint Presentation</vt:lpstr>
      <vt:lpstr>PowerPoint Presentation</vt:lpstr>
      <vt:lpstr>PowerPoint Presentation</vt:lpstr>
      <vt:lpstr>Herencia</vt:lpstr>
      <vt:lpstr>Herencia</vt:lpstr>
      <vt:lpstr>Terminología: Herencia</vt:lpstr>
      <vt:lpstr>PowerPoint Presentation</vt:lpstr>
      <vt:lpstr>PowerPoint Presentation</vt:lpstr>
      <vt:lpstr>PowerPoint Presentation</vt:lpstr>
      <vt:lpstr>Definiciones</vt:lpstr>
      <vt:lpstr>Resumen</vt:lpstr>
      <vt:lpstr>Agradecimientos / Contribuciones</vt:lpstr>
      <vt:lpstr>Fuentes de Información Adicional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Objects</dc:title>
  <cp:lastModifiedBy>Juan Carlos Pérez Castellanos</cp:lastModifiedBy>
  <cp:revision>82</cp:revision>
  <dcterms:modified xsi:type="dcterms:W3CDTF">2020-11-14T19:55:23Z</dcterms:modified>
</cp:coreProperties>
</file>