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Barlow Semi Condensed Light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Playfair Display Regula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PlayfairDisplayRegular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PlayfairDisplayRegular-italic.fntdata"/><Relationship Id="rId21" Type="http://schemas.openxmlformats.org/officeDocument/2006/relationships/slide" Target="slides/slide17.xml"/><Relationship Id="rId43" Type="http://schemas.openxmlformats.org/officeDocument/2006/relationships/font" Target="fonts/PlayfairDisplayRegular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PlayfairDisplayRegula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Light-bold.fntdata"/><Relationship Id="rId30" Type="http://schemas.openxmlformats.org/officeDocument/2006/relationships/font" Target="fonts/BarlowSemiCondensed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Light-italic.fntdata"/><Relationship Id="rId13" Type="http://schemas.openxmlformats.org/officeDocument/2006/relationships/slide" Target="slides/slide9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1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c0d10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2c0d1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c0d106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c0d106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c0d106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c0d106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c0d106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2c0d106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2c0d106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2c0d106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c0d106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2c0d106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c0d106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2c0d106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2c0d106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2c0d106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2c0d106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2c0d106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2e5b50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2e5b50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a398f4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a398f4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2e5b50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2e5b50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e5b50b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e5b50b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2e5b50b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2e5b50b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66420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66420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2e5b50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2e5b50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f4c2e2112_0_24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f4c2e2112_0_24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c4fb4f7e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c4fb4f7e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e734ba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e734ba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ec4fb4f7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ec4fb4f7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e734ba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e734ba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2d14b7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2d14b7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e734ba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ce734ba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e734ba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e734ba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85475" y="1500525"/>
            <a:ext cx="3740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85475" y="2757075"/>
            <a:ext cx="29049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4285475" y="1947025"/>
            <a:ext cx="38520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628775" y="1885800"/>
            <a:ext cx="5936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628775" y="3203800"/>
            <a:ext cx="59364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hasCustomPrompt="1" idx="2" type="title"/>
          </p:nvPr>
        </p:nvSpPr>
        <p:spPr>
          <a:xfrm>
            <a:off x="720000" y="19228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380000" y="2055775"/>
            <a:ext cx="23796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1380000" y="236265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4" type="title"/>
          </p:nvPr>
        </p:nvSpPr>
        <p:spPr>
          <a:xfrm>
            <a:off x="720000" y="3426453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1380000" y="3521250"/>
            <a:ext cx="2379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1380000" y="37650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7" type="title"/>
          </p:nvPr>
        </p:nvSpPr>
        <p:spPr>
          <a:xfrm>
            <a:off x="5030400" y="19228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690400" y="2055775"/>
            <a:ext cx="23796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5690400" y="236265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13" type="title"/>
          </p:nvPr>
        </p:nvSpPr>
        <p:spPr>
          <a:xfrm>
            <a:off x="5030400" y="34264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5690400" y="3521250"/>
            <a:ext cx="2379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5" type="subTitle"/>
          </p:nvPr>
        </p:nvSpPr>
        <p:spPr>
          <a:xfrm>
            <a:off x="5690400" y="37650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19998" y="301313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200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subTitle"/>
          </p:nvPr>
        </p:nvSpPr>
        <p:spPr>
          <a:xfrm>
            <a:off x="3368398" y="3013126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33684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6016798" y="3013126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60168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016798" y="53998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6016800" y="1023273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>
            <a:off x="6016798" y="198433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4" type="subTitle"/>
          </p:nvPr>
        </p:nvSpPr>
        <p:spPr>
          <a:xfrm>
            <a:off x="6016800" y="2467635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5" type="subTitle"/>
          </p:nvPr>
        </p:nvSpPr>
        <p:spPr>
          <a:xfrm>
            <a:off x="6016798" y="3428701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6" type="subTitle"/>
          </p:nvPr>
        </p:nvSpPr>
        <p:spPr>
          <a:xfrm>
            <a:off x="6016800" y="3911998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0" y="140535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572000" y="2571750"/>
            <a:ext cx="38520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0" y="540000"/>
            <a:ext cx="3852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8324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20000" y="540000"/>
            <a:ext cx="38520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720000" y="1896675"/>
            <a:ext cx="38520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8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720000" y="540000"/>
            <a:ext cx="38520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4572000" y="1709175"/>
            <a:ext cx="38520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720000" y="1365300"/>
            <a:ext cx="3852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720000" y="2571900"/>
            <a:ext cx="38520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2571700"/>
            <a:ext cx="3468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0000" y="945525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720000" y="540000"/>
            <a:ext cx="38520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4572000" y="28695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subTitle"/>
          </p:nvPr>
        </p:nvSpPr>
        <p:spPr>
          <a:xfrm>
            <a:off x="4572000" y="3352788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>
            <a:off x="4572000" y="9180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4" type="subTitle"/>
          </p:nvPr>
        </p:nvSpPr>
        <p:spPr>
          <a:xfrm>
            <a:off x="4572000" y="140130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>
            <a:off x="6498000" y="9180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6" type="subTitle"/>
          </p:nvPr>
        </p:nvSpPr>
        <p:spPr>
          <a:xfrm>
            <a:off x="6498000" y="140130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7" type="subTitle"/>
          </p:nvPr>
        </p:nvSpPr>
        <p:spPr>
          <a:xfrm>
            <a:off x="6498000" y="2869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8" type="subTitle"/>
          </p:nvPr>
        </p:nvSpPr>
        <p:spPr>
          <a:xfrm>
            <a:off x="6498000" y="3352776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720000" y="540000"/>
            <a:ext cx="3852000" cy="21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720000" y="3247525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720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2646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subTitle"/>
          </p:nvPr>
        </p:nvSpPr>
        <p:spPr>
          <a:xfrm>
            <a:off x="2646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4572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subTitle"/>
          </p:nvPr>
        </p:nvSpPr>
        <p:spPr>
          <a:xfrm>
            <a:off x="4572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7" type="subTitle"/>
          </p:nvPr>
        </p:nvSpPr>
        <p:spPr>
          <a:xfrm>
            <a:off x="4572000" y="12157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8" type="subTitle"/>
          </p:nvPr>
        </p:nvSpPr>
        <p:spPr>
          <a:xfrm>
            <a:off x="4572000" y="169902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9" type="subTitle"/>
          </p:nvPr>
        </p:nvSpPr>
        <p:spPr>
          <a:xfrm>
            <a:off x="6498000" y="12157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3" type="subTitle"/>
          </p:nvPr>
        </p:nvSpPr>
        <p:spPr>
          <a:xfrm>
            <a:off x="6498000" y="169905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4" type="subTitle"/>
          </p:nvPr>
        </p:nvSpPr>
        <p:spPr>
          <a:xfrm>
            <a:off x="6498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5" type="subTitle"/>
          </p:nvPr>
        </p:nvSpPr>
        <p:spPr>
          <a:xfrm>
            <a:off x="6498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720000" y="540000"/>
            <a:ext cx="3852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1703775" y="540000"/>
            <a:ext cx="57363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4572000" y="540000"/>
            <a:ext cx="3852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4956075" y="2571700"/>
            <a:ext cx="3468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hasCustomPrompt="1" idx="2" type="title"/>
          </p:nvPr>
        </p:nvSpPr>
        <p:spPr>
          <a:xfrm>
            <a:off x="7290300" y="902650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720000" y="1474200"/>
            <a:ext cx="3852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720000" y="3505950"/>
            <a:ext cx="3852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hasCustomPrompt="1" type="title"/>
          </p:nvPr>
        </p:nvSpPr>
        <p:spPr>
          <a:xfrm>
            <a:off x="720000" y="540000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27"/>
          <p:cNvSpPr txBox="1"/>
          <p:nvPr>
            <p:ph hasCustomPrompt="1" idx="3" type="title"/>
          </p:nvPr>
        </p:nvSpPr>
        <p:spPr>
          <a:xfrm>
            <a:off x="727200" y="2571750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4572000" y="540000"/>
            <a:ext cx="3852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4572000" y="1746600"/>
            <a:ext cx="38520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/>
        </p:nvSpPr>
        <p:spPr>
          <a:xfrm>
            <a:off x="4572000" y="3359500"/>
            <a:ext cx="3852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1" name="Google Shape;131;p28"/>
          <p:cNvSpPr txBox="1"/>
          <p:nvPr>
            <p:ph idx="2" type="subTitle"/>
          </p:nvPr>
        </p:nvSpPr>
        <p:spPr>
          <a:xfrm>
            <a:off x="4572000" y="4108300"/>
            <a:ext cx="3852000" cy="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540000"/>
            <a:ext cx="5778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572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1022250"/>
            <a:ext cx="38520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937700" y="540000"/>
            <a:ext cx="34863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937700" y="2571750"/>
            <a:ext cx="3486300" cy="19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646000" y="1627050"/>
            <a:ext cx="3852000" cy="18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2646000" y="3671600"/>
            <a:ext cx="38520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46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46000" y="2571700"/>
            <a:ext cx="3852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hasCustomPrompt="1" idx="2" type="title"/>
          </p:nvPr>
        </p:nvSpPr>
        <p:spPr>
          <a:xfrm>
            <a:off x="4005150" y="902650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646000" y="257175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46000" y="1039425"/>
            <a:ext cx="5778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jpg"/><Relationship Id="rId4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458575" y="107325"/>
            <a:ext cx="3606600" cy="380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589350" y="259800"/>
            <a:ext cx="3852000" cy="343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750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4637975" y="2381075"/>
            <a:ext cx="3606600" cy="390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4571075" y="2309800"/>
            <a:ext cx="3740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4637975" y="3797850"/>
            <a:ext cx="2904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Linces y Liebres</a:t>
            </a:r>
            <a:endParaRPr/>
          </a:p>
        </p:txBody>
      </p:sp>
      <p:sp>
        <p:nvSpPr>
          <p:cNvPr id="141" name="Google Shape;141;p29"/>
          <p:cNvSpPr txBox="1"/>
          <p:nvPr>
            <p:ph idx="2" type="subTitle"/>
          </p:nvPr>
        </p:nvSpPr>
        <p:spPr>
          <a:xfrm>
            <a:off x="4571075" y="3009125"/>
            <a:ext cx="51831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Depredador</a:t>
            </a:r>
            <a:r>
              <a:rPr lang="en-GB" sz="3200">
                <a:solidFill>
                  <a:schemeClr val="lt2"/>
                </a:solidFill>
              </a:rPr>
              <a:t> - Presa</a:t>
            </a:r>
            <a:endParaRPr sz="3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Lotka - Volterra</a:t>
            </a:r>
            <a:endParaRPr sz="3200">
              <a:solidFill>
                <a:schemeClr val="lt2"/>
              </a:solidFill>
            </a:endParaRPr>
          </a:p>
        </p:txBody>
      </p:sp>
      <p:cxnSp>
        <p:nvCxnSpPr>
          <p:cNvPr id="142" name="Google Shape;142;p29"/>
          <p:cNvCxnSpPr/>
          <p:nvPr/>
        </p:nvCxnSpPr>
        <p:spPr>
          <a:xfrm rot="10800000">
            <a:off x="4734575" y="3797850"/>
            <a:ext cx="37677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25" y="394950"/>
            <a:ext cx="3543750" cy="3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547225" y="4019200"/>
            <a:ext cx="3429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Laura Mariana Jiménez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Paula Valentina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Sebastián </a:t>
            </a:r>
            <a:r>
              <a:rPr lang="en-GB"/>
              <a:t>Gutiérrez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Runge Kutta grado 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7" name="Google Shape;257;p38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Desarrollado en 1900 por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Carl David Tolmé Runge y Martin Wilhelm Kutta.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Miembro de la familia del método Runge Kutta conocido como RK4.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Convergencia de O(h^4)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Problema de valor inicial: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Ecuación del método RK4: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00" y="2301750"/>
            <a:ext cx="2195375" cy="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613" y="3424663"/>
            <a:ext cx="38766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136650" y="32513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Cálculo de cada pendiente k_i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88" y="3672075"/>
            <a:ext cx="3324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Adams Bashforth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1" name="Google Shape;271;p39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multipasos (combinación lineal de pasos anteriores)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explícito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Por John Couch Adams y Francis Bashforth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Primer paso con método de Euler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Pasos 2 a 5: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0" y="2219175"/>
            <a:ext cx="2575125" cy="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0" y="3230599"/>
            <a:ext cx="6967351" cy="1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8209025" y="4396925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Runge Kutta grado 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3" name="Google Shape;283;p40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84" name="Google Shape;284;p40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287" name="Google Shape;287;p40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Adams Bashforth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6" name="Google Shape;296;p41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97" name="Google Shape;297;p41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00" name="Google Shape;300;p41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Runge Kutta grado 4 duplicando la tasa de natalidad de las presas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9" name="Google Shape;309;p42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10" name="Google Shape;310;p42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13" name="Google Shape;313;p42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Adams Bashforth</a:t>
            </a:r>
            <a:r>
              <a:rPr b="1" lang="en-GB"/>
              <a:t> duplicando la tasa de natalidad de las presas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2" name="Google Shape;322;p43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23" name="Google Shape;323;p43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26" name="Google Shape;326;p43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" name="Google Shape;3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Método Runge Kutta grado 4 aumentando a 0.6 la tasa de mortalidad de los depredadores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5" name="Google Shape;335;p44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36" name="Google Shape;336;p44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39" name="Google Shape;339;p44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Método </a:t>
            </a:r>
            <a:r>
              <a:rPr b="1" lang="en-GB" sz="1300"/>
              <a:t>Adams Bashforth</a:t>
            </a:r>
            <a:r>
              <a:rPr b="1" lang="en-GB" sz="1300"/>
              <a:t> aumentando a 0.6 la tasa de mortalidad de los depredadores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45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49" name="Google Shape;349;p45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52" name="Google Shape;352;p45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Gráfica de error absoluto a lo largo del tiempo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1" name="Google Shape;361;p46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Liebres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Linces</a:t>
            </a:r>
            <a:endParaRPr/>
          </a:p>
        </p:txBody>
      </p:sp>
      <p:cxnSp>
        <p:nvCxnSpPr>
          <p:cNvPr id="364" name="Google Shape;364;p46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6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720000" y="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analítica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73" y="824264"/>
            <a:ext cx="6866701" cy="423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863" y="2017400"/>
            <a:ext cx="50958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671850" y="849150"/>
            <a:ext cx="48573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</a:t>
            </a:r>
            <a:endParaRPr/>
          </a:p>
        </p:txBody>
      </p:sp>
      <p:sp>
        <p:nvSpPr>
          <p:cNvPr id="151" name="Google Shape;151;p30"/>
          <p:cNvSpPr txBox="1"/>
          <p:nvPr>
            <p:ph idx="2" type="title"/>
          </p:nvPr>
        </p:nvSpPr>
        <p:spPr>
          <a:xfrm>
            <a:off x="720000" y="13894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52" name="Google Shape;152;p30"/>
          <p:cNvSpPr txBox="1"/>
          <p:nvPr>
            <p:ph idx="3" type="subTitle"/>
          </p:nvPr>
        </p:nvSpPr>
        <p:spPr>
          <a:xfrm>
            <a:off x="1380000" y="16317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idx="4" type="title"/>
          </p:nvPr>
        </p:nvSpPr>
        <p:spPr>
          <a:xfrm>
            <a:off x="720000" y="1978653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54" name="Google Shape;154;p30"/>
          <p:cNvSpPr txBox="1"/>
          <p:nvPr>
            <p:ph idx="6" type="subTitle"/>
          </p:nvPr>
        </p:nvSpPr>
        <p:spPr>
          <a:xfrm>
            <a:off x="1380000" y="21648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Métodologia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9" type="subTitle"/>
          </p:nvPr>
        </p:nvSpPr>
        <p:spPr>
          <a:xfrm>
            <a:off x="1347000" y="274365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7" type="title"/>
          </p:nvPr>
        </p:nvSpPr>
        <p:spPr>
          <a:xfrm>
            <a:off x="720000" y="2609988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57" name="Google Shape;157;p30"/>
          <p:cNvSpPr txBox="1"/>
          <p:nvPr>
            <p:ph idx="13" type="title"/>
          </p:nvPr>
        </p:nvSpPr>
        <p:spPr>
          <a:xfrm>
            <a:off x="720000" y="32142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846525" y="1979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846525" y="259422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810750" y="31984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810750" y="3770550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30"/>
          <p:cNvSpPr txBox="1"/>
          <p:nvPr>
            <p:ph idx="9" type="subTitle"/>
          </p:nvPr>
        </p:nvSpPr>
        <p:spPr>
          <a:xfrm>
            <a:off x="1380000" y="3273625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3" type="title"/>
          </p:nvPr>
        </p:nvSpPr>
        <p:spPr>
          <a:xfrm>
            <a:off x="720000" y="37476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cxnSp>
        <p:nvCxnSpPr>
          <p:cNvPr id="164" name="Google Shape;164;p30"/>
          <p:cNvCxnSpPr/>
          <p:nvPr/>
        </p:nvCxnSpPr>
        <p:spPr>
          <a:xfrm>
            <a:off x="810750" y="4303950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0"/>
          <p:cNvSpPr txBox="1"/>
          <p:nvPr>
            <p:ph idx="9" type="subTitle"/>
          </p:nvPr>
        </p:nvSpPr>
        <p:spPr>
          <a:xfrm>
            <a:off x="1380000" y="38185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Comportamiento e influencia de los valores de entrada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3" type="title"/>
          </p:nvPr>
        </p:nvSpPr>
        <p:spPr>
          <a:xfrm>
            <a:off x="5152925" y="14357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cxnSp>
        <p:nvCxnSpPr>
          <p:cNvPr id="167" name="Google Shape;167;p30"/>
          <p:cNvCxnSpPr/>
          <p:nvPr/>
        </p:nvCxnSpPr>
        <p:spPr>
          <a:xfrm>
            <a:off x="5243675" y="19920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0"/>
          <p:cNvSpPr txBox="1"/>
          <p:nvPr>
            <p:ph idx="9" type="subTitle"/>
          </p:nvPr>
        </p:nvSpPr>
        <p:spPr>
          <a:xfrm>
            <a:off x="5781750" y="16317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3" type="title"/>
          </p:nvPr>
        </p:nvSpPr>
        <p:spPr>
          <a:xfrm>
            <a:off x="5152925" y="19691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cxnSp>
        <p:nvCxnSpPr>
          <p:cNvPr id="170" name="Google Shape;170;p30"/>
          <p:cNvCxnSpPr/>
          <p:nvPr/>
        </p:nvCxnSpPr>
        <p:spPr>
          <a:xfrm>
            <a:off x="5243675" y="25254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0"/>
          <p:cNvSpPr txBox="1"/>
          <p:nvPr>
            <p:ph idx="9" type="subTitle"/>
          </p:nvPr>
        </p:nvSpPr>
        <p:spPr>
          <a:xfrm>
            <a:off x="5781750" y="21651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Análitica y errores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3" type="title"/>
          </p:nvPr>
        </p:nvSpPr>
        <p:spPr>
          <a:xfrm>
            <a:off x="5152925" y="26549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</a:t>
            </a:r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5243675" y="3211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0"/>
          <p:cNvSpPr txBox="1"/>
          <p:nvPr>
            <p:ph idx="9" type="subTitle"/>
          </p:nvPr>
        </p:nvSpPr>
        <p:spPr>
          <a:xfrm>
            <a:off x="5781750" y="28509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</a:t>
            </a:r>
            <a:r>
              <a:rPr lang="en-GB"/>
              <a:t> de HW y 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3" type="title"/>
          </p:nvPr>
        </p:nvSpPr>
        <p:spPr>
          <a:xfrm>
            <a:off x="5152925" y="32645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</a:t>
            </a:r>
            <a:endParaRPr/>
          </a:p>
        </p:txBody>
      </p:sp>
      <p:cxnSp>
        <p:nvCxnSpPr>
          <p:cNvPr id="176" name="Google Shape;176;p30"/>
          <p:cNvCxnSpPr/>
          <p:nvPr/>
        </p:nvCxnSpPr>
        <p:spPr>
          <a:xfrm>
            <a:off x="5243675" y="38208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0"/>
          <p:cNvSpPr txBox="1"/>
          <p:nvPr>
            <p:ph idx="9" type="subTitle"/>
          </p:nvPr>
        </p:nvSpPr>
        <p:spPr>
          <a:xfrm>
            <a:off x="5781750" y="35367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46" y="128088"/>
            <a:ext cx="1733945" cy="13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idx="13" type="title"/>
          </p:nvPr>
        </p:nvSpPr>
        <p:spPr>
          <a:xfrm>
            <a:off x="5152925" y="37979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>
            <a:off x="5243675" y="4354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0"/>
          <p:cNvSpPr txBox="1"/>
          <p:nvPr>
            <p:ph idx="9" type="subTitle"/>
          </p:nvPr>
        </p:nvSpPr>
        <p:spPr>
          <a:xfrm>
            <a:off x="5781750" y="39939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5" y="76200"/>
            <a:ext cx="811815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25" y="167300"/>
            <a:ext cx="8056676" cy="4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125" y="1796488"/>
            <a:ext cx="5086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255012"/>
            <a:ext cx="7565351" cy="4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/>
          <p:nvPr/>
        </p:nvSpPr>
        <p:spPr>
          <a:xfrm flipH="1" rot="5400000">
            <a:off x="516013" y="1470622"/>
            <a:ext cx="3144600" cy="462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 flipH="1" rot="5400000">
            <a:off x="342113" y="1620888"/>
            <a:ext cx="3144600" cy="46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/>
          <p:nvPr/>
        </p:nvSpPr>
        <p:spPr>
          <a:xfrm>
            <a:off x="567600" y="1039050"/>
            <a:ext cx="81882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>
            <p:ph type="title"/>
          </p:nvPr>
        </p:nvSpPr>
        <p:spPr>
          <a:xfrm>
            <a:off x="1346525" y="278550"/>
            <a:ext cx="6323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</a:t>
            </a:r>
            <a:r>
              <a:rPr lang="en-GB"/>
              <a:t> de HW y SW para la implementación de los modelos</a:t>
            </a:r>
            <a:endParaRPr/>
          </a:p>
        </p:txBody>
      </p:sp>
      <p:sp>
        <p:nvSpPr>
          <p:cNvPr id="402" name="Google Shape;402;p51"/>
          <p:cNvSpPr txBox="1"/>
          <p:nvPr>
            <p:ph idx="1" type="subTitle"/>
          </p:nvPr>
        </p:nvSpPr>
        <p:spPr>
          <a:xfrm>
            <a:off x="4931700" y="32548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403" name="Google Shape;403;p51"/>
          <p:cNvSpPr txBox="1"/>
          <p:nvPr>
            <p:ph idx="2" type="subTitle"/>
          </p:nvPr>
        </p:nvSpPr>
        <p:spPr>
          <a:xfrm>
            <a:off x="4654100" y="3738138"/>
            <a:ext cx="42033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Windows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RStudio versión 1.3.1056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  4.0.3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>
            <p:ph idx="3" type="subTitle"/>
          </p:nvPr>
        </p:nvSpPr>
        <p:spPr>
          <a:xfrm>
            <a:off x="4849600" y="1503788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405" name="Google Shape;405;p51"/>
          <p:cNvSpPr txBox="1"/>
          <p:nvPr>
            <p:ph idx="4" type="subTitle"/>
          </p:nvPr>
        </p:nvSpPr>
        <p:spPr>
          <a:xfrm>
            <a:off x="4552600" y="1979300"/>
            <a:ext cx="4869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RAM 8 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Procesador Intel Core i5 8va Generación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Memoria Intel Optane</a:t>
            </a:r>
            <a:endParaRPr/>
          </a:p>
        </p:txBody>
      </p:sp>
      <p:cxnSp>
        <p:nvCxnSpPr>
          <p:cNvPr id="406" name="Google Shape;406;p51"/>
          <p:cNvCxnSpPr/>
          <p:nvPr/>
        </p:nvCxnSpPr>
        <p:spPr>
          <a:xfrm flipH="1" rot="10800000">
            <a:off x="4552600" y="1982400"/>
            <a:ext cx="4386900" cy="1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/>
          <p:nvPr/>
        </p:nvCxnSpPr>
        <p:spPr>
          <a:xfrm>
            <a:off x="4634700" y="3729288"/>
            <a:ext cx="420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8" name="Google Shape;4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3" y="2360550"/>
            <a:ext cx="4005119" cy="2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Recomendaciones/conclusiones</a:t>
            </a:r>
            <a:endParaRPr/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presas en ausencia de depredadores crece </a:t>
            </a:r>
            <a:r>
              <a:rPr lang="en-GB"/>
              <a:t>exponencialmente</a:t>
            </a:r>
            <a:r>
              <a:rPr lang="en-GB"/>
              <a:t> y decrece en presencia de estos.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depredadores en ausencia de presas decrece de manera exponencial.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tasa de natalidad de las presas es una variable sensible dentro del sistema ya que este varía mucho si se cambia dicha variable.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Se tienen numerosas herramientas para poder predecir el comportamiento de una o varias poblaciones.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/>
          <p:nvPr/>
        </p:nvSpPr>
        <p:spPr>
          <a:xfrm>
            <a:off x="1598675" y="814375"/>
            <a:ext cx="5913000" cy="3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GB"/>
              <a:t>[1] J. Gutiérrez Expósito, "Lotka-Volterra Prey-Predator model", Licenciatura, Universidad de la Laguna, 2017.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GB"/>
              <a:t>[2] M. Begon, J. L. Harper y C. R. Townsend (2006). Ecology: From Individuals to Ecosystem (4ª ed.). United States: Blackwell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/>
              <a:t>[3] Miriam. K. A. Al-Moqbali, Nasser. S. Al-Salti and Ibrahim. M. Elmojtaba, "Prey–Predator Models with Variable Carrying Capacity", Matemathics, pp. 2 - 12, 2018.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/>
              <a:t>[4] </a:t>
            </a:r>
            <a:r>
              <a:rPr lang="en-GB">
                <a:solidFill>
                  <a:srgbClr val="000000"/>
                </a:solidFill>
              </a:rPr>
              <a:t>Fathoni, M. F., &amp; Wuryandari, A. I. (2015, December). Comparison between Euler, Heun, Runge-Kutta and Adams-Bashforth-Moulton integration methods in the particle dynamic simulation. In 2015 4th International Conference on Interactive Digital Media (ICIDM) (pp. 1-7)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913200" y="1410100"/>
            <a:ext cx="7714200" cy="3343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342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89" name="Google Shape;189;p31"/>
          <p:cNvSpPr txBox="1"/>
          <p:nvPr>
            <p:ph idx="4294967295" type="body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Modelo biomatemático que busca responder la dinámica de las poblaciones de presa y depredador bajo hipótesis: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Ecosistema aislado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en ausencia de depredadores crece de manera exponencial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en ausencia de presas decrece de manera exponencial.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afecta a la de presas haciéndola decrecer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afecta a la de depredadores </a:t>
            </a:r>
            <a:endParaRPr sz="1700"/>
          </a:p>
        </p:txBody>
      </p:sp>
      <p:sp>
        <p:nvSpPr>
          <p:cNvPr id="190" name="Google Shape;190;p31"/>
          <p:cNvSpPr txBox="1"/>
          <p:nvPr/>
        </p:nvSpPr>
        <p:spPr>
          <a:xfrm>
            <a:off x="7829400" y="4284000"/>
            <a:ext cx="483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83150" y="1384725"/>
            <a:ext cx="7784100" cy="340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342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98" name="Google Shape;198;p32"/>
          <p:cNvSpPr txBox="1"/>
          <p:nvPr>
            <p:ph idx="4294967295" type="body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Sistema de dos ecuaciones diferenciales de primer orden, acopladas, autónomas y no lineales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X =</a:t>
            </a:r>
            <a:r>
              <a:rPr lang="en-GB" sz="1700"/>
              <a:t> número de presas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</a:t>
            </a:r>
            <a:r>
              <a:rPr lang="en-GB" sz="1700"/>
              <a:t> número de </a:t>
            </a:r>
            <a:r>
              <a:rPr lang="en-GB" sz="1700"/>
              <a:t>depredadores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6976"/>
          <a:stretch/>
        </p:blipFill>
        <p:spPr>
          <a:xfrm>
            <a:off x="971650" y="2482613"/>
            <a:ext cx="2543175" cy="12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4364950" y="2313000"/>
            <a:ext cx="42624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Parámetros: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natalidad de las presas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β</a:t>
            </a: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muerte de las presas debido a los depredadores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γ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éxito de caza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δ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mortalidad del depredador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7829400" y="4284000"/>
            <a:ext cx="375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Dinámica</a:t>
            </a:r>
            <a:r>
              <a:rPr b="1" lang="en-GB" sz="1500"/>
              <a:t> de poblaciones con dos especies: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/>
              <a:t>Enfoque </a:t>
            </a:r>
            <a:r>
              <a:rPr b="1" lang="en-GB" sz="1300"/>
              <a:t>biológico</a:t>
            </a:r>
            <a:r>
              <a:rPr b="1" lang="en-GB" sz="1300"/>
              <a:t>: </a:t>
            </a:r>
            <a:r>
              <a:rPr lang="en-GB" sz="1300"/>
              <a:t>Relación</a:t>
            </a:r>
            <a:r>
              <a:rPr b="1" lang="en-GB" sz="1300"/>
              <a:t> ++ </a:t>
            </a:r>
            <a:r>
              <a:rPr lang="en-GB" sz="1300"/>
              <a:t>(mutualismo)  </a:t>
            </a:r>
            <a:r>
              <a:rPr b="1" lang="en-GB" sz="1300"/>
              <a:t>-- </a:t>
            </a:r>
            <a:r>
              <a:rPr lang="en-GB" sz="1300"/>
              <a:t>(competencia)  o </a:t>
            </a:r>
            <a:r>
              <a:rPr b="1" lang="en-GB" sz="1300"/>
              <a:t>00</a:t>
            </a:r>
            <a:r>
              <a:rPr lang="en-GB" sz="1300"/>
              <a:t> (neutra)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/>
              <a:t>Enfoque matemático: </a:t>
            </a:r>
            <a:r>
              <a:rPr lang="en-GB" sz="1300"/>
              <a:t>Siendo 𝑃(𝑡) el tamaño de la población en el instante 𝑡, el modelo exponencial presupone que la tasa de aumento de la población es proporcional a la población en ese instante, donde k es una constante de proporcionalidad: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300"/>
            </a:br>
            <a:r>
              <a:rPr lang="en-GB" sz="1300"/>
              <a:t>Ecuación conocida como</a:t>
            </a:r>
            <a:r>
              <a:rPr b="1" i="1" lang="en-GB" sz="1300"/>
              <a:t> ecuación malthusiana. </a:t>
            </a:r>
            <a:br>
              <a:rPr b="1" i="1" lang="en-GB" sz="1300"/>
            </a:br>
            <a:r>
              <a:rPr lang="en-GB" sz="1300"/>
              <a:t>Adecuada cuando el tamaño de la población es pequeño en relación a dimensiones del ecosistema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26" y="2878575"/>
            <a:ext cx="1888225" cy="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Modelo logístico: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Este modelo es adecuado para describir el crecimiento de una población de personas tanto como el de bacterias en un cultivo o la forma en que se propaga una epidemia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97" y="3840875"/>
            <a:ext cx="1921528" cy="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7" y="2441600"/>
            <a:ext cx="2543700" cy="19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122875" y="2441600"/>
            <a:ext cx="4233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Donde 𝑟 es la tasa de crecimiento de la población y 𝐾 la capacidad de carga del entorno, es decir, la cantidad máxima de población que es capaz de sostener el entorno de forma indefinida.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Modelo logístico: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35"/>
          <p:cNvSpPr txBox="1"/>
          <p:nvPr/>
        </p:nvSpPr>
        <p:spPr>
          <a:xfrm>
            <a:off x="531900" y="1823850"/>
            <a:ext cx="77040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Modelo que busca obtener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estabilidad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en la población a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medida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que pasa el tiempo disminuyendo la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oscilación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hasta llegar a una función lo más constante posible..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Ecuaciones para el análisis en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6" y="2813131"/>
            <a:ext cx="8253750" cy="1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Descripción del ecosistema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6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0" y="2015175"/>
            <a:ext cx="3063776" cy="22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3948300" y="22479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como depredadores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Liebres como presas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solo se alimentan de liebres (96%)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Ecosistema cerrado con solo la interacción de estas dos especies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Variable de carga sobre la presa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Méto</a:t>
            </a:r>
            <a:r>
              <a:rPr b="1" lang="en-GB" sz="1500"/>
              <a:t>do</a:t>
            </a:r>
            <a:r>
              <a:rPr b="1" lang="en-GB" sz="1500"/>
              <a:t>s numéricos utilizados para resolver las ecuaciones diferenciales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Adams Bashforth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Runge kutta grado 4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Valores </a:t>
            </a:r>
            <a:r>
              <a:rPr b="1" lang="en-GB" sz="1500"/>
              <a:t>iniciales:</a:t>
            </a:r>
            <a:br>
              <a:rPr b="1" lang="en-GB" sz="1500"/>
            </a:br>
            <a:r>
              <a:rPr b="1" lang="en-GB" sz="1700">
                <a:solidFill>
                  <a:srgbClr val="000000"/>
                </a:solidFill>
              </a:rPr>
              <a:t> 	</a:t>
            </a:r>
            <a:r>
              <a:rPr b="1" lang="en-GB" sz="2000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1.0		</a:t>
            </a:r>
            <a:r>
              <a:rPr b="1" lang="en-GB" sz="1800">
                <a:solidFill>
                  <a:srgbClr val="000000"/>
                </a:solidFill>
              </a:rPr>
              <a:t>β </a:t>
            </a:r>
            <a:r>
              <a:rPr lang="en-GB" sz="1500">
                <a:solidFill>
                  <a:srgbClr val="000000"/>
                </a:solidFill>
              </a:rPr>
              <a:t>0.2 	</a:t>
            </a:r>
            <a:r>
              <a:rPr b="1" i="1" lang="en-GB" sz="1500">
                <a:solidFill>
                  <a:srgbClr val="000000"/>
                </a:solidFill>
              </a:rPr>
              <a:t>K </a:t>
            </a:r>
            <a:r>
              <a:rPr lang="en-GB" sz="1500">
                <a:solidFill>
                  <a:srgbClr val="000000"/>
                </a:solidFill>
              </a:rPr>
              <a:t>50		</a:t>
            </a:r>
            <a:r>
              <a:rPr b="1" i="1" lang="en-GB" sz="1500">
                <a:solidFill>
                  <a:srgbClr val="000000"/>
                </a:solidFill>
              </a:rPr>
              <a:t>Cantidad presas </a:t>
            </a:r>
            <a:r>
              <a:rPr lang="en-GB" sz="1500">
                <a:solidFill>
                  <a:srgbClr val="000000"/>
                </a:solidFill>
              </a:rPr>
              <a:t>30			</a:t>
            </a:r>
            <a:r>
              <a:rPr b="1" i="1" lang="en-GB" sz="1500">
                <a:solidFill>
                  <a:srgbClr val="000000"/>
                </a:solidFill>
              </a:rPr>
              <a:t>Tiempo </a:t>
            </a:r>
            <a:r>
              <a:rPr lang="en-GB" sz="1500">
                <a:solidFill>
                  <a:srgbClr val="000000"/>
                </a:solidFill>
              </a:rPr>
              <a:t>200 días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500">
                <a:solidFill>
                  <a:srgbClr val="000000"/>
                </a:solidFill>
              </a:rPr>
              <a:t>	</a:t>
            </a:r>
            <a:r>
              <a:rPr b="1" lang="en-GB" sz="2100">
                <a:solidFill>
                  <a:srgbClr val="000000"/>
                </a:solidFill>
              </a:rPr>
              <a:t>γ </a:t>
            </a:r>
            <a:r>
              <a:rPr lang="en-GB" sz="1500">
                <a:solidFill>
                  <a:srgbClr val="000000"/>
                </a:solidFill>
              </a:rPr>
              <a:t>0.5	</a:t>
            </a:r>
            <a:r>
              <a:rPr b="1" lang="en-GB" sz="2000">
                <a:solidFill>
                  <a:srgbClr val="000000"/>
                </a:solidFill>
              </a:rPr>
              <a:t>δ</a:t>
            </a:r>
            <a:r>
              <a:rPr lang="en-GB" sz="1500">
                <a:solidFill>
                  <a:srgbClr val="000000"/>
                </a:solidFill>
              </a:rPr>
              <a:t> 0.2				</a:t>
            </a:r>
            <a:r>
              <a:rPr b="1" i="1" lang="en-GB" sz="1500">
                <a:solidFill>
                  <a:srgbClr val="000000"/>
                </a:solidFill>
              </a:rPr>
              <a:t>Cantidad depredadores </a:t>
            </a:r>
            <a:r>
              <a:rPr lang="en-GB" sz="1500">
                <a:solidFill>
                  <a:srgbClr val="000000"/>
                </a:solidFill>
              </a:rPr>
              <a:t>4		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Prueba 1:						Prueba 2:</a:t>
            </a:r>
            <a:br>
              <a:rPr b="1" lang="en-GB" sz="1500"/>
            </a:br>
            <a:r>
              <a:rPr b="1" lang="en-GB" sz="1500"/>
              <a:t>	</a:t>
            </a:r>
            <a:r>
              <a:rPr b="1" lang="en-GB" sz="2000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2.0						</a:t>
            </a:r>
            <a:r>
              <a:rPr b="1" lang="en-GB" sz="2000">
                <a:solidFill>
                  <a:srgbClr val="000000"/>
                </a:solidFill>
              </a:rPr>
              <a:t>δ</a:t>
            </a:r>
            <a:r>
              <a:rPr b="1" lang="en-GB" sz="2100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0.6				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9" name="Google Shape;249;p37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any Presentation by Slidesgo">
  <a:themeElements>
    <a:clrScheme name="Simple Light">
      <a:dk1>
        <a:srgbClr val="383838"/>
      </a:dk1>
      <a:lt1>
        <a:srgbClr val="F7F5F3"/>
      </a:lt1>
      <a:dk2>
        <a:srgbClr val="FFDFE2"/>
      </a:dk2>
      <a:lt2>
        <a:srgbClr val="DA566A"/>
      </a:lt2>
      <a:accent1>
        <a:srgbClr val="FFFFFF"/>
      </a:accent1>
      <a:accent2>
        <a:srgbClr val="383838"/>
      </a:accent2>
      <a:accent3>
        <a:srgbClr val="F7F5F3"/>
      </a:accent3>
      <a:accent4>
        <a:srgbClr val="383838"/>
      </a:accent4>
      <a:accent5>
        <a:srgbClr val="FFFFFF"/>
      </a:accent5>
      <a:accent6>
        <a:srgbClr val="FFDFE2"/>
      </a:accent6>
      <a:hlink>
        <a:srgbClr val="DA56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