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69" r:id="rId6"/>
    <p:sldId id="270" r:id="rId7"/>
    <p:sldId id="271" r:id="rId8"/>
    <p:sldId id="259" r:id="rId9"/>
    <p:sldId id="267" r:id="rId10"/>
    <p:sldId id="260" r:id="rId11"/>
    <p:sldId id="272" r:id="rId12"/>
    <p:sldId id="263" r:id="rId13"/>
    <p:sldId id="264" r:id="rId14"/>
    <p:sldId id="261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96085-9C10-C5E5-D261-4F90EDA99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6" y="1330774"/>
            <a:ext cx="8361229" cy="2098226"/>
          </a:xfrm>
        </p:spPr>
        <p:txBody>
          <a:bodyPr/>
          <a:lstStyle/>
          <a:p>
            <a:r>
              <a:rPr lang="es-CO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Análisis de Fourier en C++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7C34DB-20C2-5835-2430-6D6E41BD3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3" y="4241415"/>
            <a:ext cx="6831673" cy="1086237"/>
          </a:xfrm>
        </p:spPr>
        <p:txBody>
          <a:bodyPr>
            <a:normAutofit/>
          </a:bodyPr>
          <a:lstStyle/>
          <a:p>
            <a:r>
              <a:rPr lang="es-CO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Teoría, métodos e implementación computacional</a:t>
            </a:r>
          </a:p>
        </p:txBody>
      </p:sp>
    </p:spTree>
    <p:extLst>
      <p:ext uri="{BB962C8B-B14F-4D97-AF65-F5344CB8AC3E}">
        <p14:creationId xmlns:p14="http://schemas.microsoft.com/office/powerpoint/2010/main" val="1196977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12E5E6-430B-E4F4-B992-49557963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Transformada Rápida de Fourier (FFT)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9FD8A2-5887-73D9-1253-BBA88F66E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674374"/>
            <a:ext cx="9601200" cy="306766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FFT es un algoritmo eficiente para calcular la DFT en tiempo O(N logN).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basa en la división recursiva del problema en subproblemas más pequeños.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usa en procesamiento de audio, análisis de espectro y compresión de datos.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58073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FB5BD-F7CD-4DE5-E4D6-D3E262644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2629"/>
          </a:xfrm>
        </p:spPr>
        <p:txBody>
          <a:bodyPr/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Algoritmos de la TF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7DC480-7DB0-D84F-1C78-A7031DD63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98171"/>
            <a:ext cx="9601200" cy="83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exploran los algoritmos clásicos de la transformada discreta y la transformada rápida de Fourier.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4EC649F-91A9-2BC4-42FB-F15CD4A5D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085" y="2569030"/>
            <a:ext cx="7881257" cy="399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16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15A92-2191-744F-E521-F24C3275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5.1. Algoritmo DFT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5EDE8D0-9AE9-88D0-A993-5EDB83703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Entrada del Algoritmo: Se recibe una señal de N muestras x[n].</a:t>
            </a:r>
          </a:p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Inicializar Variables: Se define un arreglo X[k] para la salida.</a:t>
            </a:r>
          </a:p>
          <a:p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Iterar sobre cada frecuencia k: Para cada k en [0, N-1], se inicializa X[k]=0.</a:t>
            </a:r>
          </a:p>
          <a:p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Aplicar la ecuación (3).</a:t>
            </a:r>
          </a:p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Separar Parte Real e Imaginaria: Se obtiene |X[k]| y su fase.</a:t>
            </a:r>
          </a:p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Interpretar la Salida: X[k] representa la magnitud y fase de cada frecuencia.</a:t>
            </a:r>
            <a:endParaRPr lang="es-C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669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E66E7-4CF6-74D2-B726-873B53751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5.2. Algoritmo FFT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BE0859-B10B-F46C-A583-EA1246CA2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73794"/>
          </a:xfrm>
        </p:spPr>
        <p:txBody>
          <a:bodyPr>
            <a:noAutofit/>
          </a:bodyPr>
          <a:lstStyle/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Entrada del Algoritmo: Se recibe una señal de N muestras x[n].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Verificar N: Si N = 1, retornar x[n] (caso base).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Dividir en Pares e Impares: Separar la señal en elementos de índice par e impar.</a:t>
            </a:r>
          </a:p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Aplicar Recursión: Calcular la FFT de ambas mitades recursivamente.</a:t>
            </a:r>
          </a:p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Combinar Resultados: Usar la propiedad de simetría para combinar los resultados.</a:t>
            </a:r>
          </a:p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Obtener la Salida: Fusionar las mitades para obtener la transformada final X[k].</a:t>
            </a:r>
            <a:endParaRPr lang="es-C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289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9BD63-FA2D-5D3F-03B0-CC00D7C49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Aplicaciones del análisis de Fourier computacional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733C82-4885-0EA4-93B5-FD512E969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308555"/>
            <a:ext cx="9601200" cy="240030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Procesamiento de señales de audio e imagen.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Compresión de datos en formatos como JPEG y MP3.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Resolución de ecuaciones diferenciales parciales.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Análisis de espectros en astronomía y física.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22753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4FE2A-BD69-61CF-F738-1F86D4F88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439" y="141514"/>
            <a:ext cx="9601200" cy="1485900"/>
          </a:xfrm>
        </p:spPr>
        <p:txBody>
          <a:bodyPr/>
          <a:lstStyle/>
          <a:p>
            <a:r>
              <a:rPr lang="es-CO" b="1">
                <a:latin typeface="Times New Roman" panose="02020603050405020304" pitchFamily="18" charset="0"/>
                <a:cs typeface="Times New Roman" panose="02020603050405020304" pitchFamily="18" charset="0"/>
              </a:rPr>
              <a:t>7. Manejo de señales de audio con FFT en C++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696D0A1-ACA0-09D9-FDCD-B20FF6BA9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3409" y="1627414"/>
            <a:ext cx="5506826" cy="4773386"/>
          </a:xfr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D9C144E-DE0A-EC2B-02C0-CA0635106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043" y="1627415"/>
            <a:ext cx="5104847" cy="477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51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57791-7AEC-891A-D9F7-9BDE4A7F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42668"/>
            <a:ext cx="9601200" cy="1485900"/>
          </a:xfrm>
        </p:spPr>
        <p:txBody>
          <a:bodyPr/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6CA606-08E4-71BB-88B3-74059399A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428568"/>
            <a:ext cx="9601200" cy="4038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Transformada de Fourier es una herramienta fundamental en el análisis de señales y sistemas.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utiliza para convertir una señal del dominio del tiempo al dominio de la frecuencia.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DFT y la FFT son implementaciones computacionales clave de esta transformada.</a:t>
            </a:r>
          </a:p>
        </p:txBody>
      </p:sp>
    </p:spTree>
    <p:extLst>
      <p:ext uri="{BB962C8B-B14F-4D97-AF65-F5344CB8AC3E}">
        <p14:creationId xmlns:p14="http://schemas.microsoft.com/office/powerpoint/2010/main" val="342035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6C399-DB73-2AC7-1DF9-5865A5D5D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Transformada de Fourier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4627771-FCFF-42B4-BBFD-4D2311CB44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89354" y="1553497"/>
                <a:ext cx="9601200" cy="5014451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 algn="ctr">
                  <a:buNone/>
                </a:pPr>
                <a:endParaRPr lang="es-CO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CO" sz="3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Transformada de Fourier de una señal continua de dominio continuo viene dada por la expresión: </a:t>
                </a:r>
              </a:p>
              <a:p>
                <a:pPr marL="0" indent="0">
                  <a:buNone/>
                </a:pPr>
                <a:endParaRPr lang="es-CO" sz="30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CO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s-CO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CO" sz="3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3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sz="3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s-CO" sz="3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CO" sz="3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CO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s-CO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CO" sz="3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3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l-GR" sz="3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s-CO" sz="3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s-CO" sz="30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s-CO" sz="3000" b="0" i="1" smtClean="0">
                          <a:latin typeface="Cambria Math" panose="02040503050406030204" pitchFamily="18" charset="0"/>
                        </a:rPr>
                        <m:t>                      (1)</m:t>
                      </m:r>
                    </m:oMath>
                  </m:oMathPara>
                </a14:m>
                <a:endParaRPr lang="es-CO" sz="3000" b="0" dirty="0"/>
              </a:p>
              <a:p>
                <a:pPr marL="0" indent="0">
                  <a:buNone/>
                </a:pPr>
                <a:endParaRPr lang="es-CO" sz="3000" b="0" dirty="0"/>
              </a:p>
              <a:p>
                <a:pPr marL="0" indent="0">
                  <a:buNone/>
                </a:pPr>
                <a:r>
                  <a:rPr lang="es-CO" sz="3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Por su parte, la Transformada Inversa de Fourier de una señal continua de dominio continuo viene dada por la expresión:</a:t>
                </a:r>
              </a:p>
              <a:p>
                <a:pPr marL="0" indent="0">
                  <a:buNone/>
                </a:pPr>
                <a:endParaRPr lang="es-CO" sz="3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O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3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CO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s-CO" sz="3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3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s-CO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CO" sz="30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s-CO" sz="3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s-CO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s-CO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CO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l-G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s-CO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s-CO" sz="3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CO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s-CO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(2)</m:t>
                      </m:r>
                    </m:oMath>
                  </m:oMathPara>
                </a14:m>
                <a:endParaRPr lang="es-CO" sz="3000" b="0" dirty="0"/>
              </a:p>
              <a:p>
                <a:pPr marL="0" indent="0">
                  <a:buNone/>
                </a:pPr>
                <a:endParaRPr lang="es-CO" sz="3000" b="0" dirty="0"/>
              </a:p>
              <a:p>
                <a:pPr marL="0" indent="0">
                  <a:buNone/>
                </a:pPr>
                <a:endParaRPr lang="es-CO" sz="3000" b="0" dirty="0"/>
              </a:p>
              <a:p>
                <a:pPr marL="0" indent="0">
                  <a:buNone/>
                </a:pPr>
                <a:endParaRPr lang="es-CO" b="0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4627771-FCFF-42B4-BBFD-4D2311CB44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89354" y="1553497"/>
                <a:ext cx="9601200" cy="5014451"/>
              </a:xfrm>
              <a:blipFill>
                <a:blip r:embed="rId2"/>
                <a:stretch>
                  <a:fillRect l="-1143" r="-101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5679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>
            <a:extLst>
              <a:ext uri="{FF2B5EF4-FFF2-40B4-BE49-F238E27FC236}">
                <a16:creationId xmlns:a16="http://schemas.microsoft.com/office/drawing/2014/main" id="{84D1D89F-0F6E-7998-6B46-E31F42BE0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26" y="2180492"/>
            <a:ext cx="9874347" cy="3492304"/>
          </a:xfrm>
        </p:spPr>
        <p:txBody>
          <a:bodyPr>
            <a:normAutofit fontScale="90000"/>
          </a:bodyPr>
          <a:lstStyle/>
          <a:p>
            <a:pPr algn="ctr"/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¿Por qué se dice que la TF sirve </a:t>
            </a:r>
            <a:r>
              <a:rPr lang="es-E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convertir una señal del dominio del tiempo al dominio de la frecuencia</a:t>
            </a:r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b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¿Cómo se relacionan las formulas recién vistas con esto?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20053B7-C70F-2445-3403-523624909727}"/>
              </a:ext>
            </a:extLst>
          </p:cNvPr>
          <p:cNvSpPr txBox="1">
            <a:spLocks/>
          </p:cNvSpPr>
          <p:nvPr/>
        </p:nvSpPr>
        <p:spPr>
          <a:xfrm>
            <a:off x="1158826" y="908538"/>
            <a:ext cx="4183967" cy="11312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Entonces…</a:t>
            </a:r>
            <a:br>
              <a:rPr lang="es-CO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CO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64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A8953359-3565-4BDD-EFEA-8867948A07C1}"/>
                  </a:ext>
                </a:extLst>
              </p:cNvPr>
              <p:cNvSpPr txBox="1"/>
              <p:nvPr/>
            </p:nvSpPr>
            <p:spPr>
              <a:xfrm>
                <a:off x="1087916" y="1479137"/>
                <a:ext cx="10775852" cy="10073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s-E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ES" sz="240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𝑘𝑡</m:t>
                                  </m:r>
                                </m:e>
                              </m:func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E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𝑘𝑡</m:t>
                                  </m:r>
                                </m:e>
                              </m:func>
                            </m:e>
                          </m:d>
                        </m:e>
                      </m:nary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𝑘𝑡</m:t>
                              </m:r>
                            </m:sup>
                          </m:sSup>
                        </m:e>
                      </m:nary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s-E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A8953359-3565-4BDD-EFEA-8867948A0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916" y="1479137"/>
                <a:ext cx="10775852" cy="10073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191E857A-E6C1-6921-EDA9-C414743E020A}"/>
                  </a:ext>
                </a:extLst>
              </p:cNvPr>
              <p:cNvSpPr txBox="1"/>
              <p:nvPr/>
            </p:nvSpPr>
            <p:spPr>
              <a:xfrm>
                <a:off x="1087915" y="2989076"/>
                <a:ext cx="11104085" cy="21069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´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𝑘𝑡</m:t>
                                  </m:r>
                                </m:sup>
                              </m:sSup>
                            </m:e>
                          </m:nary>
                          <m:sSup>
                            <m:sSupPr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´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s-CO" sz="2400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nary>
                        <m:nary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sSup>
                            <m:sSup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´)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s-CO" sz="2400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s-ES" sz="2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𝑘𝑘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´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´</m:t>
                          </m:r>
                        </m:sub>
                      </m:sSub>
                    </m:oMath>
                  </m:oMathPara>
                </a14:m>
                <a:endParaRPr lang="es-CO" sz="2400" b="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191E857A-E6C1-6921-EDA9-C414743E0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915" y="2989076"/>
                <a:ext cx="11104085" cy="21069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>
            <a:extLst>
              <a:ext uri="{FF2B5EF4-FFF2-40B4-BE49-F238E27FC236}">
                <a16:creationId xmlns:a16="http://schemas.microsoft.com/office/drawing/2014/main" id="{28C23F30-A425-DA9C-EE0C-B83A7F7707AF}"/>
              </a:ext>
            </a:extLst>
          </p:cNvPr>
          <p:cNvSpPr txBox="1"/>
          <p:nvPr/>
        </p:nvSpPr>
        <p:spPr>
          <a:xfrm>
            <a:off x="3094892" y="576415"/>
            <a:ext cx="7540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que desde una perspectiva discreta (Fourier en intervalos finitos):</a:t>
            </a:r>
          </a:p>
        </p:txBody>
      </p:sp>
    </p:spTree>
    <p:extLst>
      <p:ext uri="{BB962C8B-B14F-4D97-AF65-F5344CB8AC3E}">
        <p14:creationId xmlns:p14="http://schemas.microsoft.com/office/powerpoint/2010/main" val="1137653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1041">
            <a:extLst>
              <a:ext uri="{FF2B5EF4-FFF2-40B4-BE49-F238E27FC236}">
                <a16:creationId xmlns:a16="http://schemas.microsoft.com/office/drawing/2014/main" id="{9E8A3474-A3A2-4200-9E98-3433E3D19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1055" name="Rectangle 1043">
            <a:extLst>
              <a:ext uri="{FF2B5EF4-FFF2-40B4-BE49-F238E27FC236}">
                <a16:creationId xmlns:a16="http://schemas.microsoft.com/office/drawing/2014/main" id="{A3AF7353-AA7B-44CA-A158-F6CD00E62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6321" y="321731"/>
            <a:ext cx="5336537" cy="61316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6" name="Rectangle 1045">
            <a:extLst>
              <a:ext uri="{FF2B5EF4-FFF2-40B4-BE49-F238E27FC236}">
                <a16:creationId xmlns:a16="http://schemas.microsoft.com/office/drawing/2014/main" id="{F3239D45-CB10-45B8-A280-57992205D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3727" y="321731"/>
            <a:ext cx="5336537" cy="61316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n de salida">
            <a:extLst>
              <a:ext uri="{FF2B5EF4-FFF2-40B4-BE49-F238E27FC236}">
                <a16:creationId xmlns:a16="http://schemas.microsoft.com/office/drawing/2014/main" id="{7C87AED3-09EF-1282-D212-6A23F7B9D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9787" y="2067321"/>
            <a:ext cx="4049604" cy="272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n de salida">
            <a:extLst>
              <a:ext uri="{FF2B5EF4-FFF2-40B4-BE49-F238E27FC236}">
                <a16:creationId xmlns:a16="http://schemas.microsoft.com/office/drawing/2014/main" id="{57723F16-8A60-5C1A-7649-C488F67B2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193" y="2008534"/>
            <a:ext cx="4049604" cy="275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50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749D4-F678-AD00-B32A-A50FFA5C7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 ultimo, acotar que: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DE6B8FD-7227-BEDD-A798-50F16D3B9A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3865" y="2286000"/>
            <a:ext cx="7756670" cy="3581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381CFB4-E01E-5948-1FB2-52BBB0544724}"/>
                  </a:ext>
                </a:extLst>
              </p:cNvPr>
              <p:cNvSpPr txBox="1"/>
              <p:nvPr/>
            </p:nvSpPr>
            <p:spPr>
              <a:xfrm>
                <a:off x="4907278" y="1472360"/>
                <a:ext cx="6098344" cy="378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´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381CFB4-E01E-5948-1FB2-52BBB0544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278" y="1472360"/>
                <a:ext cx="6098344" cy="378245"/>
              </a:xfrm>
              <a:prstGeom prst="rect">
                <a:avLst/>
              </a:prstGeom>
              <a:blipFill>
                <a:blip r:embed="rId3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91D213A5-06D8-01CC-47CB-9A837E89C463}"/>
                  </a:ext>
                </a:extLst>
              </p:cNvPr>
              <p:cNvSpPr txBox="1"/>
              <p:nvPr/>
            </p:nvSpPr>
            <p:spPr>
              <a:xfrm>
                <a:off x="6172200" y="1850605"/>
                <a:ext cx="6098344" cy="378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pt-B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E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s-E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s-E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s-E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1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s-E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𝑘𝑡</m:t>
                          </m:r>
                        </m:sup>
                      </m:sSup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91D213A5-06D8-01CC-47CB-9A837E89C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850605"/>
                <a:ext cx="6098344" cy="378245"/>
              </a:xfrm>
              <a:prstGeom prst="rect">
                <a:avLst/>
              </a:prstGeom>
              <a:blipFill>
                <a:blip r:embed="rId4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301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321D2F-7519-D4A7-064D-1121B024D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11278"/>
            <a:ext cx="9601200" cy="1268362"/>
          </a:xfrm>
        </p:spPr>
        <p:txBody>
          <a:bodyPr>
            <a:normAutofit fontScale="90000"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Transformada Discreta de Fourier (DFT)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8D7D2BC-CF89-1CFB-4ED6-FBC840EBC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27239" y="1779641"/>
                <a:ext cx="10368116" cy="4896463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 algn="ctr">
                  <a:buNone/>
                </a:pPr>
                <a:endParaRPr lang="es-CO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CO" sz="10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 señales discretas, la DFT</a:t>
                </a:r>
                <a:r>
                  <a:rPr lang="es-CO" sz="10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CO" sz="10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 una versión computable de la transformada de Fourier continua. Esta discretización está dada por la expresión:</a:t>
                </a:r>
                <a:endParaRPr lang="es-CO" sz="10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CO" sz="39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0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0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CO" sz="10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CO" sz="10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s-CO" sz="10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10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O" sz="10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CO" sz="10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CO" sz="10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s-CO" sz="10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0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10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CO" sz="10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0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CO" sz="10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10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CO" sz="10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O" sz="10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s-CO" sz="10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𝑘𝑛</m:t>
                              </m:r>
                              <m:r>
                                <a:rPr lang="es-CO" sz="10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s-CO" sz="10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nary>
                      <m:r>
                        <a:rPr lang="es-CO" sz="10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(3)</m:t>
                      </m:r>
                    </m:oMath>
                  </m:oMathPara>
                </a14:m>
                <a:endParaRPr lang="es-CO" sz="10400" dirty="0"/>
              </a:p>
              <a:p>
                <a:pPr marL="0" indent="0" algn="ctr">
                  <a:buNone/>
                </a:pPr>
                <a:endParaRPr lang="es-CO" sz="3900" dirty="0"/>
              </a:p>
              <a:p>
                <a:pPr marL="0" indent="0">
                  <a:buNone/>
                </a:pPr>
                <a:r>
                  <a:rPr lang="es-CO" sz="10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Por su parte, la inversa de la transformada (IDFT) en su versión discreta tiene una estructura similar a la del caso continuo</a:t>
                </a:r>
              </a:p>
              <a:p>
                <a:pPr marL="0" indent="0">
                  <a:buNone/>
                </a:pPr>
                <a:endParaRPr lang="es-CO" sz="39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0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0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10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CO" sz="10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CO" sz="10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10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sz="10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CO" sz="10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10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10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CO" sz="10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CO" sz="10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s-CO" sz="10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0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CO" sz="10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CO" sz="10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0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CO" sz="10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CO" sz="10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O" sz="10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s-CO" sz="10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𝑘𝑛</m:t>
                              </m:r>
                              <m:r>
                                <a:rPr lang="es-CO" sz="10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s-CO" sz="10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nary>
                      <m:r>
                        <a:rPr lang="es-CO" sz="10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(4)</m:t>
                      </m:r>
                    </m:oMath>
                  </m:oMathPara>
                </a14:m>
                <a:endParaRPr lang="es-CO" sz="10400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8D7D2BC-CF89-1CFB-4ED6-FBC840EBC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7239" y="1779641"/>
                <a:ext cx="10368116" cy="4896463"/>
              </a:xfrm>
              <a:blipFill>
                <a:blip r:embed="rId2"/>
                <a:stretch>
                  <a:fillRect l="-1058" r="-99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4457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8B9727-B37E-DE6F-58F1-922FECF3E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 Ineficiencia de la DFT directa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073C291-FD2A-A5CF-0212-BB5F2D6E30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3216377"/>
                <a:ext cx="9601200" cy="2063546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s-E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evaluación directa de la DFT tiene complejidad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3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3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CO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lo que la hace costosa para grandes volúmenes de datos.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E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 resolver este problema, se desarrolló la Transformada Rápida de Fourier (FFT).</a:t>
                </a:r>
              </a:p>
              <a:p>
                <a:pPr marL="0" indent="0">
                  <a:buNone/>
                </a:pPr>
                <a:endParaRPr lang="es-CO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073C291-FD2A-A5CF-0212-BB5F2D6E30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3216377"/>
                <a:ext cx="9601200" cy="2063546"/>
              </a:xfrm>
              <a:blipFill>
                <a:blip r:embed="rId2"/>
                <a:stretch>
                  <a:fillRect l="-1270" t="-5030" r="-1524" b="-443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5077817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294</TotalTime>
  <Words>658</Words>
  <Application>Microsoft Office PowerPoint</Application>
  <PresentationFormat>Panorámica</PresentationFormat>
  <Paragraphs>62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Cambria Math</vt:lpstr>
      <vt:lpstr>Franklin Gothic Book</vt:lpstr>
      <vt:lpstr>Times New Roman</vt:lpstr>
      <vt:lpstr>Recorte</vt:lpstr>
      <vt:lpstr>Análisis de Fourier en C++</vt:lpstr>
      <vt:lpstr>1. Introducción</vt:lpstr>
      <vt:lpstr>2. Transformada de Fourier</vt:lpstr>
      <vt:lpstr>¿Por qué se dice que la TF sirve para convertir una señal del dominio del tiempo al dominio de la frecuencia?   ¿Cómo se relacionan las formulas recién vistas con esto?</vt:lpstr>
      <vt:lpstr>Presentación de PowerPoint</vt:lpstr>
      <vt:lpstr>Presentación de PowerPoint</vt:lpstr>
      <vt:lpstr>Por ultimo, acotar que:</vt:lpstr>
      <vt:lpstr>3. Transformada Discreta de Fourier (DFT)</vt:lpstr>
      <vt:lpstr>3.1 Ineficiencia de la DFT directa</vt:lpstr>
      <vt:lpstr>4. Transformada Rápida de Fourier (FFT)</vt:lpstr>
      <vt:lpstr>5. Algoritmos de la TF</vt:lpstr>
      <vt:lpstr>5.1. Algoritmo DFT</vt:lpstr>
      <vt:lpstr>5.2. Algoritmo FFT</vt:lpstr>
      <vt:lpstr>6. Aplicaciones del análisis de Fourier computacional</vt:lpstr>
      <vt:lpstr>7. Manejo de señales de audio con FFT en C++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Fourier en C++</dc:title>
  <dc:creator>Sebastian Gaviria Giraldo</dc:creator>
  <cp:lastModifiedBy>Sebastian Gaviria Giraldo</cp:lastModifiedBy>
  <cp:revision>5</cp:revision>
  <dcterms:created xsi:type="dcterms:W3CDTF">2025-03-10T20:01:46Z</dcterms:created>
  <dcterms:modified xsi:type="dcterms:W3CDTF">2025-03-18T11:18:47Z</dcterms:modified>
</cp:coreProperties>
</file>