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oppio One"/>
      <p:regular r:id="rId16"/>
    </p:embeddedFont>
    <p:embeddedFont>
      <p:font typeface="Encode Sans"/>
      <p:regular r:id="rId17"/>
      <p:bold r:id="rId18"/>
    </p:embeddedFont>
    <p:embeddedFont>
      <p:font typeface="Bebas Neue"/>
      <p:regular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Encode Sans Condense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MqLPek8MFKDkTFVSCs+M3hIV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948681-1999-4AFE-9813-7115E379931E}">
  <a:tblStyle styleId="{CE948681-1999-4AFE-9813-7115E37993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2FD2DAA-3681-42D1-A41A-BE475E19F34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EncodeSansCondensed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EncodeSans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ncodeSans-regular.fntdata"/><Relationship Id="rId16" Type="http://schemas.openxmlformats.org/officeDocument/2006/relationships/font" Target="fonts/DoppioOne-regular.fntdata"/><Relationship Id="rId19" Type="http://schemas.openxmlformats.org/officeDocument/2006/relationships/font" Target="fonts/BebasNeue-regular.fntdata"/><Relationship Id="rId18" Type="http://schemas.openxmlformats.org/officeDocument/2006/relationships/font" Target="fonts/Encod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7f2be8c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7f2be8c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4"/>
          <p:cNvPicPr preferRelativeResize="0"/>
          <p:nvPr/>
        </p:nvPicPr>
        <p:blipFill rotWithShape="1">
          <a:blip r:embed="rId2">
            <a:alphaModFix amt="28000"/>
          </a:blip>
          <a:srcRect b="5921" l="3955" r="57710" t="33705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4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4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4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 flipH="1">
            <a:off x="-191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3"/>
          <p:cNvSpPr/>
          <p:nvPr/>
        </p:nvSpPr>
        <p:spPr>
          <a:xfrm flipH="1">
            <a:off x="439198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3"/>
          <p:cNvSpPr txBox="1"/>
          <p:nvPr>
            <p:ph type="title"/>
          </p:nvPr>
        </p:nvSpPr>
        <p:spPr>
          <a:xfrm>
            <a:off x="1030519" y="1922732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33"/>
          <p:cNvSpPr txBox="1"/>
          <p:nvPr>
            <p:ph idx="1" type="subTitle"/>
          </p:nvPr>
        </p:nvSpPr>
        <p:spPr>
          <a:xfrm>
            <a:off x="1030519" y="2595924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2" type="title"/>
          </p:nvPr>
        </p:nvSpPr>
        <p:spPr>
          <a:xfrm>
            <a:off x="1030519" y="3301739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3" type="subTitle"/>
          </p:nvPr>
        </p:nvSpPr>
        <p:spPr>
          <a:xfrm>
            <a:off x="1030519" y="3974926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4" type="title"/>
          </p:nvPr>
        </p:nvSpPr>
        <p:spPr>
          <a:xfrm>
            <a:off x="1030519" y="543725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5" type="subTitle"/>
          </p:nvPr>
        </p:nvSpPr>
        <p:spPr>
          <a:xfrm>
            <a:off x="1030519" y="121692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6" name="Google Shape;106;p33"/>
          <p:cNvSpPr/>
          <p:nvPr>
            <p:ph idx="6" type="pic"/>
          </p:nvPr>
        </p:nvSpPr>
        <p:spPr>
          <a:xfrm>
            <a:off x="571500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4"/>
          <p:cNvPicPr preferRelativeResize="0"/>
          <p:nvPr/>
        </p:nvPicPr>
        <p:blipFill rotWithShape="1">
          <a:blip r:embed="rId2">
            <a:alphaModFix amt="28000"/>
          </a:blip>
          <a:srcRect b="5921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4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4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34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34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5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6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/>
          <p:nvPr/>
        </p:nvSpPr>
        <p:spPr>
          <a:xfrm flipH="1">
            <a:off x="4475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6"/>
          <p:cNvSpPr txBox="1"/>
          <p:nvPr>
            <p:ph type="title"/>
          </p:nvPr>
        </p:nvSpPr>
        <p:spPr>
          <a:xfrm>
            <a:off x="715950" y="873075"/>
            <a:ext cx="50886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" type="subTitle"/>
          </p:nvPr>
        </p:nvSpPr>
        <p:spPr>
          <a:xfrm>
            <a:off x="715952" y="2159125"/>
            <a:ext cx="50886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7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7"/>
          <p:cNvSpPr txBox="1"/>
          <p:nvPr>
            <p:ph type="title"/>
          </p:nvPr>
        </p:nvSpPr>
        <p:spPr>
          <a:xfrm>
            <a:off x="713225" y="3109100"/>
            <a:ext cx="3290700" cy="6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" type="subTitle"/>
          </p:nvPr>
        </p:nvSpPr>
        <p:spPr>
          <a:xfrm>
            <a:off x="713225" y="3640000"/>
            <a:ext cx="3290700" cy="9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8"/>
          <p:cNvPicPr preferRelativeResize="0"/>
          <p:nvPr/>
        </p:nvPicPr>
        <p:blipFill rotWithShape="1">
          <a:blip r:embed="rId2">
            <a:alphaModFix amt="28000"/>
          </a:blip>
          <a:srcRect b="0" l="-2576" r="32948" t="0"/>
          <a:stretch/>
        </p:blipFill>
        <p:spPr>
          <a:xfrm>
            <a:off x="-229575" y="9525"/>
            <a:ext cx="62017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8"/>
          <p:cNvSpPr txBox="1"/>
          <p:nvPr>
            <p:ph type="ctrTitle"/>
          </p:nvPr>
        </p:nvSpPr>
        <p:spPr>
          <a:xfrm>
            <a:off x="713225" y="545950"/>
            <a:ext cx="4096800" cy="92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9" name="Google Shape;129;p38"/>
          <p:cNvSpPr txBox="1"/>
          <p:nvPr>
            <p:ph idx="1" type="subTitle"/>
          </p:nvPr>
        </p:nvSpPr>
        <p:spPr>
          <a:xfrm>
            <a:off x="713325" y="1464675"/>
            <a:ext cx="4096800" cy="119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38"/>
          <p:cNvSpPr/>
          <p:nvPr>
            <p:ph idx="2" type="pic"/>
          </p:nvPr>
        </p:nvSpPr>
        <p:spPr>
          <a:xfrm>
            <a:off x="5715875" y="0"/>
            <a:ext cx="3428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8"/>
          <p:cNvSpPr txBox="1"/>
          <p:nvPr/>
        </p:nvSpPr>
        <p:spPr>
          <a:xfrm>
            <a:off x="713325" y="2655375"/>
            <a:ext cx="4096800" cy="147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365750" spcFirstLastPara="1" rIns="36575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" type="body"/>
          </p:nvPr>
        </p:nvSpPr>
        <p:spPr>
          <a:xfrm>
            <a:off x="720000" y="1442900"/>
            <a:ext cx="77040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eorama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eorama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0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rot="10800000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0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" type="body"/>
          </p:nvPr>
        </p:nvSpPr>
        <p:spPr>
          <a:xfrm>
            <a:off x="8034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  <p:sp>
        <p:nvSpPr>
          <p:cNvPr id="142" name="Google Shape;142;p40"/>
          <p:cNvSpPr txBox="1"/>
          <p:nvPr>
            <p:ph idx="2" type="body"/>
          </p:nvPr>
        </p:nvSpPr>
        <p:spPr>
          <a:xfrm>
            <a:off x="4765800" y="1442900"/>
            <a:ext cx="3574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ama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●"/>
              <a:defRPr sz="12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○"/>
              <a:defRPr sz="12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1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1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42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2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42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5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4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45"/>
          <p:cNvPicPr preferRelativeResize="0"/>
          <p:nvPr/>
        </p:nvPicPr>
        <p:blipFill rotWithShape="1">
          <a:blip r:embed="rId2">
            <a:alphaModFix amt="28000"/>
          </a:blip>
          <a:srcRect b="0" l="3953" r="60529" t="0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6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7"/>
          <p:cNvPicPr preferRelativeResize="0"/>
          <p:nvPr/>
        </p:nvPicPr>
        <p:blipFill rotWithShape="1">
          <a:blip r:embed="rId2">
            <a:alphaModFix amt="28000"/>
          </a:blip>
          <a:srcRect b="-10" l="43587" r="26255" t="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7"/>
          <p:cNvPicPr preferRelativeResize="0"/>
          <p:nvPr/>
        </p:nvPicPr>
        <p:blipFill rotWithShape="1">
          <a:blip r:embed="rId2">
            <a:alphaModFix amt="28000"/>
          </a:blip>
          <a:srcRect b="0" l="3954" r="60452" t="0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6"/>
          <p:cNvPicPr preferRelativeResize="0"/>
          <p:nvPr/>
        </p:nvPicPr>
        <p:blipFill rotWithShape="1">
          <a:blip r:embed="rId2">
            <a:alphaModFix amt="28000"/>
          </a:blip>
          <a:srcRect b="3399" l="0" r="832" t="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2" type="title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26"/>
          <p:cNvSpPr txBox="1"/>
          <p:nvPr>
            <p:ph idx="3" type="title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26"/>
          <p:cNvSpPr txBox="1"/>
          <p:nvPr>
            <p:ph idx="4" type="title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26"/>
          <p:cNvSpPr txBox="1"/>
          <p:nvPr>
            <p:ph idx="5" type="title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26"/>
          <p:cNvSpPr txBox="1"/>
          <p:nvPr>
            <p:ph idx="6" type="title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26"/>
          <p:cNvSpPr txBox="1"/>
          <p:nvPr>
            <p:ph idx="7" type="title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26"/>
          <p:cNvSpPr txBox="1"/>
          <p:nvPr>
            <p:ph idx="1" type="subTitle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26"/>
          <p:cNvSpPr txBox="1"/>
          <p:nvPr>
            <p:ph idx="8" type="subTitle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9" type="subTitle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3" type="subTitle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4" type="subTitle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5" type="subTitle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7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27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8"/>
          <p:cNvPicPr preferRelativeResize="0"/>
          <p:nvPr/>
        </p:nvPicPr>
        <p:blipFill rotWithShape="1">
          <a:blip r:embed="rId2">
            <a:alphaModFix amt="28000"/>
          </a:blip>
          <a:srcRect b="5922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 amt="28000"/>
          </a:blip>
          <a:srcRect b="6752" l="43544" r="14162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8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28"/>
          <p:cNvSpPr txBox="1"/>
          <p:nvPr>
            <p:ph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8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9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9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9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0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0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30"/>
          <p:cNvSpPr txBox="1"/>
          <p:nvPr>
            <p:ph idx="2" type="subTitle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30"/>
          <p:cNvSpPr txBox="1"/>
          <p:nvPr>
            <p:ph idx="3" type="subTitle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30"/>
          <p:cNvSpPr txBox="1"/>
          <p:nvPr>
            <p:ph idx="4" type="subTitle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30"/>
          <p:cNvSpPr txBox="1"/>
          <p:nvPr>
            <p:ph idx="5" type="subTitle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6" type="subTitle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30"/>
          <p:cNvSpPr/>
          <p:nvPr>
            <p:ph idx="7" type="pic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0"/>
          <p:cNvSpPr/>
          <p:nvPr>
            <p:ph idx="8" type="pic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/>
          <p:nvPr>
            <p:ph idx="9" type="pic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31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flipH="1"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1"/>
          <p:cNvSpPr/>
          <p:nvPr/>
        </p:nvSpPr>
        <p:spPr>
          <a:xfrm flipH="1" rot="10800000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31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2"/>
          <p:cNvPicPr preferRelativeResize="0"/>
          <p:nvPr/>
        </p:nvPicPr>
        <p:blipFill rotWithShape="1">
          <a:blip r:embed="rId2">
            <a:alphaModFix amt="28000"/>
          </a:blip>
          <a:srcRect b="3399" l="832" r="0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2"/>
          <p:cNvSpPr/>
          <p:nvPr/>
        </p:nvSpPr>
        <p:spPr>
          <a:xfrm rot="10800000">
            <a:off x="4475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subTitle"/>
          </p:nvPr>
        </p:nvSpPr>
        <p:spPr>
          <a:xfrm>
            <a:off x="990019" y="1710160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2" type="subTitle"/>
          </p:nvPr>
        </p:nvSpPr>
        <p:spPr>
          <a:xfrm>
            <a:off x="361096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3" type="subTitle"/>
          </p:nvPr>
        </p:nvSpPr>
        <p:spPr>
          <a:xfrm>
            <a:off x="990019" y="3440452"/>
            <a:ext cx="20964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4" type="subTitle"/>
          </p:nvPr>
        </p:nvSpPr>
        <p:spPr>
          <a:xfrm>
            <a:off x="361096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5" type="subTitle"/>
          </p:nvPr>
        </p:nvSpPr>
        <p:spPr>
          <a:xfrm>
            <a:off x="6308119" y="1710160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6" type="subTitle"/>
          </p:nvPr>
        </p:nvSpPr>
        <p:spPr>
          <a:xfrm>
            <a:off x="6308119" y="3440454"/>
            <a:ext cx="2094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7" type="subTitle"/>
          </p:nvPr>
        </p:nvSpPr>
        <p:spPr>
          <a:xfrm>
            <a:off x="990019" y="1336275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32"/>
          <p:cNvSpPr txBox="1"/>
          <p:nvPr>
            <p:ph idx="8" type="subTitle"/>
          </p:nvPr>
        </p:nvSpPr>
        <p:spPr>
          <a:xfrm>
            <a:off x="361096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32"/>
          <p:cNvSpPr txBox="1"/>
          <p:nvPr>
            <p:ph idx="9" type="subTitle"/>
          </p:nvPr>
        </p:nvSpPr>
        <p:spPr>
          <a:xfrm>
            <a:off x="6308119" y="1336275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32"/>
          <p:cNvSpPr txBox="1"/>
          <p:nvPr>
            <p:ph idx="13" type="subTitle"/>
          </p:nvPr>
        </p:nvSpPr>
        <p:spPr>
          <a:xfrm>
            <a:off x="990019" y="3063349"/>
            <a:ext cx="209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32"/>
          <p:cNvSpPr txBox="1"/>
          <p:nvPr>
            <p:ph idx="14" type="subTitle"/>
          </p:nvPr>
        </p:nvSpPr>
        <p:spPr>
          <a:xfrm>
            <a:off x="361096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15" type="subTitle"/>
          </p:nvPr>
        </p:nvSpPr>
        <p:spPr>
          <a:xfrm>
            <a:off x="6308119" y="3063356"/>
            <a:ext cx="209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i="0" sz="2800" u="none" cap="none" strike="noStrike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Evaluación Parcial Fase 1</a:t>
            </a:r>
            <a:r>
              <a:rPr lang="en"/>
              <a:t> </a:t>
            </a:r>
            <a:r>
              <a:rPr lang="en" sz="3800">
                <a:solidFill>
                  <a:schemeClr val="accent2"/>
                </a:solidFill>
              </a:rPr>
              <a:t>MorphSolution</a:t>
            </a:r>
            <a:endParaRPr b="1" sz="3800"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Sebastian Ibarra</a:t>
            </a:r>
            <a:r>
              <a:rPr lang="en">
                <a:latin typeface="Encode Sans"/>
                <a:ea typeface="Encode Sans"/>
                <a:cs typeface="Encode Sans"/>
                <a:sym typeface="Encode Sans"/>
              </a:rPr>
              <a:t>, Catalina Esquivel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67" name="Google Shape;16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3395" l="0" r="0" t="40896"/>
          <a:stretch/>
        </p:blipFill>
        <p:spPr>
          <a:xfrm>
            <a:off x="0" y="0"/>
            <a:ext cx="9144003" cy="21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679375" y="1896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Gracias!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7f2be8c1d_0_2"/>
          <p:cNvSpPr txBox="1"/>
          <p:nvPr>
            <p:ph idx="1" type="body"/>
          </p:nvPr>
        </p:nvSpPr>
        <p:spPr>
          <a:xfrm>
            <a:off x="720000" y="1706850"/>
            <a:ext cx="77040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000">
                <a:latin typeface="Doppio One"/>
                <a:ea typeface="Doppio One"/>
                <a:cs typeface="Doppio One"/>
                <a:sym typeface="Doppio One"/>
              </a:rPr>
              <a:t>Contexto del proyecto</a:t>
            </a:r>
            <a:endParaRPr b="1" sz="2000">
              <a:latin typeface="Doppio One"/>
              <a:ea typeface="Doppio One"/>
              <a:cs typeface="Doppio One"/>
              <a:sym typeface="Doppio One"/>
            </a:endParaRPr>
          </a:p>
          <a:p>
            <a:pPr indent="-213358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</a:pPr>
            <a:r>
              <a:rPr lang="en"/>
              <a:t>Desarrollar una plataforma SaaS (Software como Servicio) que permita a las empresas suscribirse a servicios de Asistentes Inteligentes personalizados. Estos asistentes, diseñados a la medida de las necesidades específicas de cada cliente, se enfocarán en automatizar procesos internos y externos. La plataforma proporcionará a los usuarios acceso a detalles y estadísticas de uso, asegurando que los bots sean gestionados de manera independiente, sin posibilidad de modificación o configuración por parte del cliente.</a:t>
            </a:r>
            <a:r>
              <a:rPr lang="en" sz="1200"/>
              <a:t>  </a:t>
            </a:r>
            <a:endParaRPr/>
          </a:p>
        </p:txBody>
      </p:sp>
      <p:sp>
        <p:nvSpPr>
          <p:cNvPr id="173" name="Google Shape;173;g2f7f2be8c1d_0_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4096200" y="412250"/>
            <a:ext cx="42948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Descripción del proyecto</a:t>
            </a:r>
            <a:endParaRPr sz="2800"/>
          </a:p>
        </p:txBody>
      </p:sp>
      <p:sp>
        <p:nvSpPr>
          <p:cNvPr id="179" name="Google Shape;179;p4"/>
          <p:cNvSpPr txBox="1"/>
          <p:nvPr>
            <p:ph idx="1" type="subTitle"/>
          </p:nvPr>
        </p:nvSpPr>
        <p:spPr>
          <a:xfrm>
            <a:off x="4096200" y="1470625"/>
            <a:ext cx="4294800" cy="29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Char char="●"/>
            </a:pPr>
            <a:r>
              <a:rPr b="1" lang="en" sz="1100"/>
              <a:t>Nombre del Proyecto:</a:t>
            </a:r>
            <a:r>
              <a:rPr lang="en" sz="1100"/>
              <a:t> MorphSolucion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Encode Sans"/>
              <a:buChar char="●"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Char char="●"/>
            </a:pPr>
            <a:r>
              <a:rPr b="1" lang="en" sz="1100"/>
              <a:t>Objetivo General:</a:t>
            </a:r>
            <a:r>
              <a:rPr lang="en" sz="1100"/>
              <a:t> Desarrollar una plataforma de servicios basada en Inteligencia Artificial que permita a las empresas automatizar y optimizar la gestión de sus procesos internos.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ncode Sans"/>
              <a:buChar char="●"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Encode Sans"/>
              <a:buChar char="●"/>
            </a:pPr>
            <a:r>
              <a:rPr lang="en"/>
              <a:t>Objetivos generales: 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ncode Sans Light"/>
              <a:buChar char="○"/>
            </a:pPr>
            <a:r>
              <a:rPr lang="en" sz="900"/>
              <a:t>Automatizar procesos internos con Asistentes Inteligentes personalizados.</a:t>
            </a:r>
            <a:endParaRPr sz="9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ncode Sans Light"/>
              <a:buChar char="○"/>
            </a:pPr>
            <a:r>
              <a:rPr lang="en" sz="900"/>
              <a:t>Optimizar el aprendizaje de procedimientos clave para reducir carga de trabajo y errores.</a:t>
            </a:r>
            <a:endParaRPr sz="9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ncode Sans Light"/>
              <a:buChar char="○"/>
            </a:pPr>
            <a:r>
              <a:rPr lang="en" sz="900"/>
              <a:t>Proporcionar una plataforma amigable para visualizar estadísticas y detalles de uso.</a:t>
            </a:r>
            <a:endParaRPr sz="900"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ncode Sans Light"/>
              <a:buChar char="○"/>
            </a:pPr>
            <a:r>
              <a:rPr lang="en" sz="900"/>
              <a:t>Facilitar la implementación de soluciones tecnológicas adaptadas a empresas de diversos tamaños en Chile.</a:t>
            </a:r>
            <a:endParaRPr sz="9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/>
          </a:p>
        </p:txBody>
      </p:sp>
      <p:pic>
        <p:nvPicPr>
          <p:cNvPr id="180" name="Google Shape;180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" r="28" t="0"/>
          <a:stretch/>
        </p:blipFill>
        <p:spPr>
          <a:xfrm>
            <a:off x="0" y="-2250"/>
            <a:ext cx="3428999" cy="514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1482" l="0" r="0" t="21488"/>
          <a:stretch/>
        </p:blipFill>
        <p:spPr>
          <a:xfrm>
            <a:off x="789425" y="1017788"/>
            <a:ext cx="2305500" cy="87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21482" l="0" r="0" t="21488"/>
          <a:stretch/>
        </p:blipFill>
        <p:spPr>
          <a:xfrm>
            <a:off x="3412475" y="1017788"/>
            <a:ext cx="2305500" cy="87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21482" l="0" r="0" t="21488"/>
          <a:stretch/>
        </p:blipFill>
        <p:spPr>
          <a:xfrm>
            <a:off x="6035526" y="1017800"/>
            <a:ext cx="2305500" cy="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idx="2" type="subTitle"/>
          </p:nvPr>
        </p:nvSpPr>
        <p:spPr>
          <a:xfrm>
            <a:off x="789425" y="2492213"/>
            <a:ext cx="2305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900"/>
              <a:t>O</a:t>
            </a:r>
            <a:r>
              <a:rPr lang="en" sz="900"/>
              <a:t>frece una solución innovadora y de alta calidad, especialmente para empresas en Chile, en un campo emergente con gran potencial.</a:t>
            </a:r>
            <a:endParaRPr sz="900"/>
          </a:p>
        </p:txBody>
      </p:sp>
      <p:sp>
        <p:nvSpPr>
          <p:cNvPr id="189" name="Google Shape;189;p7"/>
          <p:cNvSpPr txBox="1"/>
          <p:nvPr>
            <p:ph idx="3" type="subTitle"/>
          </p:nvPr>
        </p:nvSpPr>
        <p:spPr>
          <a:xfrm>
            <a:off x="789425" y="2056513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Relevancia del Proyecto</a:t>
            </a:r>
            <a:endParaRPr sz="1500"/>
          </a:p>
        </p:txBody>
      </p:sp>
      <p:sp>
        <p:nvSpPr>
          <p:cNvPr id="190" name="Google Shape;190;p7"/>
          <p:cNvSpPr txBox="1"/>
          <p:nvPr>
            <p:ph idx="3" type="subTitle"/>
          </p:nvPr>
        </p:nvSpPr>
        <p:spPr>
          <a:xfrm>
            <a:off x="3412475" y="2158013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Pertinencia del proyecto con el perfil de egreso</a:t>
            </a:r>
            <a:endParaRPr sz="1500"/>
          </a:p>
        </p:txBody>
      </p:sp>
      <p:sp>
        <p:nvSpPr>
          <p:cNvPr id="191" name="Google Shape;191;p7"/>
          <p:cNvSpPr txBox="1"/>
          <p:nvPr>
            <p:ph idx="2" type="subTitle"/>
          </p:nvPr>
        </p:nvSpPr>
        <p:spPr>
          <a:xfrm>
            <a:off x="3412475" y="2546813"/>
            <a:ext cx="2305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900"/>
              <a:t>Este proyecto cubre las competencias del perfil de egreso de Ingeniería en Informática, al requerir el desarrollo de soluciones personalizadas desde la toma de requerimientos hasta la implementación final.</a:t>
            </a:r>
            <a:endParaRPr sz="900"/>
          </a:p>
        </p:txBody>
      </p:sp>
      <p:sp>
        <p:nvSpPr>
          <p:cNvPr id="192" name="Google Shape;192;p7"/>
          <p:cNvSpPr txBox="1"/>
          <p:nvPr>
            <p:ph idx="3" type="subTitle"/>
          </p:nvPr>
        </p:nvSpPr>
        <p:spPr>
          <a:xfrm>
            <a:off x="6035525" y="2056513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Factibilidad de desarrollo</a:t>
            </a:r>
            <a:endParaRPr sz="1500"/>
          </a:p>
        </p:txBody>
      </p:sp>
      <p:sp>
        <p:nvSpPr>
          <p:cNvPr id="193" name="Google Shape;193;p7"/>
          <p:cNvSpPr txBox="1"/>
          <p:nvPr>
            <p:ph idx="2" type="subTitle"/>
          </p:nvPr>
        </p:nvSpPr>
        <p:spPr>
          <a:xfrm>
            <a:off x="6035525" y="2607738"/>
            <a:ext cx="2305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Técnica: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El proyecto de 18 semanas se organiza en Sprints, con tecnologías accesibles (Laravel, PHP, node.js).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Operativa: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La metodología SCRUM aseguran una gestión eficaz y de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rápida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Económica: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 El uso de tecnologías de código abierto y recursos institucionales garantiza viabilidad dentro del presupuesto.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idx="1" type="subTitle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SCRUM maneja eficazmente los cambios en los requisitos del proyecto, ideal para desarrollar una plataforma con IA donde las necesidades pueden evolucionar.</a:t>
            </a:r>
            <a:endParaRPr sz="1000"/>
          </a:p>
        </p:txBody>
      </p:sp>
      <p:sp>
        <p:nvSpPr>
          <p:cNvPr id="199" name="Google Shape;199;p8"/>
          <p:cNvSpPr txBox="1"/>
          <p:nvPr>
            <p:ph idx="2" type="subTitle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Facilita la comunicación y coordinación entre los miembros del equipo, lo que es crucial para integrar múltiples componentes de la plataforma.</a:t>
            </a:r>
            <a:endParaRPr sz="1000"/>
          </a:p>
        </p:txBody>
      </p:sp>
      <p:sp>
        <p:nvSpPr>
          <p:cNvPr id="200" name="Google Shape;200;p8"/>
          <p:cNvSpPr txBox="1"/>
          <p:nvPr>
            <p:ph idx="7" type="subTitle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Mejora en la Colaboración del Equipo</a:t>
            </a:r>
            <a:endParaRPr sz="1300"/>
          </a:p>
        </p:txBody>
      </p:sp>
      <p:sp>
        <p:nvSpPr>
          <p:cNvPr id="201" name="Google Shape;201;p8"/>
          <p:cNvSpPr txBox="1"/>
          <p:nvPr>
            <p:ph idx="5" type="subTitle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Adaptabilidad a Requisitos Cambiantes</a:t>
            </a:r>
            <a:endParaRPr sz="1300"/>
          </a:p>
        </p:txBody>
      </p:sp>
      <p:sp>
        <p:nvSpPr>
          <p:cNvPr id="202" name="Google Shape;202;p8"/>
          <p:cNvSpPr txBox="1"/>
          <p:nvPr>
            <p:ph idx="3" type="subTitle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Permite la implementación y evaluación continua de funcionalidades, garantizando que cada Sprint aporte valor real al producto.</a:t>
            </a:r>
            <a:endParaRPr sz="1000"/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Metodología Scrum</a:t>
            </a:r>
            <a:endParaRPr/>
          </a:p>
        </p:txBody>
      </p:sp>
      <p:sp>
        <p:nvSpPr>
          <p:cNvPr id="204" name="Google Shape;204;p8"/>
          <p:cNvSpPr txBox="1"/>
          <p:nvPr>
            <p:ph idx="4" type="subTitle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/>
              <a:t>SCRUM asegura mejoras constantes en el proceso de desarrollo y en la calidad de la plataforma.</a:t>
            </a:r>
            <a:endParaRPr sz="1000"/>
          </a:p>
        </p:txBody>
      </p:sp>
      <p:sp>
        <p:nvSpPr>
          <p:cNvPr id="205" name="Google Shape;205;p8"/>
          <p:cNvSpPr txBox="1"/>
          <p:nvPr>
            <p:ph idx="6" type="subTitle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Entrega Incremental y Continua</a:t>
            </a:r>
            <a:endParaRPr sz="1300"/>
          </a:p>
        </p:txBody>
      </p:sp>
      <p:sp>
        <p:nvSpPr>
          <p:cNvPr id="206" name="Google Shape;206;p8"/>
          <p:cNvSpPr txBox="1"/>
          <p:nvPr>
            <p:ph idx="8" type="subTitle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300"/>
              <a:t>Optimización Continua</a:t>
            </a:r>
            <a:endParaRPr sz="1300"/>
          </a:p>
        </p:txBody>
      </p:sp>
      <p:sp>
        <p:nvSpPr>
          <p:cNvPr id="207" name="Google Shape;207;p8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2"/>
          <p:cNvGraphicFramePr/>
          <p:nvPr/>
        </p:nvGraphicFramePr>
        <p:xfrm>
          <a:off x="1390025" y="1371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{CE948681-1999-4AFE-9813-7115E379931E}</a:tableStyleId>
              </a:tblPr>
              <a:tblGrid>
                <a:gridCol w="1968550"/>
                <a:gridCol w="3820175"/>
              </a:tblGrid>
              <a:tr h="57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1</a:t>
                      </a:r>
                      <a:endParaRPr b="1" sz="1100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Configuración Inicial y Recolección de Requisitos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2</a:t>
                      </a:r>
                      <a:endParaRPr b="1" sz="1100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Diseño del Dashboard y Arquitectura del Asistente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3</a:t>
                      </a:r>
                      <a:endParaRPr b="1" sz="1100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Integración de API y Desarrollo del Asistente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4</a:t>
                      </a:r>
                      <a:endParaRPr b="1" sz="1100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Gestión de Servicios, Reportes y Pruebas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hlink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5</a:t>
                      </a:r>
                      <a:endParaRPr b="1" sz="1100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Refinamiento, Seguridad y Despliegue</a:t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" name="Google Shape;216;p2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Sprint</a:t>
            </a:r>
            <a:endParaRPr/>
          </a:p>
        </p:txBody>
      </p:sp>
      <p:sp>
        <p:nvSpPr>
          <p:cNvPr id="217" name="Google Shape;217;p2"/>
          <p:cNvSpPr/>
          <p:nvPr/>
        </p:nvSpPr>
        <p:spPr>
          <a:xfrm>
            <a:off x="7339250" y="15594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101250" y="15594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7339250" y="23468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101250" y="23468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339250" y="31342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8101250" y="31342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7339250" y="39216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"/>
          <p:cNvSpPr/>
          <p:nvPr/>
        </p:nvSpPr>
        <p:spPr>
          <a:xfrm>
            <a:off x="8101250" y="3921650"/>
            <a:ext cx="146400" cy="14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"/>
          <p:cNvCxnSpPr>
            <a:stCxn id="217" idx="6"/>
            <a:endCxn id="218" idx="2"/>
          </p:cNvCxnSpPr>
          <p:nvPr/>
        </p:nvCxnSpPr>
        <p:spPr>
          <a:xfrm>
            <a:off x="7485650" y="1632650"/>
            <a:ext cx="61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"/>
          <p:cNvCxnSpPr>
            <a:stCxn id="218" idx="4"/>
            <a:endCxn id="219" idx="0"/>
          </p:cNvCxnSpPr>
          <p:nvPr/>
        </p:nvCxnSpPr>
        <p:spPr>
          <a:xfrm rot="5400000">
            <a:off x="7472900" y="1645400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"/>
          <p:cNvCxnSpPr>
            <a:stCxn id="220" idx="4"/>
            <a:endCxn id="221" idx="0"/>
          </p:cNvCxnSpPr>
          <p:nvPr/>
        </p:nvCxnSpPr>
        <p:spPr>
          <a:xfrm rot="5400000">
            <a:off x="7472900" y="2432800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"/>
          <p:cNvCxnSpPr>
            <a:stCxn id="222" idx="4"/>
            <a:endCxn id="223" idx="0"/>
          </p:cNvCxnSpPr>
          <p:nvPr/>
        </p:nvCxnSpPr>
        <p:spPr>
          <a:xfrm rot="5400000">
            <a:off x="7472900" y="3220200"/>
            <a:ext cx="641100" cy="762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"/>
          <p:cNvCxnSpPr>
            <a:stCxn id="217" idx="6"/>
            <a:endCxn id="218" idx="2"/>
          </p:cNvCxnSpPr>
          <p:nvPr/>
        </p:nvCxnSpPr>
        <p:spPr>
          <a:xfrm>
            <a:off x="7485650" y="1632650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"/>
          <p:cNvCxnSpPr>
            <a:stCxn id="219" idx="6"/>
            <a:endCxn id="220" idx="2"/>
          </p:cNvCxnSpPr>
          <p:nvPr/>
        </p:nvCxnSpPr>
        <p:spPr>
          <a:xfrm>
            <a:off x="7485650" y="2420050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"/>
          <p:cNvCxnSpPr>
            <a:stCxn id="221" idx="6"/>
            <a:endCxn id="222" idx="2"/>
          </p:cNvCxnSpPr>
          <p:nvPr/>
        </p:nvCxnSpPr>
        <p:spPr>
          <a:xfrm>
            <a:off x="7485650" y="3207450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2"/>
          <p:cNvCxnSpPr>
            <a:stCxn id="223" idx="6"/>
            <a:endCxn id="224" idx="2"/>
          </p:cNvCxnSpPr>
          <p:nvPr/>
        </p:nvCxnSpPr>
        <p:spPr>
          <a:xfrm>
            <a:off x="7485650" y="3994850"/>
            <a:ext cx="615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720000" y="412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</a:t>
            </a:r>
            <a:r>
              <a:rPr lang="en"/>
              <a:t>Trabajo</a:t>
            </a:r>
            <a:endParaRPr/>
          </a:p>
        </p:txBody>
      </p:sp>
      <p:pic>
        <p:nvPicPr>
          <p:cNvPr id="238" name="Google Shape;2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150" y="985375"/>
            <a:ext cx="5173700" cy="372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720000" y="2522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</a:t>
            </a:r>
            <a:r>
              <a:rPr lang="en"/>
              <a:t>ta Gantt</a:t>
            </a:r>
            <a:endParaRPr/>
          </a:p>
        </p:txBody>
      </p:sp>
      <p:graphicFrame>
        <p:nvGraphicFramePr>
          <p:cNvPr id="244" name="Google Shape;244;p16"/>
          <p:cNvGraphicFramePr/>
          <p:nvPr/>
        </p:nvGraphicFramePr>
        <p:xfrm>
          <a:off x="788325" y="93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{92FD2DAA-3681-42D1-A41A-BE475E19F344}</a:tableStyleId>
              </a:tblPr>
              <a:tblGrid>
                <a:gridCol w="692250"/>
                <a:gridCol w="359400"/>
                <a:gridCol w="382850"/>
                <a:gridCol w="382850"/>
                <a:gridCol w="382850"/>
                <a:gridCol w="3594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59400"/>
                <a:gridCol w="382850"/>
                <a:gridCol w="382850"/>
              </a:tblGrid>
              <a:tr h="1465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Actividad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Fase 1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Fase 2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Fase 3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 hMerge="1"/>
                <a:tc hMerge="1"/>
              </a:tr>
              <a:tr h="124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S2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S3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S4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S5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S6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S7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S8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S9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S10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S11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S12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S13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S14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S15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S16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S17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Doppio One"/>
                          <a:ea typeface="Doppio One"/>
                          <a:cs typeface="Doppio One"/>
                          <a:sym typeface="Doppio One"/>
                        </a:rPr>
                        <a:t>S18</a:t>
                      </a:r>
                      <a:endParaRPr b="1" sz="900">
                        <a:solidFill>
                          <a:schemeClr val="dk1"/>
                        </a:solidFill>
                        <a:latin typeface="Doppio One"/>
                        <a:ea typeface="Doppio One"/>
                        <a:cs typeface="Doppio One"/>
                        <a:sym typeface="Doppio On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Análisis y definición del proyecto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Definición Visión y cuatro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pilares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Épicas e Historias de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usuario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Product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Backlog Priorizado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1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2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3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4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Sprint 5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Validación y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verificación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Presentación final de la solución global</a:t>
                      </a:r>
                      <a:endParaRPr sz="60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250" name="Google Shape;250;p11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51" name="Google Shape;251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144" l="0" r="0" t="32146"/>
          <a:stretch/>
        </p:blipFill>
        <p:spPr>
          <a:xfrm>
            <a:off x="0" y="0"/>
            <a:ext cx="9144003" cy="21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EQUIPO 746</dc:creator>
</cp:coreProperties>
</file>