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/WjTxklBLG5QSIalaR/GZFso8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334A86-2C91-404C-8BA6-59C19F973D39}">
  <a:tblStyle styleId="{98334A86-2C91-404C-8BA6-59C19F973D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36D079-E10F-4F9F-A527-C14CB3B6D0F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21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3" name="Google Shape;183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84" name="Google Shape;184;p10"/>
          <p:cNvGraphicFramePr/>
          <p:nvPr/>
        </p:nvGraphicFramePr>
        <p:xfrm>
          <a:off x="509498" y="2555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{EB36D079-E10F-4F9F-A527-C14CB3B6D0FA}</a:tableStyleId>
              </a:tblPr>
              <a:tblGrid>
                <a:gridCol w="2197175"/>
                <a:gridCol w="2197175"/>
                <a:gridCol w="2252800"/>
                <a:gridCol w="2322325"/>
                <a:gridCol w="2016400"/>
              </a:tblGrid>
              <a:tr h="74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Lenguajes y Frameworks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Base de Datos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Integraciones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/>
                        <a:t>Plataforma IA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Visualización de Datos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12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API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/>
                        <a:t>Asistentes Basados en inteligencia artificial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Gráficos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18" y="3546132"/>
            <a:ext cx="853881" cy="888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 JS Sticker - Just Stickers" id="186" name="Google Shape;186;p10"/>
          <p:cNvPicPr preferRelativeResize="0"/>
          <p:nvPr/>
        </p:nvPicPr>
        <p:blipFill rotWithShape="1">
          <a:blip r:embed="rId5">
            <a:alphaModFix/>
          </a:blip>
          <a:srcRect b="16393" l="0" r="0" t="15525"/>
          <a:stretch/>
        </p:blipFill>
        <p:spPr>
          <a:xfrm>
            <a:off x="821910" y="4386646"/>
            <a:ext cx="1520899" cy="1040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bSpot Logo - símbolo, significado logotipo, historia, PNG" id="187" name="Google Shape;187;p10"/>
          <p:cNvPicPr preferRelativeResize="0"/>
          <p:nvPr/>
        </p:nvPicPr>
        <p:blipFill rotWithShape="1">
          <a:blip r:embed="rId6">
            <a:alphaModFix/>
          </a:blip>
          <a:srcRect b="27861" l="0" r="0" t="24998"/>
          <a:stretch/>
        </p:blipFill>
        <p:spPr>
          <a:xfrm>
            <a:off x="5091085" y="3951027"/>
            <a:ext cx="1822744" cy="483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Management Studio (SSMS)" id="188" name="Google Shape;188;p10"/>
          <p:cNvPicPr preferRelativeResize="0"/>
          <p:nvPr/>
        </p:nvPicPr>
        <p:blipFill rotWithShape="1">
          <a:blip r:embed="rId7">
            <a:alphaModFix/>
          </a:blip>
          <a:srcRect b="0" l="17514" r="15501" t="0"/>
          <a:stretch/>
        </p:blipFill>
        <p:spPr>
          <a:xfrm>
            <a:off x="3152427" y="3883521"/>
            <a:ext cx="1129015" cy="100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8">
            <a:alphaModFix/>
          </a:blip>
          <a:srcRect b="12983" l="17645" r="14118" t="16875"/>
          <a:stretch/>
        </p:blipFill>
        <p:spPr>
          <a:xfrm>
            <a:off x="5412725" y="4606600"/>
            <a:ext cx="1243725" cy="7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-1" y="92195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6862783" y="2838934"/>
            <a:ext cx="1171655" cy="1171540"/>
          </a:xfrm>
          <a:prstGeom prst="donut">
            <a:avLst>
              <a:gd fmla="val 964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6862783" y="2838934"/>
            <a:ext cx="1171655" cy="1171540"/>
          </a:xfrm>
          <a:prstGeom prst="blockArc">
            <a:avLst>
              <a:gd fmla="val 13692649" name="adj1"/>
              <a:gd fmla="val 19223732" name="adj2"/>
              <a:gd fmla="val 8952" name="adj3"/>
            </a:avLst>
          </a:prstGeom>
          <a:solidFill>
            <a:srgbClr val="8AB17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1296927" y="2838934"/>
            <a:ext cx="1171655" cy="1171540"/>
          </a:xfrm>
          <a:prstGeom prst="donut">
            <a:avLst>
              <a:gd fmla="val 964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296927" y="2838934"/>
            <a:ext cx="1171655" cy="1171540"/>
          </a:xfrm>
          <a:prstGeom prst="blockArc">
            <a:avLst>
              <a:gd fmla="val 11837183" name="adj1"/>
              <a:gd fmla="val 20871447" name="adj2"/>
              <a:gd fmla="val 9589" name="adj3"/>
            </a:avLst>
          </a:prstGeom>
          <a:solidFill>
            <a:srgbClr val="E9C46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770115" y="3793849"/>
            <a:ext cx="2254100" cy="1171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E9C46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Reducción: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E9C46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Automatización de Procesos Internos</a:t>
            </a:r>
            <a:endParaRPr b="1" sz="1400">
              <a:solidFill>
                <a:srgbClr val="E9C46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4079855" y="2838934"/>
            <a:ext cx="1171655" cy="1171540"/>
          </a:xfrm>
          <a:prstGeom prst="donut">
            <a:avLst>
              <a:gd fmla="val 964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4079855" y="2838934"/>
            <a:ext cx="1171655" cy="1171540"/>
          </a:xfrm>
          <a:prstGeom prst="blockArc">
            <a:avLst>
              <a:gd fmla="val 12704987" name="adj1"/>
              <a:gd fmla="val 19461874" name="adj2"/>
              <a:gd fmla="val 8972" name="adj3"/>
            </a:avLst>
          </a:prstGeom>
          <a:solidFill>
            <a:srgbClr val="2A9D8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3741482" y="4027405"/>
            <a:ext cx="1848400" cy="712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2A9D8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Disminución: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2A9D8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Reducción de Errores</a:t>
            </a:r>
            <a:endParaRPr b="1" sz="1400">
              <a:solidFill>
                <a:srgbClr val="2A9D8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6307149" y="4108511"/>
            <a:ext cx="2282927" cy="542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8AB1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8AB1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Mejora en la Productividad</a:t>
            </a:r>
            <a:endParaRPr b="1" sz="1400">
              <a:solidFill>
                <a:srgbClr val="8AB17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9645713" y="2838934"/>
            <a:ext cx="1171655" cy="1171540"/>
          </a:xfrm>
          <a:prstGeom prst="donut">
            <a:avLst>
              <a:gd fmla="val 964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9645713" y="2838934"/>
            <a:ext cx="1171655" cy="1171540"/>
          </a:xfrm>
          <a:prstGeom prst="blockArc">
            <a:avLst>
              <a:gd fmla="val 13717945" name="adj1"/>
              <a:gd fmla="val 18432106" name="adj2"/>
              <a:gd fmla="val 10876" name="adj3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9134125" y="4178790"/>
            <a:ext cx="2417460" cy="401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Aumento: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400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Visualización de Métricas Clave</a:t>
            </a:r>
            <a:endParaRPr b="1" sz="1400">
              <a:solidFill>
                <a:srgbClr val="66666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484320" y="3208079"/>
            <a:ext cx="796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33">
                <a:solidFill>
                  <a:srgbClr val="E9C46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2133">
              <a:solidFill>
                <a:srgbClr val="E9C46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4267287" y="3208079"/>
            <a:ext cx="796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33">
                <a:solidFill>
                  <a:srgbClr val="2A9D8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2133">
              <a:solidFill>
                <a:srgbClr val="2A9D8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050220" y="3208079"/>
            <a:ext cx="796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33">
                <a:solidFill>
                  <a:srgbClr val="8AB1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b="1" sz="2133">
              <a:solidFill>
                <a:srgbClr val="8AB17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9833153" y="3208079"/>
            <a:ext cx="796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33">
                <a:solidFill>
                  <a:srgbClr val="66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2133">
              <a:solidFill>
                <a:srgbClr val="66666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2363447" y="2837700"/>
            <a:ext cx="7113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Limitada información sobre asistentes basados en inteligencia artificial.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Modificaciones en API.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1" y="2707792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36028" l="28452" r="39353" t="17470"/>
          <a:stretch/>
        </p:blipFill>
        <p:spPr>
          <a:xfrm>
            <a:off x="4274125" y="4258925"/>
            <a:ext cx="1567799" cy="1741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38327" y="3058616"/>
            <a:ext cx="360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4085617" y="1836998"/>
            <a:ext cx="7633617" cy="4349505"/>
            <a:chOff x="0" y="0"/>
            <a:chExt cx="7633617" cy="4349505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s-CL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Catalina Esquivel</a:t>
              </a:r>
              <a:endParaRPr/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Desarrolladora de Software, Scrum Master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lang="es-CL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del frontend del CRM y del dashboard.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del modelo de datos y arquitectura técnica de la solución.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Supervisión técnica y coordinación del equipo.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Facilitación de ceremonias SCRUM.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Seguimiento de objetivos del sprint.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s-CL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Ibarra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 de Software, Product Owner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lang="es-CL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</a:t>
              </a:r>
              <a:r>
                <a:rPr lang="es-CL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backend del CRM (Laravel y Node.js).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asistentes inteligentes personalizados.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Definición de los requisitos del producto.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integraciones con API de HubSpot.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Priorización del backlog según los objetivos del proyecto.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s-C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con stakeholders para alinear expectativas y asegurar el cumplimiento de metas.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23147"/>
          <a:stretch/>
        </p:blipFill>
        <p:spPr>
          <a:xfrm>
            <a:off x="4362050" y="2145578"/>
            <a:ext cx="1391945" cy="147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6">
            <a:alphaModFix/>
          </a:blip>
          <a:srcRect b="9789" l="6279" r="0" t="5378"/>
          <a:stretch/>
        </p:blipFill>
        <p:spPr>
          <a:xfrm>
            <a:off x="4362050" y="4370449"/>
            <a:ext cx="1391947" cy="159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empresas enfrentan procesos internos complejos y difíciles de gestionar, lo que genera errores, ineficiencias y una carga laboral considerable para los empleados.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APT propone una plataforma de servicios con Inteligencia Artificial para automatizar y optimizar la gestión de procesos internos, simplificando operaciones empresariales y reduciendo la carga laboral mediante acceso rápido y eficiente a información clave.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3" y="213962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una plataforma de Inteligencia Artificial que optimice la gestión de procesos internos en empresas, reduciendo errores y facilitando el acceso a información clave.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14514" y="4879992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la gestión de procesos internos con asistentes inteligentes.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aprendizaje de procedimientos para reducir carga y errores.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intuitiva para visualizar estadísticas y uso.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Proveer soluciones escalables y adaptadas a empresas en Chile.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2017138" y="2518725"/>
            <a:ext cx="8325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de errores en la ejecución de procesos.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 en la productividad de los empleados.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en los tiempos de aprendizaje y gestión de los procedimientos.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de tareas repetitivas.</a:t>
            </a:r>
            <a:endParaRPr/>
          </a:p>
          <a:p>
            <a:pPr indent="-171450" lvl="0" marL="28575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limitado de la IA.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Restricciones presupuestarias</a:t>
            </a:r>
            <a:r>
              <a:rPr b="0" i="0" lang="es-CL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/>
        </p:nvSpPr>
        <p:spPr>
          <a:xfrm>
            <a:off x="1015999" y="2389887"/>
            <a:ext cx="10160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centralizar los procesos en una sola plataforma inteligente, utilizaremos la metodología SCRUM, ideal para proyectos dinámicos y complejos como el desarrollo de un software con asistentes de inteligencia artificial. SCRUM permite una gestión flexible y adaptativa, facilitando la entrega incremental del producto, mejorando la colaboración del equipo y adaptándose a requisitos en evolución.</a:t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0437" y="3710845"/>
            <a:ext cx="5143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" y="89963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156" name="Google Shape;15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7" name="Google Shape;157;p7"/>
          <p:cNvGraphicFramePr/>
          <p:nvPr/>
        </p:nvGraphicFramePr>
        <p:xfrm>
          <a:off x="1084523" y="1616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{98334A86-2C91-404C-8BA6-59C19F973D39}</a:tableStyleId>
              </a:tblPr>
              <a:tblGrid>
                <a:gridCol w="1224225"/>
                <a:gridCol w="485725"/>
                <a:gridCol w="473925"/>
                <a:gridCol w="476650"/>
                <a:gridCol w="476650"/>
                <a:gridCol w="473925"/>
                <a:gridCol w="473925"/>
                <a:gridCol w="473925"/>
                <a:gridCol w="473925"/>
                <a:gridCol w="473925"/>
                <a:gridCol w="473925"/>
                <a:gridCol w="473925"/>
                <a:gridCol w="475725"/>
                <a:gridCol w="475725"/>
                <a:gridCol w="475725"/>
                <a:gridCol w="475725"/>
                <a:gridCol w="475725"/>
                <a:gridCol w="475725"/>
                <a:gridCol w="417475"/>
              </a:tblGrid>
              <a:tr h="35602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</a:tr>
              <a:tr h="366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y Definición del proyecto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Visión y Cuatro Pilares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Épicas e Historias de Usuario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 Priorizado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1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Configuración Inicial y Recolección de Requisitos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1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Diseño del Dashboard y Arquitectura del Asistente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1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Integración de API y Desarrollo del Asistente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1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Gestión de Servicios, Reportes y Pruebas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1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Refinamiento, Seguridad y Despliegue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 y Verificación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8DD4"/>
                        </a:buClr>
                        <a:buSzPts val="800"/>
                        <a:buFont typeface="Calibri"/>
                        <a:buNone/>
                      </a:pPr>
                      <a:r>
                        <a:rPr b="0"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de la Solución Global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5" name="Google Shape;16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13" y="2078986"/>
            <a:ext cx="9121565" cy="447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“MorphSolution”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" y="1029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4" name="Google Shape;17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iagrama&#10;&#10;Descripción generada automáticamente"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928" y="1820077"/>
            <a:ext cx="5766225" cy="498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