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77" r:id="rId12"/>
    <p:sldId id="265" r:id="rId13"/>
    <p:sldId id="27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AF651-97BD-4C4B-A741-9639C894CB3B}">
  <a:tblStyle styleId="{C6EAF651-97BD-4C4B-A741-9639C894CB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2534860da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2534860da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5fa65e53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55fa65e53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55fa65e53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55fa65e53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5a5e6b8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5a5e6b8a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5a5e6b8a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5a5e6b8a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5a5e6b8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5a5e6b8a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2534860da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2534860da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55fa65e53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55fa65e53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2b68c94a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2b68c94a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55fa65e53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55fa65e53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2534860da_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2534860da_4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55fa65e5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55fa65e5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5a5e6b8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5a5e6b8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2534860da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2534860da_4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2534860d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2534860d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5fa65e5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5fa65e5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2534860da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2534860da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2534860da_4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2534860da_4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2534860da_8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2534860da_8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Team Trein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500"/>
              <a:t>RailNL</a:t>
            </a:r>
            <a:endParaRPr sz="35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Sebastiaan van Deursen, Mathijs Leons, Ties Veltman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725" y="0"/>
            <a:ext cx="7524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Plant Propagation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Mutaties door weighted &amp; normaal greedy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Tournament style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CC81E-696D-83A2-3369-AB06746A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53A0DA-DA2E-E437-1315-247409941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33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7650" y="632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1940"/>
              <a:t>Random VS Random Optimized </a:t>
            </a:r>
            <a:endParaRPr sz="194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7650" y="2027175"/>
            <a:ext cx="7688700" cy="25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>
                <a:solidFill>
                  <a:schemeClr val="dk2"/>
                </a:solidFill>
              </a:rPr>
              <a:t>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914200" y="41700"/>
            <a:ext cx="3470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3" name="Google Shape;153;p22"/>
          <p:cNvGraphicFramePr/>
          <p:nvPr>
            <p:extLst>
              <p:ext uri="{D42A27DB-BD31-4B8C-83A1-F6EECF244321}">
                <p14:modId xmlns:p14="http://schemas.microsoft.com/office/powerpoint/2010/main" val="1869704373"/>
              </p:ext>
            </p:extLst>
          </p:nvPr>
        </p:nvGraphicFramePr>
        <p:xfrm>
          <a:off x="170500" y="2153875"/>
          <a:ext cx="7688700" cy="2042070"/>
        </p:xfrm>
        <a:graphic>
          <a:graphicData uri="http://schemas.openxmlformats.org/drawingml/2006/table">
            <a:tbl>
              <a:tblPr>
                <a:noFill/>
                <a:tableStyleId>{C6EAF651-97BD-4C4B-A741-9639C894CB3B}</a:tableStyleId>
              </a:tblPr>
              <a:tblGrid>
                <a:gridCol w="27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Score bij Holland/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Nederland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Gemiddelde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Hoogste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Random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1450.74/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3272.54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4001.65/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7960.71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Random Optim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3560.09/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5274.99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6421.76/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9119.0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Google Shape;154;p22"/>
          <p:cNvSpPr txBox="1"/>
          <p:nvPr/>
        </p:nvSpPr>
        <p:spPr>
          <a:xfrm>
            <a:off x="4570275" y="2027175"/>
            <a:ext cx="459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66069" y="1292437"/>
            <a:ext cx="433065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Score zijn gevonden op basis van 100.000 iteraties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D0938-8775-7088-D45B-8ED3F3CB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585C23-EBAD-8320-0E8E-8917D6500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7B0A2A6-AEDE-C7C2-C727-68AEA172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60" y="536464"/>
            <a:ext cx="5967189" cy="235259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858DB62-04E9-4533-09DA-6BA5E76E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13" y="2811103"/>
            <a:ext cx="5967189" cy="233239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BDC76E36-75AE-381B-8F20-10D1006ECB07}"/>
              </a:ext>
            </a:extLst>
          </p:cNvPr>
          <p:cNvSpPr txBox="1"/>
          <p:nvPr/>
        </p:nvSpPr>
        <p:spPr>
          <a:xfrm>
            <a:off x="178231" y="85241"/>
            <a:ext cx="876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Histrogrammen</a:t>
            </a:r>
            <a:r>
              <a:rPr lang="nl-NL" dirty="0"/>
              <a:t> Random (boven) en Random </a:t>
            </a:r>
            <a:r>
              <a:rPr lang="nl-NL" dirty="0" err="1"/>
              <a:t>Optimized</a:t>
            </a:r>
            <a:r>
              <a:rPr lang="nl-NL" dirty="0"/>
              <a:t> (onder) voor heel Nederland</a:t>
            </a:r>
          </a:p>
        </p:txBody>
      </p:sp>
    </p:spTree>
    <p:extLst>
      <p:ext uri="{BB962C8B-B14F-4D97-AF65-F5344CB8AC3E}">
        <p14:creationId xmlns:p14="http://schemas.microsoft.com/office/powerpoint/2010/main" val="16833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27650" y="435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 algoritmes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778475" y="1607400"/>
            <a:ext cx="37203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>
                <a:solidFill>
                  <a:schemeClr val="dk2"/>
                </a:solidFill>
              </a:rPr>
              <a:t>Onze hoogst gevonden scores per algoritme: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967125" y="1324775"/>
            <a:ext cx="37203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Belangrijk informatie: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Verbetering door remove functies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Greedy best combinations consistent 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Werkt niet voor large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856050" y="1992300"/>
          <a:ext cx="3889625" cy="1188630"/>
        </p:xfrm>
        <a:graphic>
          <a:graphicData uri="http://schemas.openxmlformats.org/drawingml/2006/table">
            <a:tbl>
              <a:tblPr>
                <a:noFill/>
                <a:tableStyleId>{C6EAF651-97BD-4C4B-A741-9639C894CB3B}</a:tableStyleId>
              </a:tblPr>
              <a:tblGrid>
                <a:gridCol w="7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Greedy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Double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Weighted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Combs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NL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7308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6941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7097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 —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Holland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9210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9210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9202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9210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8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231"/>
            <a:ext cx="9144001" cy="459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02554"/>
            <a:ext cx="9143998" cy="484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25" y="823825"/>
            <a:ext cx="7016300" cy="41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2618988" y="660100"/>
            <a:ext cx="3550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Plant Propagation for the Netherlands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Hillclimbing, PPA en Simulated annealing resultaten</a:t>
            </a:r>
            <a:endParaRPr/>
          </a:p>
        </p:txBody>
      </p:sp>
      <p:graphicFrame>
        <p:nvGraphicFramePr>
          <p:cNvPr id="196" name="Google Shape;196;p28"/>
          <p:cNvGraphicFramePr/>
          <p:nvPr>
            <p:extLst>
              <p:ext uri="{D42A27DB-BD31-4B8C-83A1-F6EECF244321}">
                <p14:modId xmlns:p14="http://schemas.microsoft.com/office/powerpoint/2010/main" val="1532173497"/>
              </p:ext>
            </p:extLst>
          </p:nvPr>
        </p:nvGraphicFramePr>
        <p:xfrm>
          <a:off x="92988" y="3529275"/>
          <a:ext cx="8903550" cy="1493000"/>
        </p:xfrm>
        <a:graphic>
          <a:graphicData uri="http://schemas.openxmlformats.org/drawingml/2006/table">
            <a:tbl>
              <a:tblPr>
                <a:noFill/>
                <a:tableStyleId>{C6EAF651-97BD-4C4B-A741-9639C894CB3B}</a:tableStyleId>
              </a:tblPr>
              <a:tblGrid>
                <a:gridCol w="14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dirty="0"/>
                        <a:t>Hoogste scores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 HC Random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 HC Random Optimized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HC Greedy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Simulated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Annealing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PPA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Holland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8941.0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9190.0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9199.0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9201.0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9113.0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Nederland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5851.40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6529.12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6898.92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6858.28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6873.64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" name="Google Shape;197;p28"/>
          <p:cNvSpPr txBox="1"/>
          <p:nvPr/>
        </p:nvSpPr>
        <p:spPr>
          <a:xfrm>
            <a:off x="5023650" y="259325"/>
            <a:ext cx="36426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14925" y="1933375"/>
            <a:ext cx="73947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Hill Climbing verschillende versies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Hill Climbing VS Simulated annealing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Simulated Annealing VS PPA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nl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Allemaal slechter dan greedy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RailNL case	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nl" sz="1400" dirty="0">
                <a:solidFill>
                  <a:schemeClr val="dk2"/>
                </a:solidFill>
              </a:rPr>
              <a:t>De case:</a:t>
            </a:r>
            <a:endParaRPr sz="1400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nl" dirty="0">
                <a:solidFill>
                  <a:schemeClr val="dk2"/>
                </a:solidFill>
              </a:rPr>
              <a:t>maak intercity lijnverbinding  voor Holland/Nederland    [Haarlem, Beverwijk, Castricum, Zaandam | 54 Min]</a:t>
            </a:r>
            <a:endParaRPr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nl" dirty="0">
                <a:solidFill>
                  <a:schemeClr val="dk2"/>
                </a:solidFill>
              </a:rPr>
              <a:t>twee restricties: hoeveelheid trajecten en tijd</a:t>
            </a:r>
            <a:endParaRPr lang="nl-NL" dirty="0">
              <a:solidFill>
                <a:schemeClr val="dk2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dk2"/>
                </a:solidFill>
              </a:rPr>
              <a:t>bereid alle connecties Holland			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ingdings" panose="05000000000000000000" pitchFamily="2" charset="2"/>
              <a:buChar char="§"/>
            </a:pPr>
            <a:r>
              <a:rPr lang="nl" dirty="0">
                <a:solidFill>
                  <a:schemeClr val="dk2"/>
                </a:solidFill>
              </a:rPr>
              <a:t>objective function maximaliseren		</a:t>
            </a:r>
          </a:p>
          <a:p>
            <a:pPr lvl="2">
              <a:buClr>
                <a:schemeClr val="dk2"/>
              </a:buClr>
              <a:buFont typeface="Wingdings" panose="05000000000000000000" pitchFamily="2" charset="2"/>
              <a:buChar char="§"/>
            </a:pPr>
            <a:r>
              <a:rPr lang="nl" dirty="0">
                <a:solidFill>
                  <a:schemeClr val="dk2"/>
                </a:solidFill>
              </a:rPr>
              <a:t>K = p * 10.000 - (T * 100 + Min)</a:t>
            </a: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nl" dirty="0">
                <a:solidFill>
                  <a:schemeClr val="dk2"/>
                </a:solidFill>
              </a:rPr>
              <a:t>T = aantal gekozen trajecten</a:t>
            </a: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nl-NL" dirty="0">
                <a:solidFill>
                  <a:schemeClr val="dk2"/>
                </a:solidFill>
              </a:rPr>
              <a:t>p = fractie bereden verbindingen</a:t>
            </a: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nl-NL" dirty="0">
                <a:solidFill>
                  <a:schemeClr val="dk2"/>
                </a:solidFill>
              </a:rPr>
              <a:t>Min = totale tijd in minuten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787250" y="901650"/>
            <a:ext cx="6309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Google Shape;163;p23">
            <a:extLst>
              <a:ext uri="{FF2B5EF4-FFF2-40B4-BE49-F238E27FC236}">
                <a16:creationId xmlns:a16="http://schemas.microsoft.com/office/drawing/2014/main" id="{85CD4863-E238-94B2-0143-CF4797E4E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635471"/>
              </p:ext>
            </p:extLst>
          </p:nvPr>
        </p:nvGraphicFramePr>
        <p:xfrm>
          <a:off x="5302850" y="3403137"/>
          <a:ext cx="3111700" cy="1310550"/>
        </p:xfrm>
        <a:graphic>
          <a:graphicData uri="http://schemas.openxmlformats.org/drawingml/2006/table">
            <a:tbl>
              <a:tblPr>
                <a:noFill/>
                <a:tableStyleId>{C6EAF651-97BD-4C4B-A741-9639C894CB3B}</a:tableStyleId>
              </a:tblPr>
              <a:tblGrid>
                <a:gridCol w="7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Upper bound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Max trajecten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Max tijd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NL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~7500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20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3 uur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 dirty="0"/>
                        <a:t>Holland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9219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2 uur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94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Advanced gedeelte RailNL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729450" y="1437400"/>
            <a:ext cx="7688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>
                <a:solidFill>
                  <a:schemeClr val="dk2"/>
                </a:solidFill>
              </a:rPr>
              <a:t>Verwijder stations of verplaats connecties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>
                <a:solidFill>
                  <a:schemeClr val="dk2"/>
                </a:solidFill>
              </a:rPr>
              <a:t>Conclusie verwijderen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>
                <a:solidFill>
                  <a:schemeClr val="dk2"/>
                </a:solidFill>
              </a:rPr>
              <a:t>Conclusie verplaatsen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>
                <a:solidFill>
                  <a:schemeClr val="dk2"/>
                </a:solidFill>
              </a:rPr>
              <a:t>Onze Greedy (met heuristieken) beste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>
                <a:solidFill>
                  <a:schemeClr val="dk2"/>
                </a:solidFill>
              </a:rPr>
              <a:t>Onder andere door meer iteraties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>
                <a:solidFill>
                  <a:schemeClr val="dk2"/>
                </a:solidFill>
              </a:rPr>
              <a:t>Holland opgelost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CC7700-10A2-856E-23F9-C923FDB7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81" y="451810"/>
            <a:ext cx="3491719" cy="46916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Work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>
                <a:solidFill>
                  <a:schemeClr val="dk2"/>
                </a:solidFill>
              </a:rPr>
              <a:t>In het midden van trajecten aanpassingen maken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Hill Climbing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>
                <a:solidFill>
                  <a:schemeClr val="dk2"/>
                </a:solidFill>
              </a:rPr>
              <a:t>eerste oplossing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>
                <a:solidFill>
                  <a:schemeClr val="dk2"/>
                </a:solidFill>
              </a:rPr>
              <a:t>voor elk traject een bepaalde hoeveelheid “buren”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>
                <a:solidFill>
                  <a:schemeClr val="dk2"/>
                </a:solidFill>
              </a:rPr>
              <a:t>beste buur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>
                <a:solidFill>
                  <a:schemeClr val="dk2"/>
                </a:solidFill>
              </a:rPr>
              <a:t>random, random optimized en greedy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59563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RailNL case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37074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nl" sz="1400" dirty="0">
                <a:solidFill>
                  <a:schemeClr val="dk2"/>
                </a:solidFill>
              </a:rPr>
              <a:t>Terminologie</a:t>
            </a:r>
            <a:endParaRPr sz="1400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nl" dirty="0">
                <a:solidFill>
                  <a:schemeClr val="dk2"/>
                </a:solidFill>
              </a:rPr>
              <a:t>traject: complete route die door een trein wordt afgelegd</a:t>
            </a:r>
            <a:endParaRPr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nl" dirty="0">
                <a:solidFill>
                  <a:schemeClr val="dk2"/>
                </a:solidFill>
              </a:rPr>
              <a:t>connectie: verbinding tussen twee stations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25838"/>
            <a:ext cx="3398224" cy="25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726" y="2208574"/>
            <a:ext cx="2052162" cy="260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complexiteit van het probleem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  <a:highlight>
                  <a:srgbClr val="FFFFFF"/>
                </a:highlight>
              </a:rPr>
              <a:t>Holland: 3.78 * 10^51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>
                <a:solidFill>
                  <a:schemeClr val="dk2"/>
                </a:solidFill>
                <a:highlight>
                  <a:srgbClr val="FFFFFF"/>
                </a:highlight>
              </a:rPr>
              <a:t>Nederland: nog veel en veel meer…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0" y="1904862"/>
            <a:ext cx="9144001" cy="133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Onze algoritmes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dirty="0">
                <a:solidFill>
                  <a:schemeClr val="dk2"/>
                </a:solidFill>
              </a:rPr>
              <a:t>Wij hebben algoritmes gemaakt gebaseerd op: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nl" sz="1200" dirty="0">
                <a:solidFill>
                  <a:schemeClr val="dk2"/>
                </a:solidFill>
              </a:rPr>
              <a:t>Random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nl" sz="1200" dirty="0">
                <a:solidFill>
                  <a:schemeClr val="dk2"/>
                </a:solidFill>
              </a:rPr>
              <a:t>Greedy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nl" sz="1200" dirty="0">
                <a:solidFill>
                  <a:schemeClr val="dk2"/>
                </a:solidFill>
              </a:rPr>
              <a:t>Hillclimbing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nl" sz="1200" dirty="0">
                <a:solidFill>
                  <a:schemeClr val="dk2"/>
                </a:solidFill>
              </a:rPr>
              <a:t>Simulated Annealing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nl" sz="1200" dirty="0">
                <a:solidFill>
                  <a:schemeClr val="dk2"/>
                </a:solidFill>
              </a:rPr>
              <a:t>Plant Propagation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200" dirty="0">
                <a:solidFill>
                  <a:schemeClr val="dk2"/>
                </a:solidFill>
              </a:rPr>
              <a:t>Remove functies: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nl" sz="1200" dirty="0">
                <a:solidFill>
                  <a:schemeClr val="dk2"/>
                </a:solidFill>
              </a:rPr>
              <a:t>remove ends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nl" sz="1200" dirty="0">
                <a:solidFill>
                  <a:schemeClr val="dk2"/>
                </a:solidFill>
              </a:rPr>
              <a:t>remove lines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990075" y="1073600"/>
            <a:ext cx="32100" cy="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7520B-9963-111F-ED8D-23B6C9C9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Methode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2785F6-2176-5076-2218-981BBFBE7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Random en Random Optimized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 dirty="0">
                <a:solidFill>
                  <a:schemeClr val="dk2"/>
                </a:solidFill>
              </a:rPr>
              <a:t>Random</a:t>
            </a:r>
            <a:endParaRPr sz="1100"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 sz="1100" dirty="0">
                <a:solidFill>
                  <a:schemeClr val="dk2"/>
                </a:solidFill>
              </a:rPr>
              <a:t>Kies random beginstation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 sz="1100" dirty="0">
                <a:solidFill>
                  <a:schemeClr val="dk2"/>
                </a:solidFill>
              </a:rPr>
              <a:t>Bij elk station random keuze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 sz="1100" dirty="0">
                <a:solidFill>
                  <a:schemeClr val="dk2"/>
                </a:solidFill>
              </a:rPr>
              <a:t>Bias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 b="1" dirty="0">
                <a:solidFill>
                  <a:schemeClr val="dk2"/>
                </a:solidFill>
              </a:rPr>
              <a:t>Random Optimized</a:t>
            </a:r>
            <a:endParaRPr sz="1100"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nl" sz="1100" dirty="0">
                <a:solidFill>
                  <a:schemeClr val="dk2"/>
                </a:solidFill>
              </a:rPr>
              <a:t>Heuristiek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2F5FF6B-1A1D-9B44-BF18-17504513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47" y="992251"/>
            <a:ext cx="2432204" cy="173617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56F22E9-B56E-34C8-47DA-A7E9863E7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99" y="2926326"/>
            <a:ext cx="1860686" cy="1638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404175" y="556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656350" y="1419550"/>
            <a:ext cx="87465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dk2"/>
                </a:solidFill>
              </a:rPr>
              <a:t>Normaal</a:t>
            </a:r>
            <a:endParaRPr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kies de kortste connecties, alleen opnieuw als nodig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dk2"/>
                </a:solidFill>
              </a:rPr>
              <a:t>Double</a:t>
            </a:r>
            <a:endParaRPr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alle combinaties van 2 connecties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als de tweede connectie al gedaan is dan zit daar een punishment op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dk2"/>
                </a:solidFill>
              </a:rPr>
              <a:t>Weighted</a:t>
            </a:r>
            <a:endParaRPr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semi random gebaseerd op greedy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bedoelt voor het vinden van verbeteringen, niet voor onafhankelijk gebruik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chemeClr val="dk2"/>
                </a:solidFill>
              </a:rPr>
              <a:t>Combinations</a:t>
            </a:r>
            <a:endParaRPr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brute force door alle start stations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99" y="1158300"/>
            <a:ext cx="4114401" cy="14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annealing/Hill climbing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7650" y="2050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Zelfde neighbors methode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Random opt simulated annealing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nl" dirty="0">
                <a:solidFill>
                  <a:schemeClr val="dk2"/>
                </a:solidFill>
              </a:rPr>
              <a:t>Random, random opt en greedy hill climbing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91400"/>
            <a:ext cx="428821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275</TotalTime>
  <Words>465</Words>
  <Application>Microsoft Office PowerPoint</Application>
  <PresentationFormat>Diavoorstelling (16:9)</PresentationFormat>
  <Paragraphs>154</Paragraphs>
  <Slides>23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Wingdings</vt:lpstr>
      <vt:lpstr>Raleway</vt:lpstr>
      <vt:lpstr>Lato</vt:lpstr>
      <vt:lpstr>Streamline</vt:lpstr>
      <vt:lpstr>Team Trein RailNL</vt:lpstr>
      <vt:lpstr>RailNL case </vt:lpstr>
      <vt:lpstr>RailNL case</vt:lpstr>
      <vt:lpstr>De complexiteit van het probleem </vt:lpstr>
      <vt:lpstr>Onze algoritmes</vt:lpstr>
      <vt:lpstr>Methode</vt:lpstr>
      <vt:lpstr>Random en Random Optimized</vt:lpstr>
      <vt:lpstr>Greedy</vt:lpstr>
      <vt:lpstr>Simulated annealing/Hill climbing</vt:lpstr>
      <vt:lpstr>Plant Propagation</vt:lpstr>
      <vt:lpstr>Resultaten</vt:lpstr>
      <vt:lpstr>Random VS Random Optimized </vt:lpstr>
      <vt:lpstr>PowerPoint-presentatie</vt:lpstr>
      <vt:lpstr>Greedy algoritmes</vt:lpstr>
      <vt:lpstr>PowerPoint-presentatie</vt:lpstr>
      <vt:lpstr>PowerPoint-presentatie</vt:lpstr>
      <vt:lpstr>PowerPoint-presentatie</vt:lpstr>
      <vt:lpstr>PowerPoint-presentatie</vt:lpstr>
      <vt:lpstr>Hillclimbing, PPA en Simulated annealing resultaten</vt:lpstr>
      <vt:lpstr>Advanced gedeelte RailNL</vt:lpstr>
      <vt:lpstr>Conclusie</vt:lpstr>
      <vt:lpstr>Future Work</vt:lpstr>
      <vt:lpstr>Hill Climbing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Trein RailNL</dc:title>
  <dc:creator>Gebruiker</dc:creator>
  <cp:lastModifiedBy>Sebastiaan van Deursen</cp:lastModifiedBy>
  <cp:revision>6</cp:revision>
  <dcterms:modified xsi:type="dcterms:W3CDTF">2024-02-02T14:55:50Z</dcterms:modified>
</cp:coreProperties>
</file>