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98" d="100"/>
          <a:sy n="98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3E38E94-7FDB-4863-8D8D-E27D26ED3D46}" type="datetimeFigureOut">
              <a:rPr lang="es-CL" smtClean="0"/>
              <a:t>30-11-2022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82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8E94-7FDB-4863-8D8D-E27D26ED3D46}" type="datetimeFigureOut">
              <a:rPr lang="es-CL" smtClean="0"/>
              <a:t>30-11-2022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221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E38E94-7FDB-4863-8D8D-E27D26ED3D46}" type="datetimeFigureOut">
              <a:rPr lang="es-CL" smtClean="0"/>
              <a:t>30-11-2022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249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8E94-7FDB-4863-8D8D-E27D26ED3D46}" type="datetimeFigureOut">
              <a:rPr lang="es-CL" smtClean="0"/>
              <a:t>30-11-2022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123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E38E94-7FDB-4863-8D8D-E27D26ED3D46}" type="datetimeFigureOut">
              <a:rPr lang="es-CL" smtClean="0"/>
              <a:t>30-11-2022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690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E38E94-7FDB-4863-8D8D-E27D26ED3D46}" type="datetimeFigureOut">
              <a:rPr lang="es-CL" smtClean="0"/>
              <a:t>30-11-2022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496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E38E94-7FDB-4863-8D8D-E27D26ED3D46}" type="datetimeFigureOut">
              <a:rPr lang="es-CL" smtClean="0"/>
              <a:t>30-11-2022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386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8E94-7FDB-4863-8D8D-E27D26ED3D46}" type="datetimeFigureOut">
              <a:rPr lang="es-CL" smtClean="0"/>
              <a:t>30-11-2022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515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E38E94-7FDB-4863-8D8D-E27D26ED3D46}" type="datetimeFigureOut">
              <a:rPr lang="es-CL" smtClean="0"/>
              <a:t>30-11-2022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49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8E94-7FDB-4863-8D8D-E27D26ED3D46}" type="datetimeFigureOut">
              <a:rPr lang="es-CL" smtClean="0"/>
              <a:t>30-11-2022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07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3E38E94-7FDB-4863-8D8D-E27D26ED3D46}" type="datetimeFigureOut">
              <a:rPr lang="es-CL" smtClean="0"/>
              <a:t>30-11-2022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29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8E94-7FDB-4863-8D8D-E27D26ED3D46}" type="datetimeFigureOut">
              <a:rPr lang="es-CL" smtClean="0"/>
              <a:t>30-11-2022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9486F-F99D-4052-AA3C-B392F96286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136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01571" y="2256736"/>
            <a:ext cx="8679915" cy="725361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latin typeface="Bahnschrift SemiBold Condensed" panose="020B0502040204020203" pitchFamily="34" charset="0"/>
              </a:rPr>
              <a:t>Proyecto CANS</a:t>
            </a:r>
            <a:endParaRPr lang="es-CL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7344" y="3482611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s-ES" b="1" u="sng" dirty="0"/>
              <a:t>Integrantes:</a:t>
            </a:r>
          </a:p>
          <a:p>
            <a:r>
              <a:rPr lang="es-ES" dirty="0"/>
              <a:t>Alan Claudio Baeza Ormazábal</a:t>
            </a:r>
          </a:p>
          <a:p>
            <a:r>
              <a:rPr lang="es-ES" dirty="0"/>
              <a:t>Sebastián Cesar Cahuana Beraun</a:t>
            </a:r>
          </a:p>
          <a:p>
            <a:r>
              <a:rPr lang="es-ES" dirty="0"/>
              <a:t>Cristóbal Elías Cameron Vera</a:t>
            </a:r>
          </a:p>
          <a:p>
            <a:r>
              <a:rPr lang="es-ES" dirty="0"/>
              <a:t>Nicolás Alejandro Figueroa Argel</a:t>
            </a:r>
          </a:p>
          <a:p>
            <a:pPr algn="l"/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8781" y="5555862"/>
            <a:ext cx="5490224" cy="1164581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DIAGRAMA </a:t>
            </a:r>
            <a:r>
              <a:rPr lang="es-ES" b="1" dirty="0" smtClean="0">
                <a:solidFill>
                  <a:schemeClr val="bg1"/>
                </a:solidFill>
              </a:rPr>
              <a:t>DE ENTIDADES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0" name="Triángulo isósceles 9"/>
          <p:cNvSpPr/>
          <p:nvPr/>
        </p:nvSpPr>
        <p:spPr>
          <a:xfrm rot="5400000">
            <a:off x="10429029" y="6216465"/>
            <a:ext cx="589120" cy="377080"/>
          </a:xfrm>
          <a:prstGeom prst="triangle">
            <a:avLst>
              <a:gd name="adj" fmla="val 4927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8382000" y="5555862"/>
            <a:ext cx="2951018" cy="13021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4760"/>
              </p:ext>
            </p:extLst>
          </p:nvPr>
        </p:nvGraphicFramePr>
        <p:xfrm>
          <a:off x="418288" y="1163771"/>
          <a:ext cx="11595371" cy="4114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97286">
                  <a:extLst>
                    <a:ext uri="{9D8B030D-6E8A-4147-A177-3AD203B41FA5}">
                      <a16:colId xmlns:a16="http://schemas.microsoft.com/office/drawing/2014/main" val="1975333032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3208577504"/>
                    </a:ext>
                  </a:extLst>
                </a:gridCol>
                <a:gridCol w="1670611">
                  <a:extLst>
                    <a:ext uri="{9D8B030D-6E8A-4147-A177-3AD203B41FA5}">
                      <a16:colId xmlns:a16="http://schemas.microsoft.com/office/drawing/2014/main" val="1464399549"/>
                    </a:ext>
                  </a:extLst>
                </a:gridCol>
                <a:gridCol w="1907390">
                  <a:extLst>
                    <a:ext uri="{9D8B030D-6E8A-4147-A177-3AD203B41FA5}">
                      <a16:colId xmlns:a16="http://schemas.microsoft.com/office/drawing/2014/main" val="2154069457"/>
                    </a:ext>
                  </a:extLst>
                </a:gridCol>
                <a:gridCol w="3116622">
                  <a:extLst>
                    <a:ext uri="{9D8B030D-6E8A-4147-A177-3AD203B41FA5}">
                      <a16:colId xmlns:a16="http://schemas.microsoft.com/office/drawing/2014/main" val="3272993325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MEDICAMENTO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22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Atributo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Dominio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073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b="1" dirty="0" err="1" smtClean="0"/>
                        <a:t>idProducto</a:t>
                      </a:r>
                      <a:r>
                        <a:rPr lang="es-CL" b="1" dirty="0" smtClean="0"/>
                        <a:t>(PK)(FK)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s-CL" dirty="0" smtClean="0"/>
                        <a:t>Medicamento(</a:t>
                      </a:r>
                      <a:r>
                        <a:rPr lang="es-CL" dirty="0" err="1" smtClean="0"/>
                        <a:t>idBioequivalencia</a:t>
                      </a:r>
                      <a:r>
                        <a:rPr lang="es-CL" dirty="0" smtClean="0"/>
                        <a:t>)</a:t>
                      </a:r>
                    </a:p>
                    <a:p>
                      <a:r>
                        <a:rPr lang="es-CL" dirty="0" smtClean="0"/>
                        <a:t>Componente(</a:t>
                      </a:r>
                      <a:r>
                        <a:rPr lang="es-CL" dirty="0" err="1" smtClean="0"/>
                        <a:t>idProducto</a:t>
                      </a:r>
                      <a:r>
                        <a:rPr lang="es-CL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66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categoria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Char</a:t>
                      </a:r>
                      <a:r>
                        <a:rPr lang="es-CL" dirty="0" smtClean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953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concentracion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008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smtClean="0"/>
                        <a:t>formato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818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recetaRetenida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75227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idLab</a:t>
                      </a:r>
                      <a:r>
                        <a:rPr lang="es-CL" dirty="0" smtClean="0"/>
                        <a:t>(FK)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740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idBioequivalencia</a:t>
                      </a:r>
                      <a:r>
                        <a:rPr lang="es-CL" dirty="0" smtClean="0"/>
                        <a:t>(FK)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1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737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8781" y="5555862"/>
            <a:ext cx="5490224" cy="1164581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DIAGRAMA </a:t>
            </a:r>
            <a:r>
              <a:rPr lang="es-ES" b="1" dirty="0" smtClean="0">
                <a:solidFill>
                  <a:schemeClr val="bg1"/>
                </a:solidFill>
              </a:rPr>
              <a:t>DE ENTIDADES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0" name="Triángulo isósceles 9"/>
          <p:cNvSpPr/>
          <p:nvPr/>
        </p:nvSpPr>
        <p:spPr>
          <a:xfrm rot="5400000">
            <a:off x="10429029" y="6216465"/>
            <a:ext cx="589120" cy="377080"/>
          </a:xfrm>
          <a:prstGeom prst="triangle">
            <a:avLst>
              <a:gd name="adj" fmla="val 4927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8382000" y="5555862"/>
            <a:ext cx="2951018" cy="13021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010356"/>
              </p:ext>
            </p:extLst>
          </p:nvPr>
        </p:nvGraphicFramePr>
        <p:xfrm>
          <a:off x="457199" y="412714"/>
          <a:ext cx="11595371" cy="2743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97286">
                  <a:extLst>
                    <a:ext uri="{9D8B030D-6E8A-4147-A177-3AD203B41FA5}">
                      <a16:colId xmlns:a16="http://schemas.microsoft.com/office/drawing/2014/main" val="1975333032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3208577504"/>
                    </a:ext>
                  </a:extLst>
                </a:gridCol>
                <a:gridCol w="1670611">
                  <a:extLst>
                    <a:ext uri="{9D8B030D-6E8A-4147-A177-3AD203B41FA5}">
                      <a16:colId xmlns:a16="http://schemas.microsoft.com/office/drawing/2014/main" val="1464399549"/>
                    </a:ext>
                  </a:extLst>
                </a:gridCol>
                <a:gridCol w="1907390">
                  <a:extLst>
                    <a:ext uri="{9D8B030D-6E8A-4147-A177-3AD203B41FA5}">
                      <a16:colId xmlns:a16="http://schemas.microsoft.com/office/drawing/2014/main" val="2154069457"/>
                    </a:ext>
                  </a:extLst>
                </a:gridCol>
                <a:gridCol w="3116622">
                  <a:extLst>
                    <a:ext uri="{9D8B030D-6E8A-4147-A177-3AD203B41FA5}">
                      <a16:colId xmlns:a16="http://schemas.microsoft.com/office/drawing/2014/main" val="3272993325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LABORATORIO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22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Atributo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Dominio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073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idLab</a:t>
                      </a:r>
                      <a:r>
                        <a:rPr lang="es-CL" dirty="0" smtClean="0"/>
                        <a:t>(PK)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s-CL" dirty="0" smtClean="0"/>
                        <a:t>Medicamento(</a:t>
                      </a:r>
                      <a:r>
                        <a:rPr lang="es-CL" dirty="0" err="1" smtClean="0"/>
                        <a:t>idLab</a:t>
                      </a:r>
                      <a:r>
                        <a:rPr lang="es-CL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66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smtClean="0"/>
                        <a:t>nombre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953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direccion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008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telefono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74021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29060"/>
              </p:ext>
            </p:extLst>
          </p:nvPr>
        </p:nvGraphicFramePr>
        <p:xfrm>
          <a:off x="457198" y="3239310"/>
          <a:ext cx="11595371" cy="210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577831">
                  <a:extLst>
                    <a:ext uri="{9D8B030D-6E8A-4147-A177-3AD203B41FA5}">
                      <a16:colId xmlns:a16="http://schemas.microsoft.com/office/drawing/2014/main" val="1975333032"/>
                    </a:ext>
                  </a:extLst>
                </a:gridCol>
                <a:gridCol w="2322917">
                  <a:extLst>
                    <a:ext uri="{9D8B030D-6E8A-4147-A177-3AD203B41FA5}">
                      <a16:colId xmlns:a16="http://schemas.microsoft.com/office/drawing/2014/main" val="3208577504"/>
                    </a:ext>
                  </a:extLst>
                </a:gridCol>
                <a:gridCol w="1670611">
                  <a:extLst>
                    <a:ext uri="{9D8B030D-6E8A-4147-A177-3AD203B41FA5}">
                      <a16:colId xmlns:a16="http://schemas.microsoft.com/office/drawing/2014/main" val="1464399549"/>
                    </a:ext>
                  </a:extLst>
                </a:gridCol>
                <a:gridCol w="1907390">
                  <a:extLst>
                    <a:ext uri="{9D8B030D-6E8A-4147-A177-3AD203B41FA5}">
                      <a16:colId xmlns:a16="http://schemas.microsoft.com/office/drawing/2014/main" val="2154069457"/>
                    </a:ext>
                  </a:extLst>
                </a:gridCol>
                <a:gridCol w="3116622">
                  <a:extLst>
                    <a:ext uri="{9D8B030D-6E8A-4147-A177-3AD203B41FA5}">
                      <a16:colId xmlns:a16="http://schemas.microsoft.com/office/drawing/2014/main" val="3272993325"/>
                    </a:ext>
                  </a:extLst>
                </a:gridCol>
              </a:tblGrid>
              <a:tr h="420768">
                <a:tc gridSpan="5"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COMPONENTE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22387"/>
                  </a:ext>
                </a:extLst>
              </a:tr>
              <a:tr h="420768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Atributo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Dominio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07333"/>
                  </a:ext>
                </a:extLst>
              </a:tr>
              <a:tr h="420768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idComponente</a:t>
                      </a:r>
                      <a:r>
                        <a:rPr lang="es-CL" dirty="0" smtClean="0"/>
                        <a:t>(PK)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66965"/>
                  </a:ext>
                </a:extLst>
              </a:tr>
              <a:tr h="420768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idProducto</a:t>
                      </a:r>
                      <a:r>
                        <a:rPr lang="es-CL" dirty="0" smtClean="0"/>
                        <a:t>(PK)(FK)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95377"/>
                  </a:ext>
                </a:extLst>
              </a:tr>
              <a:tr h="420768">
                <a:tc>
                  <a:txBody>
                    <a:bodyPr/>
                    <a:lstStyle/>
                    <a:p>
                      <a:r>
                        <a:rPr lang="es-CL" dirty="0" smtClean="0"/>
                        <a:t>componente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(45)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0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064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695832" y="1355090"/>
            <a:ext cx="10515600" cy="1325563"/>
          </a:xfrm>
        </p:spPr>
        <p:txBody>
          <a:bodyPr/>
          <a:lstStyle/>
          <a:p>
            <a:pPr algn="ctr"/>
            <a:r>
              <a:rPr lang="es-ES" b="1" dirty="0" smtClean="0">
                <a:latin typeface="Bahnschrift SemiBold Condensed" panose="020B0502040204020203" pitchFamily="34" charset="0"/>
              </a:rPr>
              <a:t>Problemática</a:t>
            </a:r>
            <a:endParaRPr lang="es-CL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06162" y="2421924"/>
            <a:ext cx="3517557" cy="24219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3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</a:t>
            </a:r>
            <a:r>
              <a:rPr lang="es-ES" sz="3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as </a:t>
            </a:r>
            <a:r>
              <a:rPr lang="es-ES" sz="3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farmacéuticas </a:t>
            </a:r>
            <a:r>
              <a:rPr lang="es-ES" sz="3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“</a:t>
            </a:r>
            <a:r>
              <a:rPr lang="es-ES" sz="34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Dr.Wiwi</a:t>
            </a:r>
            <a:r>
              <a:rPr lang="es-ES" sz="3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es-ES" sz="34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SpA</a:t>
            </a:r>
            <a:r>
              <a:rPr lang="es-ES" sz="3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” </a:t>
            </a:r>
            <a:r>
              <a:rPr lang="es-ES" sz="3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necesitan gestionar datos para sus boletas</a:t>
            </a:r>
            <a:endParaRPr lang="es-ES" sz="3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s-CL" sz="3600" dirty="0"/>
          </a:p>
        </p:txBody>
      </p:sp>
      <p:pic>
        <p:nvPicPr>
          <p:cNvPr id="4" name="Content Placeholder 3" descr="pago_con_tarjeta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9768" y="3266270"/>
            <a:ext cx="4203700" cy="2364740"/>
          </a:xfrm>
          <a:prstGeom prst="rect">
            <a:avLst/>
          </a:prstGeom>
        </p:spPr>
      </p:pic>
      <p:pic>
        <p:nvPicPr>
          <p:cNvPr id="6" name="Picture 4" descr="control inventario pp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64" y="4061254"/>
            <a:ext cx="2980896" cy="28704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60" y="-1463466"/>
            <a:ext cx="6858000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705005" y="6079617"/>
            <a:ext cx="8844703" cy="64082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8781" y="5555862"/>
            <a:ext cx="5490224" cy="1164581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DIAGRAMA </a:t>
            </a:r>
            <a:r>
              <a:rPr lang="es-ES" b="1" dirty="0" smtClean="0">
                <a:solidFill>
                  <a:schemeClr val="bg1"/>
                </a:solidFill>
              </a:rPr>
              <a:t>DE ENTIDADES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0" name="Triángulo isósceles 9"/>
          <p:cNvSpPr/>
          <p:nvPr/>
        </p:nvSpPr>
        <p:spPr>
          <a:xfrm rot="5400000">
            <a:off x="10429029" y="6216465"/>
            <a:ext cx="589120" cy="377080"/>
          </a:xfrm>
          <a:prstGeom prst="triangle">
            <a:avLst>
              <a:gd name="adj" fmla="val 4927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8382000" y="5555862"/>
            <a:ext cx="2951018" cy="13021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5.googleusercontent.com/yYftCYUGCoAsNIeUXAx67I1IaN9cFvHlzwOTlX1QaVhjk2C6IRwkE-_GiaCVT66Rv8E9ZSEnsZ-f7FazvbnKiwh5cGAvwxj8K5pYxKqjwTJ5CpsBozUs8_3WrOEyh-w22Kj6qA1_lNrSPesKyHXBVOmtea0S3IYmJYDbs22bueGzwMeuHLiW0bje9Np6cHy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40" y="-549"/>
            <a:ext cx="99626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0280073" y="0"/>
            <a:ext cx="1579418" cy="6857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 rot="5400000">
            <a:off x="7918922" y="2841664"/>
            <a:ext cx="63017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5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MODELO ENTIDAD RELACION</a:t>
            </a:r>
            <a:endParaRPr lang="en-US" sz="5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705005" y="6079617"/>
            <a:ext cx="8844703" cy="64082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8781" y="5555862"/>
            <a:ext cx="5490224" cy="1164581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DIAGRAMA </a:t>
            </a:r>
            <a:r>
              <a:rPr lang="es-ES" b="1" dirty="0" smtClean="0">
                <a:solidFill>
                  <a:schemeClr val="bg1"/>
                </a:solidFill>
              </a:rPr>
              <a:t>DE ENTIDADES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0" name="Triángulo isósceles 9"/>
          <p:cNvSpPr/>
          <p:nvPr/>
        </p:nvSpPr>
        <p:spPr>
          <a:xfrm rot="5400000">
            <a:off x="10429029" y="6216465"/>
            <a:ext cx="589120" cy="377080"/>
          </a:xfrm>
          <a:prstGeom prst="triangle">
            <a:avLst>
              <a:gd name="adj" fmla="val 4927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8382000" y="5555862"/>
            <a:ext cx="2951018" cy="13021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413212" y="0"/>
            <a:ext cx="1579418" cy="6857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 rot="16200000">
            <a:off x="-1763589" y="2749332"/>
            <a:ext cx="593303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6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MODELO RELACIONAL</a:t>
            </a:r>
            <a:endParaRPr lang="en-US" sz="6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050" name="Picture 2" descr="https://lh6.googleusercontent.com/OEL3xo7kM8Stl-LUqGuJ1GjwQtul-aKOz1QdGf-5_gsRrz-t8Ca6IgUyodxKTTKgpQTU2ivQHpP-Cnyh39FhtacMkTXnbH7dMDudBbxdmz65QY3wqSFHyJ99d8Fc97B1iLoxxBLmQxy7Rm4xU02dlUHLssQ8tTq5e8mWQtqQ11vvkwQOjJ0pXBMTwJQewV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92" y="10868"/>
            <a:ext cx="10207008" cy="684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58498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8781" y="5555862"/>
            <a:ext cx="5490224" cy="1164581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DIAGRAMA </a:t>
            </a:r>
            <a:r>
              <a:rPr lang="es-ES" b="1" dirty="0" smtClean="0">
                <a:solidFill>
                  <a:schemeClr val="bg1"/>
                </a:solidFill>
              </a:rPr>
              <a:t>DE ENTIDADES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0" name="Triángulo isósceles 9"/>
          <p:cNvSpPr/>
          <p:nvPr/>
        </p:nvSpPr>
        <p:spPr>
          <a:xfrm rot="5400000">
            <a:off x="10429029" y="6216465"/>
            <a:ext cx="589120" cy="377080"/>
          </a:xfrm>
          <a:prstGeom prst="triangle">
            <a:avLst>
              <a:gd name="adj" fmla="val 4927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8382000" y="5555862"/>
            <a:ext cx="2951018" cy="13021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65648"/>
              </p:ext>
            </p:extLst>
          </p:nvPr>
        </p:nvGraphicFramePr>
        <p:xfrm>
          <a:off x="457198" y="1674570"/>
          <a:ext cx="11595371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19074">
                  <a:extLst>
                    <a:ext uri="{9D8B030D-6E8A-4147-A177-3AD203B41FA5}">
                      <a16:colId xmlns:a16="http://schemas.microsoft.com/office/drawing/2014/main" val="1975333032"/>
                    </a:ext>
                  </a:extLst>
                </a:gridCol>
                <a:gridCol w="2581674">
                  <a:extLst>
                    <a:ext uri="{9D8B030D-6E8A-4147-A177-3AD203B41FA5}">
                      <a16:colId xmlns:a16="http://schemas.microsoft.com/office/drawing/2014/main" val="3208577504"/>
                    </a:ext>
                  </a:extLst>
                </a:gridCol>
                <a:gridCol w="1670611">
                  <a:extLst>
                    <a:ext uri="{9D8B030D-6E8A-4147-A177-3AD203B41FA5}">
                      <a16:colId xmlns:a16="http://schemas.microsoft.com/office/drawing/2014/main" val="1464399549"/>
                    </a:ext>
                  </a:extLst>
                </a:gridCol>
                <a:gridCol w="1907390">
                  <a:extLst>
                    <a:ext uri="{9D8B030D-6E8A-4147-A177-3AD203B41FA5}">
                      <a16:colId xmlns:a16="http://schemas.microsoft.com/office/drawing/2014/main" val="2154069457"/>
                    </a:ext>
                  </a:extLst>
                </a:gridCol>
                <a:gridCol w="3116622">
                  <a:extLst>
                    <a:ext uri="{9D8B030D-6E8A-4147-A177-3AD203B41FA5}">
                      <a16:colId xmlns:a16="http://schemas.microsoft.com/office/drawing/2014/main" val="3272993325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CLIENTE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22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Atributo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Dominio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073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b="1" dirty="0" smtClean="0"/>
                        <a:t>RUT(PK)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CL" dirty="0" smtClean="0"/>
                        <a:t>Boleta(</a:t>
                      </a:r>
                      <a:r>
                        <a:rPr lang="es-CL" dirty="0" err="1" smtClean="0"/>
                        <a:t>RUTCliente</a:t>
                      </a:r>
                      <a:r>
                        <a:rPr lang="es-CL" dirty="0" smtClean="0"/>
                        <a:t>)</a:t>
                      </a:r>
                      <a:endParaRPr lang="en-US" dirty="0"/>
                    </a:p>
                    <a:p>
                      <a:r>
                        <a:rPr lang="es-CL" dirty="0" err="1" smtClean="0"/>
                        <a:t>RecetaMedica</a:t>
                      </a:r>
                      <a:r>
                        <a:rPr lang="es-CL" dirty="0" smtClean="0"/>
                        <a:t>(</a:t>
                      </a:r>
                      <a:r>
                        <a:rPr lang="es-CL" dirty="0" err="1" smtClean="0"/>
                        <a:t>RUTCliente</a:t>
                      </a:r>
                      <a:r>
                        <a:rPr lang="es-CL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66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smtClean="0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953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telefono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00885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91233"/>
              </p:ext>
            </p:extLst>
          </p:nvPr>
        </p:nvGraphicFramePr>
        <p:xfrm>
          <a:off x="457199" y="4119005"/>
          <a:ext cx="11595371" cy="228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19074">
                  <a:extLst>
                    <a:ext uri="{9D8B030D-6E8A-4147-A177-3AD203B41FA5}">
                      <a16:colId xmlns:a16="http://schemas.microsoft.com/office/drawing/2014/main" val="1975333032"/>
                    </a:ext>
                  </a:extLst>
                </a:gridCol>
                <a:gridCol w="2581674">
                  <a:extLst>
                    <a:ext uri="{9D8B030D-6E8A-4147-A177-3AD203B41FA5}">
                      <a16:colId xmlns:a16="http://schemas.microsoft.com/office/drawing/2014/main" val="3208577504"/>
                    </a:ext>
                  </a:extLst>
                </a:gridCol>
                <a:gridCol w="1670611">
                  <a:extLst>
                    <a:ext uri="{9D8B030D-6E8A-4147-A177-3AD203B41FA5}">
                      <a16:colId xmlns:a16="http://schemas.microsoft.com/office/drawing/2014/main" val="1464399549"/>
                    </a:ext>
                  </a:extLst>
                </a:gridCol>
                <a:gridCol w="1907390">
                  <a:extLst>
                    <a:ext uri="{9D8B030D-6E8A-4147-A177-3AD203B41FA5}">
                      <a16:colId xmlns:a16="http://schemas.microsoft.com/office/drawing/2014/main" val="2154069457"/>
                    </a:ext>
                  </a:extLst>
                </a:gridCol>
                <a:gridCol w="3116622">
                  <a:extLst>
                    <a:ext uri="{9D8B030D-6E8A-4147-A177-3AD203B41FA5}">
                      <a16:colId xmlns:a16="http://schemas.microsoft.com/office/drawing/2014/main" val="3272993325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VENDEDOR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22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Atributo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Dominio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073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b="1" dirty="0" err="1" smtClean="0"/>
                        <a:t>idVendedor</a:t>
                      </a:r>
                      <a:r>
                        <a:rPr lang="es-CL" b="1" dirty="0" smtClean="0"/>
                        <a:t>(PK)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CL" dirty="0" smtClean="0"/>
                        <a:t>Boleta(</a:t>
                      </a:r>
                      <a:r>
                        <a:rPr lang="es-CL" dirty="0" err="1" smtClean="0"/>
                        <a:t>idVendedor</a:t>
                      </a:r>
                      <a:r>
                        <a:rPr lang="es-CL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66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smtClean="0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953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smtClean="0"/>
                        <a:t>RUT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00885"/>
                  </a:ext>
                </a:extLst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 rot="5400000">
            <a:off x="5306294" y="-5348698"/>
            <a:ext cx="1579418" cy="1219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3364774" y="113579"/>
            <a:ext cx="105484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6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DISEÑO DE DATOS</a:t>
            </a:r>
            <a:endParaRPr lang="en-US" sz="6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54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8781" y="5555862"/>
            <a:ext cx="5490224" cy="1164581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DIAGRAMA </a:t>
            </a:r>
            <a:r>
              <a:rPr lang="es-ES" b="1" dirty="0" smtClean="0">
                <a:solidFill>
                  <a:schemeClr val="bg1"/>
                </a:solidFill>
              </a:rPr>
              <a:t>DE ENTIDADES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0" name="Triángulo isósceles 9"/>
          <p:cNvSpPr/>
          <p:nvPr/>
        </p:nvSpPr>
        <p:spPr>
          <a:xfrm rot="5400000">
            <a:off x="10429029" y="6216465"/>
            <a:ext cx="589120" cy="377080"/>
          </a:xfrm>
          <a:prstGeom prst="triangle">
            <a:avLst>
              <a:gd name="adj" fmla="val 4927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8382000" y="5555862"/>
            <a:ext cx="2951018" cy="13021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71035"/>
              </p:ext>
            </p:extLst>
          </p:nvPr>
        </p:nvGraphicFramePr>
        <p:xfrm>
          <a:off x="457198" y="236294"/>
          <a:ext cx="11595371" cy="5486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19074">
                  <a:extLst>
                    <a:ext uri="{9D8B030D-6E8A-4147-A177-3AD203B41FA5}">
                      <a16:colId xmlns:a16="http://schemas.microsoft.com/office/drawing/2014/main" val="1975333032"/>
                    </a:ext>
                  </a:extLst>
                </a:gridCol>
                <a:gridCol w="2581674">
                  <a:extLst>
                    <a:ext uri="{9D8B030D-6E8A-4147-A177-3AD203B41FA5}">
                      <a16:colId xmlns:a16="http://schemas.microsoft.com/office/drawing/2014/main" val="3208577504"/>
                    </a:ext>
                  </a:extLst>
                </a:gridCol>
                <a:gridCol w="1670611">
                  <a:extLst>
                    <a:ext uri="{9D8B030D-6E8A-4147-A177-3AD203B41FA5}">
                      <a16:colId xmlns:a16="http://schemas.microsoft.com/office/drawing/2014/main" val="1464399549"/>
                    </a:ext>
                  </a:extLst>
                </a:gridCol>
                <a:gridCol w="1907390">
                  <a:extLst>
                    <a:ext uri="{9D8B030D-6E8A-4147-A177-3AD203B41FA5}">
                      <a16:colId xmlns:a16="http://schemas.microsoft.com/office/drawing/2014/main" val="2154069457"/>
                    </a:ext>
                  </a:extLst>
                </a:gridCol>
                <a:gridCol w="3116622">
                  <a:extLst>
                    <a:ext uri="{9D8B030D-6E8A-4147-A177-3AD203B41FA5}">
                      <a16:colId xmlns:a16="http://schemas.microsoft.com/office/drawing/2014/main" val="3272993325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BOLETA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22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Atributo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Dominio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073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b="1" dirty="0" err="1" smtClean="0"/>
                        <a:t>nBoleta</a:t>
                      </a:r>
                      <a:r>
                        <a:rPr lang="es-CL" b="1" dirty="0" smtClean="0"/>
                        <a:t>(PK)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s-CL" dirty="0" err="1" smtClean="0"/>
                        <a:t>ProductoBoleta</a:t>
                      </a:r>
                      <a:r>
                        <a:rPr lang="es-CL" dirty="0" smtClean="0"/>
                        <a:t>(</a:t>
                      </a:r>
                      <a:r>
                        <a:rPr lang="es-CL" dirty="0" err="1" smtClean="0"/>
                        <a:t>nBoleta</a:t>
                      </a:r>
                      <a:r>
                        <a:rPr lang="es-CL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66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nCaja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953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metodoPago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008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smtClean="0"/>
                        <a:t>fecha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5546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smtClean="0"/>
                        <a:t>subtotal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7057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smtClean="0"/>
                        <a:t>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0850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montoTotal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908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smtClean="0"/>
                        <a:t>descuento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788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idVendedor</a:t>
                      </a:r>
                      <a:r>
                        <a:rPr lang="es-CL" dirty="0" smtClean="0"/>
                        <a:t>(FK)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64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RUTCliente</a:t>
                      </a:r>
                      <a:r>
                        <a:rPr lang="es-CL" dirty="0" smtClean="0"/>
                        <a:t>(FK)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2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512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8781" y="5555862"/>
            <a:ext cx="5490224" cy="1164581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DIAGRAMA </a:t>
            </a:r>
            <a:r>
              <a:rPr lang="es-ES" b="1" dirty="0" smtClean="0">
                <a:solidFill>
                  <a:schemeClr val="bg1"/>
                </a:solidFill>
              </a:rPr>
              <a:t>DE ENTIDADES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0" name="Triángulo isósceles 9"/>
          <p:cNvSpPr/>
          <p:nvPr/>
        </p:nvSpPr>
        <p:spPr>
          <a:xfrm rot="5400000">
            <a:off x="10429029" y="6216465"/>
            <a:ext cx="589120" cy="377080"/>
          </a:xfrm>
          <a:prstGeom prst="triangle">
            <a:avLst>
              <a:gd name="adj" fmla="val 4927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8382000" y="5555862"/>
            <a:ext cx="2951018" cy="13021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23836"/>
              </p:ext>
            </p:extLst>
          </p:nvPr>
        </p:nvGraphicFramePr>
        <p:xfrm>
          <a:off x="457199" y="412714"/>
          <a:ext cx="11595371" cy="3200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97286">
                  <a:extLst>
                    <a:ext uri="{9D8B030D-6E8A-4147-A177-3AD203B41FA5}">
                      <a16:colId xmlns:a16="http://schemas.microsoft.com/office/drawing/2014/main" val="1975333032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3208577504"/>
                    </a:ext>
                  </a:extLst>
                </a:gridCol>
                <a:gridCol w="1670611">
                  <a:extLst>
                    <a:ext uri="{9D8B030D-6E8A-4147-A177-3AD203B41FA5}">
                      <a16:colId xmlns:a16="http://schemas.microsoft.com/office/drawing/2014/main" val="1464399549"/>
                    </a:ext>
                  </a:extLst>
                </a:gridCol>
                <a:gridCol w="1907390">
                  <a:extLst>
                    <a:ext uri="{9D8B030D-6E8A-4147-A177-3AD203B41FA5}">
                      <a16:colId xmlns:a16="http://schemas.microsoft.com/office/drawing/2014/main" val="2154069457"/>
                    </a:ext>
                  </a:extLst>
                </a:gridCol>
                <a:gridCol w="3116622">
                  <a:extLst>
                    <a:ext uri="{9D8B030D-6E8A-4147-A177-3AD203B41FA5}">
                      <a16:colId xmlns:a16="http://schemas.microsoft.com/office/drawing/2014/main" val="3272993325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RECETAMEDICA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22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Atributo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Dominio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073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b="1" dirty="0" err="1" smtClean="0"/>
                        <a:t>idReceta</a:t>
                      </a:r>
                      <a:r>
                        <a:rPr lang="es-CL" b="1" dirty="0" smtClean="0"/>
                        <a:t>(PK)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66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b="1" dirty="0" err="1" smtClean="0"/>
                        <a:t>RUTCliente</a:t>
                      </a:r>
                      <a:r>
                        <a:rPr lang="es-CL" b="1" dirty="0" smtClean="0"/>
                        <a:t>(PK)(FK)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953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smtClean="0"/>
                        <a:t>fecha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008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idProducto</a:t>
                      </a:r>
                      <a:r>
                        <a:rPr lang="es-CL" dirty="0" smtClean="0"/>
                        <a:t>(FK)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475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nBoleta</a:t>
                      </a:r>
                      <a:r>
                        <a:rPr lang="es-CL" dirty="0" smtClean="0"/>
                        <a:t>(FK)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08939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36737"/>
              </p:ext>
            </p:extLst>
          </p:nvPr>
        </p:nvGraphicFramePr>
        <p:xfrm>
          <a:off x="457199" y="4119005"/>
          <a:ext cx="11595371" cy="2286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77831">
                  <a:extLst>
                    <a:ext uri="{9D8B030D-6E8A-4147-A177-3AD203B41FA5}">
                      <a16:colId xmlns:a16="http://schemas.microsoft.com/office/drawing/2014/main" val="1975333032"/>
                    </a:ext>
                  </a:extLst>
                </a:gridCol>
                <a:gridCol w="2322917">
                  <a:extLst>
                    <a:ext uri="{9D8B030D-6E8A-4147-A177-3AD203B41FA5}">
                      <a16:colId xmlns:a16="http://schemas.microsoft.com/office/drawing/2014/main" val="3208577504"/>
                    </a:ext>
                  </a:extLst>
                </a:gridCol>
                <a:gridCol w="1670611">
                  <a:extLst>
                    <a:ext uri="{9D8B030D-6E8A-4147-A177-3AD203B41FA5}">
                      <a16:colId xmlns:a16="http://schemas.microsoft.com/office/drawing/2014/main" val="1464399549"/>
                    </a:ext>
                  </a:extLst>
                </a:gridCol>
                <a:gridCol w="1907390">
                  <a:extLst>
                    <a:ext uri="{9D8B030D-6E8A-4147-A177-3AD203B41FA5}">
                      <a16:colId xmlns:a16="http://schemas.microsoft.com/office/drawing/2014/main" val="2154069457"/>
                    </a:ext>
                  </a:extLst>
                </a:gridCol>
                <a:gridCol w="3116622">
                  <a:extLst>
                    <a:ext uri="{9D8B030D-6E8A-4147-A177-3AD203B41FA5}">
                      <a16:colId xmlns:a16="http://schemas.microsoft.com/office/drawing/2014/main" val="3272993325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PRODUCTOBOLETA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22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Atributo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Dominio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073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b="1" dirty="0" err="1" smtClean="0"/>
                        <a:t>idProducto</a:t>
                      </a:r>
                      <a:r>
                        <a:rPr lang="es-CL" b="1" dirty="0" smtClean="0"/>
                        <a:t>(PK)(FK)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66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b="1" dirty="0" err="1" smtClean="0"/>
                        <a:t>nBoleta</a:t>
                      </a:r>
                      <a:r>
                        <a:rPr lang="es-CL" b="1" dirty="0" smtClean="0"/>
                        <a:t>(PK)(FK)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953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smtClean="0"/>
                        <a:t>cantidad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0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01082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8781" y="5555862"/>
            <a:ext cx="5490224" cy="1164581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DIAGRAMA </a:t>
            </a:r>
            <a:r>
              <a:rPr lang="es-ES" b="1" dirty="0" smtClean="0">
                <a:solidFill>
                  <a:schemeClr val="bg1"/>
                </a:solidFill>
              </a:rPr>
              <a:t>DE ENTIDADES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0" name="Triángulo isósceles 9"/>
          <p:cNvSpPr/>
          <p:nvPr/>
        </p:nvSpPr>
        <p:spPr>
          <a:xfrm rot="5400000">
            <a:off x="10429029" y="6216465"/>
            <a:ext cx="589120" cy="377080"/>
          </a:xfrm>
          <a:prstGeom prst="triangle">
            <a:avLst>
              <a:gd name="adj" fmla="val 4927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8382000" y="5555862"/>
            <a:ext cx="2951018" cy="13021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79133"/>
              </p:ext>
            </p:extLst>
          </p:nvPr>
        </p:nvGraphicFramePr>
        <p:xfrm>
          <a:off x="457199" y="412714"/>
          <a:ext cx="11595371" cy="36576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597286">
                  <a:extLst>
                    <a:ext uri="{9D8B030D-6E8A-4147-A177-3AD203B41FA5}">
                      <a16:colId xmlns:a16="http://schemas.microsoft.com/office/drawing/2014/main" val="1975333032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3208577504"/>
                    </a:ext>
                  </a:extLst>
                </a:gridCol>
                <a:gridCol w="1670611">
                  <a:extLst>
                    <a:ext uri="{9D8B030D-6E8A-4147-A177-3AD203B41FA5}">
                      <a16:colId xmlns:a16="http://schemas.microsoft.com/office/drawing/2014/main" val="1464399549"/>
                    </a:ext>
                  </a:extLst>
                </a:gridCol>
                <a:gridCol w="1907390">
                  <a:extLst>
                    <a:ext uri="{9D8B030D-6E8A-4147-A177-3AD203B41FA5}">
                      <a16:colId xmlns:a16="http://schemas.microsoft.com/office/drawing/2014/main" val="2154069457"/>
                    </a:ext>
                  </a:extLst>
                </a:gridCol>
                <a:gridCol w="3116622">
                  <a:extLst>
                    <a:ext uri="{9D8B030D-6E8A-4147-A177-3AD203B41FA5}">
                      <a16:colId xmlns:a16="http://schemas.microsoft.com/office/drawing/2014/main" val="3272993325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PRODUCTO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22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Atributo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Dominio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073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b="1" dirty="0" err="1" smtClean="0"/>
                        <a:t>idProducto</a:t>
                      </a:r>
                      <a:r>
                        <a:rPr lang="es-CL" b="1" dirty="0" smtClean="0"/>
                        <a:t>(PK)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s-CL" dirty="0" err="1" smtClean="0"/>
                        <a:t>ProductoBoleta</a:t>
                      </a:r>
                      <a:r>
                        <a:rPr lang="es-CL" dirty="0" smtClean="0"/>
                        <a:t>(</a:t>
                      </a:r>
                      <a:r>
                        <a:rPr lang="es-CL" dirty="0" err="1" smtClean="0"/>
                        <a:t>idProducto</a:t>
                      </a:r>
                      <a:r>
                        <a:rPr lang="es-CL" dirty="0" smtClean="0"/>
                        <a:t>)</a:t>
                      </a:r>
                    </a:p>
                    <a:p>
                      <a:r>
                        <a:rPr lang="es-CL" dirty="0" smtClean="0"/>
                        <a:t>Medicamento(</a:t>
                      </a:r>
                      <a:r>
                        <a:rPr lang="es-CL" dirty="0" err="1" smtClean="0"/>
                        <a:t>idProducto</a:t>
                      </a:r>
                      <a:r>
                        <a:rPr lang="es-CL" dirty="0" smtClean="0"/>
                        <a:t>)</a:t>
                      </a:r>
                    </a:p>
                    <a:p>
                      <a:r>
                        <a:rPr lang="es-CL" dirty="0" smtClean="0"/>
                        <a:t>Sanitario(</a:t>
                      </a:r>
                      <a:r>
                        <a:rPr lang="es-CL" dirty="0" err="1" smtClean="0"/>
                        <a:t>idProducto</a:t>
                      </a:r>
                      <a:r>
                        <a:rPr lang="es-CL" dirty="0" smtClean="0"/>
                        <a:t>)</a:t>
                      </a:r>
                    </a:p>
                    <a:p>
                      <a:r>
                        <a:rPr lang="es-CL" dirty="0" smtClean="0"/>
                        <a:t>Dispositivos(</a:t>
                      </a:r>
                      <a:r>
                        <a:rPr lang="es-CL" dirty="0" err="1" smtClean="0"/>
                        <a:t>idProducto</a:t>
                      </a:r>
                      <a:r>
                        <a:rPr lang="es-CL" dirty="0" smtClean="0"/>
                        <a:t>)</a:t>
                      </a:r>
                    </a:p>
                    <a:p>
                      <a:r>
                        <a:rPr lang="es-CL" dirty="0" err="1" smtClean="0"/>
                        <a:t>Cosmeticos</a:t>
                      </a:r>
                      <a:r>
                        <a:rPr lang="es-CL" dirty="0" smtClean="0"/>
                        <a:t>(</a:t>
                      </a:r>
                      <a:r>
                        <a:rPr lang="es-CL" dirty="0" err="1" smtClean="0"/>
                        <a:t>idProducto</a:t>
                      </a:r>
                      <a:r>
                        <a:rPr lang="es-CL" dirty="0" smtClean="0"/>
                        <a:t>)</a:t>
                      </a:r>
                    </a:p>
                    <a:p>
                      <a:r>
                        <a:rPr lang="es-CL" dirty="0" err="1" smtClean="0"/>
                        <a:t>RecetaMedica</a:t>
                      </a:r>
                      <a:r>
                        <a:rPr lang="es-CL" dirty="0" smtClean="0"/>
                        <a:t>(</a:t>
                      </a:r>
                      <a:r>
                        <a:rPr lang="es-CL" dirty="0" err="1" smtClean="0"/>
                        <a:t>idProducto</a:t>
                      </a:r>
                      <a:r>
                        <a:rPr lang="es-CL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66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stockVitrina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953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stockInventario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008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smtClean="0"/>
                        <a:t>valor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475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smtClean="0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089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fechaVencimiento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758678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72292"/>
              </p:ext>
            </p:extLst>
          </p:nvPr>
        </p:nvGraphicFramePr>
        <p:xfrm>
          <a:off x="457199" y="4119005"/>
          <a:ext cx="11595371" cy="2286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577831">
                  <a:extLst>
                    <a:ext uri="{9D8B030D-6E8A-4147-A177-3AD203B41FA5}">
                      <a16:colId xmlns:a16="http://schemas.microsoft.com/office/drawing/2014/main" val="1975333032"/>
                    </a:ext>
                  </a:extLst>
                </a:gridCol>
                <a:gridCol w="2322917">
                  <a:extLst>
                    <a:ext uri="{9D8B030D-6E8A-4147-A177-3AD203B41FA5}">
                      <a16:colId xmlns:a16="http://schemas.microsoft.com/office/drawing/2014/main" val="3208577504"/>
                    </a:ext>
                  </a:extLst>
                </a:gridCol>
                <a:gridCol w="1670611">
                  <a:extLst>
                    <a:ext uri="{9D8B030D-6E8A-4147-A177-3AD203B41FA5}">
                      <a16:colId xmlns:a16="http://schemas.microsoft.com/office/drawing/2014/main" val="1464399549"/>
                    </a:ext>
                  </a:extLst>
                </a:gridCol>
                <a:gridCol w="1907390">
                  <a:extLst>
                    <a:ext uri="{9D8B030D-6E8A-4147-A177-3AD203B41FA5}">
                      <a16:colId xmlns:a16="http://schemas.microsoft.com/office/drawing/2014/main" val="2154069457"/>
                    </a:ext>
                  </a:extLst>
                </a:gridCol>
                <a:gridCol w="3116622">
                  <a:extLst>
                    <a:ext uri="{9D8B030D-6E8A-4147-A177-3AD203B41FA5}">
                      <a16:colId xmlns:a16="http://schemas.microsoft.com/office/drawing/2014/main" val="3272993325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SANITARIO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22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Atributo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Dominio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073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b="1" dirty="0" err="1" smtClean="0"/>
                        <a:t>idProducto</a:t>
                      </a:r>
                      <a:r>
                        <a:rPr lang="es-CL" b="1" dirty="0" smtClean="0"/>
                        <a:t>(PK)(FK)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66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clasificaion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953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smtClean="0"/>
                        <a:t>marca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0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472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8781" y="5555862"/>
            <a:ext cx="5490224" cy="1164581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DIAGRAMA </a:t>
            </a:r>
            <a:r>
              <a:rPr lang="es-ES" b="1" dirty="0" smtClean="0">
                <a:solidFill>
                  <a:schemeClr val="bg1"/>
                </a:solidFill>
              </a:rPr>
              <a:t>DE ENTIDADES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0" name="Triángulo isósceles 9"/>
          <p:cNvSpPr/>
          <p:nvPr/>
        </p:nvSpPr>
        <p:spPr>
          <a:xfrm rot="5400000">
            <a:off x="10429029" y="6216465"/>
            <a:ext cx="589120" cy="377080"/>
          </a:xfrm>
          <a:prstGeom prst="triangle">
            <a:avLst>
              <a:gd name="adj" fmla="val 4927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8382000" y="5555862"/>
            <a:ext cx="2951018" cy="13021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938733"/>
              </p:ext>
            </p:extLst>
          </p:nvPr>
        </p:nvGraphicFramePr>
        <p:xfrm>
          <a:off x="457199" y="412714"/>
          <a:ext cx="11595371" cy="2286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97286">
                  <a:extLst>
                    <a:ext uri="{9D8B030D-6E8A-4147-A177-3AD203B41FA5}">
                      <a16:colId xmlns:a16="http://schemas.microsoft.com/office/drawing/2014/main" val="1975333032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3208577504"/>
                    </a:ext>
                  </a:extLst>
                </a:gridCol>
                <a:gridCol w="1670611">
                  <a:extLst>
                    <a:ext uri="{9D8B030D-6E8A-4147-A177-3AD203B41FA5}">
                      <a16:colId xmlns:a16="http://schemas.microsoft.com/office/drawing/2014/main" val="1464399549"/>
                    </a:ext>
                  </a:extLst>
                </a:gridCol>
                <a:gridCol w="1907390">
                  <a:extLst>
                    <a:ext uri="{9D8B030D-6E8A-4147-A177-3AD203B41FA5}">
                      <a16:colId xmlns:a16="http://schemas.microsoft.com/office/drawing/2014/main" val="2154069457"/>
                    </a:ext>
                  </a:extLst>
                </a:gridCol>
                <a:gridCol w="3116622">
                  <a:extLst>
                    <a:ext uri="{9D8B030D-6E8A-4147-A177-3AD203B41FA5}">
                      <a16:colId xmlns:a16="http://schemas.microsoft.com/office/drawing/2014/main" val="3272993325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DISPOSITIVOS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22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Atributo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Dominio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073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b="1" dirty="0" err="1" smtClean="0"/>
                        <a:t>idProducto</a:t>
                      </a:r>
                      <a:r>
                        <a:rPr lang="es-CL" b="1" dirty="0" smtClean="0"/>
                        <a:t>(PK)(FK)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66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b="0" dirty="0" err="1" smtClean="0"/>
                        <a:t>categoria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953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smtClean="0"/>
                        <a:t>marca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00885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85550"/>
              </p:ext>
            </p:extLst>
          </p:nvPr>
        </p:nvGraphicFramePr>
        <p:xfrm>
          <a:off x="457198" y="2984288"/>
          <a:ext cx="11595371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77831">
                  <a:extLst>
                    <a:ext uri="{9D8B030D-6E8A-4147-A177-3AD203B41FA5}">
                      <a16:colId xmlns:a16="http://schemas.microsoft.com/office/drawing/2014/main" val="1975333032"/>
                    </a:ext>
                  </a:extLst>
                </a:gridCol>
                <a:gridCol w="2322917">
                  <a:extLst>
                    <a:ext uri="{9D8B030D-6E8A-4147-A177-3AD203B41FA5}">
                      <a16:colId xmlns:a16="http://schemas.microsoft.com/office/drawing/2014/main" val="3208577504"/>
                    </a:ext>
                  </a:extLst>
                </a:gridCol>
                <a:gridCol w="1670611">
                  <a:extLst>
                    <a:ext uri="{9D8B030D-6E8A-4147-A177-3AD203B41FA5}">
                      <a16:colId xmlns:a16="http://schemas.microsoft.com/office/drawing/2014/main" val="1464399549"/>
                    </a:ext>
                  </a:extLst>
                </a:gridCol>
                <a:gridCol w="1907390">
                  <a:extLst>
                    <a:ext uri="{9D8B030D-6E8A-4147-A177-3AD203B41FA5}">
                      <a16:colId xmlns:a16="http://schemas.microsoft.com/office/drawing/2014/main" val="2154069457"/>
                    </a:ext>
                  </a:extLst>
                </a:gridCol>
                <a:gridCol w="3116622">
                  <a:extLst>
                    <a:ext uri="{9D8B030D-6E8A-4147-A177-3AD203B41FA5}">
                      <a16:colId xmlns:a16="http://schemas.microsoft.com/office/drawing/2014/main" val="3272993325"/>
                    </a:ext>
                  </a:extLst>
                </a:gridCol>
              </a:tblGrid>
              <a:tr h="457200">
                <a:tc gridSpan="5"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COSMETICOS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22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Atributo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Dominio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err="1" smtClean="0"/>
                        <a:t>Unique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073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b="1" dirty="0" err="1" smtClean="0"/>
                        <a:t>idProducto</a:t>
                      </a:r>
                      <a:r>
                        <a:rPr lang="es-CL" b="1" dirty="0" smtClean="0"/>
                        <a:t>(PK)(FK)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66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smtClean="0"/>
                        <a:t>marca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953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smtClean="0"/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008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zonaAplic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890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CL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Varchar</a:t>
                      </a:r>
                      <a:r>
                        <a:rPr lang="es-CL" dirty="0" smtClean="0"/>
                        <a:t>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96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88780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188</TotalTime>
  <Words>446</Words>
  <Application>Microsoft Office PowerPoint</Application>
  <PresentationFormat>Panorámica</PresentationFormat>
  <Paragraphs>325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Bahnschrift Condensed</vt:lpstr>
      <vt:lpstr>Bahnschrift SemiBold Condensed</vt:lpstr>
      <vt:lpstr>Calibri Light</vt:lpstr>
      <vt:lpstr>Rockwell</vt:lpstr>
      <vt:lpstr>Wingdings</vt:lpstr>
      <vt:lpstr>Atlas</vt:lpstr>
      <vt:lpstr>Proyecto CANS</vt:lpstr>
      <vt:lpstr>Problemática</vt:lpstr>
      <vt:lpstr>DIAGRAMA DE ENTIDADES</vt:lpstr>
      <vt:lpstr>DIAGRAMA DE ENTIDADES</vt:lpstr>
      <vt:lpstr>DIAGRAMA DE ENTIDADES</vt:lpstr>
      <vt:lpstr>DIAGRAMA DE ENTIDADES</vt:lpstr>
      <vt:lpstr>DIAGRAMA DE ENTIDADES</vt:lpstr>
      <vt:lpstr>DIAGRAMA DE ENTIDADES</vt:lpstr>
      <vt:lpstr>DIAGRAMA DE ENTIDADES</vt:lpstr>
      <vt:lpstr>DIAGRAMA DE ENTIDADES</vt:lpstr>
      <vt:lpstr>DIAGRAMA DE ENTIDADES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 Base de Datos</dc:title>
  <dc:creator>Estudiante</dc:creator>
  <cp:lastModifiedBy>Alan</cp:lastModifiedBy>
  <cp:revision>28</cp:revision>
  <dcterms:created xsi:type="dcterms:W3CDTF">2022-09-08T13:53:00Z</dcterms:created>
  <dcterms:modified xsi:type="dcterms:W3CDTF">2022-12-01T03:02:59Z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CEF07CD6BC0B4506AA8D0C13C12B8CEC</vt:lpwstr>
  </property>
  <property fmtid="{D5CDD505-2E9C-101B-9397-08002B2CF9AE}" pid="3" name="KSOProductBuildVer">
    <vt:lpwstr>1033-11.2.0.11306</vt:lpwstr>
  </property>
</Properties>
</file>