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77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0" r:id="rId20"/>
    <p:sldId id="279" r:id="rId21"/>
    <p:sldId id="275" r:id="rId22"/>
    <p:sldId id="274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70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079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846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4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813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932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424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59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25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9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2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722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7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54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5929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43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943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23BCBA-7651-4540-AC00-0B85CF2BAFD6}" type="datetimeFigureOut">
              <a:rPr lang="es-ES" smtClean="0"/>
              <a:t>19/06/2025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C33326-95D5-48D7-88DA-24B3733CBC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237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mnt-com/diffwave" TargetMode="External"/><Relationship Id="rId2" Type="http://schemas.openxmlformats.org/officeDocument/2006/relationships/hyperlink" Target="https://github.com/diff-usion/Awesome-Diffusion-Models?tab=readme-ov-fi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31AC0-9971-69C2-BEFC-5D068814E6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Modelos de Difusión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CB90EE-C499-4D2B-71D8-D931AEF26C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Estudiante: Cepeda Choque Alvaro Sebastian</a:t>
            </a:r>
          </a:p>
          <a:p>
            <a:r>
              <a:rPr lang="es-419" dirty="0"/>
              <a:t>Materia: Inteligencia Artificial II SIS421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5318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73764-B5E2-1DEF-CE93-B859FD44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Generative Adversarial Networks (</a:t>
            </a:r>
            <a:r>
              <a:rPr lang="es-419" dirty="0" err="1"/>
              <a:t>GANs</a:t>
            </a:r>
            <a:r>
              <a:rPr lang="es-419" dirty="0"/>
              <a:t>)</a:t>
            </a:r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9166DC-C956-0E33-9B36-A4E9090ED6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2557463"/>
            <a:ext cx="6503140" cy="341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6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BB46E-0189-03E0-DCC8-DBC458F8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de difusión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859B68-180D-9252-1F17-33E8380A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En pocas palabras, un modelos de difusión es un modelo generativo que se construye diseñando un procedimiento para gradualmente convertir datos en ruido, y luego entrenar una red neuronal que aprenda a invertir este proceso paso a paso.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6880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48AC4-63A9-A61C-2DF6-EDFB0DFDD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Convertir Datos en ruido</a:t>
            </a:r>
            <a:endParaRPr lang="es-ES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53784534-2547-64C0-C8F7-256DBC5C29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1345" y="2557463"/>
            <a:ext cx="766930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51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C3783-EDCF-B57C-FD1A-0D224019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de Difusión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40C86AB-C705-D1BA-D2C4-28DDD89E4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3261585"/>
            <a:ext cx="9601200" cy="1909630"/>
          </a:xfrm>
        </p:spPr>
      </p:pic>
    </p:spTree>
    <p:extLst>
      <p:ext uri="{BB962C8B-B14F-4D97-AF65-F5344CB8AC3E}">
        <p14:creationId xmlns:p14="http://schemas.microsoft.com/office/powerpoint/2010/main" val="677620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C2511-84C8-A8F8-0AB8-5AF92774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de difusión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822CFF-71FF-EA38-58C2-1DD331FC3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419" dirty="0"/>
              <a:t>Tienen varios nombres (e interpretaciones):</a:t>
            </a:r>
          </a:p>
          <a:p>
            <a:r>
              <a:rPr lang="es-419" dirty="0" err="1"/>
              <a:t>Denoising</a:t>
            </a:r>
            <a:r>
              <a:rPr lang="es-419" dirty="0"/>
              <a:t> </a:t>
            </a:r>
            <a:r>
              <a:rPr lang="es-419" dirty="0" err="1"/>
              <a:t>diffusion</a:t>
            </a:r>
            <a:r>
              <a:rPr lang="es-419" dirty="0"/>
              <a:t> </a:t>
            </a:r>
            <a:r>
              <a:rPr lang="es-419" dirty="0" err="1"/>
              <a:t>probabilistic</a:t>
            </a:r>
            <a:r>
              <a:rPr lang="es-419" dirty="0"/>
              <a:t> </a:t>
            </a:r>
            <a:r>
              <a:rPr lang="es-419" dirty="0" err="1"/>
              <a:t>models</a:t>
            </a:r>
            <a:r>
              <a:rPr lang="es-419" dirty="0"/>
              <a:t>.</a:t>
            </a:r>
          </a:p>
          <a:p>
            <a:r>
              <a:rPr lang="es-419" dirty="0"/>
              <a:t>Score-</a:t>
            </a:r>
            <a:r>
              <a:rPr lang="es-419" dirty="0" err="1"/>
              <a:t>based</a:t>
            </a:r>
            <a:r>
              <a:rPr lang="es-419" dirty="0"/>
              <a:t> generative </a:t>
            </a:r>
            <a:r>
              <a:rPr lang="es-419" dirty="0" err="1"/>
              <a:t>models</a:t>
            </a:r>
            <a:endParaRPr lang="es-419" dirty="0"/>
          </a:p>
          <a:p>
            <a:r>
              <a:rPr lang="es-419" dirty="0"/>
              <a:t>Generative difusión </a:t>
            </a:r>
            <a:r>
              <a:rPr lang="es-419" dirty="0" err="1"/>
              <a:t>processes</a:t>
            </a:r>
            <a:r>
              <a:rPr lang="es-419" dirty="0"/>
              <a:t>.</a:t>
            </a:r>
          </a:p>
          <a:p>
            <a:r>
              <a:rPr lang="es-419" dirty="0"/>
              <a:t>Energy-</a:t>
            </a:r>
            <a:r>
              <a:rPr lang="es-419" dirty="0" err="1"/>
              <a:t>based</a:t>
            </a:r>
            <a:r>
              <a:rPr lang="es-419" dirty="0"/>
              <a:t> </a:t>
            </a:r>
            <a:r>
              <a:rPr lang="es-419" dirty="0" err="1"/>
              <a:t>models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877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7DF15-870B-8B4D-EDD8-1C2B6EF6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Arquitectura: U-Net</a:t>
            </a:r>
            <a:endParaRPr lang="es-E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0890475-C163-F529-E7C6-4710DF4D91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005099"/>
            <a:ext cx="6517370" cy="434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965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F9386-FD77-F3D4-18E3-A84E96E0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Comparación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604323-3910-8221-1E91-7ABF85C9C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523" y="2577872"/>
            <a:ext cx="3962953" cy="3277057"/>
          </a:xfrm>
        </p:spPr>
      </p:pic>
    </p:spTree>
    <p:extLst>
      <p:ext uri="{BB962C8B-B14F-4D97-AF65-F5344CB8AC3E}">
        <p14:creationId xmlns:p14="http://schemas.microsoft.com/office/powerpoint/2010/main" val="1223615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98C41-F0FB-1D79-C369-DE26DE00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Comparación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708D6F-C305-F57A-34B9-6AF6C5CEB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b="1" dirty="0" err="1"/>
              <a:t>GANs</a:t>
            </a:r>
            <a:r>
              <a:rPr lang="es-419" dirty="0"/>
              <a:t>: rápida generación, de alta calidad y con espacio latente semánticamente </a:t>
            </a:r>
            <a:r>
              <a:rPr lang="es-419" dirty="0" err="1"/>
              <a:t>interpetable</a:t>
            </a:r>
            <a:r>
              <a:rPr lang="es-419" dirty="0"/>
              <a:t>.</a:t>
            </a:r>
          </a:p>
          <a:p>
            <a:r>
              <a:rPr lang="es-419" b="1" dirty="0" err="1"/>
              <a:t>VAEs</a:t>
            </a:r>
            <a:r>
              <a:rPr lang="es-419" dirty="0"/>
              <a:t>: Rápida y diversa generación.</a:t>
            </a:r>
          </a:p>
          <a:p>
            <a:r>
              <a:rPr lang="es-419" b="1" dirty="0"/>
              <a:t>Modelos de Difusión: </a:t>
            </a:r>
            <a:r>
              <a:rPr lang="es-419" dirty="0"/>
              <a:t>Generación de alta calidad y diversa.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337128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9BBA8-CDCC-A78F-1A3B-7F0FF9AAF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Ejemplos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066409-1E05-2AAF-38BD-594F7CC7A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DALL-E 2(2022)/ DALL-E3(2023)</a:t>
            </a:r>
          </a:p>
          <a:p>
            <a:r>
              <a:rPr lang="es-ES" dirty="0" err="1"/>
              <a:t>Stable</a:t>
            </a:r>
            <a:r>
              <a:rPr lang="es-ES" dirty="0"/>
              <a:t> </a:t>
            </a:r>
            <a:r>
              <a:rPr lang="es-ES" dirty="0" err="1"/>
              <a:t>Diffusion</a:t>
            </a:r>
            <a:r>
              <a:rPr lang="es-ES" dirty="0"/>
              <a:t>(2022)</a:t>
            </a:r>
            <a:endParaRPr lang="es-419" dirty="0"/>
          </a:p>
          <a:p>
            <a:r>
              <a:rPr lang="es-419" dirty="0"/>
              <a:t>Imagen(2022)</a:t>
            </a:r>
          </a:p>
          <a:p>
            <a:r>
              <a:rPr lang="es-ES" b="1" dirty="0"/>
              <a:t>Sora</a:t>
            </a:r>
            <a:r>
              <a:rPr lang="es-ES" dirty="0"/>
              <a:t> (Video)(2024)</a:t>
            </a:r>
            <a:endParaRPr lang="es-419" dirty="0"/>
          </a:p>
          <a:p>
            <a:r>
              <a:rPr lang="es-ES" dirty="0" err="1"/>
              <a:t>MidJourney</a:t>
            </a:r>
            <a:r>
              <a:rPr lang="es-ES" dirty="0"/>
              <a:t>(2022)</a:t>
            </a:r>
          </a:p>
          <a:p>
            <a:r>
              <a:rPr lang="es-ES" dirty="0" err="1"/>
              <a:t>AudioLDM</a:t>
            </a:r>
            <a:r>
              <a:rPr lang="es-ES" dirty="0"/>
              <a:t>(2023)</a:t>
            </a:r>
          </a:p>
        </p:txBody>
      </p:sp>
    </p:spTree>
    <p:extLst>
      <p:ext uri="{BB962C8B-B14F-4D97-AF65-F5344CB8AC3E}">
        <p14:creationId xmlns:p14="http://schemas.microsoft.com/office/powerpoint/2010/main" val="1184282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8D70A-0AD2-EAA3-3F29-9EA587A1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DALL-E 2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E63C7A3-58E3-98BF-98BD-36A6FB1ED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754" y="2557463"/>
            <a:ext cx="6110492" cy="3317875"/>
          </a:xfrm>
        </p:spPr>
      </p:pic>
    </p:spTree>
    <p:extLst>
      <p:ext uri="{BB962C8B-B14F-4D97-AF65-F5344CB8AC3E}">
        <p14:creationId xmlns:p14="http://schemas.microsoft.com/office/powerpoint/2010/main" val="377354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C44F0-4E2A-FAD4-9E6A-70E15709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de Difusión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A9CE04-B733-ECC6-265D-EC940FD4F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Los modelos de difusión son </a:t>
            </a:r>
            <a:r>
              <a:rPr lang="es-419" b="1" dirty="0"/>
              <a:t>modelos generativos</a:t>
            </a:r>
            <a:r>
              <a:rPr lang="es-419" dirty="0"/>
              <a:t> inspirados en la Termodinámica del no equilibrio. En estos se define una </a:t>
            </a:r>
            <a:r>
              <a:rPr lang="es-419" b="1" dirty="0"/>
              <a:t>cadena</a:t>
            </a:r>
            <a:r>
              <a:rPr lang="es-419" dirty="0"/>
              <a:t> de </a:t>
            </a:r>
            <a:r>
              <a:rPr lang="es-419" dirty="0" err="1"/>
              <a:t>Markov</a:t>
            </a:r>
            <a:r>
              <a:rPr lang="es-419" dirty="0"/>
              <a:t> </a:t>
            </a:r>
            <a:r>
              <a:rPr lang="es-419" b="1" dirty="0"/>
              <a:t>de pasos de difusión que lentamente agrega ruido a los datos, </a:t>
            </a:r>
            <a:r>
              <a:rPr lang="es-419" dirty="0"/>
              <a:t>para que luego una </a:t>
            </a:r>
            <a:r>
              <a:rPr lang="es-419" b="1" dirty="0"/>
              <a:t>red neuronal aprenda a revertir este proceso </a:t>
            </a:r>
            <a:r>
              <a:rPr lang="es-419" dirty="0"/>
              <a:t>y así generar nuevos datos a partir de ruido.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0834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20F173-C446-E6A2-764D-E3F9DA8C3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5" y="404390"/>
            <a:ext cx="11393490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59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BA4EC-B143-87E4-DCB2-2DF5074044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Resumen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4450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DDC582-B1B5-B5E1-A507-F4B625DD4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de difusión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195FF6-8509-D23E-5172-B2A8EF20D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Los modelos de difusión permiten el aprendizaje de extendidas distribuciones de datos y de alta calidad.</a:t>
            </a:r>
          </a:p>
          <a:p>
            <a:r>
              <a:rPr lang="es-419" dirty="0"/>
              <a:t>Su arquitectura es flexible y “simple” por lo que se puede acoplar a distintas tareas.</a:t>
            </a:r>
          </a:p>
          <a:p>
            <a:r>
              <a:rPr lang="es-419" dirty="0"/>
              <a:t>Aún son un modelos de desarrollo activo, pero ya han llegado a formalizarse matemáticamente, pero aun es un caso de investigación activa.</a:t>
            </a:r>
          </a:p>
          <a:p>
            <a:r>
              <a:rPr lang="es-419" dirty="0"/>
              <a:t>Son un gran motor detrás de la generación de imágenes a partir de texto.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7999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7F7497-3EDA-F097-3086-52A222DA8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FIN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358049-0619-931E-B527-2E43DF7214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1335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8631A-FD38-8A4E-9213-07131CC8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51E75E-56DB-0055-54F8-70CFF5B31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de </a:t>
            </a:r>
            <a:r>
              <a:rPr lang="en-US" dirty="0" err="1"/>
              <a:t>informacion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difusion</a:t>
            </a:r>
            <a:endParaRPr lang="en-US" dirty="0"/>
          </a:p>
          <a:p>
            <a:r>
              <a:rPr lang="es-ES" dirty="0">
                <a:hlinkClick r:id="rId2"/>
              </a:rPr>
              <a:t>https://github.com/diff-usion/Awesome-Diffusion-Models?tab=readme-ov-file</a:t>
            </a:r>
            <a:endParaRPr lang="en-US" dirty="0"/>
          </a:p>
          <a:p>
            <a:r>
              <a:rPr lang="es-ES" dirty="0">
                <a:hlinkClick r:id="rId3"/>
              </a:rPr>
              <a:t>https://github.com/lmnt-com/diffwave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536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69B084-2822-E8C8-B254-0ADF972E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de difusión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67164-2A1D-43DE-B973-21C2E2C1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Redes Neuronales</a:t>
            </a:r>
          </a:p>
          <a:p>
            <a:endParaRPr lang="es-419" dirty="0"/>
          </a:p>
          <a:p>
            <a:r>
              <a:rPr lang="es-419" dirty="0"/>
              <a:t>Modelos Generativos</a:t>
            </a:r>
          </a:p>
          <a:p>
            <a:endParaRPr lang="es-419" dirty="0"/>
          </a:p>
          <a:p>
            <a:r>
              <a:rPr lang="es-419" dirty="0"/>
              <a:t>Revertir proceso de difusión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922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AA22C-1E57-6849-7A38-75900A035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Clasificadores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6091C7-461D-FA51-990C-A4CACF188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Reconoce si algo pertenece a un conjunto[</a:t>
            </a:r>
            <a:r>
              <a:rPr lang="es-419" dirty="0" err="1"/>
              <a:t>distribucion</a:t>
            </a:r>
            <a:r>
              <a:rPr lang="es-419" dirty="0"/>
              <a:t>]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841674-B204-C4A0-56BB-69377F4E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92" y="3008466"/>
            <a:ext cx="3696216" cy="9526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90118B-D3C7-1A30-959C-30A16EF2E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4158633"/>
            <a:ext cx="5106113" cy="12670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B20387-3651-57F0-61CE-2E3804024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376" y="3429000"/>
            <a:ext cx="3385732" cy="117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4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3786F-FC02-1734-C462-9043274A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Generativos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347345-D46D-6CC8-C9EE-D3A825B9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Aprende a generar cosas propias de un conjunto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D039BA6-E215-F506-C421-267BAA462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641" y="3328746"/>
            <a:ext cx="4782159" cy="19055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9EC2B7E-E367-131E-2CCB-5D3B5EEFC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083" y="3717926"/>
            <a:ext cx="3734231" cy="99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2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FD8DC6-B974-9C84-BEFA-24440500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Modelos Generativos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6DB275-F437-DF65-D287-6CACCCA4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 err="1"/>
              <a:t>Autoencoders</a:t>
            </a:r>
            <a:endParaRPr lang="es-419" dirty="0"/>
          </a:p>
          <a:p>
            <a:endParaRPr lang="es-419" dirty="0"/>
          </a:p>
          <a:p>
            <a:r>
              <a:rPr lang="es-419" dirty="0" err="1"/>
              <a:t>Variational</a:t>
            </a:r>
            <a:r>
              <a:rPr lang="es-419" dirty="0"/>
              <a:t> </a:t>
            </a:r>
            <a:r>
              <a:rPr lang="es-419" dirty="0" err="1"/>
              <a:t>Autoencoders</a:t>
            </a:r>
            <a:endParaRPr lang="es-419" dirty="0"/>
          </a:p>
          <a:p>
            <a:endParaRPr lang="es-419" dirty="0"/>
          </a:p>
          <a:p>
            <a:r>
              <a:rPr lang="es-419" dirty="0"/>
              <a:t>Generative Adversarial Networks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1936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51E73-AD29-E4AB-F5C8-9E610F5C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Autoencoders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FA8908-1754-5792-55B2-5D759E31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17239"/>
            <a:ext cx="9601196" cy="3318936"/>
          </a:xfrm>
        </p:spPr>
        <p:txBody>
          <a:bodyPr/>
          <a:lstStyle/>
          <a:p>
            <a:r>
              <a:rPr lang="es-419" dirty="0"/>
              <a:t>Arquitectura de redes neuronales donde se comprime y luego descomprime información, generando. así una representación intermedia y comprimida de esta.</a:t>
            </a:r>
          </a:p>
          <a:p>
            <a:endParaRPr lang="es-419" dirty="0"/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96FEFEF-9DC5-D587-4DCF-4757586A1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796" y="3225524"/>
            <a:ext cx="7198407" cy="291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4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99C2-CD50-6369-C016-9E9A39AD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Autoencoders</a:t>
            </a:r>
            <a:endParaRPr lang="es-ES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8A995ED-8F8E-B4A1-1FF8-5BF1E4229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3837" y="2557463"/>
            <a:ext cx="6804325" cy="3317875"/>
          </a:xfrm>
        </p:spPr>
      </p:pic>
    </p:spTree>
    <p:extLst>
      <p:ext uri="{BB962C8B-B14F-4D97-AF65-F5344CB8AC3E}">
        <p14:creationId xmlns:p14="http://schemas.microsoft.com/office/powerpoint/2010/main" val="1930734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70711C-EE19-4E49-FF4D-876A9A49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 err="1"/>
              <a:t>Variational</a:t>
            </a:r>
            <a:r>
              <a:rPr lang="es-419" dirty="0"/>
              <a:t> </a:t>
            </a:r>
            <a:r>
              <a:rPr lang="es-419" dirty="0" err="1"/>
              <a:t>Autoencoders</a:t>
            </a:r>
            <a:r>
              <a:rPr lang="es-419" dirty="0"/>
              <a:t> (</a:t>
            </a:r>
            <a:r>
              <a:rPr lang="es-419" dirty="0" err="1"/>
              <a:t>VAEs</a:t>
            </a:r>
            <a:r>
              <a:rPr lang="es-419" dirty="0"/>
              <a:t>)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B7BB0A-B91B-9E56-CDFE-C63529854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Reformulación de la arquitectura de los </a:t>
            </a:r>
            <a:r>
              <a:rPr lang="es-419" dirty="0" err="1"/>
              <a:t>autoencoders</a:t>
            </a:r>
            <a:r>
              <a:rPr lang="es-419" dirty="0"/>
              <a:t>, que permite convertirlos en modelos generativos.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3DE3FE-7707-5FF7-04C9-F90EB75DA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236" y="3365500"/>
            <a:ext cx="5594964" cy="267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13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547</TotalTime>
  <Words>421</Words>
  <Application>Microsoft Office PowerPoint</Application>
  <PresentationFormat>Panorámica</PresentationFormat>
  <Paragraphs>63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7" baseType="lpstr">
      <vt:lpstr>Arial</vt:lpstr>
      <vt:lpstr>Garamond</vt:lpstr>
      <vt:lpstr>Orgánico</vt:lpstr>
      <vt:lpstr>Modelos de Difusión</vt:lpstr>
      <vt:lpstr>Modelos de Difusión</vt:lpstr>
      <vt:lpstr>Modelos de difusión</vt:lpstr>
      <vt:lpstr>Modelos Clasificadores</vt:lpstr>
      <vt:lpstr>Modelos Generativos</vt:lpstr>
      <vt:lpstr>Modelos Generativos</vt:lpstr>
      <vt:lpstr>Autoencoders</vt:lpstr>
      <vt:lpstr>Autoencoders</vt:lpstr>
      <vt:lpstr>Variational Autoencoders (VAEs)</vt:lpstr>
      <vt:lpstr>Generative Adversarial Networks (GANs)</vt:lpstr>
      <vt:lpstr>Modelos de difusión</vt:lpstr>
      <vt:lpstr>Convertir Datos en ruido</vt:lpstr>
      <vt:lpstr>Modelos de Difusión</vt:lpstr>
      <vt:lpstr>Modelos de difusión</vt:lpstr>
      <vt:lpstr>Arquitectura: U-Net</vt:lpstr>
      <vt:lpstr>Comparación</vt:lpstr>
      <vt:lpstr>Comparación</vt:lpstr>
      <vt:lpstr>Ejemplos</vt:lpstr>
      <vt:lpstr>DALL-E 2</vt:lpstr>
      <vt:lpstr>Presentación de PowerPoint</vt:lpstr>
      <vt:lpstr>Resumen</vt:lpstr>
      <vt:lpstr>Modelos de difusión</vt:lpstr>
      <vt:lpstr>FIN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Alvaro Sebastian Cepeda Ch.</dc:creator>
  <cp:lastModifiedBy>Alvaro Sebastian Cepeda Ch.</cp:lastModifiedBy>
  <cp:revision>2</cp:revision>
  <dcterms:created xsi:type="dcterms:W3CDTF">2025-06-16T03:18:55Z</dcterms:created>
  <dcterms:modified xsi:type="dcterms:W3CDTF">2025-06-20T04:29:08Z</dcterms:modified>
</cp:coreProperties>
</file>