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65" r:id="rId2"/>
    <p:sldMasterId id="2147483669" r:id="rId3"/>
    <p:sldMasterId id="2147483673" r:id="rId4"/>
  </p:sldMasterIdLst>
  <p:notesMasterIdLst>
    <p:notesMasterId r:id="rId17"/>
  </p:notesMasterIdLst>
  <p:sldIdLst>
    <p:sldId id="259" r:id="rId5"/>
    <p:sldId id="260" r:id="rId6"/>
    <p:sldId id="262" r:id="rId7"/>
    <p:sldId id="263" r:id="rId8"/>
    <p:sldId id="264" r:id="rId9"/>
    <p:sldId id="265" r:id="rId10"/>
    <p:sldId id="258" r:id="rId11"/>
    <p:sldId id="695" r:id="rId12"/>
    <p:sldId id="688" r:id="rId13"/>
    <p:sldId id="694" r:id="rId14"/>
    <p:sldId id="691" r:id="rId15"/>
    <p:sldId id="690" r:id="rId16"/>
  </p:sldIdLst>
  <p:sldSz cx="9144000" cy="6858000" type="screen4x3"/>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BDFF8"/>
    <a:srgbClr val="B1E5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304"/>
    <p:restoredTop sz="79220"/>
  </p:normalViewPr>
  <p:slideViewPr>
    <p:cSldViewPr snapToGrid="0" snapToObjects="1">
      <p:cViewPr varScale="1">
        <p:scale>
          <a:sx n="84" d="100"/>
          <a:sy n="84" d="100"/>
        </p:scale>
        <p:origin x="167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54F4A7-B310-7843-B416-217200245610}" type="datetimeFigureOut">
              <a:rPr lang="sv-SE" smtClean="0"/>
              <a:t>2020-02-12</a:t>
            </a:fld>
            <a:endParaRPr lang="sv-SE"/>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762705-FE72-8148-8477-D0B45EFE94EC}" type="slidenum">
              <a:rPr lang="sv-SE" smtClean="0"/>
              <a:t>‹#›</a:t>
            </a:fld>
            <a:endParaRPr lang="sv-SE"/>
          </a:p>
        </p:txBody>
      </p:sp>
    </p:spTree>
    <p:extLst>
      <p:ext uri="{BB962C8B-B14F-4D97-AF65-F5344CB8AC3E}">
        <p14:creationId xmlns:p14="http://schemas.microsoft.com/office/powerpoint/2010/main" val="1254788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vr.se/english/calls-and-decisions/grant-terms-and-conditions/data-management-plan.html"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NBIS </a:t>
            </a:r>
            <a:r>
              <a:rPr lang="sv-SE" dirty="0" err="1"/>
              <a:t>will</a:t>
            </a:r>
            <a:r>
              <a:rPr lang="sv-SE" dirty="0"/>
              <a:t> </a:t>
            </a:r>
            <a:r>
              <a:rPr lang="sv-SE" dirty="0" err="1"/>
              <a:t>enable</a:t>
            </a:r>
            <a:r>
              <a:rPr lang="sv-SE" dirty="0"/>
              <a:t> </a:t>
            </a:r>
            <a:r>
              <a:rPr lang="sv-SE" dirty="0" err="1"/>
              <a:t>world-class</a:t>
            </a:r>
            <a:r>
              <a:rPr lang="sv-SE" dirty="0"/>
              <a:t> </a:t>
            </a:r>
            <a:r>
              <a:rPr lang="sv-SE" dirty="0" err="1"/>
              <a:t>life</a:t>
            </a:r>
            <a:r>
              <a:rPr lang="sv-SE" dirty="0"/>
              <a:t> science by </a:t>
            </a:r>
            <a:r>
              <a:rPr lang="sv-SE" dirty="0" err="1"/>
              <a:t>providing</a:t>
            </a:r>
            <a:r>
              <a:rPr lang="sv-SE" dirty="0"/>
              <a:t> </a:t>
            </a:r>
            <a:r>
              <a:rPr lang="sv-SE" b="1" dirty="0"/>
              <a:t>expert </a:t>
            </a:r>
            <a:r>
              <a:rPr lang="sv-SE" b="1" dirty="0" err="1"/>
              <a:t>knowledge</a:t>
            </a:r>
            <a:r>
              <a:rPr lang="sv-SE" dirty="0"/>
              <a:t>, </a:t>
            </a:r>
            <a:r>
              <a:rPr lang="sv-SE" dirty="0" err="1"/>
              <a:t>creative</a:t>
            </a:r>
            <a:r>
              <a:rPr lang="sv-SE" dirty="0"/>
              <a:t> data integration, </a:t>
            </a:r>
            <a:r>
              <a:rPr lang="sv-SE" b="1" dirty="0" err="1"/>
              <a:t>advanced</a:t>
            </a:r>
            <a:r>
              <a:rPr lang="sv-SE" b="1" dirty="0"/>
              <a:t> </a:t>
            </a:r>
            <a:r>
              <a:rPr lang="sv-SE" b="1" dirty="0" err="1"/>
              <a:t>training</a:t>
            </a:r>
            <a:r>
              <a:rPr lang="sv-SE" dirty="0"/>
              <a:t>, </a:t>
            </a:r>
            <a:r>
              <a:rPr lang="sv-SE" dirty="0" err="1"/>
              <a:t>efficient</a:t>
            </a:r>
            <a:r>
              <a:rPr lang="sv-SE" dirty="0"/>
              <a:t> </a:t>
            </a:r>
            <a:r>
              <a:rPr lang="sv-SE" b="1" dirty="0"/>
              <a:t>data </a:t>
            </a:r>
            <a:r>
              <a:rPr lang="sv-SE" b="1" dirty="0" err="1"/>
              <a:t>publication</a:t>
            </a:r>
            <a:r>
              <a:rPr lang="sv-SE" b="1" dirty="0"/>
              <a:t> </a:t>
            </a:r>
            <a:r>
              <a:rPr lang="sv-SE" dirty="0"/>
              <a:t>and </a:t>
            </a:r>
            <a:r>
              <a:rPr lang="sv-SE" b="1" dirty="0"/>
              <a:t>access to </a:t>
            </a:r>
            <a:r>
              <a:rPr lang="sv-SE" b="1" dirty="0" err="1"/>
              <a:t>high-performance</a:t>
            </a:r>
            <a:r>
              <a:rPr lang="sv-SE" b="1" dirty="0"/>
              <a:t> data and </a:t>
            </a:r>
            <a:r>
              <a:rPr lang="sv-SE" b="1" dirty="0" err="1"/>
              <a:t>analysis</a:t>
            </a:r>
            <a:r>
              <a:rPr lang="sv-SE" b="1" dirty="0"/>
              <a:t> </a:t>
            </a:r>
            <a:r>
              <a:rPr lang="sv-SE" b="1" dirty="0" err="1"/>
              <a:t>methods</a:t>
            </a:r>
            <a:r>
              <a:rPr lang="sv-SE" dirty="0"/>
              <a:t>. NBIS </a:t>
            </a:r>
            <a:r>
              <a:rPr lang="sv-SE" dirty="0" err="1"/>
              <a:t>will</a:t>
            </a:r>
            <a:r>
              <a:rPr lang="sv-SE" dirty="0"/>
              <a:t> </a:t>
            </a:r>
            <a:r>
              <a:rPr lang="sv-SE" dirty="0" err="1"/>
              <a:t>continue</a:t>
            </a:r>
            <a:r>
              <a:rPr lang="sv-SE" dirty="0"/>
              <a:t> </a:t>
            </a:r>
            <a:r>
              <a:rPr lang="sv-SE" dirty="0" err="1"/>
              <a:t>coordinating</a:t>
            </a:r>
            <a:r>
              <a:rPr lang="sv-SE" dirty="0"/>
              <a:t> </a:t>
            </a:r>
            <a:r>
              <a:rPr lang="sv-SE" dirty="0" err="1"/>
              <a:t>bioinformatics</a:t>
            </a:r>
            <a:r>
              <a:rPr lang="sv-SE" dirty="0"/>
              <a:t> support </a:t>
            </a:r>
            <a:r>
              <a:rPr lang="sv-SE" dirty="0" err="1"/>
              <a:t>within</a:t>
            </a:r>
            <a:r>
              <a:rPr lang="sv-SE" dirty="0"/>
              <a:t> Sweden and make </a:t>
            </a:r>
            <a:r>
              <a:rPr lang="sv-SE" b="1" dirty="0" err="1"/>
              <a:t>bioinformatics</a:t>
            </a:r>
            <a:r>
              <a:rPr lang="sv-SE" b="1" dirty="0"/>
              <a:t> </a:t>
            </a:r>
            <a:r>
              <a:rPr lang="sv-SE" b="1" dirty="0" err="1"/>
              <a:t>easily</a:t>
            </a:r>
            <a:r>
              <a:rPr lang="sv-SE" b="1" dirty="0"/>
              <a:t> </a:t>
            </a:r>
            <a:r>
              <a:rPr lang="sv-SE" b="1" dirty="0" err="1"/>
              <a:t>accessible</a:t>
            </a:r>
            <a:r>
              <a:rPr lang="sv-SE" b="1" dirty="0"/>
              <a:t> for </a:t>
            </a:r>
            <a:r>
              <a:rPr lang="sv-SE" b="1" dirty="0" err="1"/>
              <a:t>life</a:t>
            </a:r>
            <a:r>
              <a:rPr lang="sv-SE" b="1" dirty="0"/>
              <a:t> science researchers</a:t>
            </a:r>
            <a:r>
              <a:rPr lang="sv-SE" dirty="0"/>
              <a:t>.</a:t>
            </a:r>
          </a:p>
          <a:p>
            <a:endParaRPr lang="sv-SE" dirty="0"/>
          </a:p>
        </p:txBody>
      </p:sp>
      <p:sp>
        <p:nvSpPr>
          <p:cNvPr id="4" name="Slide Number Placeholder 3"/>
          <p:cNvSpPr>
            <a:spLocks noGrp="1"/>
          </p:cNvSpPr>
          <p:nvPr>
            <p:ph type="sldNum" sz="quarter" idx="5"/>
          </p:nvPr>
        </p:nvSpPr>
        <p:spPr/>
        <p:txBody>
          <a:bodyPr/>
          <a:lstStyle/>
          <a:p>
            <a:fld id="{1E762705-FE72-8148-8477-D0B45EFE94EC}" type="slidenum">
              <a:rPr lang="sv-SE" smtClean="0"/>
              <a:t>2</a:t>
            </a:fld>
            <a:endParaRPr lang="sv-SE"/>
          </a:p>
        </p:txBody>
      </p:sp>
    </p:spTree>
    <p:extLst>
      <p:ext uri="{BB962C8B-B14F-4D97-AF65-F5344CB8AC3E}">
        <p14:creationId xmlns:p14="http://schemas.microsoft.com/office/powerpoint/2010/main" val="35439605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b="1" dirty="0"/>
              <a:t>Support: </a:t>
            </a:r>
            <a:r>
              <a:rPr lang="sv-SE" dirty="0"/>
              <a:t>400 </a:t>
            </a:r>
            <a:r>
              <a:rPr lang="sv-SE" dirty="0" err="1"/>
              <a:t>consultations</a:t>
            </a:r>
            <a:endParaRPr lang="sv-SE" dirty="0"/>
          </a:p>
          <a:p>
            <a:r>
              <a:rPr lang="sv-SE" dirty="0"/>
              <a:t>200 research </a:t>
            </a:r>
            <a:r>
              <a:rPr lang="sv-SE" dirty="0" err="1"/>
              <a:t>projects</a:t>
            </a:r>
            <a:r>
              <a:rPr lang="sv-SE" dirty="0"/>
              <a:t> per </a:t>
            </a:r>
            <a:r>
              <a:rPr lang="sv-SE" dirty="0" err="1"/>
              <a:t>year</a:t>
            </a:r>
            <a:r>
              <a:rPr lang="sv-SE" dirty="0"/>
              <a:t> and </a:t>
            </a:r>
            <a:r>
              <a:rPr lang="sv-SE" dirty="0" err="1"/>
              <a:t>growing</a:t>
            </a:r>
            <a:endParaRPr lang="sv-SE" dirty="0"/>
          </a:p>
          <a:p>
            <a:r>
              <a:rPr lang="sv-SE" dirty="0"/>
              <a:t>3 </a:t>
            </a:r>
            <a:r>
              <a:rPr lang="sv-SE" dirty="0" err="1"/>
              <a:t>tracks</a:t>
            </a:r>
            <a:r>
              <a:rPr lang="sv-SE" dirty="0"/>
              <a:t>, short, long partner</a:t>
            </a:r>
          </a:p>
          <a:p>
            <a:endParaRPr lang="sv-SE" dirty="0"/>
          </a:p>
          <a:p>
            <a:r>
              <a:rPr lang="sv-SE" b="1" dirty="0" err="1"/>
              <a:t>Training</a:t>
            </a:r>
            <a:r>
              <a:rPr lang="sv-SE" b="1" dirty="0"/>
              <a:t>: </a:t>
            </a:r>
            <a:r>
              <a:rPr lang="sv-SE" dirty="0"/>
              <a:t>35 </a:t>
            </a:r>
            <a:r>
              <a:rPr lang="sv-SE" dirty="0" err="1"/>
              <a:t>Training</a:t>
            </a:r>
            <a:r>
              <a:rPr lang="sv-SE" dirty="0"/>
              <a:t> events</a:t>
            </a:r>
          </a:p>
          <a:p>
            <a:r>
              <a:rPr lang="sv-SE" dirty="0"/>
              <a:t>500 </a:t>
            </a:r>
            <a:r>
              <a:rPr lang="sv-SE" dirty="0" err="1"/>
              <a:t>phd</a:t>
            </a:r>
            <a:r>
              <a:rPr lang="sv-SE" dirty="0"/>
              <a:t>/post-</a:t>
            </a:r>
            <a:r>
              <a:rPr lang="sv-SE" dirty="0" err="1"/>
              <a:t>doc</a:t>
            </a:r>
            <a:r>
              <a:rPr lang="sv-SE" dirty="0"/>
              <a:t> students</a:t>
            </a:r>
          </a:p>
          <a:p>
            <a:endParaRPr lang="sv-SE" dirty="0"/>
          </a:p>
          <a:p>
            <a:r>
              <a:rPr lang="sv-SE" b="1" dirty="0" err="1"/>
              <a:t>Infrastructure</a:t>
            </a:r>
            <a:r>
              <a:rPr lang="sv-SE" b="1" dirty="0"/>
              <a:t>: </a:t>
            </a:r>
            <a:r>
              <a:rPr lang="sv-SE" b="0" dirty="0"/>
              <a:t>800 </a:t>
            </a:r>
            <a:r>
              <a:rPr lang="sv-SE" b="0" dirty="0" err="1"/>
              <a:t>compute</a:t>
            </a:r>
            <a:r>
              <a:rPr lang="sv-SE" b="0" dirty="0"/>
              <a:t> </a:t>
            </a:r>
            <a:r>
              <a:rPr lang="sv-SE" b="0" dirty="0" err="1"/>
              <a:t>projects</a:t>
            </a:r>
            <a:endParaRPr lang="sv-SE" b="0" dirty="0"/>
          </a:p>
          <a:p>
            <a:r>
              <a:rPr lang="sv-SE" b="0" dirty="0"/>
              <a:t>200 software and </a:t>
            </a:r>
            <a:r>
              <a:rPr lang="sv-SE" b="0" dirty="0" err="1"/>
              <a:t>databases</a:t>
            </a:r>
            <a:endParaRPr lang="sv-SE" b="0" dirty="0"/>
          </a:p>
          <a:p>
            <a:r>
              <a:rPr lang="sv-SE" b="0" dirty="0"/>
              <a:t>Publishing data </a:t>
            </a:r>
            <a:r>
              <a:rPr lang="sv-SE" b="0" dirty="0" err="1"/>
              <a:t>repositories</a:t>
            </a:r>
            <a:endParaRPr lang="sv-SE" b="1" dirty="0"/>
          </a:p>
        </p:txBody>
      </p:sp>
      <p:sp>
        <p:nvSpPr>
          <p:cNvPr id="4" name="Slide Number Placeholder 3"/>
          <p:cNvSpPr>
            <a:spLocks noGrp="1"/>
          </p:cNvSpPr>
          <p:nvPr>
            <p:ph type="sldNum" sz="quarter" idx="5"/>
          </p:nvPr>
        </p:nvSpPr>
        <p:spPr/>
        <p:txBody>
          <a:bodyPr/>
          <a:lstStyle/>
          <a:p>
            <a:fld id="{1E762705-FE72-8148-8477-D0B45EFE94EC}" type="slidenum">
              <a:rPr lang="sv-SE" smtClean="0"/>
              <a:t>4</a:t>
            </a:fld>
            <a:endParaRPr lang="sv-SE"/>
          </a:p>
        </p:txBody>
      </p:sp>
    </p:spTree>
    <p:extLst>
      <p:ext uri="{BB962C8B-B14F-4D97-AF65-F5344CB8AC3E}">
        <p14:creationId xmlns:p14="http://schemas.microsoft.com/office/powerpoint/2010/main" val="27884641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5"/>
          </p:nvPr>
        </p:nvSpPr>
        <p:spPr/>
        <p:txBody>
          <a:bodyPr/>
          <a:lstStyle/>
          <a:p>
            <a:fld id="{1E762705-FE72-8148-8477-D0B45EFE94EC}" type="slidenum">
              <a:rPr lang="sv-SE" smtClean="0"/>
              <a:t>5</a:t>
            </a:fld>
            <a:endParaRPr lang="sv-SE"/>
          </a:p>
        </p:txBody>
      </p:sp>
    </p:spTree>
    <p:extLst>
      <p:ext uri="{BB962C8B-B14F-4D97-AF65-F5344CB8AC3E}">
        <p14:creationId xmlns:p14="http://schemas.microsoft.com/office/powerpoint/2010/main" val="2151242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sv-SE" dirty="0"/>
              <a:t>Project Planning</a:t>
            </a:r>
          </a:p>
          <a:p>
            <a:pPr marL="0" indent="0">
              <a:buFont typeface="Arial" panose="020B0604020202020204" pitchFamily="34" charset="0"/>
              <a:buNone/>
            </a:pPr>
            <a:r>
              <a:rPr lang="en-GB" dirty="0"/>
              <a:t>-Metadata</a:t>
            </a:r>
          </a:p>
          <a:p>
            <a:pPr marL="0" indent="0">
              <a:buFont typeface="Arial" panose="020B0604020202020204" pitchFamily="34" charset="0"/>
              <a:buNone/>
            </a:pPr>
            <a:r>
              <a:rPr lang="en-GB" dirty="0"/>
              <a:t>-File formats</a:t>
            </a:r>
          </a:p>
          <a:p>
            <a:pPr marL="0" indent="0">
              <a:buFont typeface="Arial" panose="020B0604020202020204" pitchFamily="34" charset="0"/>
              <a:buNone/>
            </a:pPr>
            <a:r>
              <a:rPr lang="en-GB" dirty="0"/>
              <a:t>-Licensing</a:t>
            </a:r>
            <a:endParaRPr lang="en-GB" i="0" dirty="0"/>
          </a:p>
          <a:p>
            <a:pPr marL="0" indent="0">
              <a:buFont typeface="Arial" panose="020B0604020202020204" pitchFamily="34" charset="0"/>
              <a:buNone/>
            </a:pPr>
            <a:r>
              <a:rPr lang="en-GB" i="1" dirty="0"/>
              <a:t>-Data Management Plans</a:t>
            </a:r>
            <a:endParaRPr lang="en-GB" dirty="0"/>
          </a:p>
          <a:p>
            <a:pPr marL="0" indent="0">
              <a:buFont typeface="Arial" panose="020B0604020202020204" pitchFamily="34" charset="0"/>
              <a:buNone/>
            </a:pPr>
            <a:endParaRPr lang="sv-SE" dirty="0"/>
          </a:p>
          <a:p>
            <a:pPr marL="101600" marR="0" lvl="0" indent="0" algn="l" rtl="0">
              <a:lnSpc>
                <a:spcPct val="100000"/>
              </a:lnSpc>
              <a:spcBef>
                <a:spcPts val="400"/>
              </a:spcBef>
              <a:spcAft>
                <a:spcPts val="0"/>
              </a:spcAft>
              <a:buClr>
                <a:schemeClr val="dk1"/>
              </a:buClr>
              <a:buSzPts val="2000"/>
              <a:buFont typeface="Arial"/>
              <a:buNone/>
            </a:pPr>
            <a:r>
              <a:rPr lang="en-GB" dirty="0"/>
              <a:t>Data publication and submission</a:t>
            </a:r>
          </a:p>
          <a:p>
            <a:pPr marL="101600" marR="0" lvl="0" indent="0" algn="l" rtl="0">
              <a:lnSpc>
                <a:spcPct val="100000"/>
              </a:lnSpc>
              <a:spcBef>
                <a:spcPts val="400"/>
              </a:spcBef>
              <a:spcAft>
                <a:spcPts val="0"/>
              </a:spcAft>
              <a:buClr>
                <a:schemeClr val="dk1"/>
              </a:buClr>
              <a:buSzPts val="2000"/>
              <a:buFont typeface="Arial"/>
              <a:buNone/>
            </a:pPr>
            <a:r>
              <a:rPr lang="en-GB" dirty="0"/>
              <a:t>-Support submissions to public repositories</a:t>
            </a:r>
          </a:p>
          <a:p>
            <a:pPr marL="101600" marR="0" lvl="0" indent="0" algn="l" rtl="0">
              <a:lnSpc>
                <a:spcPct val="100000"/>
              </a:lnSpc>
              <a:spcBef>
                <a:spcPts val="400"/>
              </a:spcBef>
              <a:spcAft>
                <a:spcPts val="0"/>
              </a:spcAft>
              <a:buClr>
                <a:schemeClr val="dk1"/>
              </a:buClr>
              <a:buSzPts val="2000"/>
              <a:buFont typeface="Arial"/>
              <a:buNone/>
            </a:pPr>
            <a:r>
              <a:rPr lang="en-GB" dirty="0"/>
              <a:t>- DOIs to dataset (if needed)</a:t>
            </a:r>
          </a:p>
          <a:p>
            <a:endParaRPr lang="sv-SE" dirty="0"/>
          </a:p>
        </p:txBody>
      </p:sp>
      <p:sp>
        <p:nvSpPr>
          <p:cNvPr id="4" name="Slide Number Placeholder 3"/>
          <p:cNvSpPr>
            <a:spLocks noGrp="1"/>
          </p:cNvSpPr>
          <p:nvPr>
            <p:ph type="sldNum" sz="quarter" idx="5"/>
          </p:nvPr>
        </p:nvSpPr>
        <p:spPr/>
        <p:txBody>
          <a:bodyPr/>
          <a:lstStyle/>
          <a:p>
            <a:fld id="{1E762705-FE72-8148-8477-D0B45EFE94EC}" type="slidenum">
              <a:rPr lang="sv-SE" smtClean="0"/>
              <a:t>6</a:t>
            </a:fld>
            <a:endParaRPr lang="sv-SE"/>
          </a:p>
        </p:txBody>
      </p:sp>
    </p:spTree>
    <p:extLst>
      <p:ext uri="{BB962C8B-B14F-4D97-AF65-F5344CB8AC3E}">
        <p14:creationId xmlns:p14="http://schemas.microsoft.com/office/powerpoint/2010/main" val="26514143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7dded9cfdc_0_9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7dded9cfd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u="sng" dirty="0">
                <a:solidFill>
                  <a:schemeClr val="hlink"/>
                </a:solidFill>
                <a:hlinkClick r:id="rId3"/>
              </a:rPr>
              <a:t>https://www.vr.se/english/calls-and-decisions/grant-terms-and-conditions/data-management-plan.html</a:t>
            </a:r>
            <a:endParaRPr lang="en-GB" sz="1200" dirty="0"/>
          </a:p>
          <a:p>
            <a:pPr marL="0" lvl="0" indent="0" algn="l" rtl="0">
              <a:spcBef>
                <a:spcPts val="0"/>
              </a:spcBef>
              <a:spcAft>
                <a:spcPts val="0"/>
              </a:spcAft>
              <a:buNone/>
            </a:pPr>
            <a:endParaRPr dirty="0"/>
          </a:p>
        </p:txBody>
      </p:sp>
      <p:sp>
        <p:nvSpPr>
          <p:cNvPr id="109" name="Google Shape;109;g7dded9cfdc_0_96:notes"/>
          <p:cNvSpPr txBox="1">
            <a:spLocks noGrp="1"/>
          </p:cNvSpPr>
          <p:nvPr>
            <p:ph type="sldNum" idx="12"/>
          </p:nvPr>
        </p:nvSpPr>
        <p:spPr>
          <a:xfrm>
            <a:off x="3884613" y="8685213"/>
            <a:ext cx="29718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200"/>
              <a:buFont typeface="Arial"/>
              <a:buNone/>
            </a:pPr>
            <a:fld id="{00000000-1234-1234-1234-123412341234}" type="slidenum">
              <a:rPr lang="en-GB"/>
              <a:t>7</a:t>
            </a:fld>
            <a:endParaRPr/>
          </a:p>
        </p:txBody>
      </p:sp>
    </p:spTree>
    <p:extLst>
      <p:ext uri="{BB962C8B-B14F-4D97-AF65-F5344CB8AC3E}">
        <p14:creationId xmlns:p14="http://schemas.microsoft.com/office/powerpoint/2010/main" val="24012485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7dded9cfdc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g7dded9cfdc_0_10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092118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7dded9cfdc_0_10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7dded9cfdc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g7dded9cfdc_0_103:notes"/>
          <p:cNvSpPr txBox="1">
            <a:spLocks noGrp="1"/>
          </p:cNvSpPr>
          <p:nvPr>
            <p:ph type="sldNum" idx="12"/>
          </p:nvPr>
        </p:nvSpPr>
        <p:spPr>
          <a:xfrm>
            <a:off x="3884613" y="8685213"/>
            <a:ext cx="29718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200"/>
              <a:buFont typeface="Arial"/>
              <a:buNone/>
            </a:pPr>
            <a:fld id="{00000000-1234-1234-1234-123412341234}" type="slidenum">
              <a:rPr lang="en-GB"/>
              <a:t>10</a:t>
            </a:fld>
            <a:endParaRPr/>
          </a:p>
        </p:txBody>
      </p:sp>
    </p:spTree>
    <p:extLst>
      <p:ext uri="{BB962C8B-B14F-4D97-AF65-F5344CB8AC3E}">
        <p14:creationId xmlns:p14="http://schemas.microsoft.com/office/powerpoint/2010/main" val="2233428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28650" y="2177149"/>
            <a:ext cx="7886700" cy="1325563"/>
          </a:xfrm>
          <a:prstGeom prst="rect">
            <a:avLst/>
          </a:prstGeom>
        </p:spPr>
        <p:txBody>
          <a:bodyPr/>
          <a:lstStyle>
            <a:lvl1pPr>
              <a:defRPr sz="3300"/>
            </a:lvl1pPr>
          </a:lstStyle>
          <a:p>
            <a:r>
              <a:rPr lang="en-US" dirty="0" err="1"/>
              <a:t>Frontpage</a:t>
            </a:r>
            <a:r>
              <a:rPr lang="en-US" dirty="0"/>
              <a:t> title</a:t>
            </a:r>
          </a:p>
        </p:txBody>
      </p:sp>
      <p:sp>
        <p:nvSpPr>
          <p:cNvPr id="4" name="TextBox 3"/>
          <p:cNvSpPr txBox="1"/>
          <p:nvPr/>
        </p:nvSpPr>
        <p:spPr>
          <a:xfrm>
            <a:off x="628650" y="4160940"/>
            <a:ext cx="7886700" cy="715581"/>
          </a:xfrm>
          <a:prstGeom prst="rect">
            <a:avLst/>
          </a:prstGeom>
          <a:noFill/>
        </p:spPr>
        <p:txBody>
          <a:bodyPr wrap="square" rtlCol="0">
            <a:spAutoFit/>
          </a:bodyPr>
          <a:lstStyle/>
          <a:p>
            <a:pPr algn="ctr"/>
            <a:r>
              <a:rPr lang="en-US" sz="1350" dirty="0" err="1">
                <a:solidFill>
                  <a:schemeClr val="tx1"/>
                </a:solidFill>
              </a:rPr>
              <a:t>Firstname</a:t>
            </a:r>
            <a:r>
              <a:rPr lang="en-US" sz="1350" baseline="0" dirty="0">
                <a:solidFill>
                  <a:schemeClr val="tx1"/>
                </a:solidFill>
              </a:rPr>
              <a:t> </a:t>
            </a:r>
            <a:r>
              <a:rPr lang="en-US" sz="1350" baseline="0" dirty="0" err="1">
                <a:solidFill>
                  <a:schemeClr val="tx1"/>
                </a:solidFill>
              </a:rPr>
              <a:t>Lastname</a:t>
            </a:r>
            <a:endParaRPr lang="en-US" sz="1350" baseline="0" dirty="0">
              <a:solidFill>
                <a:schemeClr val="tx1"/>
              </a:solidFill>
            </a:endParaRPr>
          </a:p>
          <a:p>
            <a:pPr algn="ctr"/>
            <a:endParaRPr lang="en-US" sz="1350" baseline="0" dirty="0">
              <a:solidFill>
                <a:schemeClr val="tx1"/>
              </a:solidFill>
            </a:endParaRPr>
          </a:p>
          <a:p>
            <a:pPr algn="ctr"/>
            <a:r>
              <a:rPr lang="en-US" sz="1350" baseline="0" dirty="0" err="1">
                <a:solidFill>
                  <a:schemeClr val="tx1"/>
                </a:solidFill>
              </a:rPr>
              <a:t>Firstname.Lastname@NBIS.se</a:t>
            </a:r>
            <a:endParaRPr lang="en-US" sz="1350" dirty="0">
              <a:solidFill>
                <a:schemeClr val="tx1"/>
              </a:solidFill>
            </a:endParaRPr>
          </a:p>
        </p:txBody>
      </p:sp>
    </p:spTree>
    <p:extLst>
      <p:ext uri="{BB962C8B-B14F-4D97-AF65-F5344CB8AC3E}">
        <p14:creationId xmlns:p14="http://schemas.microsoft.com/office/powerpoint/2010/main" val="1626295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4" name="Platshållare för innehåll 2"/>
          <p:cNvSpPr>
            <a:spLocks noGrp="1"/>
          </p:cNvSpPr>
          <p:nvPr>
            <p:ph sz="half" idx="1"/>
          </p:nvPr>
        </p:nvSpPr>
        <p:spPr>
          <a:xfrm>
            <a:off x="324970" y="1778466"/>
            <a:ext cx="4032000" cy="4554000"/>
          </a:xfrm>
          <a:prstGeom prst="rect">
            <a:avLst/>
          </a:prstGeom>
        </p:spPr>
        <p:txBody>
          <a:bodyPr lIns="0" tIns="0" rIns="0" bIns="0">
            <a:normAutofit/>
          </a:bodyPr>
          <a:lstStyle>
            <a:lvl1pPr>
              <a:defRPr sz="1500"/>
            </a:lvl1pPr>
            <a:lvl2pPr>
              <a:defRPr sz="1500"/>
            </a:lvl2pPr>
            <a:lvl3pPr>
              <a:defRPr sz="1500"/>
            </a:lvl3pPr>
            <a:lvl4pPr>
              <a:defRPr sz="1500"/>
            </a:lvl4pPr>
            <a:lvl5pPr>
              <a:defRPr sz="150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5" name="Platshållare för innehåll 3"/>
          <p:cNvSpPr>
            <a:spLocks noGrp="1"/>
          </p:cNvSpPr>
          <p:nvPr>
            <p:ph sz="half" idx="2"/>
          </p:nvPr>
        </p:nvSpPr>
        <p:spPr>
          <a:xfrm>
            <a:off x="4756495" y="1778466"/>
            <a:ext cx="4032000" cy="4554000"/>
          </a:xfrm>
          <a:prstGeom prst="rect">
            <a:avLst/>
          </a:prstGeom>
        </p:spPr>
        <p:txBody>
          <a:bodyPr lIns="0" tIns="0" bIns="0">
            <a:normAutofit/>
          </a:bodyPr>
          <a:lstStyle>
            <a:lvl1pPr>
              <a:defRPr sz="1500"/>
            </a:lvl1pPr>
            <a:lvl2pPr>
              <a:defRPr sz="1500"/>
            </a:lvl2pPr>
            <a:lvl3pPr>
              <a:defRPr sz="1500"/>
            </a:lvl3pPr>
            <a:lvl4pPr>
              <a:defRPr sz="1500"/>
            </a:lvl4pPr>
            <a:lvl5pPr>
              <a:defRPr sz="150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7" name="Title 6"/>
          <p:cNvSpPr>
            <a:spLocks noGrp="1"/>
          </p:cNvSpPr>
          <p:nvPr>
            <p:ph type="title"/>
          </p:nvPr>
        </p:nvSpPr>
        <p:spPr>
          <a:xfrm>
            <a:off x="1996581" y="318784"/>
            <a:ext cx="4630723" cy="121640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374901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Rubrikbild">
    <p:spTree>
      <p:nvGrpSpPr>
        <p:cNvPr id="1" name=""/>
        <p:cNvGrpSpPr/>
        <p:nvPr/>
      </p:nvGrpSpPr>
      <p:grpSpPr>
        <a:xfrm>
          <a:off x="0" y="0"/>
          <a:ext cx="0" cy="0"/>
          <a:chOff x="0" y="0"/>
          <a:chExt cx="0" cy="0"/>
        </a:xfrm>
      </p:grpSpPr>
      <p:sp>
        <p:nvSpPr>
          <p:cNvPr id="14" name="Platshållare för text 13"/>
          <p:cNvSpPr>
            <a:spLocks noGrp="1"/>
          </p:cNvSpPr>
          <p:nvPr>
            <p:ph type="body" sz="quarter" idx="14" hasCustomPrompt="1"/>
          </p:nvPr>
        </p:nvSpPr>
        <p:spPr>
          <a:xfrm>
            <a:off x="307887" y="1859999"/>
            <a:ext cx="4541843" cy="1898294"/>
          </a:xfrm>
          <a:prstGeom prst="rect">
            <a:avLst/>
          </a:prstGeom>
        </p:spPr>
        <p:txBody>
          <a:bodyPr wrap="square">
            <a:noAutofit/>
          </a:bodyPr>
          <a:lstStyle>
            <a:lvl1pPr marL="0" indent="0" algn="l" rtl="0">
              <a:spcBef>
                <a:spcPts val="0"/>
              </a:spcBef>
              <a:buNone/>
              <a:defRPr lang="sv-SE" sz="1800" b="0" strike="noStrike" cap="none" baseline="0" smtClean="0">
                <a:solidFill>
                  <a:schemeClr val="tx1"/>
                </a:solidFill>
                <a:latin typeface="+mn-lt"/>
              </a:defRPr>
            </a:lvl1pPr>
          </a:lstStyle>
          <a:p>
            <a:pPr rtl="0"/>
            <a:r>
              <a:rPr lang="sv-SE" sz="1500" baseline="30000" dirty="0" err="1">
                <a:solidFill>
                  <a:srgbClr val="000000"/>
                </a:solidFill>
                <a:latin typeface="ArialMT"/>
              </a:rPr>
              <a:t>SciLifeLab</a:t>
            </a:r>
            <a:r>
              <a:rPr lang="sv-SE" sz="1500" baseline="30000" dirty="0">
                <a:solidFill>
                  <a:srgbClr val="000000"/>
                </a:solidFill>
                <a:latin typeface="ArialMT"/>
              </a:rPr>
              <a:t> has </a:t>
            </a:r>
            <a:r>
              <a:rPr lang="sv-SE" sz="1500" baseline="30000" dirty="0" err="1">
                <a:solidFill>
                  <a:srgbClr val="000000"/>
                </a:solidFill>
                <a:latin typeface="ArialMT"/>
              </a:rPr>
              <a:t>been</a:t>
            </a:r>
            <a:r>
              <a:rPr lang="sv-SE" sz="1500" baseline="30000" dirty="0">
                <a:solidFill>
                  <a:srgbClr val="000000"/>
                </a:solidFill>
                <a:latin typeface="ArialMT"/>
              </a:rPr>
              <a:t> </a:t>
            </a:r>
            <a:r>
              <a:rPr lang="sv-SE" sz="1500" baseline="30000" dirty="0" err="1">
                <a:solidFill>
                  <a:srgbClr val="000000"/>
                </a:solidFill>
                <a:latin typeface="ArialMT"/>
              </a:rPr>
              <a:t>created</a:t>
            </a:r>
            <a:r>
              <a:rPr lang="sv-SE" sz="1500" baseline="30000" dirty="0">
                <a:solidFill>
                  <a:srgbClr val="000000"/>
                </a:solidFill>
                <a:latin typeface="ArialMT"/>
              </a:rPr>
              <a:t> by the </a:t>
            </a:r>
            <a:r>
              <a:rPr lang="sv-SE" sz="1500" baseline="30000" dirty="0" err="1">
                <a:solidFill>
                  <a:srgbClr val="000000"/>
                </a:solidFill>
                <a:latin typeface="ArialMT"/>
              </a:rPr>
              <a:t>coordinated</a:t>
            </a:r>
            <a:r>
              <a:rPr lang="sv-SE" sz="1500" baseline="30000" dirty="0">
                <a:solidFill>
                  <a:srgbClr val="000000"/>
                </a:solidFill>
                <a:latin typeface="ArialMT"/>
              </a:rPr>
              <a:t> </a:t>
            </a:r>
            <a:br>
              <a:rPr lang="sv-SE" sz="1500" baseline="30000" dirty="0">
                <a:solidFill>
                  <a:srgbClr val="000000"/>
                </a:solidFill>
                <a:latin typeface="ArialMT"/>
              </a:rPr>
            </a:br>
            <a:r>
              <a:rPr lang="sv-SE" sz="1500" baseline="30000" dirty="0" err="1">
                <a:solidFill>
                  <a:srgbClr val="000000"/>
                </a:solidFill>
                <a:latin typeface="ArialMT"/>
              </a:rPr>
              <a:t>effort</a:t>
            </a:r>
            <a:r>
              <a:rPr lang="sv-SE" sz="1500" baseline="30000" dirty="0">
                <a:solidFill>
                  <a:srgbClr val="000000"/>
                </a:solidFill>
                <a:latin typeface="ArialMT"/>
              </a:rPr>
              <a:t> of </a:t>
            </a:r>
            <a:r>
              <a:rPr lang="sv-SE" sz="1500" baseline="30000" dirty="0" err="1">
                <a:solidFill>
                  <a:srgbClr val="000000"/>
                </a:solidFill>
                <a:latin typeface="ArialMT"/>
              </a:rPr>
              <a:t>four</a:t>
            </a:r>
            <a:r>
              <a:rPr lang="sv-SE" sz="1500" baseline="30000" dirty="0">
                <a:solidFill>
                  <a:srgbClr val="000000"/>
                </a:solidFill>
                <a:latin typeface="ArialMT"/>
              </a:rPr>
              <a:t> </a:t>
            </a:r>
            <a:r>
              <a:rPr lang="sv-SE" sz="1500" baseline="30000" dirty="0" err="1">
                <a:solidFill>
                  <a:srgbClr val="000000"/>
                </a:solidFill>
                <a:latin typeface="ArialMT"/>
              </a:rPr>
              <a:t>universities</a:t>
            </a:r>
            <a:r>
              <a:rPr lang="sv-SE" sz="1500" baseline="30000" dirty="0">
                <a:solidFill>
                  <a:srgbClr val="000000"/>
                </a:solidFill>
                <a:latin typeface="ArialMT"/>
              </a:rPr>
              <a:t> in Stockholm and Uppsala: Stockholm University, the Karolinska Institutet, KTH Royal </a:t>
            </a:r>
            <a:r>
              <a:rPr lang="sv-SE" sz="1500" baseline="30000" dirty="0" err="1">
                <a:solidFill>
                  <a:srgbClr val="000000"/>
                </a:solidFill>
                <a:latin typeface="ArialMT"/>
              </a:rPr>
              <a:t>Institute</a:t>
            </a:r>
            <a:r>
              <a:rPr lang="sv-SE" sz="1500" baseline="30000" dirty="0">
                <a:solidFill>
                  <a:srgbClr val="000000"/>
                </a:solidFill>
                <a:latin typeface="ArialMT"/>
              </a:rPr>
              <a:t> of Technology and Uppsala University.</a:t>
            </a:r>
          </a:p>
        </p:txBody>
      </p:sp>
      <p:pic>
        <p:nvPicPr>
          <p:cNvPr id="8" name="Bildobjekt 7" descr="universitet_logotyper_liggande.png"/>
          <p:cNvPicPr>
            <a:picLocks noChangeAspect="1"/>
          </p:cNvPicPr>
          <p:nvPr/>
        </p:nvPicPr>
        <p:blipFill>
          <a:blip r:embed="rId2"/>
          <a:stretch>
            <a:fillRect/>
          </a:stretch>
        </p:blipFill>
        <p:spPr>
          <a:xfrm>
            <a:off x="2200370" y="543987"/>
            <a:ext cx="3222111" cy="616251"/>
          </a:xfrm>
          <a:prstGeom prst="rect">
            <a:avLst/>
          </a:prstGeom>
        </p:spPr>
      </p:pic>
    </p:spTree>
    <p:extLst>
      <p:ext uri="{BB962C8B-B14F-4D97-AF65-F5344CB8AC3E}">
        <p14:creationId xmlns:p14="http://schemas.microsoft.com/office/powerpoint/2010/main" val="3466289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09C75-5FC3-9443-BB0F-528E34945FA4}"/>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sv-SE"/>
          </a:p>
        </p:txBody>
      </p:sp>
      <p:sp>
        <p:nvSpPr>
          <p:cNvPr id="3" name="Subtitle 2">
            <a:extLst>
              <a:ext uri="{FF2B5EF4-FFF2-40B4-BE49-F238E27FC236}">
                <a16:creationId xmlns:a16="http://schemas.microsoft.com/office/drawing/2014/main" id="{DD993A12-3E72-4A4C-B531-0A57939C792B}"/>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sv-SE"/>
          </a:p>
        </p:txBody>
      </p:sp>
      <p:sp>
        <p:nvSpPr>
          <p:cNvPr id="4" name="Date Placeholder 3">
            <a:extLst>
              <a:ext uri="{FF2B5EF4-FFF2-40B4-BE49-F238E27FC236}">
                <a16:creationId xmlns:a16="http://schemas.microsoft.com/office/drawing/2014/main" id="{CC70110E-A94C-5545-AFBD-D4E21D97BA65}"/>
              </a:ext>
            </a:extLst>
          </p:cNvPr>
          <p:cNvSpPr>
            <a:spLocks noGrp="1"/>
          </p:cNvSpPr>
          <p:nvPr>
            <p:ph type="dt" sz="half" idx="10"/>
          </p:nvPr>
        </p:nvSpPr>
        <p:spPr/>
        <p:txBody>
          <a:bodyPr/>
          <a:lstStyle/>
          <a:p>
            <a:fld id="{16B38E74-1941-3D4A-95DA-0F4826A9CD7D}" type="datetime1">
              <a:rPr lang="sv-SE" smtClean="0"/>
              <a:t>2020-02-12</a:t>
            </a:fld>
            <a:endParaRPr lang="sv-SE"/>
          </a:p>
        </p:txBody>
      </p:sp>
      <p:sp>
        <p:nvSpPr>
          <p:cNvPr id="5" name="Footer Placeholder 4">
            <a:extLst>
              <a:ext uri="{FF2B5EF4-FFF2-40B4-BE49-F238E27FC236}">
                <a16:creationId xmlns:a16="http://schemas.microsoft.com/office/drawing/2014/main" id="{90DA9C7F-85B6-0942-81E7-3F897F782C93}"/>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95C72D82-0127-AA49-9B4B-55AC5AC91EFC}"/>
              </a:ext>
            </a:extLst>
          </p:cNvPr>
          <p:cNvSpPr>
            <a:spLocks noGrp="1"/>
          </p:cNvSpPr>
          <p:nvPr>
            <p:ph type="sldNum" sz="quarter" idx="12"/>
          </p:nvPr>
        </p:nvSpPr>
        <p:spPr/>
        <p:txBody>
          <a:bodyPr/>
          <a:lstStyle/>
          <a:p>
            <a:fld id="{C9D28B98-706B-3245-BFC8-DCB7CD663CC6}" type="slidenum">
              <a:rPr lang="sv-SE" smtClean="0"/>
              <a:t>‹#›</a:t>
            </a:fld>
            <a:endParaRPr lang="sv-SE"/>
          </a:p>
        </p:txBody>
      </p:sp>
    </p:spTree>
    <p:extLst>
      <p:ext uri="{BB962C8B-B14F-4D97-AF65-F5344CB8AC3E}">
        <p14:creationId xmlns:p14="http://schemas.microsoft.com/office/powerpoint/2010/main" val="38585706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Rubrikbild">
    <p:spTree>
      <p:nvGrpSpPr>
        <p:cNvPr id="1" name=""/>
        <p:cNvGrpSpPr/>
        <p:nvPr/>
      </p:nvGrpSpPr>
      <p:grpSpPr>
        <a:xfrm>
          <a:off x="0" y="0"/>
          <a:ext cx="0" cy="0"/>
          <a:chOff x="0" y="0"/>
          <a:chExt cx="0" cy="0"/>
        </a:xfrm>
      </p:grpSpPr>
      <p:sp>
        <p:nvSpPr>
          <p:cNvPr id="4" name="Platshållare för text 2"/>
          <p:cNvSpPr>
            <a:spLocks noGrp="1"/>
          </p:cNvSpPr>
          <p:nvPr>
            <p:ph idx="1" hasCustomPrompt="1"/>
          </p:nvPr>
        </p:nvSpPr>
        <p:spPr>
          <a:xfrm>
            <a:off x="260389" y="1518407"/>
            <a:ext cx="8640000" cy="4680000"/>
          </a:xfrm>
          <a:prstGeom prst="rect">
            <a:avLst/>
          </a:prstGeom>
        </p:spPr>
        <p:txBody>
          <a:bodyPr vert="horz" lIns="0" tIns="0" rIns="0" bIns="0" rtlCol="0">
            <a:normAutofit/>
          </a:bodyPr>
          <a:lstStyle/>
          <a:p>
            <a:pPr lvl="0"/>
            <a:r>
              <a:rPr lang="sv-SE" dirty="0"/>
              <a:t>Klicka här för att ändra format på bakgrundstexten</a:t>
            </a:r>
          </a:p>
          <a:p>
            <a:pPr lvl="1"/>
            <a:endParaRPr lang="sv-SE" dirty="0"/>
          </a:p>
          <a:p>
            <a:pPr lvl="1"/>
            <a:r>
              <a:rPr lang="sv-SE" dirty="0"/>
              <a:t>Nivå två</a:t>
            </a:r>
          </a:p>
          <a:p>
            <a:pPr lvl="2"/>
            <a:r>
              <a:rPr lang="sv-SE" dirty="0"/>
              <a:t>Nivå tre</a:t>
            </a:r>
          </a:p>
          <a:p>
            <a:pPr lvl="3"/>
            <a:r>
              <a:rPr lang="sv-SE" dirty="0"/>
              <a:t>Nivå fyra</a:t>
            </a:r>
          </a:p>
          <a:p>
            <a:pPr lvl="4"/>
            <a:r>
              <a:rPr lang="sv-SE" dirty="0"/>
              <a:t>Nivå fem</a:t>
            </a:r>
          </a:p>
        </p:txBody>
      </p:sp>
      <p:sp>
        <p:nvSpPr>
          <p:cNvPr id="5" name="Title 4"/>
          <p:cNvSpPr>
            <a:spLocks noGrp="1"/>
          </p:cNvSpPr>
          <p:nvPr>
            <p:ph type="title"/>
          </p:nvPr>
        </p:nvSpPr>
        <p:spPr>
          <a:xfrm>
            <a:off x="1988191" y="365126"/>
            <a:ext cx="4991450" cy="783658"/>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41489879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3" name="Platshållare för innehåll 2"/>
          <p:cNvSpPr>
            <a:spLocks noGrp="1"/>
          </p:cNvSpPr>
          <p:nvPr>
            <p:ph sz="half" idx="1"/>
          </p:nvPr>
        </p:nvSpPr>
        <p:spPr>
          <a:xfrm>
            <a:off x="324970" y="1510018"/>
            <a:ext cx="4032000" cy="4680000"/>
          </a:xfrm>
          <a:prstGeom prst="rect">
            <a:avLst/>
          </a:prstGeom>
        </p:spPr>
        <p:txBody>
          <a:bodyPr lIns="0" tIns="0" rIns="0" bIns="0">
            <a:normAutofit/>
          </a:bodyPr>
          <a:lstStyle>
            <a:lvl1pPr>
              <a:defRPr sz="1500"/>
            </a:lvl1pPr>
            <a:lvl2pPr>
              <a:defRPr sz="1500"/>
            </a:lvl2pPr>
            <a:lvl3pPr>
              <a:defRPr sz="1500"/>
            </a:lvl3pPr>
            <a:lvl4pPr>
              <a:defRPr sz="1500"/>
            </a:lvl4pPr>
            <a:lvl5pPr>
              <a:defRPr sz="150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4" name="Platshållare för innehåll 3"/>
          <p:cNvSpPr>
            <a:spLocks noGrp="1"/>
          </p:cNvSpPr>
          <p:nvPr>
            <p:ph sz="half" idx="2"/>
          </p:nvPr>
        </p:nvSpPr>
        <p:spPr>
          <a:xfrm>
            <a:off x="4756495" y="1510018"/>
            <a:ext cx="4032000" cy="4680000"/>
          </a:xfrm>
          <a:prstGeom prst="rect">
            <a:avLst/>
          </a:prstGeom>
        </p:spPr>
        <p:txBody>
          <a:bodyPr lIns="0" tIns="0" bIns="0">
            <a:normAutofit/>
          </a:bodyPr>
          <a:lstStyle>
            <a:lvl1pPr>
              <a:defRPr sz="1500"/>
            </a:lvl1pPr>
            <a:lvl2pPr>
              <a:defRPr sz="1500"/>
            </a:lvl2pPr>
            <a:lvl3pPr>
              <a:defRPr sz="1500"/>
            </a:lvl3pPr>
            <a:lvl4pPr>
              <a:defRPr sz="1500"/>
            </a:lvl4pPr>
            <a:lvl5pPr>
              <a:defRPr sz="150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5" name="Title 4"/>
          <p:cNvSpPr>
            <a:spLocks noGrp="1"/>
          </p:cNvSpPr>
          <p:nvPr>
            <p:ph type="title"/>
          </p:nvPr>
        </p:nvSpPr>
        <p:spPr>
          <a:xfrm>
            <a:off x="1988191" y="365126"/>
            <a:ext cx="4991450" cy="783658"/>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41283246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09C75-5FC3-9443-BB0F-528E34945FA4}"/>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sv-SE"/>
          </a:p>
        </p:txBody>
      </p:sp>
      <p:sp>
        <p:nvSpPr>
          <p:cNvPr id="3" name="Subtitle 2">
            <a:extLst>
              <a:ext uri="{FF2B5EF4-FFF2-40B4-BE49-F238E27FC236}">
                <a16:creationId xmlns:a16="http://schemas.microsoft.com/office/drawing/2014/main" id="{DD993A12-3E72-4A4C-B531-0A57939C792B}"/>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sv-SE"/>
          </a:p>
        </p:txBody>
      </p:sp>
      <p:sp>
        <p:nvSpPr>
          <p:cNvPr id="4" name="Date Placeholder 3">
            <a:extLst>
              <a:ext uri="{FF2B5EF4-FFF2-40B4-BE49-F238E27FC236}">
                <a16:creationId xmlns:a16="http://schemas.microsoft.com/office/drawing/2014/main" id="{CC70110E-A94C-5545-AFBD-D4E21D97BA65}"/>
              </a:ext>
            </a:extLst>
          </p:cNvPr>
          <p:cNvSpPr>
            <a:spLocks noGrp="1"/>
          </p:cNvSpPr>
          <p:nvPr>
            <p:ph type="dt" sz="half" idx="10"/>
          </p:nvPr>
        </p:nvSpPr>
        <p:spPr/>
        <p:txBody>
          <a:bodyPr/>
          <a:lstStyle/>
          <a:p>
            <a:fld id="{330A448E-01EA-8242-8E36-36E7BEAEEC52}" type="datetime1">
              <a:rPr lang="sv-SE" smtClean="0"/>
              <a:t>2020-02-12</a:t>
            </a:fld>
            <a:endParaRPr lang="sv-SE"/>
          </a:p>
        </p:txBody>
      </p:sp>
      <p:sp>
        <p:nvSpPr>
          <p:cNvPr id="5" name="Footer Placeholder 4">
            <a:extLst>
              <a:ext uri="{FF2B5EF4-FFF2-40B4-BE49-F238E27FC236}">
                <a16:creationId xmlns:a16="http://schemas.microsoft.com/office/drawing/2014/main" id="{90DA9C7F-85B6-0942-81E7-3F897F782C93}"/>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95C72D82-0127-AA49-9B4B-55AC5AC91EFC}"/>
              </a:ext>
            </a:extLst>
          </p:cNvPr>
          <p:cNvSpPr>
            <a:spLocks noGrp="1"/>
          </p:cNvSpPr>
          <p:nvPr>
            <p:ph type="sldNum" sz="quarter" idx="12"/>
          </p:nvPr>
        </p:nvSpPr>
        <p:spPr/>
        <p:txBody>
          <a:bodyPr/>
          <a:lstStyle/>
          <a:p>
            <a:fld id="{C9D28B98-706B-3245-BFC8-DCB7CD663CC6}" type="slidenum">
              <a:rPr lang="sv-SE" smtClean="0"/>
              <a:t>‹#›</a:t>
            </a:fld>
            <a:endParaRPr lang="sv-SE"/>
          </a:p>
        </p:txBody>
      </p:sp>
    </p:spTree>
    <p:extLst>
      <p:ext uri="{BB962C8B-B14F-4D97-AF65-F5344CB8AC3E}">
        <p14:creationId xmlns:p14="http://schemas.microsoft.com/office/powerpoint/2010/main" val="2909547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Rubrikbild">
    <p:spTree>
      <p:nvGrpSpPr>
        <p:cNvPr id="1" name=""/>
        <p:cNvGrpSpPr/>
        <p:nvPr/>
      </p:nvGrpSpPr>
      <p:grpSpPr>
        <a:xfrm>
          <a:off x="0" y="0"/>
          <a:ext cx="0" cy="0"/>
          <a:chOff x="0" y="0"/>
          <a:chExt cx="0" cy="0"/>
        </a:xfrm>
      </p:grpSpPr>
      <p:sp>
        <p:nvSpPr>
          <p:cNvPr id="8" name="Platshållare för text 2"/>
          <p:cNvSpPr>
            <a:spLocks noGrp="1"/>
          </p:cNvSpPr>
          <p:nvPr>
            <p:ph idx="1" hasCustomPrompt="1"/>
          </p:nvPr>
        </p:nvSpPr>
        <p:spPr>
          <a:xfrm>
            <a:off x="252000" y="1165480"/>
            <a:ext cx="8640000" cy="5040000"/>
          </a:xfrm>
          <a:prstGeom prst="rect">
            <a:avLst/>
          </a:prstGeom>
        </p:spPr>
        <p:txBody>
          <a:bodyPr vert="horz" lIns="0" tIns="0" rIns="0" bIns="0" rtlCol="0">
            <a:normAutofit/>
          </a:bodyPr>
          <a:lstStyle/>
          <a:p>
            <a:pPr lvl="0"/>
            <a:r>
              <a:rPr lang="sv-SE" dirty="0"/>
              <a:t>Klicka här för att ändra format på bakgrundstexten</a:t>
            </a:r>
          </a:p>
          <a:p>
            <a:pPr lvl="1"/>
            <a:endParaRPr lang="sv-SE" dirty="0"/>
          </a:p>
          <a:p>
            <a:pPr lvl="1"/>
            <a:r>
              <a:rPr lang="sv-SE" dirty="0"/>
              <a:t>Nivå två</a:t>
            </a:r>
          </a:p>
          <a:p>
            <a:pPr lvl="2"/>
            <a:r>
              <a:rPr lang="sv-SE" dirty="0"/>
              <a:t>Nivå tre</a:t>
            </a:r>
          </a:p>
          <a:p>
            <a:pPr lvl="3"/>
            <a:r>
              <a:rPr lang="sv-SE" dirty="0"/>
              <a:t>Nivå fyra</a:t>
            </a:r>
          </a:p>
          <a:p>
            <a:pPr lvl="4"/>
            <a:r>
              <a:rPr lang="sv-SE" dirty="0"/>
              <a:t>Nivå fem</a:t>
            </a:r>
          </a:p>
        </p:txBody>
      </p:sp>
      <p:sp>
        <p:nvSpPr>
          <p:cNvPr id="6" name="Title 5"/>
          <p:cNvSpPr>
            <a:spLocks noGrp="1"/>
          </p:cNvSpPr>
          <p:nvPr>
            <p:ph type="title"/>
          </p:nvPr>
        </p:nvSpPr>
        <p:spPr>
          <a:xfrm>
            <a:off x="1501629" y="365127"/>
            <a:ext cx="5486401" cy="537791"/>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864906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vå innehållsdelar">
    <p:spTree>
      <p:nvGrpSpPr>
        <p:cNvPr id="1" name=""/>
        <p:cNvGrpSpPr/>
        <p:nvPr/>
      </p:nvGrpSpPr>
      <p:grpSpPr>
        <a:xfrm>
          <a:off x="0" y="0"/>
          <a:ext cx="0" cy="0"/>
          <a:chOff x="0" y="0"/>
          <a:chExt cx="0" cy="0"/>
        </a:xfrm>
      </p:grpSpPr>
      <p:sp>
        <p:nvSpPr>
          <p:cNvPr id="3" name="Platshållare för innehåll 2"/>
          <p:cNvSpPr>
            <a:spLocks noGrp="1"/>
          </p:cNvSpPr>
          <p:nvPr>
            <p:ph sz="half" idx="1"/>
          </p:nvPr>
        </p:nvSpPr>
        <p:spPr>
          <a:xfrm>
            <a:off x="341748" y="1231601"/>
            <a:ext cx="3960000" cy="5040000"/>
          </a:xfrm>
          <a:prstGeom prst="rect">
            <a:avLst/>
          </a:prstGeom>
        </p:spPr>
        <p:txBody>
          <a:bodyPr lIns="0" tIns="0" rIns="0" bIns="0">
            <a:normAutofit/>
          </a:bodyPr>
          <a:lstStyle>
            <a:lvl1pPr>
              <a:defRPr sz="1500"/>
            </a:lvl1pPr>
            <a:lvl2pPr>
              <a:defRPr sz="1500"/>
            </a:lvl2pPr>
            <a:lvl3pPr>
              <a:defRPr sz="1500"/>
            </a:lvl3pPr>
            <a:lvl4pPr>
              <a:defRPr sz="1500"/>
            </a:lvl4pPr>
            <a:lvl5pPr>
              <a:defRPr sz="150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4" name="Platshållare för innehåll 3"/>
          <p:cNvSpPr>
            <a:spLocks noGrp="1"/>
          </p:cNvSpPr>
          <p:nvPr>
            <p:ph sz="half" idx="2"/>
          </p:nvPr>
        </p:nvSpPr>
        <p:spPr>
          <a:xfrm>
            <a:off x="4773273" y="1231601"/>
            <a:ext cx="3960000" cy="5040000"/>
          </a:xfrm>
          <a:prstGeom prst="rect">
            <a:avLst/>
          </a:prstGeom>
        </p:spPr>
        <p:txBody>
          <a:bodyPr lIns="0" tIns="0" bIns="0">
            <a:normAutofit/>
          </a:bodyPr>
          <a:lstStyle>
            <a:lvl1pPr>
              <a:defRPr sz="1500"/>
            </a:lvl1pPr>
            <a:lvl2pPr>
              <a:defRPr sz="1500"/>
            </a:lvl2pPr>
            <a:lvl3pPr>
              <a:defRPr sz="1500"/>
            </a:lvl3pPr>
            <a:lvl4pPr>
              <a:defRPr sz="1500"/>
            </a:lvl4pPr>
            <a:lvl5pPr>
              <a:defRPr sz="150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8" name="Title 7"/>
          <p:cNvSpPr>
            <a:spLocks noGrp="1"/>
          </p:cNvSpPr>
          <p:nvPr>
            <p:ph type="title"/>
          </p:nvPr>
        </p:nvSpPr>
        <p:spPr>
          <a:xfrm>
            <a:off x="1501629" y="365127"/>
            <a:ext cx="5486401" cy="537791"/>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518390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Rubrik och innehåll" type="obj">
  <p:cSld name="Rubrik och innehåll">
    <p:spTree>
      <p:nvGrpSpPr>
        <p:cNvPr id="1" name="Shape 57"/>
        <p:cNvGrpSpPr/>
        <p:nvPr/>
      </p:nvGrpSpPr>
      <p:grpSpPr>
        <a:xfrm>
          <a:off x="0" y="0"/>
          <a:ext cx="0" cy="0"/>
          <a:chOff x="0" y="0"/>
          <a:chExt cx="0" cy="0"/>
        </a:xfrm>
      </p:grpSpPr>
      <p:sp>
        <p:nvSpPr>
          <p:cNvPr id="58" name="Google Shape;58;p14"/>
          <p:cNvSpPr txBox="1">
            <a:spLocks noGrp="1"/>
          </p:cNvSpPr>
          <p:nvPr>
            <p:ph type="title"/>
          </p:nvPr>
        </p:nvSpPr>
        <p:spPr>
          <a:xfrm>
            <a:off x="1521980" y="207284"/>
            <a:ext cx="5437500" cy="6352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chemeClr val="dk1"/>
              </a:buClr>
              <a:buSzPts val="2800"/>
              <a:buFont typeface="Arial"/>
              <a:buNone/>
              <a:defRPr sz="2800" b="1" i="0" u="none" strike="noStrike" cap="none">
                <a:solidFill>
                  <a:schemeClr val="dk1"/>
                </a:solidFill>
                <a:latin typeface="Arial"/>
                <a:ea typeface="Arial"/>
                <a:cs typeface="Arial"/>
                <a:sym typeface="Arial"/>
              </a:defRPr>
            </a:lvl1pPr>
            <a:lvl2pPr lvl="1" algn="l" rtl="0">
              <a:lnSpc>
                <a:spcPct val="100000"/>
              </a:lnSpc>
              <a:spcBef>
                <a:spcPts val="0"/>
              </a:spcBef>
              <a:spcAft>
                <a:spcPts val="0"/>
              </a:spcAft>
              <a:buSzPts val="1400"/>
              <a:buNone/>
              <a:defRPr sz="1800"/>
            </a:lvl2pPr>
            <a:lvl3pPr lvl="2" algn="l" rtl="0">
              <a:lnSpc>
                <a:spcPct val="100000"/>
              </a:lnSpc>
              <a:spcBef>
                <a:spcPts val="0"/>
              </a:spcBef>
              <a:spcAft>
                <a:spcPts val="0"/>
              </a:spcAft>
              <a:buSzPts val="1400"/>
              <a:buNone/>
              <a:defRPr sz="1800"/>
            </a:lvl3pPr>
            <a:lvl4pPr lvl="3" algn="l" rtl="0">
              <a:lnSpc>
                <a:spcPct val="100000"/>
              </a:lnSpc>
              <a:spcBef>
                <a:spcPts val="0"/>
              </a:spcBef>
              <a:spcAft>
                <a:spcPts val="0"/>
              </a:spcAft>
              <a:buSzPts val="1400"/>
              <a:buNone/>
              <a:defRPr sz="1800"/>
            </a:lvl4pPr>
            <a:lvl5pPr lvl="4" algn="l" rtl="0">
              <a:lnSpc>
                <a:spcPct val="100000"/>
              </a:lnSpc>
              <a:spcBef>
                <a:spcPts val="0"/>
              </a:spcBef>
              <a:spcAft>
                <a:spcPts val="0"/>
              </a:spcAft>
              <a:buSzPts val="1400"/>
              <a:buNone/>
              <a:defRPr sz="1800"/>
            </a:lvl5pPr>
            <a:lvl6pPr lvl="5" algn="l" rtl="0">
              <a:lnSpc>
                <a:spcPct val="100000"/>
              </a:lnSpc>
              <a:spcBef>
                <a:spcPts val="0"/>
              </a:spcBef>
              <a:spcAft>
                <a:spcPts val="0"/>
              </a:spcAft>
              <a:buSzPts val="1400"/>
              <a:buNone/>
              <a:defRPr sz="1800"/>
            </a:lvl6pPr>
            <a:lvl7pPr lvl="6" algn="l" rtl="0">
              <a:lnSpc>
                <a:spcPct val="100000"/>
              </a:lnSpc>
              <a:spcBef>
                <a:spcPts val="0"/>
              </a:spcBef>
              <a:spcAft>
                <a:spcPts val="0"/>
              </a:spcAft>
              <a:buSzPts val="1400"/>
              <a:buNone/>
              <a:defRPr sz="1800"/>
            </a:lvl7pPr>
            <a:lvl8pPr lvl="7" algn="l" rtl="0">
              <a:lnSpc>
                <a:spcPct val="100000"/>
              </a:lnSpc>
              <a:spcBef>
                <a:spcPts val="0"/>
              </a:spcBef>
              <a:spcAft>
                <a:spcPts val="0"/>
              </a:spcAft>
              <a:buSzPts val="1400"/>
              <a:buNone/>
              <a:defRPr sz="1800"/>
            </a:lvl8pPr>
            <a:lvl9pPr lvl="8" algn="l" rtl="0">
              <a:lnSpc>
                <a:spcPct val="100000"/>
              </a:lnSpc>
              <a:spcBef>
                <a:spcPts val="0"/>
              </a:spcBef>
              <a:spcAft>
                <a:spcPts val="0"/>
              </a:spcAft>
              <a:buSzPts val="1400"/>
              <a:buNone/>
              <a:defRPr sz="1800"/>
            </a:lvl9pPr>
          </a:lstStyle>
          <a:p>
            <a:endParaRPr/>
          </a:p>
        </p:txBody>
      </p:sp>
      <p:sp>
        <p:nvSpPr>
          <p:cNvPr id="59" name="Google Shape;59;p14"/>
          <p:cNvSpPr txBox="1">
            <a:spLocks noGrp="1"/>
          </p:cNvSpPr>
          <p:nvPr>
            <p:ph type="body" idx="1"/>
          </p:nvPr>
        </p:nvSpPr>
        <p:spPr>
          <a:xfrm>
            <a:off x="307886" y="1173871"/>
            <a:ext cx="8544000" cy="4952400"/>
          </a:xfrm>
          <a:prstGeom prst="rect">
            <a:avLst/>
          </a:prstGeom>
          <a:noFill/>
          <a:ln>
            <a:noFill/>
          </a:ln>
        </p:spPr>
        <p:txBody>
          <a:bodyPr spcFirstLastPara="1" wrap="square" lIns="91425" tIns="91425" rIns="91425" bIns="91425" anchor="t" anchorCtr="0">
            <a:noAutofit/>
          </a:bodyPr>
          <a:lstStyle>
            <a:lvl1pPr marL="457200" marR="0" lvl="0"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60" name="Google Shape;60;p14"/>
          <p:cNvSpPr txBox="1">
            <a:spLocks noGrp="1"/>
          </p:cNvSpPr>
          <p:nvPr>
            <p:ph type="ftr" idx="11"/>
          </p:nvPr>
        </p:nvSpPr>
        <p:spPr>
          <a:xfrm>
            <a:off x="3124200" y="6356351"/>
            <a:ext cx="2895600" cy="3652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SzPts val="1400"/>
              <a:buNone/>
              <a:defRPr sz="1200">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70728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Endast rubrik" type="titleOnly">
  <p:cSld name="Endast rubrik">
    <p:spTree>
      <p:nvGrpSpPr>
        <p:cNvPr id="1" name="Shape 65"/>
        <p:cNvGrpSpPr/>
        <p:nvPr/>
      </p:nvGrpSpPr>
      <p:grpSpPr>
        <a:xfrm>
          <a:off x="0" y="0"/>
          <a:ext cx="0" cy="0"/>
          <a:chOff x="0" y="0"/>
          <a:chExt cx="0" cy="0"/>
        </a:xfrm>
      </p:grpSpPr>
      <p:sp>
        <p:nvSpPr>
          <p:cNvPr id="66" name="Google Shape;66;p16"/>
          <p:cNvSpPr txBox="1">
            <a:spLocks noGrp="1"/>
          </p:cNvSpPr>
          <p:nvPr>
            <p:ph type="title"/>
          </p:nvPr>
        </p:nvSpPr>
        <p:spPr>
          <a:xfrm>
            <a:off x="1587500" y="207284"/>
            <a:ext cx="5334000" cy="5720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chemeClr val="dk1"/>
              </a:buClr>
              <a:buSzPts val="2800"/>
              <a:buFont typeface="Arial"/>
              <a:buNone/>
              <a:defRPr sz="2800" b="1" i="0" u="none" strike="noStrike" cap="none">
                <a:solidFill>
                  <a:schemeClr val="dk1"/>
                </a:solidFill>
                <a:latin typeface="Arial"/>
                <a:ea typeface="Arial"/>
                <a:cs typeface="Arial"/>
                <a:sym typeface="Arial"/>
              </a:defRPr>
            </a:lvl1pPr>
            <a:lvl2pPr lvl="1" algn="l" rtl="0">
              <a:lnSpc>
                <a:spcPct val="100000"/>
              </a:lnSpc>
              <a:spcBef>
                <a:spcPts val="0"/>
              </a:spcBef>
              <a:spcAft>
                <a:spcPts val="0"/>
              </a:spcAft>
              <a:buSzPts val="1400"/>
              <a:buNone/>
              <a:defRPr sz="1800"/>
            </a:lvl2pPr>
            <a:lvl3pPr lvl="2" algn="l" rtl="0">
              <a:lnSpc>
                <a:spcPct val="100000"/>
              </a:lnSpc>
              <a:spcBef>
                <a:spcPts val="0"/>
              </a:spcBef>
              <a:spcAft>
                <a:spcPts val="0"/>
              </a:spcAft>
              <a:buSzPts val="1400"/>
              <a:buNone/>
              <a:defRPr sz="1800"/>
            </a:lvl3pPr>
            <a:lvl4pPr lvl="3" algn="l" rtl="0">
              <a:lnSpc>
                <a:spcPct val="100000"/>
              </a:lnSpc>
              <a:spcBef>
                <a:spcPts val="0"/>
              </a:spcBef>
              <a:spcAft>
                <a:spcPts val="0"/>
              </a:spcAft>
              <a:buSzPts val="1400"/>
              <a:buNone/>
              <a:defRPr sz="1800"/>
            </a:lvl4pPr>
            <a:lvl5pPr lvl="4" algn="l" rtl="0">
              <a:lnSpc>
                <a:spcPct val="100000"/>
              </a:lnSpc>
              <a:spcBef>
                <a:spcPts val="0"/>
              </a:spcBef>
              <a:spcAft>
                <a:spcPts val="0"/>
              </a:spcAft>
              <a:buSzPts val="1400"/>
              <a:buNone/>
              <a:defRPr sz="1800"/>
            </a:lvl5pPr>
            <a:lvl6pPr lvl="5" algn="l" rtl="0">
              <a:lnSpc>
                <a:spcPct val="100000"/>
              </a:lnSpc>
              <a:spcBef>
                <a:spcPts val="0"/>
              </a:spcBef>
              <a:spcAft>
                <a:spcPts val="0"/>
              </a:spcAft>
              <a:buSzPts val="1400"/>
              <a:buNone/>
              <a:defRPr sz="1800"/>
            </a:lvl6pPr>
            <a:lvl7pPr lvl="6" algn="l" rtl="0">
              <a:lnSpc>
                <a:spcPct val="100000"/>
              </a:lnSpc>
              <a:spcBef>
                <a:spcPts val="0"/>
              </a:spcBef>
              <a:spcAft>
                <a:spcPts val="0"/>
              </a:spcAft>
              <a:buSzPts val="1400"/>
              <a:buNone/>
              <a:defRPr sz="1800"/>
            </a:lvl7pPr>
            <a:lvl8pPr lvl="7" algn="l" rtl="0">
              <a:lnSpc>
                <a:spcPct val="100000"/>
              </a:lnSpc>
              <a:spcBef>
                <a:spcPts val="0"/>
              </a:spcBef>
              <a:spcAft>
                <a:spcPts val="0"/>
              </a:spcAft>
              <a:buSzPts val="1400"/>
              <a:buNone/>
              <a:defRPr sz="1800"/>
            </a:lvl8pPr>
            <a:lvl9pPr lvl="8" algn="l" rtl="0">
              <a:lnSpc>
                <a:spcPct val="100000"/>
              </a:lnSpc>
              <a:spcBef>
                <a:spcPts val="0"/>
              </a:spcBef>
              <a:spcAft>
                <a:spcPts val="0"/>
              </a:spcAft>
              <a:buSzPts val="1400"/>
              <a:buNone/>
              <a:defRPr sz="1800"/>
            </a:lvl9pPr>
          </a:lstStyle>
          <a:p>
            <a:endParaRPr/>
          </a:p>
        </p:txBody>
      </p:sp>
      <p:sp>
        <p:nvSpPr>
          <p:cNvPr id="67" name="Google Shape;67;p16"/>
          <p:cNvSpPr txBox="1">
            <a:spLocks noGrp="1"/>
          </p:cNvSpPr>
          <p:nvPr>
            <p:ph type="ftr" idx="11"/>
          </p:nvPr>
        </p:nvSpPr>
        <p:spPr>
          <a:xfrm>
            <a:off x="3124200" y="6356351"/>
            <a:ext cx="2895600" cy="3652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SzPts val="1400"/>
              <a:buNone/>
              <a:defRPr sz="1200">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688330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177149"/>
            <a:ext cx="7886700" cy="1325563"/>
          </a:xfrm>
          <a:prstGeom prst="rect">
            <a:avLst/>
          </a:prstGeom>
        </p:spPr>
        <p:txBody>
          <a:bodyPr/>
          <a:lstStyle/>
          <a:p>
            <a:r>
              <a:rPr lang="en-US" dirty="0" err="1"/>
              <a:t>Frontpage</a:t>
            </a:r>
            <a:r>
              <a:rPr lang="en-US" dirty="0"/>
              <a:t> title</a:t>
            </a:r>
          </a:p>
        </p:txBody>
      </p:sp>
      <p:sp>
        <p:nvSpPr>
          <p:cNvPr id="9" name="TextBox 8"/>
          <p:cNvSpPr txBox="1"/>
          <p:nvPr/>
        </p:nvSpPr>
        <p:spPr>
          <a:xfrm>
            <a:off x="628650" y="4160940"/>
            <a:ext cx="7886700" cy="715581"/>
          </a:xfrm>
          <a:prstGeom prst="rect">
            <a:avLst/>
          </a:prstGeom>
          <a:noFill/>
        </p:spPr>
        <p:txBody>
          <a:bodyPr wrap="square" rtlCol="0">
            <a:spAutoFit/>
          </a:bodyPr>
          <a:lstStyle/>
          <a:p>
            <a:pPr algn="ctr"/>
            <a:r>
              <a:rPr lang="en-US" sz="1350" dirty="0" err="1">
                <a:solidFill>
                  <a:schemeClr val="bg1"/>
                </a:solidFill>
              </a:rPr>
              <a:t>Firstname</a:t>
            </a:r>
            <a:r>
              <a:rPr lang="en-US" sz="1350" baseline="0" dirty="0">
                <a:solidFill>
                  <a:schemeClr val="bg1"/>
                </a:solidFill>
              </a:rPr>
              <a:t> </a:t>
            </a:r>
            <a:r>
              <a:rPr lang="en-US" sz="1350" baseline="0" dirty="0" err="1">
                <a:solidFill>
                  <a:schemeClr val="bg1"/>
                </a:solidFill>
              </a:rPr>
              <a:t>Lastname</a:t>
            </a:r>
            <a:endParaRPr lang="en-US" sz="1350" baseline="0" dirty="0">
              <a:solidFill>
                <a:schemeClr val="bg1"/>
              </a:solidFill>
            </a:endParaRPr>
          </a:p>
          <a:p>
            <a:pPr algn="ctr"/>
            <a:endParaRPr lang="en-US" sz="1350" baseline="0" dirty="0">
              <a:solidFill>
                <a:schemeClr val="bg1"/>
              </a:solidFill>
            </a:endParaRPr>
          </a:p>
          <a:p>
            <a:pPr algn="ctr"/>
            <a:r>
              <a:rPr lang="en-US" sz="1350" baseline="0" dirty="0" err="1">
                <a:solidFill>
                  <a:schemeClr val="bg1"/>
                </a:solidFill>
              </a:rPr>
              <a:t>Firstname.Lastname@NBIS.se</a:t>
            </a:r>
            <a:endParaRPr lang="en-US" sz="1350" dirty="0">
              <a:solidFill>
                <a:schemeClr val="bg1"/>
              </a:solidFill>
            </a:endParaRPr>
          </a:p>
        </p:txBody>
      </p:sp>
    </p:spTree>
    <p:extLst>
      <p:ext uri="{BB962C8B-B14F-4D97-AF65-F5344CB8AC3E}">
        <p14:creationId xmlns:p14="http://schemas.microsoft.com/office/powerpoint/2010/main" val="9909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ustom Layout">
    <p:bg>
      <p:bgPr>
        <a:solidFill>
          <a:schemeClr val="bg1"/>
        </a:solidFill>
        <a:effectLst/>
      </p:bgPr>
    </p:bg>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252000" y="1560759"/>
            <a:ext cx="8640000" cy="5040000"/>
          </a:xfrm>
          <a:prstGeom prst="rect">
            <a:avLst/>
          </a:prstGeom>
        </p:spPr>
        <p:txBody>
          <a:bodyPr/>
          <a:lstStyle>
            <a:lvl1pPr>
              <a:defRPr>
                <a:latin typeface="Century Gothic" charset="0"/>
                <a:ea typeface="Century Gothic" charset="0"/>
                <a:cs typeface="Century Gothic" charset="0"/>
              </a:defRPr>
            </a:lvl1pPr>
            <a:lvl2pPr>
              <a:defRPr>
                <a:latin typeface="Century Gothic" charset="0"/>
                <a:ea typeface="Century Gothic" charset="0"/>
                <a:cs typeface="Century Gothic" charset="0"/>
              </a:defRPr>
            </a:lvl2pPr>
            <a:lvl3pPr>
              <a:defRPr>
                <a:latin typeface="Century Gothic" charset="0"/>
                <a:ea typeface="Century Gothic" charset="0"/>
                <a:cs typeface="Century Gothic" charset="0"/>
              </a:defRPr>
            </a:lvl3pPr>
            <a:lvl4pPr>
              <a:defRPr>
                <a:latin typeface="Century Gothic" charset="0"/>
                <a:ea typeface="Century Gothic" charset="0"/>
                <a:cs typeface="Century Gothic" charset="0"/>
              </a:defRPr>
            </a:lvl4pPr>
            <a:lvl5pPr>
              <a:defRPr>
                <a:latin typeface="Century Gothic" charset="0"/>
                <a:ea typeface="Century Gothic" charset="0"/>
                <a:cs typeface="Century Gothic"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p:cNvSpPr>
            <a:spLocks noGrp="1"/>
          </p:cNvSpPr>
          <p:nvPr>
            <p:ph type="title" hasCustomPrompt="1"/>
          </p:nvPr>
        </p:nvSpPr>
        <p:spPr>
          <a:xfrm>
            <a:off x="1929042" y="224598"/>
            <a:ext cx="4630723" cy="1134420"/>
          </a:xfrm>
          <a:prstGeom prst="rect">
            <a:avLst/>
          </a:prstGeom>
        </p:spPr>
        <p:txBody>
          <a:bodyPr/>
          <a:lstStyle/>
          <a:p>
            <a:r>
              <a:rPr lang="en-US" dirty="0"/>
              <a:t>Title</a:t>
            </a:r>
          </a:p>
        </p:txBody>
      </p:sp>
    </p:spTree>
    <p:extLst>
      <p:ext uri="{BB962C8B-B14F-4D97-AF65-F5344CB8AC3E}">
        <p14:creationId xmlns:p14="http://schemas.microsoft.com/office/powerpoint/2010/main" val="1788030881"/>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5" name="Platshållare för innehåll 2"/>
          <p:cNvSpPr>
            <a:spLocks noGrp="1"/>
          </p:cNvSpPr>
          <p:nvPr>
            <p:ph sz="half" idx="1"/>
          </p:nvPr>
        </p:nvSpPr>
        <p:spPr>
          <a:xfrm>
            <a:off x="341748" y="1610684"/>
            <a:ext cx="3960000" cy="4680000"/>
          </a:xfrm>
          <a:prstGeom prst="rect">
            <a:avLst/>
          </a:prstGeom>
        </p:spPr>
        <p:txBody>
          <a:bodyPr lIns="0" tIns="0" rIns="0" bIns="0">
            <a:normAutofit/>
          </a:bodyPr>
          <a:lstStyle>
            <a:lvl1pPr>
              <a:defRPr sz="1500"/>
            </a:lvl1pPr>
            <a:lvl2pPr>
              <a:defRPr sz="1500"/>
            </a:lvl2pPr>
            <a:lvl3pPr>
              <a:defRPr sz="1500"/>
            </a:lvl3pPr>
            <a:lvl4pPr>
              <a:defRPr sz="1500"/>
            </a:lvl4pPr>
            <a:lvl5pPr>
              <a:defRPr sz="150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6" name="Platshållare för innehåll 3"/>
          <p:cNvSpPr>
            <a:spLocks noGrp="1"/>
          </p:cNvSpPr>
          <p:nvPr>
            <p:ph sz="half" idx="2"/>
          </p:nvPr>
        </p:nvSpPr>
        <p:spPr>
          <a:xfrm>
            <a:off x="4773273" y="1610684"/>
            <a:ext cx="3960000" cy="4680000"/>
          </a:xfrm>
          <a:prstGeom prst="rect">
            <a:avLst/>
          </a:prstGeom>
        </p:spPr>
        <p:txBody>
          <a:bodyPr lIns="0" tIns="0" bIns="0">
            <a:normAutofit/>
          </a:bodyPr>
          <a:lstStyle>
            <a:lvl1pPr>
              <a:defRPr sz="1500"/>
            </a:lvl1pPr>
            <a:lvl2pPr>
              <a:defRPr sz="1500"/>
            </a:lvl2pPr>
            <a:lvl3pPr>
              <a:defRPr sz="1500"/>
            </a:lvl3pPr>
            <a:lvl4pPr>
              <a:defRPr sz="1500"/>
            </a:lvl4pPr>
            <a:lvl5pPr>
              <a:defRPr sz="150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7" name="Title 6"/>
          <p:cNvSpPr>
            <a:spLocks noGrp="1"/>
          </p:cNvSpPr>
          <p:nvPr>
            <p:ph type="title" hasCustomPrompt="1"/>
          </p:nvPr>
        </p:nvSpPr>
        <p:spPr>
          <a:xfrm>
            <a:off x="1929042" y="224598"/>
            <a:ext cx="4630723" cy="1134420"/>
          </a:xfrm>
          <a:prstGeom prst="rect">
            <a:avLst/>
          </a:prstGeom>
        </p:spPr>
        <p:txBody>
          <a:bodyPr/>
          <a:lstStyle/>
          <a:p>
            <a:r>
              <a:rPr lang="en-US" dirty="0"/>
              <a:t>Title</a:t>
            </a:r>
          </a:p>
        </p:txBody>
      </p:sp>
    </p:spTree>
    <p:extLst>
      <p:ext uri="{BB962C8B-B14F-4D97-AF65-F5344CB8AC3E}">
        <p14:creationId xmlns:p14="http://schemas.microsoft.com/office/powerpoint/2010/main" val="1115569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Rubrikbild">
    <p:spTree>
      <p:nvGrpSpPr>
        <p:cNvPr id="1" name=""/>
        <p:cNvGrpSpPr/>
        <p:nvPr/>
      </p:nvGrpSpPr>
      <p:grpSpPr>
        <a:xfrm>
          <a:off x="0" y="0"/>
          <a:ext cx="0" cy="0"/>
          <a:chOff x="0" y="0"/>
          <a:chExt cx="0" cy="0"/>
        </a:xfrm>
      </p:grpSpPr>
      <p:sp>
        <p:nvSpPr>
          <p:cNvPr id="8" name="Platshållare för text 2"/>
          <p:cNvSpPr>
            <a:spLocks noGrp="1"/>
          </p:cNvSpPr>
          <p:nvPr>
            <p:ph idx="1" hasCustomPrompt="1"/>
          </p:nvPr>
        </p:nvSpPr>
        <p:spPr>
          <a:xfrm>
            <a:off x="252000" y="1778466"/>
            <a:ext cx="8640000" cy="4320000"/>
          </a:xfrm>
          <a:prstGeom prst="rect">
            <a:avLst/>
          </a:prstGeom>
        </p:spPr>
        <p:txBody>
          <a:bodyPr vert="horz" lIns="0" tIns="0" rIns="0" bIns="0" rtlCol="0">
            <a:normAutofit/>
          </a:bodyPr>
          <a:lstStyle/>
          <a:p>
            <a:pPr lvl="0"/>
            <a:r>
              <a:rPr lang="sv-SE" dirty="0"/>
              <a:t>Klicka här för att ändra format på bakgrundstexten</a:t>
            </a:r>
          </a:p>
          <a:p>
            <a:pPr lvl="1"/>
            <a:endParaRPr lang="sv-SE" dirty="0"/>
          </a:p>
          <a:p>
            <a:pPr lvl="1"/>
            <a:r>
              <a:rPr lang="sv-SE" dirty="0"/>
              <a:t>Nivå två</a:t>
            </a:r>
          </a:p>
          <a:p>
            <a:pPr lvl="2"/>
            <a:r>
              <a:rPr lang="sv-SE" dirty="0"/>
              <a:t>Nivå tre</a:t>
            </a:r>
          </a:p>
          <a:p>
            <a:pPr lvl="3"/>
            <a:r>
              <a:rPr lang="sv-SE" dirty="0"/>
              <a:t>Nivå fyra</a:t>
            </a:r>
          </a:p>
          <a:p>
            <a:pPr lvl="4"/>
            <a:r>
              <a:rPr lang="sv-SE" dirty="0"/>
              <a:t>Nivå fem</a:t>
            </a:r>
          </a:p>
        </p:txBody>
      </p:sp>
      <p:sp>
        <p:nvSpPr>
          <p:cNvPr id="10" name="Title 9"/>
          <p:cNvSpPr>
            <a:spLocks noGrp="1"/>
          </p:cNvSpPr>
          <p:nvPr>
            <p:ph type="title"/>
          </p:nvPr>
        </p:nvSpPr>
        <p:spPr>
          <a:xfrm>
            <a:off x="1996581" y="318784"/>
            <a:ext cx="4630723" cy="121640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672623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slideLayout" Target="../slideLayouts/slideLayout11.xml"/><Relationship Id="rId7" Type="http://schemas.openxmlformats.org/officeDocument/2006/relationships/image" Target="../media/image6.png"/><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image" Target="../media/image5.png"/><Relationship Id="rId5" Type="http://schemas.openxmlformats.org/officeDocument/2006/relationships/theme" Target="../theme/theme3.xml"/><Relationship Id="rId4" Type="http://schemas.openxmlformats.org/officeDocument/2006/relationships/slideLayout" Target="../slideLayouts/slideLayout12.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5.xml"/><Relationship Id="rId7" Type="http://schemas.openxmlformats.org/officeDocument/2006/relationships/image" Target="../media/image10.png"/><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11" name="Rak 10"/>
          <p:cNvCxnSpPr/>
          <p:nvPr/>
        </p:nvCxnSpPr>
        <p:spPr>
          <a:xfrm>
            <a:off x="252000" y="1049618"/>
            <a:ext cx="8640000" cy="1588"/>
          </a:xfrm>
          <a:prstGeom prst="line">
            <a:avLst/>
          </a:prstGeom>
          <a:ln w="1270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12" name="Bildobjekt 11" descr="SciLifeLab_logotyp_green.png"/>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7092786" y="321497"/>
            <a:ext cx="1799214" cy="581421"/>
          </a:xfrm>
          <a:prstGeom prst="rect">
            <a:avLst/>
          </a:prstGeom>
        </p:spPr>
      </p:pic>
      <p:pic>
        <p:nvPicPr>
          <p:cNvPr id="7" name="Picture 6"/>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252001" y="326884"/>
            <a:ext cx="1147379" cy="593802"/>
          </a:xfrm>
          <a:prstGeom prst="rect">
            <a:avLst/>
          </a:prstGeom>
        </p:spPr>
      </p:pic>
    </p:spTree>
    <p:extLst>
      <p:ext uri="{BB962C8B-B14F-4D97-AF65-F5344CB8AC3E}">
        <p14:creationId xmlns:p14="http://schemas.microsoft.com/office/powerpoint/2010/main" val="36272970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79" r:id="rId4"/>
    <p:sldLayoutId id="2147483680" r:id="rId5"/>
  </p:sldLayoutIdLst>
  <p:hf sldNum="0" hdr="0" ftr="0" dt="0"/>
  <p:txStyles>
    <p:titleStyle>
      <a:lvl1pPr algn="ctr" defTabSz="342900" rtl="0" eaLnBrk="1" latinLnBrk="0" hangingPunct="1">
        <a:spcBef>
          <a:spcPct val="0"/>
        </a:spcBef>
        <a:buNone/>
        <a:defRPr sz="2100" b="1" i="0" kern="1200">
          <a:solidFill>
            <a:schemeClr val="tx1"/>
          </a:solidFill>
          <a:latin typeface="+mj-lt"/>
          <a:ea typeface="+mj-ea"/>
          <a:cs typeface="Arial"/>
        </a:defRPr>
      </a:lvl1pPr>
    </p:titleStyle>
    <p:bodyStyle>
      <a:lvl1pPr marL="257175" indent="-257175" algn="l" defTabSz="342900" rtl="0" eaLnBrk="1" latinLnBrk="0" hangingPunct="1">
        <a:spcBef>
          <a:spcPct val="20000"/>
        </a:spcBef>
        <a:buFont typeface="Arial"/>
        <a:buChar char="•"/>
        <a:defRPr sz="1500" kern="1200">
          <a:solidFill>
            <a:schemeClr val="tx1"/>
          </a:solidFill>
          <a:latin typeface="+mn-lt"/>
          <a:ea typeface="+mn-ea"/>
          <a:cs typeface="Arial"/>
        </a:defRPr>
      </a:lvl1pPr>
      <a:lvl2pPr marL="557213" indent="-214313" algn="l" defTabSz="342900" rtl="0" eaLnBrk="1" latinLnBrk="0" hangingPunct="1">
        <a:spcBef>
          <a:spcPct val="20000"/>
        </a:spcBef>
        <a:buFont typeface="Arial"/>
        <a:buChar char="–"/>
        <a:defRPr sz="1500" kern="1200">
          <a:solidFill>
            <a:schemeClr val="tx1"/>
          </a:solidFill>
          <a:latin typeface="+mn-lt"/>
          <a:ea typeface="+mn-ea"/>
          <a:cs typeface="Arial"/>
        </a:defRPr>
      </a:lvl2pPr>
      <a:lvl3pPr marL="857250" indent="-171450" algn="l" defTabSz="342900" rtl="0" eaLnBrk="1" latinLnBrk="0" hangingPunct="1">
        <a:spcBef>
          <a:spcPct val="20000"/>
        </a:spcBef>
        <a:buFont typeface="Arial"/>
        <a:buChar char="•"/>
        <a:defRPr sz="1500" kern="1200">
          <a:solidFill>
            <a:schemeClr val="tx1"/>
          </a:solidFill>
          <a:latin typeface="+mn-lt"/>
          <a:ea typeface="+mn-ea"/>
          <a:cs typeface="Arial"/>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Arial"/>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Arial"/>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sv-SE"/>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Rektangel 13"/>
          <p:cNvSpPr/>
          <p:nvPr/>
        </p:nvSpPr>
        <p:spPr>
          <a:xfrm>
            <a:off x="0" y="-38266"/>
            <a:ext cx="9144000" cy="6896265"/>
          </a:xfrm>
          <a:prstGeom prst="rect">
            <a:avLst/>
          </a:prstGeom>
          <a:solidFill>
            <a:srgbClr val="88C93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sv-SE" sz="1350"/>
          </a:p>
        </p:txBody>
      </p:sp>
      <p:cxnSp>
        <p:nvCxnSpPr>
          <p:cNvPr id="8" name="Rak 7"/>
          <p:cNvCxnSpPr/>
          <p:nvPr/>
        </p:nvCxnSpPr>
        <p:spPr>
          <a:xfrm>
            <a:off x="252000" y="1424222"/>
            <a:ext cx="8640000" cy="1588"/>
          </a:xfrm>
          <a:prstGeom prst="line">
            <a:avLst/>
          </a:prstGeom>
          <a:ln w="12700" cap="flat" cmpd="sng" algn="ctr">
            <a:solidFill>
              <a:srgbClr val="FFFFFF"/>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2" name="textruta 11"/>
          <p:cNvSpPr txBox="1"/>
          <p:nvPr/>
        </p:nvSpPr>
        <p:spPr>
          <a:xfrm>
            <a:off x="5695908" y="413741"/>
            <a:ext cx="2703632" cy="300082"/>
          </a:xfrm>
          <a:prstGeom prst="rect">
            <a:avLst/>
          </a:prstGeom>
          <a:noFill/>
        </p:spPr>
        <p:txBody>
          <a:bodyPr wrap="square" rtlCol="0">
            <a:spAutoFit/>
          </a:bodyPr>
          <a:lstStyle/>
          <a:p>
            <a:endParaRPr lang="sv-SE" sz="1350" dirty="0"/>
          </a:p>
        </p:txBody>
      </p:sp>
      <p:pic>
        <p:nvPicPr>
          <p:cNvPr id="17" name="Bildobjekt 16" descr="SciLifeLab_logotyp_white.png"/>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6639285" y="520117"/>
            <a:ext cx="2212462" cy="714963"/>
          </a:xfrm>
          <a:prstGeom prst="rect">
            <a:avLst/>
          </a:prstGeom>
        </p:spPr>
      </p:pic>
      <p:pic>
        <p:nvPicPr>
          <p:cNvPr id="4" name="Picture 3"/>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307886" y="413743"/>
            <a:ext cx="1541634" cy="821339"/>
          </a:xfrm>
          <a:prstGeom prst="rect">
            <a:avLst/>
          </a:prstGeom>
        </p:spPr>
      </p:pic>
    </p:spTree>
    <p:extLst>
      <p:ext uri="{BB962C8B-B14F-4D97-AF65-F5344CB8AC3E}">
        <p14:creationId xmlns:p14="http://schemas.microsoft.com/office/powerpoint/2010/main" val="1683639113"/>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Lst>
  <p:hf sldNum="0" hdr="0" ftr="0" dt="0"/>
  <p:txStyles>
    <p:titleStyle>
      <a:lvl1pPr algn="ctr" defTabSz="342900" rtl="0" eaLnBrk="1" latinLnBrk="0" hangingPunct="1">
        <a:spcBef>
          <a:spcPct val="0"/>
        </a:spcBef>
        <a:buNone/>
        <a:defRPr sz="3600" b="1" i="0" kern="1200">
          <a:solidFill>
            <a:schemeClr val="bg1"/>
          </a:solidFill>
          <a:latin typeface="+mj-lt"/>
          <a:ea typeface="+mj-ea"/>
          <a:cs typeface="Arial"/>
        </a:defRPr>
      </a:lvl1pPr>
    </p:titleStyle>
    <p:bodyStyle>
      <a:lvl1pPr marL="257175" indent="-257175" algn="l" defTabSz="342900" rtl="0" eaLnBrk="1" latinLnBrk="0" hangingPunct="1">
        <a:spcBef>
          <a:spcPct val="20000"/>
        </a:spcBef>
        <a:buFont typeface="Arial"/>
        <a:buChar char="•"/>
        <a:defRPr sz="1500" kern="1200">
          <a:solidFill>
            <a:srgbClr val="FFFFFF"/>
          </a:solidFill>
          <a:latin typeface="Arial"/>
          <a:ea typeface="+mn-ea"/>
          <a:cs typeface="Arial"/>
        </a:defRPr>
      </a:lvl1pPr>
      <a:lvl2pPr marL="557213" indent="-214313" algn="l" defTabSz="342900" rtl="0" eaLnBrk="1" latinLnBrk="0" hangingPunct="1">
        <a:spcBef>
          <a:spcPct val="20000"/>
        </a:spcBef>
        <a:buFont typeface="Arial"/>
        <a:buChar char="–"/>
        <a:defRPr sz="1500" kern="1200">
          <a:solidFill>
            <a:srgbClr val="FFFFFF"/>
          </a:solidFill>
          <a:latin typeface="Arial"/>
          <a:ea typeface="+mn-ea"/>
          <a:cs typeface="Arial"/>
        </a:defRPr>
      </a:lvl2pPr>
      <a:lvl3pPr marL="857250" indent="-171450" algn="l" defTabSz="342900" rtl="0" eaLnBrk="1" latinLnBrk="0" hangingPunct="1">
        <a:spcBef>
          <a:spcPct val="20000"/>
        </a:spcBef>
        <a:buFont typeface="Arial"/>
        <a:buChar char="•"/>
        <a:defRPr sz="1500" kern="1200">
          <a:solidFill>
            <a:srgbClr val="FFFFFF"/>
          </a:solidFill>
          <a:latin typeface="Arial"/>
          <a:ea typeface="+mn-ea"/>
          <a:cs typeface="Arial"/>
        </a:defRPr>
      </a:lvl3pPr>
      <a:lvl4pPr marL="1200150" indent="-171450" algn="l" defTabSz="342900" rtl="0" eaLnBrk="1" latinLnBrk="0" hangingPunct="1">
        <a:spcBef>
          <a:spcPct val="20000"/>
        </a:spcBef>
        <a:buFont typeface="Arial"/>
        <a:buChar char="–"/>
        <a:defRPr sz="1500" kern="1200">
          <a:solidFill>
            <a:srgbClr val="FFFFFF"/>
          </a:solidFill>
          <a:latin typeface="Arial"/>
          <a:ea typeface="+mn-ea"/>
          <a:cs typeface="Arial"/>
        </a:defRPr>
      </a:lvl4pPr>
      <a:lvl5pPr marL="1543050" indent="-171450" algn="l" defTabSz="342900" rtl="0" eaLnBrk="1" latinLnBrk="0" hangingPunct="1">
        <a:spcBef>
          <a:spcPct val="20000"/>
        </a:spcBef>
        <a:buFont typeface="Arial"/>
        <a:buChar char="»"/>
        <a:defRPr sz="1500" kern="1200">
          <a:solidFill>
            <a:srgbClr val="FFFFFF"/>
          </a:solidFill>
          <a:latin typeface="Arial"/>
          <a:ea typeface="+mn-ea"/>
          <a:cs typeface="Arial"/>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sv-SE"/>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Bildobjekt 9" descr="pattern_start.png"/>
          <p:cNvPicPr>
            <a:picLocks noChangeAspect="1"/>
          </p:cNvPicPr>
          <p:nvPr/>
        </p:nvPicPr>
        <p:blipFill>
          <a:blip r:embed="rId6"/>
          <a:stretch>
            <a:fillRect/>
          </a:stretch>
        </p:blipFill>
        <p:spPr>
          <a:xfrm>
            <a:off x="0" y="2835062"/>
            <a:ext cx="9144000" cy="4022938"/>
          </a:xfrm>
          <a:prstGeom prst="rect">
            <a:avLst/>
          </a:prstGeom>
        </p:spPr>
      </p:pic>
      <p:cxnSp>
        <p:nvCxnSpPr>
          <p:cNvPr id="8" name="Rak 7"/>
          <p:cNvCxnSpPr/>
          <p:nvPr/>
        </p:nvCxnSpPr>
        <p:spPr>
          <a:xfrm>
            <a:off x="252000" y="1649586"/>
            <a:ext cx="8640000" cy="1588"/>
          </a:xfrm>
          <a:prstGeom prst="line">
            <a:avLst/>
          </a:prstGeom>
          <a:ln w="1270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9" name="Bildobjekt 8" descr="SciLifeLab_logotyp_green.png"/>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6737330" y="662235"/>
            <a:ext cx="2154671" cy="696288"/>
          </a:xfrm>
          <a:prstGeom prst="rect">
            <a:avLst/>
          </a:prstGeom>
        </p:spPr>
      </p:pic>
      <p:pic>
        <p:nvPicPr>
          <p:cNvPr id="11" name="Picture 10"/>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252001" y="587796"/>
            <a:ext cx="1633079" cy="845166"/>
          </a:xfrm>
          <a:prstGeom prst="rect">
            <a:avLst/>
          </a:prstGeom>
        </p:spPr>
      </p:pic>
    </p:spTree>
    <p:extLst>
      <p:ext uri="{BB962C8B-B14F-4D97-AF65-F5344CB8AC3E}">
        <p14:creationId xmlns:p14="http://schemas.microsoft.com/office/powerpoint/2010/main" val="3373530093"/>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6" r:id="rId4"/>
  </p:sldLayoutIdLst>
  <p:hf sldNum="0" hdr="0" ftr="0" dt="0"/>
  <p:txStyles>
    <p:titleStyle>
      <a:lvl1pPr algn="ctr" defTabSz="342900" rtl="0" eaLnBrk="1" latinLnBrk="0" hangingPunct="1">
        <a:spcBef>
          <a:spcPct val="0"/>
        </a:spcBef>
        <a:buNone/>
        <a:defRPr sz="2400" b="1" i="0" kern="1200">
          <a:solidFill>
            <a:schemeClr val="tx1"/>
          </a:solidFill>
          <a:latin typeface="Century Gothic" charset="0"/>
          <a:ea typeface="Century Gothic" charset="0"/>
          <a:cs typeface="Century Gothic" charset="0"/>
        </a:defRPr>
      </a:lvl1pPr>
    </p:titleStyle>
    <p:bodyStyle>
      <a:lvl1pPr marL="257175" indent="-257175" algn="l" defTabSz="342900" rtl="0" eaLnBrk="1" latinLnBrk="0" hangingPunct="1">
        <a:spcBef>
          <a:spcPct val="20000"/>
        </a:spcBef>
        <a:buFont typeface="Arial"/>
        <a:buChar char="•"/>
        <a:defRPr sz="1500" kern="1200">
          <a:solidFill>
            <a:schemeClr val="tx1"/>
          </a:solidFill>
          <a:latin typeface="Century Gothic" charset="0"/>
          <a:ea typeface="Century Gothic" charset="0"/>
          <a:cs typeface="Century Gothic" charset="0"/>
        </a:defRPr>
      </a:lvl1pPr>
      <a:lvl2pPr marL="557213" indent="-214313" algn="l" defTabSz="342900" rtl="0" eaLnBrk="1" latinLnBrk="0" hangingPunct="1">
        <a:spcBef>
          <a:spcPct val="20000"/>
        </a:spcBef>
        <a:buFont typeface="Arial"/>
        <a:buChar char="–"/>
        <a:defRPr sz="1500" kern="1200">
          <a:solidFill>
            <a:schemeClr val="tx1"/>
          </a:solidFill>
          <a:latin typeface="Century Gothic" charset="0"/>
          <a:ea typeface="Century Gothic" charset="0"/>
          <a:cs typeface="Century Gothic" charset="0"/>
        </a:defRPr>
      </a:lvl2pPr>
      <a:lvl3pPr marL="857250" indent="-171450" algn="l" defTabSz="342900" rtl="0" eaLnBrk="1" latinLnBrk="0" hangingPunct="1">
        <a:spcBef>
          <a:spcPct val="20000"/>
        </a:spcBef>
        <a:buFont typeface="Arial"/>
        <a:buChar char="•"/>
        <a:defRPr sz="1500" kern="1200">
          <a:solidFill>
            <a:schemeClr val="tx1"/>
          </a:solidFill>
          <a:latin typeface="Century Gothic" charset="0"/>
          <a:ea typeface="Century Gothic" charset="0"/>
          <a:cs typeface="Century Gothic" charset="0"/>
        </a:defRPr>
      </a:lvl3pPr>
      <a:lvl4pPr marL="1200150" indent="-171450" algn="l" defTabSz="342900" rtl="0" eaLnBrk="1" latinLnBrk="0" hangingPunct="1">
        <a:spcBef>
          <a:spcPct val="20000"/>
        </a:spcBef>
        <a:buFont typeface="Arial"/>
        <a:buChar char="–"/>
        <a:defRPr sz="1500" kern="1200">
          <a:solidFill>
            <a:schemeClr val="tx1"/>
          </a:solidFill>
          <a:latin typeface="Century Gothic" charset="0"/>
          <a:ea typeface="Century Gothic" charset="0"/>
          <a:cs typeface="Century Gothic" charset="0"/>
        </a:defRPr>
      </a:lvl4pPr>
      <a:lvl5pPr marL="1543050" indent="-171450" algn="l" defTabSz="342900" rtl="0" eaLnBrk="1" latinLnBrk="0" hangingPunct="1">
        <a:spcBef>
          <a:spcPct val="20000"/>
        </a:spcBef>
        <a:buFont typeface="Arial"/>
        <a:buChar char="»"/>
        <a:defRPr sz="1500" kern="1200">
          <a:solidFill>
            <a:schemeClr val="tx1"/>
          </a:solidFill>
          <a:latin typeface="Century Gothic" charset="0"/>
          <a:ea typeface="Century Gothic" charset="0"/>
          <a:cs typeface="Century Gothic" charset="0"/>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sv-SE"/>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Rektangel 13"/>
          <p:cNvSpPr/>
          <p:nvPr/>
        </p:nvSpPr>
        <p:spPr>
          <a:xfrm>
            <a:off x="0" y="-38266"/>
            <a:ext cx="9144000" cy="6896265"/>
          </a:xfrm>
          <a:prstGeom prst="rect">
            <a:avLst/>
          </a:prstGeom>
          <a:solidFill>
            <a:srgbClr val="88C93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sv-SE" sz="1350"/>
          </a:p>
        </p:txBody>
      </p:sp>
      <p:cxnSp>
        <p:nvCxnSpPr>
          <p:cNvPr id="8" name="Rak 7"/>
          <p:cNvCxnSpPr/>
          <p:nvPr/>
        </p:nvCxnSpPr>
        <p:spPr>
          <a:xfrm>
            <a:off x="252000" y="1327199"/>
            <a:ext cx="8640000" cy="1588"/>
          </a:xfrm>
          <a:prstGeom prst="line">
            <a:avLst/>
          </a:prstGeom>
          <a:ln w="12700" cap="flat" cmpd="sng" algn="ctr">
            <a:solidFill>
              <a:srgbClr val="FFFFFF"/>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2" name="textruta 11"/>
          <p:cNvSpPr txBox="1"/>
          <p:nvPr/>
        </p:nvSpPr>
        <p:spPr>
          <a:xfrm>
            <a:off x="5695908" y="413741"/>
            <a:ext cx="2703632" cy="300082"/>
          </a:xfrm>
          <a:prstGeom prst="rect">
            <a:avLst/>
          </a:prstGeom>
          <a:noFill/>
        </p:spPr>
        <p:txBody>
          <a:bodyPr wrap="square" rtlCol="0">
            <a:spAutoFit/>
          </a:bodyPr>
          <a:lstStyle/>
          <a:p>
            <a:endParaRPr lang="sv-SE" sz="1350" dirty="0"/>
          </a:p>
        </p:txBody>
      </p:sp>
      <p:pic>
        <p:nvPicPr>
          <p:cNvPr id="17" name="Bildobjekt 16" descr="SciLifeLab_logotyp_white.png"/>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052532" y="233739"/>
            <a:ext cx="1799215" cy="581421"/>
          </a:xfrm>
          <a:prstGeom prst="rect">
            <a:avLst/>
          </a:prstGeom>
        </p:spPr>
      </p:pic>
      <p:pic>
        <p:nvPicPr>
          <p:cNvPr id="19" name="Bildobjekt 18" descr="pattern_DNA.png"/>
          <p:cNvPicPr>
            <a:picLocks noChangeAspect="1"/>
          </p:cNvPicPr>
          <p:nvPr/>
        </p:nvPicPr>
        <p:blipFill>
          <a:blip r:embed="rId6" cstate="screen">
            <a:extLst>
              <a:ext uri="{28A0092B-C50C-407E-A947-70E740481C1C}">
                <a14:useLocalDpi xmlns:a14="http://schemas.microsoft.com/office/drawing/2010/main"/>
              </a:ext>
            </a:extLst>
          </a:blip>
          <a:srcRect/>
          <a:stretch>
            <a:fillRect/>
          </a:stretch>
        </p:blipFill>
        <p:spPr>
          <a:xfrm>
            <a:off x="0" y="2262966"/>
            <a:ext cx="9144000" cy="4595034"/>
          </a:xfrm>
          <a:prstGeom prst="rect">
            <a:avLst/>
          </a:prstGeom>
        </p:spPr>
      </p:pic>
      <p:pic>
        <p:nvPicPr>
          <p:cNvPr id="2" name="Picture 1"/>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331248" y="303617"/>
            <a:ext cx="1586357" cy="845166"/>
          </a:xfrm>
          <a:prstGeom prst="rect">
            <a:avLst/>
          </a:prstGeom>
          <a:noFill/>
        </p:spPr>
      </p:pic>
    </p:spTree>
    <p:extLst>
      <p:ext uri="{BB962C8B-B14F-4D97-AF65-F5344CB8AC3E}">
        <p14:creationId xmlns:p14="http://schemas.microsoft.com/office/powerpoint/2010/main" val="462849698"/>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8" r:id="rId3"/>
  </p:sldLayoutIdLst>
  <p:hf sldNum="0" hdr="0" ftr="0" dt="0"/>
  <p:txStyles>
    <p:titleStyle>
      <a:lvl1pPr algn="ctr" defTabSz="342900" rtl="0" eaLnBrk="1" latinLnBrk="0" hangingPunct="1">
        <a:spcBef>
          <a:spcPct val="0"/>
        </a:spcBef>
        <a:buNone/>
        <a:defRPr sz="2400" b="1" i="0" kern="1200">
          <a:solidFill>
            <a:schemeClr val="bg1"/>
          </a:solidFill>
          <a:latin typeface="+mj-lt"/>
          <a:ea typeface="+mj-ea"/>
          <a:cs typeface="Arial"/>
        </a:defRPr>
      </a:lvl1pPr>
    </p:titleStyle>
    <p:bodyStyle>
      <a:lvl1pPr marL="257175" indent="-257175" algn="l" defTabSz="342900" rtl="0" eaLnBrk="1" latinLnBrk="0" hangingPunct="1">
        <a:spcBef>
          <a:spcPct val="20000"/>
        </a:spcBef>
        <a:buFont typeface="Arial"/>
        <a:buChar char="•"/>
        <a:defRPr sz="1500" kern="1200">
          <a:solidFill>
            <a:srgbClr val="FFFFFF"/>
          </a:solidFill>
          <a:latin typeface="Arial"/>
          <a:ea typeface="+mn-ea"/>
          <a:cs typeface="Arial"/>
        </a:defRPr>
      </a:lvl1pPr>
      <a:lvl2pPr marL="557213" indent="-214313" algn="l" defTabSz="342900" rtl="0" eaLnBrk="1" latinLnBrk="0" hangingPunct="1">
        <a:spcBef>
          <a:spcPct val="20000"/>
        </a:spcBef>
        <a:buFont typeface="Arial"/>
        <a:buChar char="–"/>
        <a:defRPr sz="1500" kern="1200">
          <a:solidFill>
            <a:srgbClr val="FFFFFF"/>
          </a:solidFill>
          <a:latin typeface="Arial"/>
          <a:ea typeface="+mn-ea"/>
          <a:cs typeface="Arial"/>
        </a:defRPr>
      </a:lvl2pPr>
      <a:lvl3pPr marL="857250" indent="-171450" algn="l" defTabSz="342900" rtl="0" eaLnBrk="1" latinLnBrk="0" hangingPunct="1">
        <a:spcBef>
          <a:spcPct val="20000"/>
        </a:spcBef>
        <a:buFont typeface="Arial"/>
        <a:buChar char="•"/>
        <a:defRPr sz="1500" kern="1200">
          <a:solidFill>
            <a:srgbClr val="FFFFFF"/>
          </a:solidFill>
          <a:latin typeface="Arial"/>
          <a:ea typeface="+mn-ea"/>
          <a:cs typeface="Arial"/>
        </a:defRPr>
      </a:lvl3pPr>
      <a:lvl4pPr marL="1200150" indent="-171450" algn="l" defTabSz="342900" rtl="0" eaLnBrk="1" latinLnBrk="0" hangingPunct="1">
        <a:spcBef>
          <a:spcPct val="20000"/>
        </a:spcBef>
        <a:buFont typeface="Arial"/>
        <a:buChar char="–"/>
        <a:defRPr sz="1500" kern="1200">
          <a:solidFill>
            <a:srgbClr val="FFFFFF"/>
          </a:solidFill>
          <a:latin typeface="Arial"/>
          <a:ea typeface="+mn-ea"/>
          <a:cs typeface="Arial"/>
        </a:defRPr>
      </a:lvl4pPr>
      <a:lvl5pPr marL="1543050" indent="-171450" algn="l" defTabSz="342900" rtl="0" eaLnBrk="1" latinLnBrk="0" hangingPunct="1">
        <a:spcBef>
          <a:spcPct val="20000"/>
        </a:spcBef>
        <a:buFont typeface="Arial"/>
        <a:buChar char="»"/>
        <a:defRPr sz="1500" kern="1200">
          <a:solidFill>
            <a:srgbClr val="FFFFFF"/>
          </a:solidFill>
          <a:latin typeface="Arial"/>
          <a:ea typeface="+mn-ea"/>
          <a:cs typeface="Arial"/>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sv-SE"/>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Sebastian-D/Presentations/blob/master/NBIS_SLU_Feb2020.pdf" TargetMode="Externa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hyperlink" Target="https://www.vr.se/english/calls-and-decisions/grant-terms-and-conditions/data-management-plan.html"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hyperlink" Target="https://www.scienceeurope.org/media/jezkhnoo/se_rdm_practical_guide_final.pdf"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openxmlformats.org/officeDocument/2006/relationships/hyperlink" Target="https://dsw.scilifelab.se/" TargetMode="External"/><Relationship Id="rId3" Type="http://schemas.openxmlformats.org/officeDocument/2006/relationships/hyperlink" Target="https://dmponline.dcc.ac.uk/" TargetMode="External"/><Relationship Id="rId7"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hyperlink" Target="https://ds-wizard.org/"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Sebastian-D/Presentations/blob/master/NBIS_SLU_Feb2020.pdf" TargetMode="External"/><Relationship Id="rId2" Type="http://schemas.openxmlformats.org/officeDocument/2006/relationships/image" Target="../media/image2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C5F9D-D5CC-7B48-9D34-73A3DEFB8D85}"/>
              </a:ext>
            </a:extLst>
          </p:cNvPr>
          <p:cNvSpPr>
            <a:spLocks noGrp="1"/>
          </p:cNvSpPr>
          <p:nvPr>
            <p:ph type="ctrTitle"/>
          </p:nvPr>
        </p:nvSpPr>
        <p:spPr>
          <a:xfrm>
            <a:off x="143692" y="1031558"/>
            <a:ext cx="8621485" cy="2387600"/>
          </a:xfrm>
        </p:spPr>
        <p:txBody>
          <a:bodyPr/>
          <a:lstStyle/>
          <a:p>
            <a:pPr algn="l"/>
            <a:r>
              <a:rPr lang="sv-SE" dirty="0"/>
              <a:t>The National </a:t>
            </a:r>
            <a:r>
              <a:rPr lang="sv-SE" dirty="0" err="1"/>
              <a:t>Bioinformatics</a:t>
            </a:r>
            <a:r>
              <a:rPr lang="sv-SE" dirty="0"/>
              <a:t> </a:t>
            </a:r>
            <a:r>
              <a:rPr lang="sv-SE" dirty="0" err="1"/>
              <a:t>Platform</a:t>
            </a:r>
            <a:r>
              <a:rPr lang="sv-SE" dirty="0"/>
              <a:t> Sweden</a:t>
            </a:r>
          </a:p>
        </p:txBody>
      </p:sp>
      <p:sp>
        <p:nvSpPr>
          <p:cNvPr id="3" name="Subtitle 2">
            <a:extLst>
              <a:ext uri="{FF2B5EF4-FFF2-40B4-BE49-F238E27FC236}">
                <a16:creationId xmlns:a16="http://schemas.microsoft.com/office/drawing/2014/main" id="{FF7C3C7B-388E-3F43-85B8-0CEB05F8121F}"/>
              </a:ext>
            </a:extLst>
          </p:cNvPr>
          <p:cNvSpPr>
            <a:spLocks noGrp="1"/>
          </p:cNvSpPr>
          <p:nvPr>
            <p:ph type="subTitle" idx="1"/>
          </p:nvPr>
        </p:nvSpPr>
        <p:spPr>
          <a:xfrm>
            <a:off x="143691" y="5313272"/>
            <a:ext cx="9000309" cy="1655762"/>
          </a:xfrm>
        </p:spPr>
        <p:txBody>
          <a:bodyPr/>
          <a:lstStyle/>
          <a:p>
            <a:endParaRPr lang="sv-SE" dirty="0"/>
          </a:p>
          <a:p>
            <a:pPr algn="l"/>
            <a:r>
              <a:rPr lang="sv-SE" dirty="0"/>
              <a:t>Sebastian Di Lorenzo</a:t>
            </a:r>
          </a:p>
          <a:p>
            <a:pPr algn="l"/>
            <a:r>
              <a:rPr lang="sv-SE" dirty="0"/>
              <a:t>Sebastian.DiLorenzo@NBIS.se</a:t>
            </a:r>
          </a:p>
          <a:p>
            <a:pPr algn="l"/>
            <a:endParaRPr lang="sv-SE" sz="1100" dirty="0">
              <a:hlinkClick r:id="rId2"/>
            </a:endParaRPr>
          </a:p>
          <a:p>
            <a:pPr algn="l"/>
            <a:r>
              <a:rPr lang="sv-SE" sz="1100" dirty="0">
                <a:hlinkClick r:id="rId2"/>
              </a:rPr>
              <a:t>https://github.com/Sebastian-D/Presentations</a:t>
            </a:r>
            <a:endParaRPr lang="sv-SE" sz="1100" dirty="0"/>
          </a:p>
        </p:txBody>
      </p:sp>
    </p:spTree>
    <p:extLst>
      <p:ext uri="{BB962C8B-B14F-4D97-AF65-F5344CB8AC3E}">
        <p14:creationId xmlns:p14="http://schemas.microsoft.com/office/powerpoint/2010/main" val="786190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5"/>
          <p:cNvSpPr txBox="1">
            <a:spLocks noGrp="1"/>
          </p:cNvSpPr>
          <p:nvPr>
            <p:ph type="title"/>
          </p:nvPr>
        </p:nvSpPr>
        <p:spPr>
          <a:xfrm>
            <a:off x="1659140" y="342153"/>
            <a:ext cx="5437500" cy="476400"/>
          </a:xfrm>
          <a:prstGeom prst="rect">
            <a:avLst/>
          </a:prstGeom>
        </p:spPr>
        <p:txBody>
          <a:bodyPr spcFirstLastPara="1" wrap="square" lIns="91425" tIns="91425" rIns="91425" bIns="91425" anchor="t" anchorCtr="0">
            <a:noAutofit/>
          </a:bodyPr>
          <a:lstStyle/>
          <a:p>
            <a:r>
              <a:rPr lang="en-GB" u="sng" dirty="0">
                <a:solidFill>
                  <a:schemeClr val="hlink"/>
                </a:solidFill>
                <a:hlinkClick r:id="rId3"/>
              </a:rPr>
              <a:t>VRs recommendations</a:t>
            </a:r>
            <a:endParaRPr dirty="0"/>
          </a:p>
        </p:txBody>
      </p:sp>
      <p:sp>
        <p:nvSpPr>
          <p:cNvPr id="120" name="Google Shape;120;p25"/>
          <p:cNvSpPr txBox="1">
            <a:spLocks noGrp="1"/>
          </p:cNvSpPr>
          <p:nvPr>
            <p:ph type="body" idx="1"/>
          </p:nvPr>
        </p:nvSpPr>
        <p:spPr>
          <a:xfrm>
            <a:off x="269520" y="1109582"/>
            <a:ext cx="8634600" cy="5626497"/>
          </a:xfrm>
          <a:prstGeom prst="rect">
            <a:avLst/>
          </a:prstGeom>
        </p:spPr>
        <p:txBody>
          <a:bodyPr spcFirstLastPara="1" wrap="square" lIns="91425" tIns="91425" rIns="91425" bIns="91425" anchor="t" anchorCtr="0">
            <a:noAutofit/>
          </a:bodyPr>
          <a:lstStyle/>
          <a:p>
            <a:pPr indent="-304800">
              <a:buSzPts val="1200"/>
              <a:buAutoNum type="arabicPeriod"/>
            </a:pPr>
            <a:r>
              <a:rPr lang="en-GB" sz="1150" dirty="0"/>
              <a:t>Description of data – reuse of existing data and/or production of new data</a:t>
            </a:r>
            <a:endParaRPr sz="1150" dirty="0"/>
          </a:p>
          <a:p>
            <a:pPr marL="809999" lvl="1" indent="-292100">
              <a:spcBef>
                <a:spcPts val="0"/>
              </a:spcBef>
              <a:buSzPts val="1000"/>
            </a:pPr>
            <a:r>
              <a:rPr lang="en-GB" sz="1150" dirty="0"/>
              <a:t>How will data be collected, created or reused?</a:t>
            </a:r>
            <a:endParaRPr sz="1150" dirty="0"/>
          </a:p>
          <a:p>
            <a:pPr marL="809999" lvl="1" indent="-292100">
              <a:spcBef>
                <a:spcPts val="0"/>
              </a:spcBef>
              <a:buSzPts val="1000"/>
            </a:pPr>
            <a:r>
              <a:rPr lang="en-GB" sz="1150" dirty="0"/>
              <a:t>What types of data will be created and/or collected, in terms of data format and amount/volume of data?</a:t>
            </a:r>
            <a:endParaRPr sz="1150" dirty="0"/>
          </a:p>
          <a:p>
            <a:pPr indent="-304800">
              <a:spcBef>
                <a:spcPts val="0"/>
              </a:spcBef>
              <a:buSzPts val="1200"/>
              <a:buAutoNum type="arabicPeriod"/>
            </a:pPr>
            <a:r>
              <a:rPr lang="en-GB" sz="1150" dirty="0"/>
              <a:t>Documentation and data quality</a:t>
            </a:r>
            <a:endParaRPr sz="1150" dirty="0"/>
          </a:p>
          <a:p>
            <a:pPr marL="809999" lvl="1" indent="-292100">
              <a:spcBef>
                <a:spcPts val="0"/>
              </a:spcBef>
              <a:buSzPts val="1000"/>
            </a:pPr>
            <a:r>
              <a:rPr lang="en-GB" sz="1150" dirty="0"/>
              <a:t>How will the material be documented and described, with associated metadata relating to structure, standards and format for descriptions of the content, collection method, etc.?</a:t>
            </a:r>
            <a:endParaRPr sz="1150" dirty="0"/>
          </a:p>
          <a:p>
            <a:pPr marL="809999" lvl="1" indent="-292100">
              <a:spcBef>
                <a:spcPts val="0"/>
              </a:spcBef>
              <a:buSzPts val="1000"/>
            </a:pPr>
            <a:r>
              <a:rPr lang="en-GB" sz="1150" dirty="0"/>
              <a:t>How will data quality be safeguarded and documented (for example repeated measurements, validation of data input, etc.)?</a:t>
            </a:r>
            <a:endParaRPr sz="1150" dirty="0"/>
          </a:p>
          <a:p>
            <a:pPr indent="-304800">
              <a:spcBef>
                <a:spcPts val="0"/>
              </a:spcBef>
              <a:buSzPts val="1200"/>
              <a:buAutoNum type="arabicPeriod"/>
            </a:pPr>
            <a:r>
              <a:rPr lang="en-GB" sz="1150" dirty="0"/>
              <a:t>Storage and backup</a:t>
            </a:r>
            <a:endParaRPr sz="1150" dirty="0"/>
          </a:p>
          <a:p>
            <a:pPr marL="809999" lvl="1" indent="-292100">
              <a:spcBef>
                <a:spcPts val="0"/>
              </a:spcBef>
              <a:buSzPts val="1000"/>
            </a:pPr>
            <a:r>
              <a:rPr lang="en-GB" sz="1150" dirty="0"/>
              <a:t>How is storage and backup of data and metadata safeguarded during the research process?</a:t>
            </a:r>
            <a:endParaRPr sz="1150" dirty="0"/>
          </a:p>
          <a:p>
            <a:pPr marL="809999" lvl="1" indent="-292100">
              <a:spcBef>
                <a:spcPts val="0"/>
              </a:spcBef>
              <a:buSzPts val="1000"/>
            </a:pPr>
            <a:r>
              <a:rPr lang="en-GB" sz="1150" dirty="0"/>
              <a:t>How is data security and controlled access to data safeguarded, in relation to the handling of sensitive data and personal data, for example?</a:t>
            </a:r>
            <a:endParaRPr sz="1150" dirty="0"/>
          </a:p>
          <a:p>
            <a:pPr indent="-304800">
              <a:spcBef>
                <a:spcPts val="0"/>
              </a:spcBef>
              <a:buSzPts val="1200"/>
              <a:buAutoNum type="arabicPeriod"/>
            </a:pPr>
            <a:r>
              <a:rPr lang="en-GB" sz="1150" dirty="0"/>
              <a:t>Legal and ethical aspects</a:t>
            </a:r>
            <a:endParaRPr sz="1150" dirty="0"/>
          </a:p>
          <a:p>
            <a:pPr marL="809999" lvl="1" indent="-292100">
              <a:spcBef>
                <a:spcPts val="0"/>
              </a:spcBef>
              <a:buSzPts val="1000"/>
            </a:pPr>
            <a:r>
              <a:rPr lang="en-GB" sz="1150" dirty="0"/>
              <a:t>How is data handling according to legal requirements safeguarded, e.g. in terms of handling of personal data, confidentiality and intellectual property rights?</a:t>
            </a:r>
            <a:endParaRPr sz="1150" dirty="0"/>
          </a:p>
          <a:p>
            <a:pPr marL="809999" lvl="1" indent="-292100">
              <a:spcBef>
                <a:spcPts val="0"/>
              </a:spcBef>
              <a:buSzPts val="1000"/>
            </a:pPr>
            <a:r>
              <a:rPr lang="en-GB" sz="1150" dirty="0"/>
              <a:t>How is correct data handling according to ethical aspects safeguarded?</a:t>
            </a:r>
            <a:endParaRPr sz="1150" dirty="0"/>
          </a:p>
          <a:p>
            <a:pPr indent="-304800">
              <a:spcBef>
                <a:spcPts val="0"/>
              </a:spcBef>
              <a:buSzPts val="1200"/>
              <a:buAutoNum type="arabicPeriod"/>
            </a:pPr>
            <a:r>
              <a:rPr lang="en-GB" sz="1150" dirty="0"/>
              <a:t>Accessibility and long-term storage</a:t>
            </a:r>
            <a:endParaRPr sz="1150" dirty="0"/>
          </a:p>
          <a:p>
            <a:pPr marL="809999" lvl="1" indent="-292100">
              <a:spcBef>
                <a:spcPts val="0"/>
              </a:spcBef>
              <a:buSzPts val="1000"/>
            </a:pPr>
            <a:r>
              <a:rPr lang="en-GB" sz="1150" dirty="0"/>
              <a:t>How, when and where will research data or information about data (metadata) be made accessible? Are there any conditions, embargoes and limitations on the access to and reuse of data to be considered?</a:t>
            </a:r>
            <a:endParaRPr sz="1150" dirty="0"/>
          </a:p>
          <a:p>
            <a:pPr marL="809999" lvl="1" indent="-292100">
              <a:spcBef>
                <a:spcPts val="0"/>
              </a:spcBef>
              <a:buSzPts val="1000"/>
            </a:pPr>
            <a:r>
              <a:rPr lang="en-GB" sz="1150" dirty="0"/>
              <a:t>In what way is long-term storage safeguarded, and by whom? How will the selection of data for long-term storage be made?</a:t>
            </a:r>
            <a:endParaRPr sz="1150" dirty="0"/>
          </a:p>
          <a:p>
            <a:pPr marL="809999" lvl="1" indent="-292100">
              <a:spcBef>
                <a:spcPts val="0"/>
              </a:spcBef>
              <a:buSzPts val="1000"/>
            </a:pPr>
            <a:r>
              <a:rPr lang="en-GB" sz="1150" dirty="0"/>
              <a:t>Will specific systems, software, source code or other types of services be necessary in order to understand, partake of or use/analyse data in the long term?</a:t>
            </a:r>
            <a:endParaRPr sz="1150" dirty="0"/>
          </a:p>
          <a:p>
            <a:pPr marL="809999" lvl="1" indent="-292100">
              <a:spcBef>
                <a:spcPts val="0"/>
              </a:spcBef>
              <a:buSzPts val="1000"/>
            </a:pPr>
            <a:r>
              <a:rPr lang="en-GB" sz="1150" dirty="0"/>
              <a:t>How will the use of unique and persistent identifiers, such as a Digital Object Identifier (DOI), be safeguarded?</a:t>
            </a:r>
            <a:endParaRPr sz="1150" dirty="0"/>
          </a:p>
          <a:p>
            <a:pPr indent="-304800">
              <a:spcBef>
                <a:spcPts val="0"/>
              </a:spcBef>
              <a:buSzPts val="1200"/>
              <a:buAutoNum type="arabicPeriod"/>
            </a:pPr>
            <a:r>
              <a:rPr lang="en-GB" sz="1150" dirty="0"/>
              <a:t>Responsibility and resources</a:t>
            </a:r>
            <a:endParaRPr sz="1150" dirty="0"/>
          </a:p>
          <a:p>
            <a:pPr marL="809999" lvl="1" indent="-292100">
              <a:spcBef>
                <a:spcPts val="0"/>
              </a:spcBef>
              <a:buSzPts val="1000"/>
            </a:pPr>
            <a:r>
              <a:rPr lang="en-GB" sz="1150" dirty="0"/>
              <a:t>Who is responsible for data management and (possibly) supports the work with this while the research project is in progress? Who is responsible for data management, ongoing management and long-term storage after the research project has ended?</a:t>
            </a:r>
            <a:endParaRPr sz="1150" dirty="0"/>
          </a:p>
          <a:p>
            <a:pPr marL="809999" lvl="1" indent="-292100">
              <a:spcBef>
                <a:spcPts val="0"/>
              </a:spcBef>
              <a:buSzPts val="1000"/>
            </a:pPr>
            <a:r>
              <a:rPr lang="en-GB" sz="1150" dirty="0"/>
              <a:t>What resources (costs, labour input or other) will be required for data management (including storage, back-up, provision of access and processing for long-term storage)? What resources will be needed to ensure that data fulfil the FAIR principles?</a:t>
            </a:r>
            <a:endParaRPr sz="1150" dirty="0"/>
          </a:p>
        </p:txBody>
      </p:sp>
    </p:spTree>
    <p:extLst>
      <p:ext uri="{BB962C8B-B14F-4D97-AF65-F5344CB8AC3E}">
        <p14:creationId xmlns:p14="http://schemas.microsoft.com/office/powerpoint/2010/main" val="1271180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9FC8ED-A9E1-E54B-8C49-D57D7CEE6B85}"/>
              </a:ext>
            </a:extLst>
          </p:cNvPr>
          <p:cNvSpPr>
            <a:spLocks noGrp="1"/>
          </p:cNvSpPr>
          <p:nvPr>
            <p:ph type="title"/>
          </p:nvPr>
        </p:nvSpPr>
        <p:spPr/>
        <p:txBody>
          <a:bodyPr/>
          <a:lstStyle/>
          <a:p>
            <a:r>
              <a:rPr lang="sv-SE" sz="2400" dirty="0" err="1"/>
              <a:t>Cheat</a:t>
            </a:r>
            <a:r>
              <a:rPr lang="sv-SE" sz="2400" dirty="0"/>
              <a:t> </a:t>
            </a:r>
            <a:r>
              <a:rPr lang="sv-SE" sz="2400" dirty="0" err="1"/>
              <a:t>sheet</a:t>
            </a:r>
            <a:r>
              <a:rPr lang="sv-SE" sz="2400" dirty="0"/>
              <a:t>, </a:t>
            </a:r>
            <a:r>
              <a:rPr lang="sv-SE" sz="2400" dirty="0" err="1"/>
              <a:t>don’t</a:t>
            </a:r>
            <a:r>
              <a:rPr lang="sv-SE" sz="2400" dirty="0"/>
              <a:t> show </a:t>
            </a:r>
            <a:r>
              <a:rPr lang="sv-SE" sz="2400" dirty="0" err="1"/>
              <a:t>audience</a:t>
            </a:r>
            <a:r>
              <a:rPr lang="sv-SE" sz="2400" dirty="0"/>
              <a:t>!</a:t>
            </a:r>
          </a:p>
        </p:txBody>
      </p:sp>
      <p:sp>
        <p:nvSpPr>
          <p:cNvPr id="4" name="TextBox 3">
            <a:extLst>
              <a:ext uri="{FF2B5EF4-FFF2-40B4-BE49-F238E27FC236}">
                <a16:creationId xmlns:a16="http://schemas.microsoft.com/office/drawing/2014/main" id="{434C5DD2-8C3E-D443-B9B2-8A45F360D164}"/>
              </a:ext>
            </a:extLst>
          </p:cNvPr>
          <p:cNvSpPr txBox="1"/>
          <p:nvPr/>
        </p:nvSpPr>
        <p:spPr>
          <a:xfrm>
            <a:off x="369007" y="1126931"/>
            <a:ext cx="7220514" cy="156966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600" b="1" dirty="0"/>
              <a:t>Short Term Support </a:t>
            </a:r>
            <a:r>
              <a:rPr lang="mr-IN" sz="1600" b="1" dirty="0"/>
              <a:t>–</a:t>
            </a:r>
            <a:r>
              <a:rPr lang="en-US" sz="1600" b="1" dirty="0"/>
              <a:t> an hourly fee</a:t>
            </a:r>
          </a:p>
          <a:p>
            <a:pPr marL="285750" indent="-285750">
              <a:buFont typeface="Arial"/>
              <a:buChar char="•"/>
            </a:pPr>
            <a:r>
              <a:rPr lang="en-US" sz="1600" dirty="0"/>
              <a:t>Always open for applications</a:t>
            </a:r>
          </a:p>
          <a:p>
            <a:pPr marL="285750" indent="-285750">
              <a:buFont typeface="Arial"/>
              <a:buChar char="•"/>
            </a:pPr>
            <a:r>
              <a:rPr lang="en-US" sz="1600" dirty="0"/>
              <a:t>Quick turn-over</a:t>
            </a:r>
          </a:p>
          <a:p>
            <a:pPr marL="285750" indent="-285750">
              <a:buFont typeface="Arial"/>
              <a:buChar char="•"/>
            </a:pPr>
            <a:r>
              <a:rPr lang="en-US" sz="1600" dirty="0"/>
              <a:t>Work usually starts within 2 weeks from signed agreement</a:t>
            </a:r>
          </a:p>
          <a:p>
            <a:pPr marL="285750" indent="-285750">
              <a:buFont typeface="Arial"/>
              <a:buChar char="•"/>
            </a:pPr>
            <a:r>
              <a:rPr lang="en-US" sz="1600" dirty="0"/>
              <a:t>Most projects 30-60 hours, stretching over 1-3 months</a:t>
            </a:r>
          </a:p>
          <a:p>
            <a:pPr marL="285750" indent="-285750">
              <a:buFont typeface="Arial"/>
              <a:buChar char="•"/>
            </a:pPr>
            <a:r>
              <a:rPr lang="en-US" sz="1600" dirty="0"/>
              <a:t>800 </a:t>
            </a:r>
            <a:r>
              <a:rPr lang="en-US" sz="1600" dirty="0" err="1"/>
              <a:t>kr</a:t>
            </a:r>
            <a:r>
              <a:rPr lang="en-US" sz="1600" dirty="0"/>
              <a:t>/h, time logged per hour used</a:t>
            </a:r>
          </a:p>
        </p:txBody>
      </p:sp>
      <p:sp>
        <p:nvSpPr>
          <p:cNvPr id="5" name="TextBox 4">
            <a:extLst>
              <a:ext uri="{FF2B5EF4-FFF2-40B4-BE49-F238E27FC236}">
                <a16:creationId xmlns:a16="http://schemas.microsoft.com/office/drawing/2014/main" id="{9ABA0F19-3120-A544-A5E1-74E14D83C675}"/>
              </a:ext>
            </a:extLst>
          </p:cNvPr>
          <p:cNvSpPr txBox="1"/>
          <p:nvPr/>
        </p:nvSpPr>
        <p:spPr>
          <a:xfrm>
            <a:off x="369006" y="2696591"/>
            <a:ext cx="7220515" cy="156966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600" b="1" dirty="0"/>
              <a:t>Long Term Support </a:t>
            </a:r>
            <a:r>
              <a:rPr lang="mr-IN" sz="1600" b="1" dirty="0"/>
              <a:t>–</a:t>
            </a:r>
            <a:r>
              <a:rPr lang="en-US" sz="1600" b="1" dirty="0"/>
              <a:t> free</a:t>
            </a:r>
          </a:p>
          <a:p>
            <a:pPr marL="285750" indent="-285750">
              <a:buFont typeface="Arial"/>
              <a:buChar char="•"/>
            </a:pPr>
            <a:r>
              <a:rPr lang="en-US" sz="1600" dirty="0"/>
              <a:t>Application rounds, 3 times/year</a:t>
            </a:r>
          </a:p>
          <a:p>
            <a:pPr marL="285750" indent="-285750">
              <a:buFont typeface="Arial"/>
              <a:buChar char="•"/>
            </a:pPr>
            <a:r>
              <a:rPr lang="en-US" sz="1600" dirty="0"/>
              <a:t>Scientific committee</a:t>
            </a:r>
          </a:p>
          <a:p>
            <a:pPr marL="285750" indent="-285750">
              <a:buFont typeface="Arial"/>
              <a:buChar char="•"/>
            </a:pPr>
            <a:r>
              <a:rPr lang="en-US" sz="1600" dirty="0"/>
              <a:t>Projects chosen for support based on scientific excellence</a:t>
            </a:r>
          </a:p>
          <a:p>
            <a:pPr marL="285750" indent="-285750">
              <a:buFont typeface="Arial"/>
              <a:buChar char="•"/>
            </a:pPr>
            <a:r>
              <a:rPr lang="en-US" sz="1600" dirty="0"/>
              <a:t>500 h of support, usually stretching over 1-2 years</a:t>
            </a:r>
          </a:p>
          <a:p>
            <a:pPr marL="285750" indent="-285750">
              <a:buFont typeface="Arial"/>
              <a:buChar char="•"/>
            </a:pPr>
            <a:r>
              <a:rPr lang="en-US" sz="1600" dirty="0"/>
              <a:t>Hands-on involvement from research group mandatory</a:t>
            </a:r>
          </a:p>
        </p:txBody>
      </p:sp>
      <p:sp>
        <p:nvSpPr>
          <p:cNvPr id="6" name="TextBox 5">
            <a:extLst>
              <a:ext uri="{FF2B5EF4-FFF2-40B4-BE49-F238E27FC236}">
                <a16:creationId xmlns:a16="http://schemas.microsoft.com/office/drawing/2014/main" id="{46911AFA-D6C0-CA42-8FC6-7BFD8A20E1F2}"/>
              </a:ext>
            </a:extLst>
          </p:cNvPr>
          <p:cNvSpPr txBox="1"/>
          <p:nvPr/>
        </p:nvSpPr>
        <p:spPr>
          <a:xfrm>
            <a:off x="369008" y="4266251"/>
            <a:ext cx="7220513" cy="2308324"/>
          </a:xfrm>
          <a:prstGeom prst="rect">
            <a:avLst/>
          </a:prstGeom>
          <a:gradFill>
            <a:gsLst>
              <a:gs pos="0">
                <a:schemeClr val="accent4">
                  <a:lumMod val="60000"/>
                  <a:lumOff val="40000"/>
                </a:schemeClr>
              </a:gs>
              <a:gs pos="35000">
                <a:schemeClr val="accent4">
                  <a:lumMod val="40000"/>
                  <a:lumOff val="60000"/>
                </a:schemeClr>
              </a:gs>
              <a:gs pos="100000">
                <a:schemeClr val="accent4">
                  <a:lumMod val="20000"/>
                  <a:lumOff val="80000"/>
                </a:schemeClr>
              </a:gs>
            </a:gsLst>
          </a:gradFill>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600" b="1" dirty="0"/>
              <a:t>Partner project </a:t>
            </a:r>
            <a:r>
              <a:rPr lang="mr-IN" sz="1600" b="1" dirty="0"/>
              <a:t>–</a:t>
            </a:r>
            <a:r>
              <a:rPr lang="en-US" sz="1600" b="1" dirty="0"/>
              <a:t> 50% of an expert’s salary</a:t>
            </a:r>
          </a:p>
          <a:p>
            <a:pPr marL="285750" indent="-285750">
              <a:buFont typeface="Arial" charset="0"/>
              <a:buChar char="•"/>
            </a:pPr>
            <a:r>
              <a:rPr lang="en-US" sz="1600" dirty="0"/>
              <a:t>For longer projects with a large bioinformatics component</a:t>
            </a:r>
          </a:p>
          <a:p>
            <a:pPr marL="285750" indent="-285750">
              <a:buFont typeface="Arial" charset="0"/>
              <a:buChar char="•"/>
            </a:pPr>
            <a:r>
              <a:rPr lang="en-US" sz="1600" dirty="0"/>
              <a:t>Always open for applications</a:t>
            </a:r>
          </a:p>
          <a:p>
            <a:pPr marL="285750" indent="-285750">
              <a:buFont typeface="Arial" charset="0"/>
              <a:buChar char="•"/>
            </a:pPr>
            <a:r>
              <a:rPr lang="en-US" sz="1600" dirty="0"/>
              <a:t>At least 2 years, at least 50%</a:t>
            </a:r>
          </a:p>
          <a:p>
            <a:pPr marL="285750" indent="-285750">
              <a:buFont typeface="Arial" charset="0"/>
              <a:buChar char="•"/>
            </a:pPr>
            <a:r>
              <a:rPr lang="en-US" sz="1600" dirty="0"/>
              <a:t>Hands-on involvement from research group recommended</a:t>
            </a:r>
          </a:p>
          <a:p>
            <a:pPr marL="285750" indent="-285750">
              <a:buFont typeface="Arial" charset="0"/>
              <a:buChar char="•"/>
            </a:pPr>
            <a:r>
              <a:rPr lang="en-US" sz="1600" dirty="0"/>
              <a:t>Decisions on case-by-case basis</a:t>
            </a:r>
          </a:p>
          <a:p>
            <a:pPr marL="285750" indent="-285750">
              <a:buFont typeface="Arial" charset="0"/>
              <a:buChar char="•"/>
            </a:pPr>
            <a:r>
              <a:rPr lang="en-US" sz="1600" dirty="0"/>
              <a:t>Expert might work at another site, will in general retain workplace located at NBIS hubs (regular visits with group can of course be arranged)</a:t>
            </a:r>
          </a:p>
        </p:txBody>
      </p:sp>
    </p:spTree>
    <p:extLst>
      <p:ext uri="{BB962C8B-B14F-4D97-AF65-F5344CB8AC3E}">
        <p14:creationId xmlns:p14="http://schemas.microsoft.com/office/powerpoint/2010/main" val="4204351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9FC8ED-A9E1-E54B-8C49-D57D7CEE6B85}"/>
              </a:ext>
            </a:extLst>
          </p:cNvPr>
          <p:cNvSpPr>
            <a:spLocks noGrp="1"/>
          </p:cNvSpPr>
          <p:nvPr>
            <p:ph type="title"/>
          </p:nvPr>
        </p:nvSpPr>
        <p:spPr/>
        <p:txBody>
          <a:bodyPr/>
          <a:lstStyle/>
          <a:p>
            <a:r>
              <a:rPr lang="sv-SE" sz="2800" dirty="0" err="1"/>
              <a:t>Training</a:t>
            </a:r>
            <a:endParaRPr lang="sv-SE" sz="2800" dirty="0"/>
          </a:p>
        </p:txBody>
      </p:sp>
      <p:sp>
        <p:nvSpPr>
          <p:cNvPr id="4" name="Content Placeholder 3">
            <a:extLst>
              <a:ext uri="{FF2B5EF4-FFF2-40B4-BE49-F238E27FC236}">
                <a16:creationId xmlns:a16="http://schemas.microsoft.com/office/drawing/2014/main" id="{F6E912F2-A192-AA4C-B36F-4D95CA491879}"/>
              </a:ext>
            </a:extLst>
          </p:cNvPr>
          <p:cNvSpPr>
            <a:spLocks noGrp="1"/>
          </p:cNvSpPr>
          <p:nvPr>
            <p:ph idx="1"/>
          </p:nvPr>
        </p:nvSpPr>
        <p:spPr>
          <a:prstGeom prst="rect">
            <a:avLst/>
          </a:prstGeom>
        </p:spPr>
        <p:txBody>
          <a:bodyPr wrap="square">
            <a:spAutoFit/>
          </a:bodyPr>
          <a:lstStyle/>
          <a:p>
            <a:r>
              <a:rPr lang="en-US" sz="1400" b="1" dirty="0"/>
              <a:t>Introduction to omics data analysis</a:t>
            </a:r>
          </a:p>
          <a:p>
            <a:r>
              <a:rPr lang="en-US" sz="1400" dirty="0"/>
              <a:t>4 x Introduction to Bioinformatics using NGS data, 5 days  (Manfred </a:t>
            </a:r>
            <a:r>
              <a:rPr lang="en-US" sz="1400" dirty="0" err="1"/>
              <a:t>Grabherr</a:t>
            </a:r>
            <a:r>
              <a:rPr lang="en-US" sz="1400" dirty="0"/>
              <a:t>)</a:t>
            </a:r>
          </a:p>
          <a:p>
            <a:r>
              <a:rPr lang="en-US" sz="1400" dirty="0"/>
              <a:t>1 x Omics data analysis, 10 days (Erik </a:t>
            </a:r>
            <a:r>
              <a:rPr lang="en-US" sz="1400" dirty="0" err="1"/>
              <a:t>Fredlund</a:t>
            </a:r>
            <a:r>
              <a:rPr lang="en-US" sz="1400" dirty="0"/>
              <a:t>, Lukas </a:t>
            </a:r>
            <a:r>
              <a:rPr lang="en-US" sz="1400" dirty="0" err="1"/>
              <a:t>Orre</a:t>
            </a:r>
            <a:r>
              <a:rPr lang="en-US" sz="1400" dirty="0"/>
              <a:t>)</a:t>
            </a:r>
          </a:p>
          <a:p>
            <a:endParaRPr lang="en-US" sz="1400" dirty="0"/>
          </a:p>
          <a:p>
            <a:r>
              <a:rPr lang="en-US" sz="1400" b="1" dirty="0"/>
              <a:t>Advanced topical courses</a:t>
            </a:r>
          </a:p>
          <a:p>
            <a:r>
              <a:rPr lang="en-US" sz="1400" dirty="0"/>
              <a:t>2 x </a:t>
            </a:r>
            <a:r>
              <a:rPr lang="en-US" sz="1400" dirty="0" err="1"/>
              <a:t>RNAseq</a:t>
            </a:r>
            <a:r>
              <a:rPr lang="en-US" sz="1400" dirty="0"/>
              <a:t>, 3 days (Johan </a:t>
            </a:r>
            <a:r>
              <a:rPr lang="en-US" sz="1400" dirty="0" err="1"/>
              <a:t>Reimegård</a:t>
            </a:r>
            <a:r>
              <a:rPr lang="en-US" sz="1400" dirty="0"/>
              <a:t>)</a:t>
            </a:r>
          </a:p>
          <a:p>
            <a:r>
              <a:rPr lang="en-US" sz="1400" dirty="0"/>
              <a:t>1  </a:t>
            </a:r>
            <a:r>
              <a:rPr lang="en-US" sz="1400" dirty="0" err="1"/>
              <a:t>scRNA</a:t>
            </a:r>
            <a:r>
              <a:rPr lang="en-US" sz="1400" dirty="0"/>
              <a:t>, 2 days (</a:t>
            </a:r>
            <a:r>
              <a:rPr lang="en-US" sz="1400" dirty="0" err="1"/>
              <a:t>Åsa</a:t>
            </a:r>
            <a:r>
              <a:rPr lang="en-US" sz="1400" dirty="0"/>
              <a:t> </a:t>
            </a:r>
            <a:r>
              <a:rPr lang="en-US" sz="1400" dirty="0" err="1"/>
              <a:t>Björklund</a:t>
            </a:r>
            <a:r>
              <a:rPr lang="en-US" sz="1400" dirty="0"/>
              <a:t>)</a:t>
            </a:r>
          </a:p>
          <a:p>
            <a:r>
              <a:rPr lang="en-US" sz="1400" dirty="0"/>
              <a:t>1 x Genome assembly, 3 days (Henrik Lantz)</a:t>
            </a:r>
          </a:p>
          <a:p>
            <a:r>
              <a:rPr lang="en-US" sz="1400" dirty="0"/>
              <a:t>1 x Genome annotation, 3 days (Henrik Lantz)</a:t>
            </a:r>
          </a:p>
          <a:p>
            <a:r>
              <a:rPr lang="en-US" sz="1400" dirty="0"/>
              <a:t>1 x </a:t>
            </a:r>
            <a:r>
              <a:rPr lang="en-US" sz="1400" dirty="0" err="1"/>
              <a:t>ChIP-seq</a:t>
            </a:r>
            <a:r>
              <a:rPr lang="en-US" sz="1400" dirty="0"/>
              <a:t> 3 days (</a:t>
            </a:r>
            <a:r>
              <a:rPr lang="en-US" sz="1400" dirty="0" err="1"/>
              <a:t>Agata</a:t>
            </a:r>
            <a:r>
              <a:rPr lang="en-US" sz="1400" dirty="0"/>
              <a:t> </a:t>
            </a:r>
            <a:r>
              <a:rPr lang="en-US" sz="1400" dirty="0" err="1"/>
              <a:t>Smialowska</a:t>
            </a:r>
            <a:r>
              <a:rPr lang="en-US" sz="1400" dirty="0"/>
              <a:t>, Olga </a:t>
            </a:r>
            <a:r>
              <a:rPr lang="en-US" sz="1400" dirty="0" err="1"/>
              <a:t>Dethlefsen</a:t>
            </a:r>
            <a:r>
              <a:rPr lang="en-US" sz="1400" dirty="0"/>
              <a:t>)</a:t>
            </a:r>
          </a:p>
          <a:p>
            <a:r>
              <a:rPr lang="en-US" sz="1400" dirty="0"/>
              <a:t>1 x Proteomics, 4 days (Fredrik </a:t>
            </a:r>
            <a:r>
              <a:rPr lang="en-US" sz="1400" dirty="0" err="1"/>
              <a:t>Levander</a:t>
            </a:r>
            <a:r>
              <a:rPr lang="en-US" sz="1400" dirty="0"/>
              <a:t>)</a:t>
            </a:r>
          </a:p>
          <a:p>
            <a:endParaRPr lang="en-US" sz="1400" dirty="0"/>
          </a:p>
          <a:p>
            <a:r>
              <a:rPr lang="en-US" sz="1400" b="1" dirty="0"/>
              <a:t>Programming and reproducible research</a:t>
            </a:r>
          </a:p>
          <a:p>
            <a:r>
              <a:rPr lang="en-US" sz="1400" dirty="0"/>
              <a:t>1 x Reproducible research, 2 days (</a:t>
            </a:r>
            <a:r>
              <a:rPr lang="en-US" sz="1400" dirty="0" err="1"/>
              <a:t>Rasmus</a:t>
            </a:r>
            <a:r>
              <a:rPr lang="en-US" sz="1400" dirty="0"/>
              <a:t> </a:t>
            </a:r>
            <a:r>
              <a:rPr lang="en-US" sz="1400" dirty="0" err="1"/>
              <a:t>Ågren</a:t>
            </a:r>
            <a:r>
              <a:rPr lang="en-US" sz="1400" dirty="0"/>
              <a:t>, Leif </a:t>
            </a:r>
            <a:r>
              <a:rPr lang="en-US" sz="1400" dirty="0" err="1"/>
              <a:t>Wigge</a:t>
            </a:r>
            <a:r>
              <a:rPr lang="en-US" sz="1400" dirty="0"/>
              <a:t>)</a:t>
            </a:r>
          </a:p>
          <a:p>
            <a:r>
              <a:rPr lang="en-US" sz="1400" dirty="0"/>
              <a:t>2 x Python, 2 days (Nina </a:t>
            </a:r>
            <a:r>
              <a:rPr lang="en-US" sz="1400" dirty="0" err="1"/>
              <a:t>Norgren</a:t>
            </a:r>
            <a:r>
              <a:rPr lang="en-US" sz="1400" dirty="0"/>
              <a:t>, Sergiu </a:t>
            </a:r>
            <a:r>
              <a:rPr lang="en-US" sz="1400" dirty="0" err="1"/>
              <a:t>Netotea</a:t>
            </a:r>
            <a:r>
              <a:rPr lang="en-US" sz="1400" dirty="0"/>
              <a:t>)</a:t>
            </a:r>
          </a:p>
          <a:p>
            <a:r>
              <a:rPr lang="en-US" sz="1400" dirty="0"/>
              <a:t>1 x R Summer School, 10 days: </a:t>
            </a:r>
            <a:r>
              <a:rPr lang="en-US" sz="1400" dirty="0" err="1"/>
              <a:t>RaukR</a:t>
            </a:r>
            <a:r>
              <a:rPr lang="en-US" sz="1400" dirty="0"/>
              <a:t> (Marcin </a:t>
            </a:r>
            <a:r>
              <a:rPr lang="en-US" sz="1400" dirty="0" err="1"/>
              <a:t>Kierczak,Sebastian</a:t>
            </a:r>
            <a:r>
              <a:rPr lang="en-US" sz="1400" dirty="0"/>
              <a:t> </a:t>
            </a:r>
            <a:r>
              <a:rPr lang="en-US" sz="1400" dirty="0" err="1"/>
              <a:t>DiLorenzo</a:t>
            </a:r>
            <a:r>
              <a:rPr lang="en-US" sz="1400" dirty="0"/>
              <a:t>)</a:t>
            </a:r>
            <a:br>
              <a:rPr lang="en-US" sz="1400" dirty="0"/>
            </a:br>
            <a:r>
              <a:rPr lang="en-US" sz="1400" dirty="0"/>
              <a:t>1 x R programming Foundations for Life Scientists, 5 days (Marcin </a:t>
            </a:r>
            <a:r>
              <a:rPr lang="en-US" sz="1400" dirty="0" err="1"/>
              <a:t>Kierczak</a:t>
            </a:r>
            <a:r>
              <a:rPr lang="en-US" sz="1400" dirty="0"/>
              <a:t>)</a:t>
            </a:r>
          </a:p>
          <a:p>
            <a:r>
              <a:rPr lang="en-US" sz="1400" dirty="0"/>
              <a:t>1 x Unix/Linux Tutorial for beginners, 3 days (</a:t>
            </a:r>
            <a:r>
              <a:rPr lang="en-US" sz="1400" dirty="0" err="1"/>
              <a:t>Mihaela</a:t>
            </a:r>
            <a:r>
              <a:rPr lang="en-US" sz="1400" dirty="0"/>
              <a:t> </a:t>
            </a:r>
            <a:r>
              <a:rPr lang="en-US" sz="1400" dirty="0" err="1"/>
              <a:t>Martis</a:t>
            </a:r>
            <a:r>
              <a:rPr lang="en-US" sz="1400" dirty="0"/>
              <a:t>)</a:t>
            </a:r>
          </a:p>
        </p:txBody>
      </p:sp>
    </p:spTree>
    <p:extLst>
      <p:ext uri="{BB962C8B-B14F-4D97-AF65-F5344CB8AC3E}">
        <p14:creationId xmlns:p14="http://schemas.microsoft.com/office/powerpoint/2010/main" val="1604661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E87FFBE-B392-8B48-BA60-9EEBEECA3DF3}"/>
              </a:ext>
            </a:extLst>
          </p:cNvPr>
          <p:cNvSpPr>
            <a:spLocks noGrp="1"/>
          </p:cNvSpPr>
          <p:nvPr>
            <p:ph type="title"/>
          </p:nvPr>
        </p:nvSpPr>
        <p:spPr/>
        <p:txBody>
          <a:bodyPr/>
          <a:lstStyle/>
          <a:p>
            <a:r>
              <a:rPr lang="sv-SE" sz="2800" dirty="0" err="1"/>
              <a:t>SciLifeLab</a:t>
            </a:r>
            <a:r>
              <a:rPr lang="sv-SE" sz="2800" dirty="0"/>
              <a:t> Vision</a:t>
            </a:r>
          </a:p>
        </p:txBody>
      </p:sp>
      <p:sp>
        <p:nvSpPr>
          <p:cNvPr id="10" name="Content Placeholder 2">
            <a:extLst>
              <a:ext uri="{FF2B5EF4-FFF2-40B4-BE49-F238E27FC236}">
                <a16:creationId xmlns:a16="http://schemas.microsoft.com/office/drawing/2014/main" id="{0278735E-6398-F44B-8672-1E3FCBF0458D}"/>
              </a:ext>
            </a:extLst>
          </p:cNvPr>
          <p:cNvSpPr>
            <a:spLocks noGrp="1"/>
          </p:cNvSpPr>
          <p:nvPr/>
        </p:nvSpPr>
        <p:spPr>
          <a:xfrm>
            <a:off x="300265" y="1706708"/>
            <a:ext cx="8550732" cy="4894561"/>
          </a:xfrm>
          <a:prstGeom prst="rect">
            <a:avLst/>
          </a:prstGeom>
        </p:spPr>
        <p:style>
          <a:lnRef idx="0">
            <a:scrgbClr r="0" g="0" b="0"/>
          </a:lnRef>
          <a:fillRef idx="0">
            <a:scrgbClr r="0" g="0" b="0"/>
          </a:fillRef>
          <a:effectRef idx="0">
            <a:scrgbClr r="0" g="0" b="0"/>
          </a:effectRef>
          <a:fontRef idx="major"/>
        </p:style>
        <p:txBody>
          <a:bodyPr vert="horz" lIns="0" tIns="0" rIns="0" bIns="0" rtlCol="0">
            <a:normAutofit/>
          </a:bodyPr>
          <a:lstStyle>
            <a:lvl1pPr marL="342900" indent="-342900" algn="l" defTabSz="457200" rtl="0" eaLnBrk="1" latinLnBrk="0" hangingPunct="1">
              <a:spcBef>
                <a:spcPct val="20000"/>
              </a:spcBef>
              <a:buFont typeface="Arial"/>
              <a:buChar char="•"/>
              <a:defRPr sz="2000" kern="1200">
                <a:solidFill>
                  <a:schemeClr val="tx1"/>
                </a:solidFill>
                <a:latin typeface="+mj-lt"/>
                <a:ea typeface="+mj-ea"/>
                <a:cs typeface="+mj-cs"/>
              </a:defRPr>
            </a:lvl1pPr>
            <a:lvl2pPr marL="742950" indent="-285750" algn="l" defTabSz="457200" rtl="0" eaLnBrk="1" latinLnBrk="0" hangingPunct="1">
              <a:spcBef>
                <a:spcPct val="20000"/>
              </a:spcBef>
              <a:buFont typeface="Arial"/>
              <a:buChar char="–"/>
              <a:defRPr sz="2000" kern="1200">
                <a:solidFill>
                  <a:schemeClr val="tx1"/>
                </a:solidFill>
                <a:latin typeface="+mj-lt"/>
                <a:ea typeface="+mj-ea"/>
                <a:cs typeface="+mj-cs"/>
              </a:defRPr>
            </a:lvl2pPr>
            <a:lvl3pPr marL="1143000" indent="-228600" algn="l" defTabSz="457200" rtl="0" eaLnBrk="1" latinLnBrk="0" hangingPunct="1">
              <a:spcBef>
                <a:spcPct val="20000"/>
              </a:spcBef>
              <a:buFont typeface="Arial"/>
              <a:buChar char="•"/>
              <a:defRPr sz="2000" kern="1200">
                <a:solidFill>
                  <a:schemeClr val="tx1"/>
                </a:solidFill>
                <a:latin typeface="+mj-lt"/>
                <a:ea typeface="+mj-ea"/>
                <a:cs typeface="+mj-cs"/>
              </a:defRPr>
            </a:lvl3pPr>
            <a:lvl4pPr marL="1600200" indent="-228600" algn="l" defTabSz="457200" rtl="0" eaLnBrk="1" latinLnBrk="0" hangingPunct="1">
              <a:spcBef>
                <a:spcPct val="20000"/>
              </a:spcBef>
              <a:buFont typeface="Arial"/>
              <a:buChar char="–"/>
              <a:defRPr sz="2000" kern="1200">
                <a:solidFill>
                  <a:schemeClr val="tx1"/>
                </a:solidFill>
                <a:latin typeface="+mj-lt"/>
                <a:ea typeface="+mj-ea"/>
                <a:cs typeface="+mj-cs"/>
              </a:defRPr>
            </a:lvl4pPr>
            <a:lvl5pPr marL="2057400" indent="-228600" algn="l" defTabSz="457200" rtl="0" eaLnBrk="1" latinLnBrk="0" hangingPunct="1">
              <a:spcBef>
                <a:spcPct val="20000"/>
              </a:spcBef>
              <a:buFont typeface="Arial"/>
              <a:buChar char="»"/>
              <a:defRPr sz="2000" kern="1200">
                <a:solidFill>
                  <a:schemeClr val="tx1"/>
                </a:solidFill>
                <a:latin typeface="+mj-lt"/>
                <a:ea typeface="+mj-ea"/>
                <a:cs typeface="+mj-cs"/>
              </a:defRPr>
            </a:lvl5pPr>
            <a:lvl6pPr marL="2514600" indent="-228600" algn="l" defTabSz="457200" rtl="0" eaLnBrk="1" latinLnBrk="0" hangingPunct="1">
              <a:spcBef>
                <a:spcPct val="20000"/>
              </a:spcBef>
              <a:buFont typeface="Arial"/>
              <a:buChar char="•"/>
              <a:defRPr sz="1800" kern="1200">
                <a:solidFill>
                  <a:schemeClr val="tx1"/>
                </a:solidFill>
                <a:latin typeface="+mj-lt"/>
                <a:ea typeface="+mj-ea"/>
                <a:cs typeface="+mj-cs"/>
              </a:defRPr>
            </a:lvl6pPr>
            <a:lvl7pPr marL="2971800" indent="-228600" algn="l" defTabSz="457200" rtl="0" eaLnBrk="1" latinLnBrk="0" hangingPunct="1">
              <a:spcBef>
                <a:spcPct val="20000"/>
              </a:spcBef>
              <a:buFont typeface="Arial"/>
              <a:buChar char="•"/>
              <a:defRPr sz="1800" kern="1200">
                <a:solidFill>
                  <a:schemeClr val="tx1"/>
                </a:solidFill>
                <a:latin typeface="+mj-lt"/>
                <a:ea typeface="+mj-ea"/>
                <a:cs typeface="+mj-cs"/>
              </a:defRPr>
            </a:lvl7pPr>
            <a:lvl8pPr marL="3429000" indent="-228600" algn="l" defTabSz="457200" rtl="0" eaLnBrk="1" latinLnBrk="0" hangingPunct="1">
              <a:spcBef>
                <a:spcPct val="20000"/>
              </a:spcBef>
              <a:buFont typeface="Arial"/>
              <a:buChar char="•"/>
              <a:defRPr sz="1800" kern="1200">
                <a:solidFill>
                  <a:schemeClr val="tx1"/>
                </a:solidFill>
                <a:latin typeface="+mj-lt"/>
                <a:ea typeface="+mj-ea"/>
                <a:cs typeface="+mj-cs"/>
              </a:defRPr>
            </a:lvl8pPr>
            <a:lvl9pPr marL="3886200" indent="-228600" algn="l" defTabSz="457200" rtl="0" eaLnBrk="1" latinLnBrk="0" hangingPunct="1">
              <a:spcBef>
                <a:spcPct val="20000"/>
              </a:spcBef>
              <a:buFont typeface="Arial"/>
              <a:buChar char="•"/>
              <a:defRPr sz="1800" kern="1200">
                <a:solidFill>
                  <a:schemeClr val="tx1"/>
                </a:solidFill>
                <a:latin typeface="+mj-lt"/>
                <a:ea typeface="+mj-ea"/>
                <a:cs typeface="+mj-cs"/>
              </a:defRPr>
            </a:lvl9pPr>
          </a:lstStyle>
          <a:p>
            <a:pPr marL="0" indent="0" algn="ctr">
              <a:buNone/>
            </a:pPr>
            <a:r>
              <a:rPr lang="en-US" dirty="0"/>
              <a:t>“To be an internationally leading center that develops, uses and provides access to advanced technologies for molecular biosciences with focus on health and environment.”</a:t>
            </a:r>
          </a:p>
          <a:p>
            <a:pPr algn="ctr"/>
            <a:endParaRPr lang="en-US" dirty="0"/>
          </a:p>
        </p:txBody>
      </p:sp>
      <p:pic>
        <p:nvPicPr>
          <p:cNvPr id="11" name="Picture 10" descr="Screen Shot 2017-02-01 at 13.44.45.png">
            <a:extLst>
              <a:ext uri="{FF2B5EF4-FFF2-40B4-BE49-F238E27FC236}">
                <a16:creationId xmlns:a16="http://schemas.microsoft.com/office/drawing/2014/main" id="{35E43ED6-3AC4-8B40-A488-9C99374B5F50}"/>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00265" y="3462147"/>
            <a:ext cx="8674100" cy="1981200"/>
          </a:xfrm>
          <a:prstGeom prst="rect">
            <a:avLst/>
          </a:prstGeom>
        </p:spPr>
      </p:pic>
      <p:sp>
        <p:nvSpPr>
          <p:cNvPr id="12" name="TextBox 3">
            <a:extLst>
              <a:ext uri="{FF2B5EF4-FFF2-40B4-BE49-F238E27FC236}">
                <a16:creationId xmlns:a16="http://schemas.microsoft.com/office/drawing/2014/main" id="{FB930DAD-A8A5-D040-9951-B9F40ADB76D4}"/>
              </a:ext>
            </a:extLst>
          </p:cNvPr>
          <p:cNvSpPr txBox="1"/>
          <p:nvPr/>
        </p:nvSpPr>
        <p:spPr>
          <a:xfrm>
            <a:off x="1646104" y="5650544"/>
            <a:ext cx="971841" cy="461665"/>
          </a:xfrm>
          <a:prstGeom prst="rect">
            <a:avLst/>
          </a:prstGeom>
          <a:noFill/>
        </p:spPr>
        <p:style>
          <a:lnRef idx="0">
            <a:scrgbClr r="0" g="0" b="0"/>
          </a:lnRef>
          <a:fillRef idx="0">
            <a:scrgbClr r="0" g="0" b="0"/>
          </a:fillRef>
          <a:effectRef idx="0">
            <a:scrgbClr r="0" g="0" b="0"/>
          </a:effectRef>
          <a:fontRef idx="major"/>
        </p:style>
        <p:txBody>
          <a:bodyPr wrap="none" rtlCol="0">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r>
              <a:rPr lang="en-US" sz="2400" dirty="0" err="1"/>
              <a:t>Solna</a:t>
            </a:r>
            <a:endParaRPr lang="en-US" sz="2400" dirty="0"/>
          </a:p>
        </p:txBody>
      </p:sp>
      <p:sp>
        <p:nvSpPr>
          <p:cNvPr id="13" name="TextBox 4">
            <a:extLst>
              <a:ext uri="{FF2B5EF4-FFF2-40B4-BE49-F238E27FC236}">
                <a16:creationId xmlns:a16="http://schemas.microsoft.com/office/drawing/2014/main" id="{57DB6755-2E2D-B740-B861-F41E521EC6A1}"/>
              </a:ext>
            </a:extLst>
          </p:cNvPr>
          <p:cNvSpPr txBox="1"/>
          <p:nvPr/>
        </p:nvSpPr>
        <p:spPr>
          <a:xfrm>
            <a:off x="6331089" y="5650544"/>
            <a:ext cx="1313881" cy="461665"/>
          </a:xfrm>
          <a:prstGeom prst="rect">
            <a:avLst/>
          </a:prstGeom>
          <a:noFill/>
        </p:spPr>
        <p:style>
          <a:lnRef idx="0">
            <a:scrgbClr r="0" g="0" b="0"/>
          </a:lnRef>
          <a:fillRef idx="0">
            <a:scrgbClr r="0" g="0" b="0"/>
          </a:fillRef>
          <a:effectRef idx="0">
            <a:scrgbClr r="0" g="0" b="0"/>
          </a:effectRef>
          <a:fontRef idx="major"/>
        </p:style>
        <p:txBody>
          <a:bodyPr wrap="none" rtlCol="0">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r>
              <a:rPr lang="en-US" sz="2400" dirty="0"/>
              <a:t>Uppsala</a:t>
            </a:r>
          </a:p>
        </p:txBody>
      </p:sp>
    </p:spTree>
    <p:extLst>
      <p:ext uri="{BB962C8B-B14F-4D97-AF65-F5344CB8AC3E}">
        <p14:creationId xmlns:p14="http://schemas.microsoft.com/office/powerpoint/2010/main" val="3154916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9912EAE-1D01-9344-8117-E48763D215A5}"/>
              </a:ext>
            </a:extLst>
          </p:cNvPr>
          <p:cNvSpPr>
            <a:spLocks noGrp="1"/>
          </p:cNvSpPr>
          <p:nvPr>
            <p:ph idx="1"/>
          </p:nvPr>
        </p:nvSpPr>
        <p:spPr>
          <a:xfrm>
            <a:off x="252000" y="1165480"/>
            <a:ext cx="4124057" cy="5040000"/>
          </a:xfrm>
        </p:spPr>
        <p:txBody>
          <a:bodyPr>
            <a:normAutofit/>
          </a:bodyPr>
          <a:lstStyle/>
          <a:p>
            <a:pPr marL="0" lvl="1" indent="0">
              <a:buNone/>
            </a:pPr>
            <a:r>
              <a:rPr lang="en-US" sz="1800" b="1" dirty="0"/>
              <a:t>Short-term support and infrastructure</a:t>
            </a:r>
            <a:endParaRPr lang="en-US" sz="2000" b="1" dirty="0"/>
          </a:p>
          <a:p>
            <a:pPr marL="300037" lvl="2" indent="0">
              <a:buNone/>
            </a:pPr>
            <a:r>
              <a:rPr lang="sv-SE" sz="1400" dirty="0"/>
              <a:t>Wide </a:t>
            </a:r>
            <a:r>
              <a:rPr lang="sv-SE" sz="1400" dirty="0" err="1"/>
              <a:t>competence</a:t>
            </a:r>
            <a:r>
              <a:rPr lang="sv-SE" sz="1400" dirty="0"/>
              <a:t> in </a:t>
            </a:r>
            <a:r>
              <a:rPr lang="sv-SE" sz="1400" dirty="0" err="1"/>
              <a:t>bioinformatics</a:t>
            </a:r>
            <a:r>
              <a:rPr lang="sv-SE" sz="1400" dirty="0"/>
              <a:t>, </a:t>
            </a:r>
            <a:r>
              <a:rPr lang="sv-SE" sz="1400" dirty="0" err="1"/>
              <a:t>Assembly</a:t>
            </a:r>
            <a:r>
              <a:rPr lang="sv-SE" sz="1400" dirty="0"/>
              <a:t>/Annotation, </a:t>
            </a:r>
            <a:r>
              <a:rPr lang="sv-SE" sz="1400" dirty="0" err="1"/>
              <a:t>SysDev</a:t>
            </a:r>
            <a:endParaRPr lang="sv-SE" sz="1400" dirty="0"/>
          </a:p>
          <a:p>
            <a:pPr marL="0" lvl="1" indent="0">
              <a:buNone/>
            </a:pPr>
            <a:r>
              <a:rPr lang="sv-SE" sz="1800" b="1" dirty="0"/>
              <a:t>Long-term support</a:t>
            </a:r>
          </a:p>
          <a:p>
            <a:pPr marL="300037" lvl="2" indent="0">
              <a:buNone/>
            </a:pPr>
            <a:r>
              <a:rPr lang="sv-SE" sz="1400" dirty="0" err="1"/>
              <a:t>Large</a:t>
            </a:r>
            <a:r>
              <a:rPr lang="sv-SE" sz="1400" dirty="0"/>
              <a:t> </a:t>
            </a:r>
            <a:r>
              <a:rPr lang="sv-SE" sz="1400" dirty="0" err="1"/>
              <a:t>collaborative</a:t>
            </a:r>
            <a:r>
              <a:rPr lang="sv-SE" sz="1400" dirty="0"/>
              <a:t> </a:t>
            </a:r>
            <a:r>
              <a:rPr lang="sv-SE" sz="1400" dirty="0" err="1"/>
              <a:t>projects</a:t>
            </a:r>
            <a:r>
              <a:rPr lang="sv-SE" sz="1400" dirty="0"/>
              <a:t> </a:t>
            </a:r>
            <a:r>
              <a:rPr lang="sv-SE" sz="1400" dirty="0" err="1"/>
              <a:t>selected</a:t>
            </a:r>
            <a:r>
              <a:rPr lang="sv-SE" sz="1400" dirty="0"/>
              <a:t> by </a:t>
            </a:r>
            <a:r>
              <a:rPr lang="sv-SE" sz="1400" dirty="0" err="1"/>
              <a:t>scientific</a:t>
            </a:r>
            <a:r>
              <a:rPr lang="sv-SE" sz="1400" dirty="0"/>
              <a:t> ranking</a:t>
            </a:r>
          </a:p>
          <a:p>
            <a:pPr marL="0" lvl="1" indent="0">
              <a:buNone/>
            </a:pPr>
            <a:r>
              <a:rPr lang="sv-SE" sz="1800" b="1" dirty="0"/>
              <a:t>Systems </a:t>
            </a:r>
            <a:r>
              <a:rPr lang="sv-SE" sz="1800" b="1" dirty="0" err="1"/>
              <a:t>biology</a:t>
            </a:r>
            <a:endParaRPr lang="sv-SE" sz="2000" b="1" dirty="0"/>
          </a:p>
          <a:p>
            <a:pPr marL="300037" lvl="2" indent="0">
              <a:buNone/>
            </a:pPr>
            <a:r>
              <a:rPr lang="sv-SE" sz="1400" dirty="0" err="1"/>
              <a:t>Network</a:t>
            </a:r>
            <a:r>
              <a:rPr lang="sv-SE" sz="1400" dirty="0"/>
              <a:t> </a:t>
            </a:r>
            <a:r>
              <a:rPr lang="sv-SE" sz="1400" dirty="0" err="1"/>
              <a:t>analyses</a:t>
            </a:r>
            <a:r>
              <a:rPr lang="sv-SE" sz="1400" dirty="0"/>
              <a:t> and Integrative </a:t>
            </a:r>
            <a:r>
              <a:rPr lang="sv-SE" sz="1400" dirty="0" err="1"/>
              <a:t>bioinformatics</a:t>
            </a:r>
            <a:endParaRPr lang="sv-SE" sz="1400" dirty="0"/>
          </a:p>
          <a:p>
            <a:pPr marL="0" lvl="1" indent="0">
              <a:buNone/>
            </a:pPr>
            <a:r>
              <a:rPr lang="sv-SE" sz="1800" b="1" dirty="0" err="1"/>
              <a:t>Compute</a:t>
            </a:r>
            <a:r>
              <a:rPr lang="sv-SE" sz="1800" b="1" dirty="0"/>
              <a:t> and </a:t>
            </a:r>
            <a:r>
              <a:rPr lang="sv-SE" sz="1800" b="1" dirty="0" err="1"/>
              <a:t>storage</a:t>
            </a:r>
            <a:endParaRPr lang="sv-SE" sz="2000" b="1" dirty="0"/>
          </a:p>
          <a:p>
            <a:pPr marL="300037" lvl="2" indent="0">
              <a:buNone/>
            </a:pPr>
            <a:r>
              <a:rPr lang="sv-SE" sz="1400" dirty="0" err="1"/>
              <a:t>Computational</a:t>
            </a:r>
            <a:r>
              <a:rPr lang="sv-SE" sz="1400" dirty="0"/>
              <a:t> and </a:t>
            </a:r>
            <a:r>
              <a:rPr lang="sv-SE" sz="1400" dirty="0" err="1"/>
              <a:t>storage</a:t>
            </a:r>
            <a:r>
              <a:rPr lang="sv-SE" sz="1400" dirty="0"/>
              <a:t> </a:t>
            </a:r>
            <a:r>
              <a:rPr lang="sv-SE" sz="1400" dirty="0" err="1"/>
              <a:t>resources</a:t>
            </a:r>
            <a:r>
              <a:rPr lang="sv-SE" sz="1400" dirty="0"/>
              <a:t> for </a:t>
            </a:r>
            <a:r>
              <a:rPr lang="sv-SE" sz="1400" dirty="0" err="1"/>
              <a:t>bioinformatics</a:t>
            </a:r>
            <a:r>
              <a:rPr lang="sv-SE" sz="1400" dirty="0"/>
              <a:t>, </a:t>
            </a:r>
            <a:r>
              <a:rPr lang="sv-SE" sz="1400" dirty="0" err="1"/>
              <a:t>especially</a:t>
            </a:r>
            <a:r>
              <a:rPr lang="sv-SE" sz="1400" dirty="0"/>
              <a:t> </a:t>
            </a:r>
            <a:r>
              <a:rPr lang="sv-SE" sz="1400" dirty="0" err="1"/>
              <a:t>next</a:t>
            </a:r>
            <a:r>
              <a:rPr lang="sv-SE" sz="1400" dirty="0"/>
              <a:t>-generation </a:t>
            </a:r>
            <a:r>
              <a:rPr lang="sv-SE" sz="1400" dirty="0" err="1"/>
              <a:t>sequencing</a:t>
            </a:r>
            <a:endParaRPr lang="sv-SE" sz="1400" dirty="0"/>
          </a:p>
          <a:p>
            <a:endParaRPr lang="sv-SE" dirty="0"/>
          </a:p>
        </p:txBody>
      </p:sp>
      <p:sp>
        <p:nvSpPr>
          <p:cNvPr id="3" name="Title 2">
            <a:extLst>
              <a:ext uri="{FF2B5EF4-FFF2-40B4-BE49-F238E27FC236}">
                <a16:creationId xmlns:a16="http://schemas.microsoft.com/office/drawing/2014/main" id="{5C9FC8ED-A9E1-E54B-8C49-D57D7CEE6B85}"/>
              </a:ext>
            </a:extLst>
          </p:cNvPr>
          <p:cNvSpPr>
            <a:spLocks noGrp="1"/>
          </p:cNvSpPr>
          <p:nvPr>
            <p:ph type="title"/>
          </p:nvPr>
        </p:nvSpPr>
        <p:spPr/>
        <p:txBody>
          <a:bodyPr/>
          <a:lstStyle/>
          <a:p>
            <a:r>
              <a:rPr lang="sv-SE" sz="2800" dirty="0" err="1"/>
              <a:t>Facilities</a:t>
            </a:r>
            <a:endParaRPr lang="sv-SE" sz="2800" dirty="0"/>
          </a:p>
        </p:txBody>
      </p:sp>
      <p:grpSp>
        <p:nvGrpSpPr>
          <p:cNvPr id="4" name="Group 3">
            <a:extLst>
              <a:ext uri="{FF2B5EF4-FFF2-40B4-BE49-F238E27FC236}">
                <a16:creationId xmlns:a16="http://schemas.microsoft.com/office/drawing/2014/main" id="{795243F3-A12E-9F43-BF8A-BD9871067B44}"/>
              </a:ext>
            </a:extLst>
          </p:cNvPr>
          <p:cNvGrpSpPr/>
          <p:nvPr/>
        </p:nvGrpSpPr>
        <p:grpSpPr>
          <a:xfrm>
            <a:off x="5063806" y="1165479"/>
            <a:ext cx="3220368" cy="4634429"/>
            <a:chOff x="2123728" y="808039"/>
            <a:chExt cx="4392488" cy="5709237"/>
          </a:xfrm>
        </p:grpSpPr>
        <p:sp>
          <p:nvSpPr>
            <p:cNvPr id="5" name="TextBox 15">
              <a:extLst>
                <a:ext uri="{FF2B5EF4-FFF2-40B4-BE49-F238E27FC236}">
                  <a16:creationId xmlns:a16="http://schemas.microsoft.com/office/drawing/2014/main" id="{B8896866-42D8-6345-B861-4DC2AB4B70F4}"/>
                </a:ext>
              </a:extLst>
            </p:cNvPr>
            <p:cNvSpPr txBox="1">
              <a:spLocks noChangeArrowheads="1"/>
            </p:cNvSpPr>
            <p:nvPr/>
          </p:nvSpPr>
          <p:spPr bwMode="auto">
            <a:xfrm>
              <a:off x="4516438" y="808039"/>
              <a:ext cx="166197" cy="360099"/>
            </a:xfrm>
            <a:prstGeom prst="rect">
              <a:avLst/>
            </a:prstGeom>
            <a:noFill/>
            <a:ln w="9525">
              <a:noFill/>
              <a:miter lim="800000"/>
              <a:headEnd/>
              <a:tailEnd/>
            </a:ln>
          </p:spPr>
          <p:txBody>
            <a:bodyPr wrap="none" lIns="82295" tIns="41148" rIns="82295" bIns="41148">
              <a:prstTxWarp prst="textNoShape">
                <a:avLst/>
              </a:prstTxWarp>
              <a:spAutoFit/>
            </a:bodyPr>
            <a:lstStyle/>
            <a:p>
              <a:endParaRPr lang="en-US"/>
            </a:p>
          </p:txBody>
        </p:sp>
        <p:pic>
          <p:nvPicPr>
            <p:cNvPr id="6" name="Picture 5" descr="SverigeKarta_NY_Orginal.png">
              <a:extLst>
                <a:ext uri="{FF2B5EF4-FFF2-40B4-BE49-F238E27FC236}">
                  <a16:creationId xmlns:a16="http://schemas.microsoft.com/office/drawing/2014/main" id="{CD20AC5A-C1E5-F749-B2AA-0929EEBD5AA1}"/>
                </a:ext>
              </a:extLst>
            </p:cNvPr>
            <p:cNvPicPr>
              <a:picLocks noChangeAspect="1"/>
            </p:cNvPicPr>
            <p:nvPr/>
          </p:nvPicPr>
          <p:blipFill>
            <a:blip r:embed="rId2" cstate="print">
              <a:duotone>
                <a:schemeClr val="accent3">
                  <a:shade val="45000"/>
                  <a:satMod val="135000"/>
                </a:schemeClr>
                <a:prstClr val="white"/>
              </a:duotone>
            </a:blip>
            <a:stretch>
              <a:fillRect/>
            </a:stretch>
          </p:blipFill>
          <p:spPr>
            <a:xfrm>
              <a:off x="2123728" y="976546"/>
              <a:ext cx="4392488" cy="5540730"/>
            </a:xfrm>
            <a:prstGeom prst="rect">
              <a:avLst/>
            </a:prstGeom>
          </p:spPr>
        </p:pic>
        <p:sp>
          <p:nvSpPr>
            <p:cNvPr id="7" name="Rectangle 6">
              <a:extLst>
                <a:ext uri="{FF2B5EF4-FFF2-40B4-BE49-F238E27FC236}">
                  <a16:creationId xmlns:a16="http://schemas.microsoft.com/office/drawing/2014/main" id="{63D0015D-211F-584E-B7F0-0297264A4391}"/>
                </a:ext>
              </a:extLst>
            </p:cNvPr>
            <p:cNvSpPr/>
            <p:nvPr/>
          </p:nvSpPr>
          <p:spPr>
            <a:xfrm rot="21283514">
              <a:off x="2507480" y="4380140"/>
              <a:ext cx="1743349" cy="409752"/>
            </a:xfrm>
            <a:prstGeom prst="rect">
              <a:avLst/>
            </a:prstGeom>
            <a:gradFill>
              <a:gsLst>
                <a:gs pos="0">
                  <a:srgbClr val="00B050"/>
                </a:gs>
                <a:gs pos="80000">
                  <a:schemeClr val="accent1">
                    <a:shade val="93000"/>
                    <a:satMod val="130000"/>
                  </a:schemeClr>
                </a:gs>
                <a:gs pos="100000">
                  <a:schemeClr val="accent1">
                    <a:shade val="94000"/>
                    <a:satMod val="135000"/>
                  </a:schemeClr>
                </a:gs>
              </a:gsLst>
            </a:gradFill>
            <a:ln>
              <a:solidFill>
                <a:srgbClr val="006327"/>
              </a:solidFill>
            </a:ln>
            <a:scene3d>
              <a:camera prst="isometricOffAxis1Top"/>
              <a:lightRig rig="balanced" dir="t"/>
            </a:scene3d>
            <a:sp3d prstMaterial="dkEdge"/>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834ABFE3-EB24-F943-BC55-AF22EDBA1F36}"/>
                </a:ext>
              </a:extLst>
            </p:cNvPr>
            <p:cNvSpPr/>
            <p:nvPr/>
          </p:nvSpPr>
          <p:spPr>
            <a:xfrm rot="17678213">
              <a:off x="4109078" y="3021478"/>
              <a:ext cx="1732473" cy="409752"/>
            </a:xfrm>
            <a:prstGeom prst="rect">
              <a:avLst/>
            </a:prstGeom>
            <a:gradFill>
              <a:gsLst>
                <a:gs pos="0">
                  <a:srgbClr val="00B050"/>
                </a:gs>
                <a:gs pos="80000">
                  <a:schemeClr val="accent1">
                    <a:shade val="93000"/>
                    <a:satMod val="130000"/>
                  </a:schemeClr>
                </a:gs>
                <a:gs pos="100000">
                  <a:schemeClr val="accent1">
                    <a:shade val="94000"/>
                    <a:satMod val="135000"/>
                  </a:schemeClr>
                </a:gs>
              </a:gsLst>
            </a:gradFill>
            <a:ln>
              <a:solidFill>
                <a:srgbClr val="006327"/>
              </a:solidFill>
            </a:ln>
            <a:scene3d>
              <a:camera prst="isometricOffAxis1Top"/>
              <a:lightRig rig="balanced" dir="t"/>
            </a:scene3d>
            <a:sp3d prstMaterial="dkEdge"/>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26A145BF-7F68-8440-AC76-6F96E2A52B98}"/>
                </a:ext>
              </a:extLst>
            </p:cNvPr>
            <p:cNvSpPr/>
            <p:nvPr/>
          </p:nvSpPr>
          <p:spPr>
            <a:xfrm rot="16200000">
              <a:off x="2148825" y="5074006"/>
              <a:ext cx="1196779" cy="409752"/>
            </a:xfrm>
            <a:prstGeom prst="rect">
              <a:avLst/>
            </a:prstGeom>
            <a:gradFill>
              <a:gsLst>
                <a:gs pos="0">
                  <a:srgbClr val="00B050"/>
                </a:gs>
                <a:gs pos="80000">
                  <a:schemeClr val="accent1">
                    <a:shade val="93000"/>
                    <a:satMod val="130000"/>
                  </a:schemeClr>
                </a:gs>
                <a:gs pos="100000">
                  <a:schemeClr val="accent1">
                    <a:shade val="94000"/>
                    <a:satMod val="135000"/>
                  </a:schemeClr>
                </a:gs>
              </a:gsLst>
            </a:gradFill>
            <a:ln>
              <a:solidFill>
                <a:srgbClr val="006327"/>
              </a:solidFill>
            </a:ln>
            <a:scene3d>
              <a:camera prst="isometricOffAxis1Top"/>
              <a:lightRig rig="balanced" dir="t"/>
            </a:scene3d>
            <a:sp3d prstMaterial="dkEdge"/>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4D3AF32D-4F92-7142-9F9E-CA59C18A34A2}"/>
                </a:ext>
              </a:extLst>
            </p:cNvPr>
            <p:cNvSpPr/>
            <p:nvPr/>
          </p:nvSpPr>
          <p:spPr>
            <a:xfrm rot="20252314">
              <a:off x="3812575" y="4024628"/>
              <a:ext cx="1121207" cy="409752"/>
            </a:xfrm>
            <a:prstGeom prst="rect">
              <a:avLst/>
            </a:prstGeom>
            <a:gradFill>
              <a:gsLst>
                <a:gs pos="0">
                  <a:srgbClr val="00B050"/>
                </a:gs>
                <a:gs pos="80000">
                  <a:schemeClr val="accent1">
                    <a:shade val="93000"/>
                    <a:satMod val="130000"/>
                  </a:schemeClr>
                </a:gs>
                <a:gs pos="100000">
                  <a:schemeClr val="accent1">
                    <a:shade val="94000"/>
                    <a:satMod val="135000"/>
                  </a:schemeClr>
                </a:gs>
              </a:gsLst>
            </a:gradFill>
            <a:ln>
              <a:solidFill>
                <a:srgbClr val="006327"/>
              </a:solidFill>
            </a:ln>
            <a:scene3d>
              <a:camera prst="isometricOffAxis1Top"/>
              <a:lightRig rig="balanced" dir="t"/>
            </a:scene3d>
            <a:sp3d prstMaterial="dkEdge"/>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B1AF5C70-A832-EF42-8DE9-DC3C061F5518}"/>
                </a:ext>
              </a:extLst>
            </p:cNvPr>
            <p:cNvSpPr/>
            <p:nvPr/>
          </p:nvSpPr>
          <p:spPr>
            <a:xfrm rot="19153928">
              <a:off x="2479442" y="4941672"/>
              <a:ext cx="1983371" cy="409752"/>
            </a:xfrm>
            <a:prstGeom prst="rect">
              <a:avLst/>
            </a:prstGeom>
            <a:gradFill>
              <a:gsLst>
                <a:gs pos="0">
                  <a:srgbClr val="00B050"/>
                </a:gs>
                <a:gs pos="80000">
                  <a:schemeClr val="accent1">
                    <a:shade val="93000"/>
                    <a:satMod val="130000"/>
                  </a:schemeClr>
                </a:gs>
                <a:gs pos="100000">
                  <a:schemeClr val="accent1">
                    <a:shade val="94000"/>
                    <a:satMod val="135000"/>
                  </a:schemeClr>
                </a:gs>
              </a:gsLst>
            </a:gradFill>
            <a:ln>
              <a:solidFill>
                <a:srgbClr val="006327"/>
              </a:solidFill>
            </a:ln>
            <a:scene3d>
              <a:camera prst="isometricOffAxis1Top"/>
              <a:lightRig rig="balanced" dir="t"/>
            </a:scene3d>
            <a:sp3d prstMaterial="dkEdge"/>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AF296F25-264A-514F-9506-6C48975EBBAE}"/>
                </a:ext>
              </a:extLst>
            </p:cNvPr>
            <p:cNvSpPr/>
            <p:nvPr/>
          </p:nvSpPr>
          <p:spPr>
            <a:xfrm>
              <a:off x="2627784" y="5589240"/>
              <a:ext cx="432048" cy="432048"/>
            </a:xfrm>
            <a:prstGeom prst="ellipse">
              <a:avLst/>
            </a:prstGeom>
            <a:gradFill flip="none" rotWithShape="1">
              <a:gsLst>
                <a:gs pos="0">
                  <a:srgbClr val="00B050"/>
                </a:gs>
                <a:gs pos="100000">
                  <a:schemeClr val="accent1">
                    <a:tint val="50000"/>
                    <a:shade val="100000"/>
                    <a:satMod val="350000"/>
                  </a:schemeClr>
                </a:gs>
              </a:gsLst>
              <a:path path="circle">
                <a:fillToRect l="50000" t="50000" r="50000" b="50000"/>
              </a:path>
              <a:tileRect/>
            </a:gradFill>
            <a:scene3d>
              <a:camera prst="isometricOffAxis1Top"/>
              <a:lightRig rig="threePt" dir="t"/>
            </a:scene3d>
            <a:sp3d extrusionH="76200">
              <a:extrusionClr>
                <a:srgbClr val="006327"/>
              </a:extrusion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ED21E8E9-F2FB-3F4E-940D-4FE76F0DBA57}"/>
                </a:ext>
              </a:extLst>
            </p:cNvPr>
            <p:cNvSpPr/>
            <p:nvPr/>
          </p:nvSpPr>
          <p:spPr>
            <a:xfrm rot="18537883">
              <a:off x="3441018" y="3230266"/>
              <a:ext cx="2357936" cy="409752"/>
            </a:xfrm>
            <a:prstGeom prst="rect">
              <a:avLst/>
            </a:prstGeom>
            <a:gradFill>
              <a:gsLst>
                <a:gs pos="0">
                  <a:srgbClr val="00B050"/>
                </a:gs>
                <a:gs pos="80000">
                  <a:schemeClr val="accent1">
                    <a:shade val="93000"/>
                    <a:satMod val="130000"/>
                  </a:schemeClr>
                </a:gs>
                <a:gs pos="100000">
                  <a:schemeClr val="accent1">
                    <a:shade val="94000"/>
                    <a:satMod val="135000"/>
                  </a:schemeClr>
                </a:gs>
              </a:gsLst>
            </a:gradFill>
            <a:ln>
              <a:solidFill>
                <a:srgbClr val="006327"/>
              </a:solidFill>
            </a:ln>
            <a:scene3d>
              <a:camera prst="isometricOffAxis1Top"/>
              <a:lightRig rig="balanced" dir="t"/>
            </a:scene3d>
            <a:sp3d prstMaterial="dkEdge"/>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Oval 13">
              <a:extLst>
                <a:ext uri="{FF2B5EF4-FFF2-40B4-BE49-F238E27FC236}">
                  <a16:creationId xmlns:a16="http://schemas.microsoft.com/office/drawing/2014/main" id="{19FE0CC7-A622-A743-AF6C-133DF5F103A4}"/>
                </a:ext>
              </a:extLst>
            </p:cNvPr>
            <p:cNvSpPr/>
            <p:nvPr/>
          </p:nvSpPr>
          <p:spPr>
            <a:xfrm>
              <a:off x="3851920" y="4149080"/>
              <a:ext cx="432048" cy="432048"/>
            </a:xfrm>
            <a:prstGeom prst="ellipse">
              <a:avLst/>
            </a:prstGeom>
            <a:gradFill flip="none" rotWithShape="1">
              <a:gsLst>
                <a:gs pos="0">
                  <a:srgbClr val="00B050"/>
                </a:gs>
                <a:gs pos="100000">
                  <a:schemeClr val="accent1">
                    <a:tint val="50000"/>
                    <a:shade val="100000"/>
                    <a:satMod val="350000"/>
                  </a:schemeClr>
                </a:gs>
              </a:gsLst>
              <a:path path="circle">
                <a:fillToRect l="50000" t="50000" r="50000" b="50000"/>
              </a:path>
              <a:tileRect/>
            </a:gradFill>
            <a:scene3d>
              <a:camera prst="isometricOffAxis1Top"/>
              <a:lightRig rig="threePt" dir="t"/>
            </a:scene3d>
            <a:sp3d extrusionH="76200">
              <a:extrusionClr>
                <a:srgbClr val="006327"/>
              </a:extrusion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DA2206A4-2B21-0442-AD67-5590B6BF3E2D}"/>
                </a:ext>
              </a:extLst>
            </p:cNvPr>
            <p:cNvSpPr/>
            <p:nvPr/>
          </p:nvSpPr>
          <p:spPr>
            <a:xfrm>
              <a:off x="5004048" y="2204864"/>
              <a:ext cx="432048" cy="432048"/>
            </a:xfrm>
            <a:prstGeom prst="ellipse">
              <a:avLst/>
            </a:prstGeom>
            <a:gradFill flip="none" rotWithShape="1">
              <a:gsLst>
                <a:gs pos="0">
                  <a:srgbClr val="00B050"/>
                </a:gs>
                <a:gs pos="100000">
                  <a:schemeClr val="accent1">
                    <a:tint val="50000"/>
                    <a:shade val="100000"/>
                    <a:satMod val="350000"/>
                  </a:schemeClr>
                </a:gs>
              </a:gsLst>
              <a:path path="circle">
                <a:fillToRect l="50000" t="50000" r="50000" b="50000"/>
              </a:path>
              <a:tileRect/>
            </a:gradFill>
            <a:scene3d>
              <a:camera prst="isometricOffAxis1Top"/>
              <a:lightRig rig="threePt" dir="t"/>
            </a:scene3d>
            <a:sp3d extrusionH="76200">
              <a:extrusionClr>
                <a:srgbClr val="006327"/>
              </a:extrusion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547D8007-BD23-604A-9DDC-B41A17AED72B}"/>
                </a:ext>
              </a:extLst>
            </p:cNvPr>
            <p:cNvSpPr/>
            <p:nvPr/>
          </p:nvSpPr>
          <p:spPr>
            <a:xfrm>
              <a:off x="4572000" y="3717032"/>
              <a:ext cx="432048" cy="432048"/>
            </a:xfrm>
            <a:prstGeom prst="ellipse">
              <a:avLst/>
            </a:prstGeom>
            <a:gradFill flip="none" rotWithShape="1">
              <a:gsLst>
                <a:gs pos="0">
                  <a:srgbClr val="00B050"/>
                </a:gs>
                <a:gs pos="100000">
                  <a:schemeClr val="accent1">
                    <a:tint val="50000"/>
                    <a:shade val="100000"/>
                    <a:satMod val="350000"/>
                  </a:schemeClr>
                </a:gs>
              </a:gsLst>
              <a:path path="circle">
                <a:fillToRect l="50000" t="50000" r="50000" b="50000"/>
              </a:path>
              <a:tileRect/>
            </a:gradFill>
            <a:scene3d>
              <a:camera prst="isometricOffAxis1Top"/>
              <a:lightRig rig="threePt" dir="t"/>
            </a:scene3d>
            <a:sp3d extrusionH="76200">
              <a:extrusionClr>
                <a:srgbClr val="006327"/>
              </a:extrusion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id="{24971B05-B641-4143-9D67-0FC48FE4D40D}"/>
                </a:ext>
              </a:extLst>
            </p:cNvPr>
            <p:cNvSpPr/>
            <p:nvPr/>
          </p:nvSpPr>
          <p:spPr>
            <a:xfrm>
              <a:off x="4644008" y="3429000"/>
              <a:ext cx="432048" cy="432048"/>
            </a:xfrm>
            <a:prstGeom prst="ellipse">
              <a:avLst/>
            </a:prstGeom>
            <a:gradFill flip="none" rotWithShape="1">
              <a:gsLst>
                <a:gs pos="0">
                  <a:srgbClr val="00B050"/>
                </a:gs>
                <a:gs pos="100000">
                  <a:schemeClr val="accent1">
                    <a:tint val="50000"/>
                    <a:shade val="100000"/>
                    <a:satMod val="350000"/>
                  </a:schemeClr>
                </a:gs>
              </a:gsLst>
              <a:path path="circle">
                <a:fillToRect l="50000" t="50000" r="50000" b="50000"/>
              </a:path>
              <a:tileRect/>
            </a:gradFill>
            <a:scene3d>
              <a:camera prst="isometricOffAxis1Top"/>
              <a:lightRig rig="threePt" dir="t"/>
            </a:scene3d>
            <a:sp3d extrusionH="76200">
              <a:extrusionClr>
                <a:srgbClr val="006327"/>
              </a:extrusion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071C3756-E86A-584B-99A6-35026F7955DB}"/>
                </a:ext>
              </a:extLst>
            </p:cNvPr>
            <p:cNvSpPr/>
            <p:nvPr/>
          </p:nvSpPr>
          <p:spPr>
            <a:xfrm>
              <a:off x="2411760" y="4509120"/>
              <a:ext cx="432048" cy="432048"/>
            </a:xfrm>
            <a:prstGeom prst="ellipse">
              <a:avLst/>
            </a:prstGeom>
            <a:gradFill flip="none" rotWithShape="1">
              <a:gsLst>
                <a:gs pos="0">
                  <a:srgbClr val="00B050"/>
                </a:gs>
                <a:gs pos="100000">
                  <a:schemeClr val="accent1">
                    <a:tint val="50000"/>
                    <a:shade val="100000"/>
                    <a:satMod val="350000"/>
                  </a:schemeClr>
                </a:gs>
              </a:gsLst>
              <a:path path="circle">
                <a:fillToRect l="50000" t="50000" r="50000" b="50000"/>
              </a:path>
              <a:tileRect/>
            </a:gradFill>
            <a:scene3d>
              <a:camera prst="isometricOffAxis1Top"/>
              <a:lightRig rig="threePt" dir="t"/>
            </a:scene3d>
            <a:sp3d extrusionH="76200">
              <a:extrusionClr>
                <a:srgbClr val="006327"/>
              </a:extrusion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249737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9FC8ED-A9E1-E54B-8C49-D57D7CEE6B85}"/>
              </a:ext>
            </a:extLst>
          </p:cNvPr>
          <p:cNvSpPr>
            <a:spLocks noGrp="1"/>
          </p:cNvSpPr>
          <p:nvPr>
            <p:ph type="title"/>
          </p:nvPr>
        </p:nvSpPr>
        <p:spPr/>
        <p:txBody>
          <a:bodyPr/>
          <a:lstStyle/>
          <a:p>
            <a:r>
              <a:rPr lang="sv-SE" sz="2800" dirty="0"/>
              <a:t>Focus areas</a:t>
            </a:r>
          </a:p>
        </p:txBody>
      </p:sp>
      <p:cxnSp>
        <p:nvCxnSpPr>
          <p:cNvPr id="18" name="Straight Connector 17">
            <a:extLst>
              <a:ext uri="{FF2B5EF4-FFF2-40B4-BE49-F238E27FC236}">
                <a16:creationId xmlns:a16="http://schemas.microsoft.com/office/drawing/2014/main" id="{C77E1DAA-6E8C-644C-BB97-33364D0F9871}"/>
              </a:ext>
            </a:extLst>
          </p:cNvPr>
          <p:cNvCxnSpPr>
            <a:cxnSpLocks/>
            <a:stCxn id="4" idx="0"/>
            <a:endCxn id="6" idx="5"/>
          </p:cNvCxnSpPr>
          <p:nvPr/>
        </p:nvCxnSpPr>
        <p:spPr>
          <a:xfrm flipH="1" flipV="1">
            <a:off x="5148432" y="3368783"/>
            <a:ext cx="967591" cy="836509"/>
          </a:xfrm>
          <a:prstGeom prst="line">
            <a:avLst/>
          </a:prstGeom>
          <a:ln w="53975">
            <a:solidFill>
              <a:srgbClr val="ABDFF8"/>
            </a:solidFill>
          </a:ln>
        </p:spPr>
        <p:style>
          <a:lnRef idx="2">
            <a:schemeClr val="accent2"/>
          </a:lnRef>
          <a:fillRef idx="0">
            <a:schemeClr val="accent2"/>
          </a:fillRef>
          <a:effectRef idx="1">
            <a:schemeClr val="accent2"/>
          </a:effectRef>
          <a:fontRef idx="minor">
            <a:schemeClr val="tx1"/>
          </a:fontRef>
        </p:style>
      </p:cxnSp>
      <p:cxnSp>
        <p:nvCxnSpPr>
          <p:cNvPr id="20" name="Straight Connector 19">
            <a:extLst>
              <a:ext uri="{FF2B5EF4-FFF2-40B4-BE49-F238E27FC236}">
                <a16:creationId xmlns:a16="http://schemas.microsoft.com/office/drawing/2014/main" id="{7364FF64-EA5C-A144-8BCE-07327E5D48CE}"/>
              </a:ext>
            </a:extLst>
          </p:cNvPr>
          <p:cNvCxnSpPr>
            <a:cxnSpLocks/>
            <a:stCxn id="5" idx="0"/>
            <a:endCxn id="6" idx="3"/>
          </p:cNvCxnSpPr>
          <p:nvPr/>
        </p:nvCxnSpPr>
        <p:spPr>
          <a:xfrm flipV="1">
            <a:off x="2369343" y="3368783"/>
            <a:ext cx="971883" cy="836509"/>
          </a:xfrm>
          <a:prstGeom prst="line">
            <a:avLst/>
          </a:prstGeom>
          <a:ln w="53975">
            <a:solidFill>
              <a:srgbClr val="ABDFF8"/>
            </a:solidFill>
          </a:ln>
        </p:spPr>
        <p:style>
          <a:lnRef idx="2">
            <a:schemeClr val="accent2"/>
          </a:lnRef>
          <a:fillRef idx="0">
            <a:schemeClr val="accent2"/>
          </a:fillRef>
          <a:effectRef idx="1">
            <a:schemeClr val="accent2"/>
          </a:effectRef>
          <a:fontRef idx="minor">
            <a:schemeClr val="tx1"/>
          </a:fontRef>
        </p:style>
      </p:cxnSp>
      <p:cxnSp>
        <p:nvCxnSpPr>
          <p:cNvPr id="23" name="Straight Connector 22">
            <a:extLst>
              <a:ext uri="{FF2B5EF4-FFF2-40B4-BE49-F238E27FC236}">
                <a16:creationId xmlns:a16="http://schemas.microsoft.com/office/drawing/2014/main" id="{DCD1F761-EFC0-8740-9B62-A27471DD55C0}"/>
              </a:ext>
            </a:extLst>
          </p:cNvPr>
          <p:cNvCxnSpPr>
            <a:cxnSpLocks/>
            <a:stCxn id="5" idx="6"/>
            <a:endCxn id="4" idx="2"/>
          </p:cNvCxnSpPr>
          <p:nvPr/>
        </p:nvCxnSpPr>
        <p:spPr>
          <a:xfrm>
            <a:off x="3647231" y="5357420"/>
            <a:ext cx="1190904" cy="0"/>
          </a:xfrm>
          <a:prstGeom prst="line">
            <a:avLst/>
          </a:prstGeom>
          <a:ln w="53975">
            <a:solidFill>
              <a:srgbClr val="ABDFF8"/>
            </a:solidFill>
          </a:ln>
        </p:spPr>
        <p:style>
          <a:lnRef idx="2">
            <a:schemeClr val="accent2"/>
          </a:lnRef>
          <a:fillRef idx="0">
            <a:schemeClr val="accent2"/>
          </a:fillRef>
          <a:effectRef idx="1">
            <a:schemeClr val="accent2"/>
          </a:effectRef>
          <a:fontRef idx="minor">
            <a:schemeClr val="tx1"/>
          </a:fontRef>
        </p:style>
      </p:cxnSp>
      <p:grpSp>
        <p:nvGrpSpPr>
          <p:cNvPr id="15" name="Group 14">
            <a:extLst>
              <a:ext uri="{FF2B5EF4-FFF2-40B4-BE49-F238E27FC236}">
                <a16:creationId xmlns:a16="http://schemas.microsoft.com/office/drawing/2014/main" id="{8FBD2273-96CB-A843-AEE5-C0A07F66E288}"/>
              </a:ext>
            </a:extLst>
          </p:cNvPr>
          <p:cNvGrpSpPr/>
          <p:nvPr/>
        </p:nvGrpSpPr>
        <p:grpSpPr>
          <a:xfrm>
            <a:off x="4838135" y="4205292"/>
            <a:ext cx="2555776" cy="2304256"/>
            <a:chOff x="5547703" y="2823186"/>
            <a:chExt cx="2555776" cy="2304256"/>
          </a:xfrm>
        </p:grpSpPr>
        <p:sp>
          <p:nvSpPr>
            <p:cNvPr id="4" name="Oval 3">
              <a:extLst>
                <a:ext uri="{FF2B5EF4-FFF2-40B4-BE49-F238E27FC236}">
                  <a16:creationId xmlns:a16="http://schemas.microsoft.com/office/drawing/2014/main" id="{420CB05F-5167-8D45-BF2D-2E600374A605}"/>
                </a:ext>
              </a:extLst>
            </p:cNvPr>
            <p:cNvSpPr/>
            <p:nvPr/>
          </p:nvSpPr>
          <p:spPr>
            <a:xfrm>
              <a:off x="5547703" y="2823186"/>
              <a:ext cx="2555776" cy="2304256"/>
            </a:xfrm>
            <a:prstGeom prst="ellipse">
              <a:avLst/>
            </a:prstGeom>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a:t> </a:t>
              </a:r>
            </a:p>
          </p:txBody>
        </p:sp>
        <p:pic>
          <p:nvPicPr>
            <p:cNvPr id="7" name="Picture 6">
              <a:extLst>
                <a:ext uri="{FF2B5EF4-FFF2-40B4-BE49-F238E27FC236}">
                  <a16:creationId xmlns:a16="http://schemas.microsoft.com/office/drawing/2014/main" id="{AACDFB5D-D241-1848-8345-92677D3D62DB}"/>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230493" y="3668746"/>
              <a:ext cx="1170209" cy="1170209"/>
            </a:xfrm>
            <a:prstGeom prst="rect">
              <a:avLst/>
            </a:prstGeom>
          </p:spPr>
        </p:pic>
        <p:sp>
          <p:nvSpPr>
            <p:cNvPr id="12" name="TextBox 11">
              <a:extLst>
                <a:ext uri="{FF2B5EF4-FFF2-40B4-BE49-F238E27FC236}">
                  <a16:creationId xmlns:a16="http://schemas.microsoft.com/office/drawing/2014/main" id="{0471C847-0695-6246-A94C-CE4742FEAA00}"/>
                </a:ext>
              </a:extLst>
            </p:cNvPr>
            <p:cNvSpPr txBox="1"/>
            <p:nvPr/>
          </p:nvSpPr>
          <p:spPr>
            <a:xfrm>
              <a:off x="6312559" y="3203050"/>
              <a:ext cx="1039067" cy="369332"/>
            </a:xfrm>
            <a:prstGeom prst="rect">
              <a:avLst/>
            </a:prstGeom>
            <a:noFill/>
          </p:spPr>
          <p:txBody>
            <a:bodyPr wrap="none" rtlCol="0">
              <a:spAutoFit/>
            </a:bodyPr>
            <a:lstStyle/>
            <a:p>
              <a:r>
                <a:rPr lang="en-US"/>
                <a:t>Training</a:t>
              </a:r>
            </a:p>
          </p:txBody>
        </p:sp>
      </p:grpSp>
      <p:grpSp>
        <p:nvGrpSpPr>
          <p:cNvPr id="14" name="Group 13">
            <a:extLst>
              <a:ext uri="{FF2B5EF4-FFF2-40B4-BE49-F238E27FC236}">
                <a16:creationId xmlns:a16="http://schemas.microsoft.com/office/drawing/2014/main" id="{9E3B6249-51B9-CB4B-AE1B-0F205F793D07}"/>
              </a:ext>
            </a:extLst>
          </p:cNvPr>
          <p:cNvGrpSpPr/>
          <p:nvPr/>
        </p:nvGrpSpPr>
        <p:grpSpPr>
          <a:xfrm>
            <a:off x="1091455" y="4205292"/>
            <a:ext cx="2555776" cy="2304256"/>
            <a:chOff x="3261644" y="2823186"/>
            <a:chExt cx="2555776" cy="2304256"/>
          </a:xfrm>
        </p:grpSpPr>
        <p:sp>
          <p:nvSpPr>
            <p:cNvPr id="5" name="Oval 4">
              <a:extLst>
                <a:ext uri="{FF2B5EF4-FFF2-40B4-BE49-F238E27FC236}">
                  <a16:creationId xmlns:a16="http://schemas.microsoft.com/office/drawing/2014/main" id="{ABE4F3C0-1C23-A54E-B978-28459860AF43}"/>
                </a:ext>
              </a:extLst>
            </p:cNvPr>
            <p:cNvSpPr/>
            <p:nvPr/>
          </p:nvSpPr>
          <p:spPr>
            <a:xfrm>
              <a:off x="3261644" y="2823186"/>
              <a:ext cx="2555776" cy="2304256"/>
            </a:xfrm>
            <a:prstGeom prst="ellipse">
              <a:avLst/>
            </a:prstGeom>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a:t> </a:t>
              </a:r>
            </a:p>
          </p:txBody>
        </p:sp>
        <p:pic>
          <p:nvPicPr>
            <p:cNvPr id="8" name="Picture 7">
              <a:extLst>
                <a:ext uri="{FF2B5EF4-FFF2-40B4-BE49-F238E27FC236}">
                  <a16:creationId xmlns:a16="http://schemas.microsoft.com/office/drawing/2014/main" id="{BD0D8170-019E-1A4E-BD97-E5EF7F721DA3}"/>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flipH="1">
              <a:off x="4061489" y="3796673"/>
              <a:ext cx="991075" cy="991075"/>
            </a:xfrm>
            <a:prstGeom prst="rect">
              <a:avLst/>
            </a:prstGeom>
          </p:spPr>
        </p:pic>
        <p:sp>
          <p:nvSpPr>
            <p:cNvPr id="11" name="TextBox 10">
              <a:extLst>
                <a:ext uri="{FF2B5EF4-FFF2-40B4-BE49-F238E27FC236}">
                  <a16:creationId xmlns:a16="http://schemas.microsoft.com/office/drawing/2014/main" id="{F825A157-9DD8-7B44-B708-B01E0BC14FBB}"/>
                </a:ext>
              </a:extLst>
            </p:cNvPr>
            <p:cNvSpPr txBox="1"/>
            <p:nvPr/>
          </p:nvSpPr>
          <p:spPr>
            <a:xfrm>
              <a:off x="3735326" y="3219238"/>
              <a:ext cx="1643399" cy="369332"/>
            </a:xfrm>
            <a:prstGeom prst="rect">
              <a:avLst/>
            </a:prstGeom>
            <a:noFill/>
          </p:spPr>
          <p:txBody>
            <a:bodyPr wrap="none" rtlCol="0">
              <a:spAutoFit/>
            </a:bodyPr>
            <a:lstStyle/>
            <a:p>
              <a:r>
                <a:rPr lang="en-US" dirty="0"/>
                <a:t>Infrastructure</a:t>
              </a:r>
            </a:p>
          </p:txBody>
        </p:sp>
      </p:grpSp>
      <p:grpSp>
        <p:nvGrpSpPr>
          <p:cNvPr id="13" name="Group 12">
            <a:extLst>
              <a:ext uri="{FF2B5EF4-FFF2-40B4-BE49-F238E27FC236}">
                <a16:creationId xmlns:a16="http://schemas.microsoft.com/office/drawing/2014/main" id="{DD2DCBB6-F46C-1B4C-8C54-15824666D6B6}"/>
              </a:ext>
            </a:extLst>
          </p:cNvPr>
          <p:cNvGrpSpPr/>
          <p:nvPr/>
        </p:nvGrpSpPr>
        <p:grpSpPr>
          <a:xfrm>
            <a:off x="2966941" y="1401977"/>
            <a:ext cx="2555776" cy="2304256"/>
            <a:chOff x="980043" y="2823186"/>
            <a:chExt cx="2555776" cy="2304256"/>
          </a:xfrm>
        </p:grpSpPr>
        <p:sp>
          <p:nvSpPr>
            <p:cNvPr id="6" name="Oval 5">
              <a:extLst>
                <a:ext uri="{FF2B5EF4-FFF2-40B4-BE49-F238E27FC236}">
                  <a16:creationId xmlns:a16="http://schemas.microsoft.com/office/drawing/2014/main" id="{B808A22A-A2AD-724C-8AFC-5984C6A65024}"/>
                </a:ext>
              </a:extLst>
            </p:cNvPr>
            <p:cNvSpPr/>
            <p:nvPr/>
          </p:nvSpPr>
          <p:spPr>
            <a:xfrm>
              <a:off x="980043" y="2823186"/>
              <a:ext cx="2555776" cy="2304256"/>
            </a:xfrm>
            <a:prstGeom prst="ellipse">
              <a:avLst/>
            </a:prstGeom>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a:t> </a:t>
              </a:r>
            </a:p>
          </p:txBody>
        </p:sp>
        <p:pic>
          <p:nvPicPr>
            <p:cNvPr id="9" name="Picture 8">
              <a:extLst>
                <a:ext uri="{FF2B5EF4-FFF2-40B4-BE49-F238E27FC236}">
                  <a16:creationId xmlns:a16="http://schemas.microsoft.com/office/drawing/2014/main" id="{8B50722D-D8BE-6D4C-BD05-8D37B28804DA}"/>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660333" y="3671923"/>
              <a:ext cx="1167032" cy="1167032"/>
            </a:xfrm>
            <a:prstGeom prst="rect">
              <a:avLst/>
            </a:prstGeom>
          </p:spPr>
        </p:pic>
        <p:sp>
          <p:nvSpPr>
            <p:cNvPr id="10" name="TextBox 9">
              <a:extLst>
                <a:ext uri="{FF2B5EF4-FFF2-40B4-BE49-F238E27FC236}">
                  <a16:creationId xmlns:a16="http://schemas.microsoft.com/office/drawing/2014/main" id="{D557D774-C395-5E4A-8D4D-FC0D604AA52C}"/>
                </a:ext>
              </a:extLst>
            </p:cNvPr>
            <p:cNvSpPr txBox="1"/>
            <p:nvPr/>
          </p:nvSpPr>
          <p:spPr>
            <a:xfrm>
              <a:off x="1675010" y="3201936"/>
              <a:ext cx="1053494" cy="369332"/>
            </a:xfrm>
            <a:prstGeom prst="rect">
              <a:avLst/>
            </a:prstGeom>
            <a:noFill/>
          </p:spPr>
          <p:txBody>
            <a:bodyPr wrap="none" rtlCol="0">
              <a:spAutoFit/>
            </a:bodyPr>
            <a:lstStyle/>
            <a:p>
              <a:r>
                <a:rPr lang="en-US" dirty="0"/>
                <a:t>Support</a:t>
              </a:r>
            </a:p>
          </p:txBody>
        </p:sp>
      </p:grpSp>
    </p:spTree>
    <p:extLst>
      <p:ext uri="{BB962C8B-B14F-4D97-AF65-F5344CB8AC3E}">
        <p14:creationId xmlns:p14="http://schemas.microsoft.com/office/powerpoint/2010/main" val="3408439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9912EAE-1D01-9344-8117-E48763D215A5}"/>
              </a:ext>
            </a:extLst>
          </p:cNvPr>
          <p:cNvSpPr>
            <a:spLocks noGrp="1"/>
          </p:cNvSpPr>
          <p:nvPr>
            <p:ph idx="1"/>
          </p:nvPr>
        </p:nvSpPr>
        <p:spPr>
          <a:xfrm>
            <a:off x="252000" y="1165480"/>
            <a:ext cx="8640000" cy="5040000"/>
          </a:xfrm>
        </p:spPr>
        <p:txBody>
          <a:bodyPr>
            <a:normAutofit/>
          </a:bodyPr>
          <a:lstStyle/>
          <a:p>
            <a:r>
              <a:rPr lang="sv-SE" sz="2400" b="1" dirty="0" err="1"/>
              <a:t>Free</a:t>
            </a:r>
            <a:r>
              <a:rPr lang="sv-SE" sz="2400" b="1" dirty="0"/>
              <a:t> </a:t>
            </a:r>
            <a:r>
              <a:rPr lang="sv-SE" sz="2400" b="1" dirty="0" err="1"/>
              <a:t>consultations</a:t>
            </a:r>
            <a:endParaRPr lang="sv-SE" sz="2400" b="1" dirty="0"/>
          </a:p>
          <a:p>
            <a:pPr lvl="1"/>
            <a:r>
              <a:rPr lang="sv-SE" sz="1800" dirty="0"/>
              <a:t>Project planning</a:t>
            </a:r>
          </a:p>
          <a:p>
            <a:pPr lvl="1"/>
            <a:r>
              <a:rPr lang="sv-SE" sz="1800" dirty="0"/>
              <a:t>Grant </a:t>
            </a:r>
            <a:r>
              <a:rPr lang="sv-SE" sz="1800" dirty="0" err="1"/>
              <a:t>writing</a:t>
            </a:r>
            <a:endParaRPr lang="sv-SE" sz="1800" dirty="0"/>
          </a:p>
          <a:p>
            <a:pPr lvl="2"/>
            <a:r>
              <a:rPr lang="sv-SE" sz="1800" dirty="0" err="1"/>
              <a:t>Bioinformatics</a:t>
            </a:r>
            <a:r>
              <a:rPr lang="sv-SE" sz="1800" dirty="0"/>
              <a:t> </a:t>
            </a:r>
            <a:r>
              <a:rPr lang="sv-SE" sz="1800" dirty="0" err="1"/>
              <a:t>tools</a:t>
            </a:r>
            <a:endParaRPr lang="sv-SE" sz="1800" dirty="0"/>
          </a:p>
          <a:p>
            <a:pPr lvl="2"/>
            <a:r>
              <a:rPr lang="sv-SE" sz="1800" dirty="0" err="1"/>
              <a:t>Reproducability</a:t>
            </a:r>
            <a:endParaRPr lang="sv-SE" sz="1800" dirty="0"/>
          </a:p>
          <a:p>
            <a:pPr lvl="2"/>
            <a:r>
              <a:rPr lang="sv-SE" sz="1800" dirty="0"/>
              <a:t>Data management</a:t>
            </a:r>
          </a:p>
          <a:p>
            <a:pPr lvl="2"/>
            <a:r>
              <a:rPr lang="sv-SE" sz="1800" dirty="0" err="1"/>
              <a:t>Storage</a:t>
            </a:r>
            <a:endParaRPr lang="sv-SE" sz="1800" dirty="0"/>
          </a:p>
          <a:p>
            <a:pPr lvl="1"/>
            <a:r>
              <a:rPr lang="sv-SE" sz="1800" dirty="0"/>
              <a:t>Data Management Plans (</a:t>
            </a:r>
            <a:r>
              <a:rPr lang="sv-SE" sz="1800" dirty="0" err="1"/>
              <a:t>DMPs</a:t>
            </a:r>
            <a:r>
              <a:rPr lang="sv-SE" sz="1800" dirty="0"/>
              <a:t>)</a:t>
            </a:r>
          </a:p>
        </p:txBody>
      </p:sp>
      <p:sp>
        <p:nvSpPr>
          <p:cNvPr id="3" name="Title 2">
            <a:extLst>
              <a:ext uri="{FF2B5EF4-FFF2-40B4-BE49-F238E27FC236}">
                <a16:creationId xmlns:a16="http://schemas.microsoft.com/office/drawing/2014/main" id="{5C9FC8ED-A9E1-E54B-8C49-D57D7CEE6B85}"/>
              </a:ext>
            </a:extLst>
          </p:cNvPr>
          <p:cNvSpPr>
            <a:spLocks noGrp="1"/>
          </p:cNvSpPr>
          <p:nvPr>
            <p:ph type="title"/>
          </p:nvPr>
        </p:nvSpPr>
        <p:spPr/>
        <p:txBody>
          <a:bodyPr/>
          <a:lstStyle/>
          <a:p>
            <a:r>
              <a:rPr lang="sv-SE" sz="2800" dirty="0"/>
              <a:t>Grant </a:t>
            </a:r>
            <a:r>
              <a:rPr lang="sv-SE" sz="2800" dirty="0" err="1"/>
              <a:t>season</a:t>
            </a:r>
            <a:endParaRPr lang="sv-SE" sz="2800" dirty="0"/>
          </a:p>
        </p:txBody>
      </p:sp>
      <p:pic>
        <p:nvPicPr>
          <p:cNvPr id="4" name="Picture 3">
            <a:extLst>
              <a:ext uri="{FF2B5EF4-FFF2-40B4-BE49-F238E27FC236}">
                <a16:creationId xmlns:a16="http://schemas.microsoft.com/office/drawing/2014/main" id="{19D84943-BCCA-A44D-8578-E929555D954B}"/>
              </a:ext>
            </a:extLst>
          </p:cNvPr>
          <p:cNvPicPr>
            <a:picLocks noChangeAspect="1"/>
          </p:cNvPicPr>
          <p:nvPr/>
        </p:nvPicPr>
        <p:blipFill>
          <a:blip r:embed="rId3"/>
          <a:stretch>
            <a:fillRect/>
          </a:stretch>
        </p:blipFill>
        <p:spPr>
          <a:xfrm>
            <a:off x="5403140" y="1321679"/>
            <a:ext cx="3488860" cy="3488860"/>
          </a:xfrm>
          <a:prstGeom prst="rect">
            <a:avLst/>
          </a:prstGeom>
        </p:spPr>
      </p:pic>
    </p:spTree>
    <p:extLst>
      <p:ext uri="{BB962C8B-B14F-4D97-AF65-F5344CB8AC3E}">
        <p14:creationId xmlns:p14="http://schemas.microsoft.com/office/powerpoint/2010/main" val="1180856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9FC8ED-A9E1-E54B-8C49-D57D7CEE6B85}"/>
              </a:ext>
            </a:extLst>
          </p:cNvPr>
          <p:cNvSpPr>
            <a:spLocks noGrp="1"/>
          </p:cNvSpPr>
          <p:nvPr>
            <p:ph type="title"/>
          </p:nvPr>
        </p:nvSpPr>
        <p:spPr>
          <a:xfrm>
            <a:off x="1501629" y="380367"/>
            <a:ext cx="5486401" cy="537791"/>
          </a:xfrm>
        </p:spPr>
        <p:txBody>
          <a:bodyPr/>
          <a:lstStyle/>
          <a:p>
            <a:r>
              <a:rPr lang="sv-SE" sz="2800" dirty="0"/>
              <a:t>Data management</a:t>
            </a:r>
          </a:p>
        </p:txBody>
      </p:sp>
      <p:sp>
        <p:nvSpPr>
          <p:cNvPr id="4" name="Google Shape;103;p23">
            <a:extLst>
              <a:ext uri="{FF2B5EF4-FFF2-40B4-BE49-F238E27FC236}">
                <a16:creationId xmlns:a16="http://schemas.microsoft.com/office/drawing/2014/main" id="{A3A17EB6-BB3D-4946-AA5B-6AE8E5D1F4BE}"/>
              </a:ext>
            </a:extLst>
          </p:cNvPr>
          <p:cNvSpPr txBox="1">
            <a:spLocks/>
          </p:cNvSpPr>
          <p:nvPr/>
        </p:nvSpPr>
        <p:spPr>
          <a:xfrm>
            <a:off x="338355" y="1642100"/>
            <a:ext cx="8544000" cy="2565900"/>
          </a:xfrm>
          <a:prstGeom prst="rect">
            <a:avLst/>
          </a:prstGeom>
          <a:noFill/>
          <a:ln>
            <a:noFill/>
          </a:ln>
        </p:spPr>
        <p:txBody>
          <a:bodyPr spcFirstLastPara="1" vert="horz" wrap="square" lIns="0" tIns="0" rIns="0" bIns="0" rtlCol="0" anchor="t" anchorCtr="0">
            <a:noAutofit/>
          </a:bodyPr>
          <a:lstStyle>
            <a:lvl1pPr marL="257175" indent="-257175" algn="l" defTabSz="342900" rtl="0" eaLnBrk="1" latinLnBrk="0" hangingPunct="1">
              <a:spcBef>
                <a:spcPct val="20000"/>
              </a:spcBef>
              <a:buFont typeface="Arial"/>
              <a:buChar char="•"/>
              <a:defRPr sz="1500" kern="1200">
                <a:solidFill>
                  <a:schemeClr val="tx1"/>
                </a:solidFill>
                <a:latin typeface="+mn-lt"/>
                <a:ea typeface="+mn-ea"/>
                <a:cs typeface="Arial"/>
              </a:defRPr>
            </a:lvl1pPr>
            <a:lvl2pPr marL="557213" indent="-214313" algn="l" defTabSz="342900" rtl="0" eaLnBrk="1" latinLnBrk="0" hangingPunct="1">
              <a:spcBef>
                <a:spcPct val="20000"/>
              </a:spcBef>
              <a:buFont typeface="Arial"/>
              <a:buChar char="–"/>
              <a:defRPr sz="1500" kern="1200">
                <a:solidFill>
                  <a:schemeClr val="tx1"/>
                </a:solidFill>
                <a:latin typeface="+mn-lt"/>
                <a:ea typeface="+mn-ea"/>
                <a:cs typeface="Arial"/>
              </a:defRPr>
            </a:lvl2pPr>
            <a:lvl3pPr marL="857250" indent="-171450" algn="l" defTabSz="342900" rtl="0" eaLnBrk="1" latinLnBrk="0" hangingPunct="1">
              <a:spcBef>
                <a:spcPct val="20000"/>
              </a:spcBef>
              <a:buFont typeface="Arial"/>
              <a:buChar char="•"/>
              <a:defRPr sz="1500" kern="1200">
                <a:solidFill>
                  <a:schemeClr val="tx1"/>
                </a:solidFill>
                <a:latin typeface="+mn-lt"/>
                <a:ea typeface="+mn-ea"/>
                <a:cs typeface="Arial"/>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Arial"/>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Arial"/>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ctr">
              <a:spcBef>
                <a:spcPts val="0"/>
              </a:spcBef>
              <a:buSzPts val="2000"/>
              <a:buFont typeface="Arial"/>
              <a:buNone/>
            </a:pPr>
            <a:r>
              <a:rPr lang="en-GB" sz="2000" i="1" dirty="0">
                <a:solidFill>
                  <a:schemeClr val="dk1"/>
                </a:solidFill>
                <a:latin typeface="Source Sans Pro"/>
                <a:ea typeface="Source Sans Pro"/>
                <a:cs typeface="Source Sans Pro"/>
                <a:sym typeface="Source Sans Pro"/>
              </a:rPr>
              <a:t>Will become a standard part of the research funding process</a:t>
            </a:r>
            <a:r>
              <a:rPr lang="en-GB" sz="2000" dirty="0">
                <a:solidFill>
                  <a:schemeClr val="dk1"/>
                </a:solidFill>
                <a:latin typeface="Source Sans Pro"/>
                <a:ea typeface="Source Sans Pro"/>
                <a:cs typeface="Source Sans Pro"/>
                <a:sym typeface="Source Sans Pro"/>
              </a:rPr>
              <a:t> </a:t>
            </a:r>
            <a:endParaRPr lang="en-GB" dirty="0"/>
          </a:p>
          <a:p>
            <a:pPr marL="0" indent="0">
              <a:spcBef>
                <a:spcPts val="400"/>
              </a:spcBef>
              <a:buSzPts val="2000"/>
              <a:buFont typeface="Arial"/>
              <a:buNone/>
            </a:pPr>
            <a:endParaRPr lang="en-GB" sz="2000" dirty="0">
              <a:solidFill>
                <a:schemeClr val="dk1"/>
              </a:solidFill>
              <a:latin typeface="Source Sans Pro"/>
              <a:ea typeface="Source Sans Pro"/>
              <a:cs typeface="Source Sans Pro"/>
              <a:sym typeface="Source Sans Pro"/>
            </a:endParaRPr>
          </a:p>
        </p:txBody>
      </p:sp>
      <p:pic>
        <p:nvPicPr>
          <p:cNvPr id="5" name="Google Shape;104;p23">
            <a:extLst>
              <a:ext uri="{FF2B5EF4-FFF2-40B4-BE49-F238E27FC236}">
                <a16:creationId xmlns:a16="http://schemas.microsoft.com/office/drawing/2014/main" id="{7E625235-BB1F-0944-A559-8ED1D5C380AB}"/>
              </a:ext>
            </a:extLst>
          </p:cNvPr>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203055" y="2256750"/>
            <a:ext cx="4078125" cy="1449168"/>
          </a:xfrm>
          <a:prstGeom prst="rect">
            <a:avLst/>
          </a:prstGeom>
          <a:noFill/>
          <a:ln>
            <a:noFill/>
          </a:ln>
        </p:spPr>
      </p:pic>
      <p:pic>
        <p:nvPicPr>
          <p:cNvPr id="6" name="Google Shape;105;p23">
            <a:extLst>
              <a:ext uri="{FF2B5EF4-FFF2-40B4-BE49-F238E27FC236}">
                <a16:creationId xmlns:a16="http://schemas.microsoft.com/office/drawing/2014/main" id="{2020B3CC-6439-FC46-844E-E2E4B3D2CAAD}"/>
              </a:ext>
            </a:extLst>
          </p:cNvPr>
          <p:cNvPicPr preferRelativeResize="0"/>
          <p:nvPr/>
        </p:nvPicPr>
        <p:blipFill>
          <a:blip r:embed="rId4">
            <a:alphaModFix/>
          </a:blip>
          <a:stretch>
            <a:fillRect/>
          </a:stretch>
        </p:blipFill>
        <p:spPr>
          <a:xfrm>
            <a:off x="3586755" y="2795971"/>
            <a:ext cx="5437501" cy="3017000"/>
          </a:xfrm>
          <a:prstGeom prst="rect">
            <a:avLst/>
          </a:prstGeom>
          <a:noFill/>
          <a:ln>
            <a:noFill/>
          </a:ln>
        </p:spPr>
      </p:pic>
      <p:sp>
        <p:nvSpPr>
          <p:cNvPr id="8" name="Rectangle 7">
            <a:extLst>
              <a:ext uri="{FF2B5EF4-FFF2-40B4-BE49-F238E27FC236}">
                <a16:creationId xmlns:a16="http://schemas.microsoft.com/office/drawing/2014/main" id="{57F91C85-FC45-8D42-8B3B-1D79591299FD}"/>
              </a:ext>
            </a:extLst>
          </p:cNvPr>
          <p:cNvSpPr/>
          <p:nvPr/>
        </p:nvSpPr>
        <p:spPr>
          <a:xfrm>
            <a:off x="2865120" y="2256750"/>
            <a:ext cx="1416060" cy="39501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sv-SE"/>
          </a:p>
        </p:txBody>
      </p:sp>
    </p:spTree>
    <p:extLst>
      <p:ext uri="{BB962C8B-B14F-4D97-AF65-F5344CB8AC3E}">
        <p14:creationId xmlns:p14="http://schemas.microsoft.com/office/powerpoint/2010/main" val="3150654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4"/>
          <p:cNvSpPr txBox="1">
            <a:spLocks noGrp="1"/>
          </p:cNvSpPr>
          <p:nvPr>
            <p:ph type="title"/>
          </p:nvPr>
        </p:nvSpPr>
        <p:spPr>
          <a:xfrm>
            <a:off x="1613420" y="342153"/>
            <a:ext cx="5437500" cy="476400"/>
          </a:xfrm>
          <a:prstGeom prst="rect">
            <a:avLst/>
          </a:prstGeom>
        </p:spPr>
        <p:txBody>
          <a:bodyPr spcFirstLastPara="1" wrap="square" lIns="91425" tIns="91425" rIns="91425" bIns="91425" anchor="t" anchorCtr="0">
            <a:noAutofit/>
          </a:bodyPr>
          <a:lstStyle/>
          <a:p>
            <a:r>
              <a:rPr lang="en-GB" dirty="0">
                <a:latin typeface="+mn-lt"/>
              </a:rPr>
              <a:t>DMPs - National guidelines</a:t>
            </a:r>
            <a:endParaRPr dirty="0">
              <a:latin typeface="+mn-lt"/>
            </a:endParaRPr>
          </a:p>
        </p:txBody>
      </p:sp>
      <p:sp>
        <p:nvSpPr>
          <p:cNvPr id="112" name="Google Shape;112;p24"/>
          <p:cNvSpPr txBox="1">
            <a:spLocks noGrp="1"/>
          </p:cNvSpPr>
          <p:nvPr>
            <p:ph type="body" idx="1"/>
          </p:nvPr>
        </p:nvSpPr>
        <p:spPr>
          <a:xfrm>
            <a:off x="307886" y="1737653"/>
            <a:ext cx="8544000" cy="3714300"/>
          </a:xfrm>
          <a:prstGeom prst="rect">
            <a:avLst/>
          </a:prstGeom>
        </p:spPr>
        <p:txBody>
          <a:bodyPr spcFirstLastPara="1" wrap="square" lIns="91425" tIns="91425" rIns="91425" bIns="91425" anchor="t" anchorCtr="0">
            <a:noAutofit/>
          </a:bodyPr>
          <a:lstStyle/>
          <a:p>
            <a:pPr marL="101600" indent="0">
              <a:buNone/>
            </a:pPr>
            <a:r>
              <a:rPr lang="en-GB" dirty="0">
                <a:latin typeface="+mn-lt"/>
              </a:rPr>
              <a:t>VR &amp; SUHF (Association of Swedish Higher Education Institutions)</a:t>
            </a:r>
            <a:endParaRPr dirty="0">
              <a:latin typeface="+mn-lt"/>
            </a:endParaRPr>
          </a:p>
          <a:p>
            <a:pPr marL="0" indent="0">
              <a:buNone/>
            </a:pPr>
            <a:endParaRPr dirty="0">
              <a:latin typeface="+mn-lt"/>
            </a:endParaRPr>
          </a:p>
          <a:p>
            <a:r>
              <a:rPr lang="en-GB" b="1" dirty="0">
                <a:latin typeface="+mn-lt"/>
              </a:rPr>
              <a:t>Central parts of a data management plan*</a:t>
            </a:r>
            <a:endParaRPr dirty="0">
              <a:latin typeface="+mn-lt"/>
            </a:endParaRPr>
          </a:p>
          <a:p>
            <a:pPr marL="914400">
              <a:buAutoNum type="arabicPeriod"/>
            </a:pPr>
            <a:r>
              <a:rPr lang="en-GB" dirty="0">
                <a:latin typeface="+mn-lt"/>
              </a:rPr>
              <a:t>Description of data – reuse of existing data and/or production of new data</a:t>
            </a:r>
            <a:endParaRPr dirty="0">
              <a:latin typeface="+mn-lt"/>
            </a:endParaRPr>
          </a:p>
          <a:p>
            <a:pPr marL="914400">
              <a:spcBef>
                <a:spcPts val="0"/>
              </a:spcBef>
              <a:buAutoNum type="arabicPeriod"/>
            </a:pPr>
            <a:r>
              <a:rPr lang="en-GB" dirty="0">
                <a:latin typeface="+mn-lt"/>
              </a:rPr>
              <a:t>Documentation and data quality</a:t>
            </a:r>
            <a:endParaRPr dirty="0">
              <a:latin typeface="+mn-lt"/>
            </a:endParaRPr>
          </a:p>
          <a:p>
            <a:pPr marL="914400">
              <a:spcBef>
                <a:spcPts val="0"/>
              </a:spcBef>
              <a:buAutoNum type="arabicPeriod"/>
            </a:pPr>
            <a:r>
              <a:rPr lang="en-GB" dirty="0">
                <a:latin typeface="+mn-lt"/>
              </a:rPr>
              <a:t>Storage and backup</a:t>
            </a:r>
            <a:endParaRPr dirty="0">
              <a:latin typeface="+mn-lt"/>
            </a:endParaRPr>
          </a:p>
          <a:p>
            <a:pPr marL="914400">
              <a:spcBef>
                <a:spcPts val="0"/>
              </a:spcBef>
              <a:buAutoNum type="arabicPeriod"/>
            </a:pPr>
            <a:r>
              <a:rPr lang="en-GB" dirty="0">
                <a:latin typeface="+mn-lt"/>
              </a:rPr>
              <a:t>Legal and ethical aspects</a:t>
            </a:r>
            <a:endParaRPr dirty="0">
              <a:latin typeface="+mn-lt"/>
            </a:endParaRPr>
          </a:p>
          <a:p>
            <a:pPr marL="914400">
              <a:spcBef>
                <a:spcPts val="0"/>
              </a:spcBef>
              <a:buAutoNum type="arabicPeriod"/>
            </a:pPr>
            <a:r>
              <a:rPr lang="en-GB" dirty="0">
                <a:latin typeface="+mn-lt"/>
              </a:rPr>
              <a:t>Accessibility and long-term storage</a:t>
            </a:r>
            <a:endParaRPr dirty="0">
              <a:latin typeface="+mn-lt"/>
            </a:endParaRPr>
          </a:p>
          <a:p>
            <a:pPr marL="914400">
              <a:spcBef>
                <a:spcPts val="0"/>
              </a:spcBef>
              <a:buAutoNum type="arabicPeriod"/>
            </a:pPr>
            <a:r>
              <a:rPr lang="en-GB" dirty="0">
                <a:latin typeface="+mn-lt"/>
              </a:rPr>
              <a:t>Responsibility and resources</a:t>
            </a:r>
            <a:endParaRPr dirty="0">
              <a:latin typeface="+mn-lt"/>
            </a:endParaRPr>
          </a:p>
          <a:p>
            <a:pPr marL="0" indent="0">
              <a:buNone/>
            </a:pPr>
            <a:endParaRPr dirty="0">
              <a:latin typeface="+mn-lt"/>
            </a:endParaRPr>
          </a:p>
        </p:txBody>
      </p:sp>
      <p:sp>
        <p:nvSpPr>
          <p:cNvPr id="2" name="Footer Placeholder 1">
            <a:extLst>
              <a:ext uri="{FF2B5EF4-FFF2-40B4-BE49-F238E27FC236}">
                <a16:creationId xmlns:a16="http://schemas.microsoft.com/office/drawing/2014/main" id="{877DF7A6-A35B-F74F-A018-68A776D01463}"/>
              </a:ext>
            </a:extLst>
          </p:cNvPr>
          <p:cNvSpPr>
            <a:spLocks noGrp="1"/>
          </p:cNvSpPr>
          <p:nvPr>
            <p:ph type="ftr" idx="11"/>
          </p:nvPr>
        </p:nvSpPr>
        <p:spPr>
          <a:xfrm>
            <a:off x="792480" y="6371053"/>
            <a:ext cx="6934200" cy="350498"/>
          </a:xfrm>
        </p:spPr>
        <p:txBody>
          <a:bodyPr/>
          <a:lstStyle/>
          <a:p>
            <a:r>
              <a:rPr lang="en-GB" dirty="0"/>
              <a:t>*Based on Science Europe’s “</a:t>
            </a:r>
            <a:r>
              <a:rPr lang="en-GB" u="sng" dirty="0">
                <a:solidFill>
                  <a:schemeClr val="hlink"/>
                </a:solidFill>
                <a:hlinkClick r:id="rId3"/>
              </a:rPr>
              <a:t>Core Requirements for Data Management Plans</a:t>
            </a:r>
            <a:r>
              <a:rPr lang="en-GB" dirty="0"/>
              <a:t>”</a:t>
            </a:r>
          </a:p>
          <a:p>
            <a:endParaRPr lang="sv-SE" dirty="0"/>
          </a:p>
        </p:txBody>
      </p:sp>
    </p:spTree>
    <p:extLst>
      <p:ext uri="{BB962C8B-B14F-4D97-AF65-F5344CB8AC3E}">
        <p14:creationId xmlns:p14="http://schemas.microsoft.com/office/powerpoint/2010/main" val="697606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6"/>
          <p:cNvSpPr txBox="1">
            <a:spLocks noGrp="1"/>
          </p:cNvSpPr>
          <p:nvPr>
            <p:ph type="title"/>
          </p:nvPr>
        </p:nvSpPr>
        <p:spPr>
          <a:xfrm>
            <a:off x="1721528" y="350758"/>
            <a:ext cx="5334000" cy="429000"/>
          </a:xfrm>
          <a:prstGeom prst="rect">
            <a:avLst/>
          </a:prstGeom>
          <a:noFill/>
          <a:ln>
            <a:noFill/>
          </a:ln>
        </p:spPr>
        <p:txBody>
          <a:bodyPr spcFirstLastPara="1" wrap="square" lIns="91425" tIns="91425" rIns="91425" bIns="91425" anchor="t" anchorCtr="0">
            <a:noAutofit/>
          </a:bodyPr>
          <a:lstStyle/>
          <a:p>
            <a:r>
              <a:rPr lang="en-GB" dirty="0">
                <a:latin typeface="+mn-lt"/>
                <a:ea typeface="Source Sans Pro"/>
                <a:cs typeface="Source Sans Pro"/>
                <a:sym typeface="Source Sans Pro"/>
              </a:rPr>
              <a:t>DMP tools</a:t>
            </a:r>
            <a:endParaRPr dirty="0">
              <a:latin typeface="+mn-lt"/>
            </a:endParaRPr>
          </a:p>
        </p:txBody>
      </p:sp>
      <p:sp>
        <p:nvSpPr>
          <p:cNvPr id="126" name="Google Shape;126;p26"/>
          <p:cNvSpPr/>
          <p:nvPr/>
        </p:nvSpPr>
        <p:spPr>
          <a:xfrm>
            <a:off x="687959" y="5666720"/>
            <a:ext cx="2403300" cy="230700"/>
          </a:xfrm>
          <a:prstGeom prst="rect">
            <a:avLst/>
          </a:prstGeom>
          <a:noFill/>
          <a:ln>
            <a:noFill/>
          </a:ln>
        </p:spPr>
        <p:txBody>
          <a:bodyPr spcFirstLastPara="1" wrap="square" lIns="91425" tIns="45700" rIns="91425" bIns="45700" anchor="t" anchorCtr="0">
            <a:noAutofit/>
          </a:bodyPr>
          <a:lstStyle/>
          <a:p>
            <a:r>
              <a:rPr lang="en-GB" sz="1400" u="sng" dirty="0">
                <a:solidFill>
                  <a:schemeClr val="hlink"/>
                </a:solidFill>
                <a:latin typeface="Source Sans Pro"/>
                <a:ea typeface="Source Sans Pro"/>
                <a:cs typeface="Source Sans Pro"/>
                <a:sym typeface="Source Sans Pro"/>
                <a:hlinkClick r:id="rId3"/>
              </a:rPr>
              <a:t>https://dmponline.dcc.ac.uk/</a:t>
            </a:r>
            <a:endParaRPr sz="1400" dirty="0">
              <a:solidFill>
                <a:srgbClr val="000000"/>
              </a:solidFill>
              <a:latin typeface="Source Sans Pro"/>
              <a:ea typeface="Source Sans Pro"/>
              <a:cs typeface="Source Sans Pro"/>
              <a:sym typeface="Source Sans Pro"/>
            </a:endParaRPr>
          </a:p>
        </p:txBody>
      </p:sp>
      <p:sp>
        <p:nvSpPr>
          <p:cNvPr id="127" name="Google Shape;127;p26"/>
          <p:cNvSpPr txBox="1"/>
          <p:nvPr/>
        </p:nvSpPr>
        <p:spPr>
          <a:xfrm>
            <a:off x="897256" y="1279743"/>
            <a:ext cx="1663064" cy="289977"/>
          </a:xfrm>
          <a:prstGeom prst="rect">
            <a:avLst/>
          </a:prstGeom>
          <a:noFill/>
          <a:ln>
            <a:noFill/>
          </a:ln>
        </p:spPr>
        <p:txBody>
          <a:bodyPr spcFirstLastPara="1" wrap="square" lIns="91425" tIns="45700" rIns="91425" bIns="45700" anchor="t" anchorCtr="0">
            <a:noAutofit/>
          </a:bodyPr>
          <a:lstStyle/>
          <a:p>
            <a:r>
              <a:rPr lang="en-GB" sz="2000" b="1" dirty="0" err="1">
                <a:solidFill>
                  <a:srgbClr val="000000"/>
                </a:solidFill>
                <a:ea typeface="Source Sans Pro"/>
                <a:cs typeface="Source Sans Pro"/>
                <a:sym typeface="Source Sans Pro"/>
              </a:rPr>
              <a:t>DMPonline</a:t>
            </a:r>
            <a:endParaRPr sz="2000" b="1" dirty="0">
              <a:solidFill>
                <a:srgbClr val="000000"/>
              </a:solidFill>
              <a:ea typeface="Source Sans Pro"/>
              <a:cs typeface="Source Sans Pro"/>
              <a:sym typeface="Source Sans Pro"/>
            </a:endParaRPr>
          </a:p>
        </p:txBody>
      </p:sp>
      <p:sp>
        <p:nvSpPr>
          <p:cNvPr id="128" name="Google Shape;128;p26"/>
          <p:cNvSpPr txBox="1"/>
          <p:nvPr/>
        </p:nvSpPr>
        <p:spPr>
          <a:xfrm>
            <a:off x="4613343" y="1279743"/>
            <a:ext cx="4502881" cy="289977"/>
          </a:xfrm>
          <a:prstGeom prst="rect">
            <a:avLst/>
          </a:prstGeom>
          <a:noFill/>
          <a:ln>
            <a:noFill/>
          </a:ln>
        </p:spPr>
        <p:txBody>
          <a:bodyPr spcFirstLastPara="1" wrap="square" lIns="91425" tIns="45700" rIns="91425" bIns="45700" anchor="t" anchorCtr="0">
            <a:noAutofit/>
          </a:bodyPr>
          <a:lstStyle/>
          <a:p>
            <a:r>
              <a:rPr lang="en-GB" sz="2000" b="1" dirty="0">
                <a:solidFill>
                  <a:srgbClr val="000000"/>
                </a:solidFill>
                <a:ea typeface="Source Sans Pro"/>
                <a:cs typeface="Source Sans Pro"/>
                <a:sym typeface="Source Sans Pro"/>
              </a:rPr>
              <a:t>ELIXIR Data Stewardship Wizard</a:t>
            </a:r>
            <a:endParaRPr dirty="0"/>
          </a:p>
        </p:txBody>
      </p:sp>
      <p:pic>
        <p:nvPicPr>
          <p:cNvPr id="129" name="Google Shape;129;p26"/>
          <p:cNvPicPr preferRelativeResize="0"/>
          <p:nvPr/>
        </p:nvPicPr>
        <p:blipFill rotWithShape="1">
          <a:blip r:embed="rId4" cstate="screen">
            <a:alphaModFix amt="74000"/>
            <a:extLst>
              <a:ext uri="{28A0092B-C50C-407E-A947-70E740481C1C}">
                <a14:useLocalDpi xmlns:a14="http://schemas.microsoft.com/office/drawing/2010/main"/>
              </a:ext>
            </a:extLst>
          </a:blip>
          <a:srcRect/>
          <a:stretch/>
        </p:blipFill>
        <p:spPr>
          <a:xfrm>
            <a:off x="447593" y="1772912"/>
            <a:ext cx="3317040" cy="1766930"/>
          </a:xfrm>
          <a:prstGeom prst="rect">
            <a:avLst/>
          </a:prstGeom>
          <a:noFill/>
          <a:ln>
            <a:noFill/>
          </a:ln>
        </p:spPr>
      </p:pic>
      <p:pic>
        <p:nvPicPr>
          <p:cNvPr id="130" name="Google Shape;130;p26"/>
          <p:cNvPicPr preferRelativeResize="0"/>
          <p:nvPr/>
        </p:nvPicPr>
        <p:blipFill rotWithShape="1">
          <a:blip r:embed="rId5" cstate="screen">
            <a:alphaModFix amt="74000"/>
            <a:extLst>
              <a:ext uri="{28A0092B-C50C-407E-A947-70E740481C1C}">
                <a14:useLocalDpi xmlns:a14="http://schemas.microsoft.com/office/drawing/2010/main"/>
              </a:ext>
            </a:extLst>
          </a:blip>
          <a:srcRect/>
          <a:stretch/>
        </p:blipFill>
        <p:spPr>
          <a:xfrm>
            <a:off x="447593" y="3671003"/>
            <a:ext cx="3317040" cy="1865836"/>
          </a:xfrm>
          <a:prstGeom prst="rect">
            <a:avLst/>
          </a:prstGeom>
          <a:noFill/>
          <a:ln>
            <a:noFill/>
          </a:ln>
        </p:spPr>
      </p:pic>
      <p:pic>
        <p:nvPicPr>
          <p:cNvPr id="131" name="Google Shape;131;p26"/>
          <p:cNvPicPr preferRelativeResize="0"/>
          <p:nvPr/>
        </p:nvPicPr>
        <p:blipFill>
          <a:blip r:embed="rId6" cstate="screen">
            <a:alphaModFix/>
            <a:extLst>
              <a:ext uri="{28A0092B-C50C-407E-A947-70E740481C1C}">
                <a14:useLocalDpi xmlns:a14="http://schemas.microsoft.com/office/drawing/2010/main"/>
              </a:ext>
            </a:extLst>
          </a:blip>
          <a:stretch>
            <a:fillRect/>
          </a:stretch>
        </p:blipFill>
        <p:spPr>
          <a:xfrm>
            <a:off x="4821185" y="3391189"/>
            <a:ext cx="3393175" cy="2404850"/>
          </a:xfrm>
          <a:prstGeom prst="rect">
            <a:avLst/>
          </a:prstGeom>
          <a:noFill/>
          <a:ln>
            <a:noFill/>
          </a:ln>
        </p:spPr>
      </p:pic>
      <p:pic>
        <p:nvPicPr>
          <p:cNvPr id="132" name="Google Shape;132;p26"/>
          <p:cNvPicPr preferRelativeResize="0"/>
          <p:nvPr/>
        </p:nvPicPr>
        <p:blipFill>
          <a:blip r:embed="rId7" cstate="screen">
            <a:alphaModFix/>
            <a:extLst>
              <a:ext uri="{28A0092B-C50C-407E-A947-70E740481C1C}">
                <a14:useLocalDpi xmlns:a14="http://schemas.microsoft.com/office/drawing/2010/main"/>
              </a:ext>
            </a:extLst>
          </a:blip>
          <a:stretch>
            <a:fillRect/>
          </a:stretch>
        </p:blipFill>
        <p:spPr>
          <a:xfrm>
            <a:off x="4821184" y="1772912"/>
            <a:ext cx="3393176" cy="1618277"/>
          </a:xfrm>
          <a:prstGeom prst="rect">
            <a:avLst/>
          </a:prstGeom>
          <a:noFill/>
          <a:ln>
            <a:noFill/>
          </a:ln>
        </p:spPr>
      </p:pic>
      <p:sp>
        <p:nvSpPr>
          <p:cNvPr id="133" name="Google Shape;133;p26"/>
          <p:cNvSpPr txBox="1"/>
          <p:nvPr/>
        </p:nvSpPr>
        <p:spPr>
          <a:xfrm>
            <a:off x="5001016" y="5828066"/>
            <a:ext cx="3033512" cy="314028"/>
          </a:xfrm>
          <a:prstGeom prst="rect">
            <a:avLst/>
          </a:prstGeom>
          <a:noFill/>
          <a:ln>
            <a:noFill/>
          </a:ln>
        </p:spPr>
        <p:txBody>
          <a:bodyPr spcFirstLastPara="1" wrap="square" lIns="91425" tIns="91425" rIns="91425" bIns="91425" anchor="t" anchorCtr="0">
            <a:noAutofit/>
          </a:bodyPr>
          <a:lstStyle/>
          <a:p>
            <a:r>
              <a:rPr lang="en-GB" u="sng" dirty="0">
                <a:solidFill>
                  <a:schemeClr val="hlink"/>
                </a:solidFill>
                <a:hlinkClick r:id="rId8"/>
              </a:rPr>
              <a:t>https://dsw.scilifelab.se</a:t>
            </a:r>
            <a:endParaRPr dirty="0"/>
          </a:p>
        </p:txBody>
      </p:sp>
      <p:sp>
        <p:nvSpPr>
          <p:cNvPr id="134" name="Google Shape;134;p26"/>
          <p:cNvSpPr/>
          <p:nvPr/>
        </p:nvSpPr>
        <p:spPr>
          <a:xfrm>
            <a:off x="5271272" y="6174121"/>
            <a:ext cx="2493000" cy="230700"/>
          </a:xfrm>
          <a:prstGeom prst="rect">
            <a:avLst/>
          </a:prstGeom>
          <a:noFill/>
          <a:ln>
            <a:noFill/>
          </a:ln>
        </p:spPr>
        <p:txBody>
          <a:bodyPr spcFirstLastPara="1" wrap="square" lIns="91425" tIns="45700" rIns="91425" bIns="45700" anchor="t" anchorCtr="0">
            <a:noAutofit/>
          </a:bodyPr>
          <a:lstStyle/>
          <a:p>
            <a:r>
              <a:rPr lang="en-GB" u="sng" dirty="0">
                <a:solidFill>
                  <a:srgbClr val="6D9EEB"/>
                </a:solidFill>
                <a:latin typeface="Source Sans Pro"/>
                <a:ea typeface="Source Sans Pro"/>
                <a:cs typeface="Source Sans Pro"/>
                <a:sym typeface="Source Sans Pro"/>
                <a:hlinkClick r:id="rId9"/>
              </a:rPr>
              <a:t>https://ds-wizard.org/</a:t>
            </a:r>
            <a:endParaRPr sz="1400" dirty="0">
              <a:solidFill>
                <a:srgbClr val="6D9EEB"/>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305154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9FC8ED-A9E1-E54B-8C49-D57D7CEE6B85}"/>
              </a:ext>
            </a:extLst>
          </p:cNvPr>
          <p:cNvSpPr>
            <a:spLocks noGrp="1"/>
          </p:cNvSpPr>
          <p:nvPr>
            <p:ph type="title"/>
          </p:nvPr>
        </p:nvSpPr>
        <p:spPr/>
        <p:txBody>
          <a:bodyPr/>
          <a:lstStyle/>
          <a:p>
            <a:r>
              <a:rPr lang="sv-SE" sz="2800" dirty="0" err="1"/>
              <a:t>Thanks</a:t>
            </a:r>
            <a:r>
              <a:rPr lang="sv-SE" sz="2800" dirty="0"/>
              <a:t> for </a:t>
            </a:r>
            <a:r>
              <a:rPr lang="sv-SE" sz="2800" dirty="0" err="1"/>
              <a:t>listening</a:t>
            </a:r>
            <a:r>
              <a:rPr lang="sv-SE" sz="2800" dirty="0"/>
              <a:t>!</a:t>
            </a:r>
          </a:p>
        </p:txBody>
      </p:sp>
      <p:pic>
        <p:nvPicPr>
          <p:cNvPr id="4" name="Content Placeholder 3">
            <a:extLst>
              <a:ext uri="{FF2B5EF4-FFF2-40B4-BE49-F238E27FC236}">
                <a16:creationId xmlns:a16="http://schemas.microsoft.com/office/drawing/2014/main" id="{9A51EAD4-659C-5546-BE6F-5322B29BF56B}"/>
              </a:ext>
            </a:extLst>
          </p:cNvPr>
          <p:cNvPicPr>
            <a:picLocks noGrp="1" noChangeAspect="1"/>
          </p:cNvPicPr>
          <p:nvPr>
            <p:ph idx="1"/>
          </p:nvPr>
        </p:nvPicPr>
        <p:blipFill>
          <a:blip r:embed="rId2" cstate="screen">
            <a:extLst>
              <a:ext uri="{28A0092B-C50C-407E-A947-70E740481C1C}">
                <a14:useLocalDpi xmlns:a14="http://schemas.microsoft.com/office/drawing/2010/main"/>
              </a:ext>
            </a:extLst>
          </a:blip>
          <a:stretch>
            <a:fillRect/>
          </a:stretch>
        </p:blipFill>
        <p:spPr>
          <a:xfrm>
            <a:off x="789428" y="1165225"/>
            <a:ext cx="7565145" cy="5040313"/>
          </a:xfrm>
          <a:prstGeom prst="rect">
            <a:avLst/>
          </a:prstGeom>
        </p:spPr>
      </p:pic>
      <p:sp>
        <p:nvSpPr>
          <p:cNvPr id="2" name="TextBox 1">
            <a:extLst>
              <a:ext uri="{FF2B5EF4-FFF2-40B4-BE49-F238E27FC236}">
                <a16:creationId xmlns:a16="http://schemas.microsoft.com/office/drawing/2014/main" id="{D16A5A0B-86DB-924A-B077-503D850DCD25}"/>
              </a:ext>
            </a:extLst>
          </p:cNvPr>
          <p:cNvSpPr txBox="1"/>
          <p:nvPr/>
        </p:nvSpPr>
        <p:spPr>
          <a:xfrm>
            <a:off x="0" y="6467845"/>
            <a:ext cx="3379451" cy="261610"/>
          </a:xfrm>
          <a:prstGeom prst="rect">
            <a:avLst/>
          </a:prstGeom>
          <a:noFill/>
        </p:spPr>
        <p:txBody>
          <a:bodyPr wrap="none" rtlCol="0">
            <a:spAutoFit/>
          </a:bodyPr>
          <a:lstStyle/>
          <a:p>
            <a:r>
              <a:rPr lang="sv-SE" sz="1100" dirty="0">
                <a:hlinkClick r:id="rId3"/>
              </a:rPr>
              <a:t>https://github.com/Sebastian-D/Presentations</a:t>
            </a:r>
            <a:endParaRPr lang="sv-SE" sz="1100" dirty="0"/>
          </a:p>
        </p:txBody>
      </p:sp>
    </p:spTree>
    <p:extLst>
      <p:ext uri="{BB962C8B-B14F-4D97-AF65-F5344CB8AC3E}">
        <p14:creationId xmlns:p14="http://schemas.microsoft.com/office/powerpoint/2010/main" val="2783516266"/>
      </p:ext>
    </p:extLst>
  </p:cSld>
  <p:clrMapOvr>
    <a:masterClrMapping/>
  </p:clrMapOvr>
</p:sld>
</file>

<file path=ppt/theme/theme1.xml><?xml version="1.0" encoding="utf-8"?>
<a:theme xmlns:a="http://schemas.openxmlformats.org/drawingml/2006/main" name="NBIS_themes">
  <a:themeElements>
    <a:clrScheme name="SciLifeLab">
      <a:dk1>
        <a:sysClr val="windowText" lastClr="000000"/>
      </a:dk1>
      <a:lt1>
        <a:sysClr val="window" lastClr="FFFFFF"/>
      </a:lt1>
      <a:dk2>
        <a:srgbClr val="000000"/>
      </a:dk2>
      <a:lt2>
        <a:srgbClr val="EEECE1"/>
      </a:lt2>
      <a:accent1>
        <a:srgbClr val="98C000"/>
      </a:accent1>
      <a:accent2>
        <a:srgbClr val="009AC5"/>
      </a:accent2>
      <a:accent3>
        <a:srgbClr val="EE7900"/>
      </a:accent3>
      <a:accent4>
        <a:srgbClr val="8064A2"/>
      </a:accent4>
      <a:accent5>
        <a:srgbClr val="4BACC6"/>
      </a:accent5>
      <a:accent6>
        <a:srgbClr val="F79646"/>
      </a:accent6>
      <a:hlink>
        <a:srgbClr val="0000FF"/>
      </a:hlink>
      <a:folHlink>
        <a:srgbClr val="800080"/>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BIS_themes" id="{53434F69-5D48-7647-B08D-66781AAFE5C7}" vid="{E73EBBC3-F91B-434F-9B91-719F6C679E28}"/>
    </a:ext>
  </a:extLst>
</a:theme>
</file>

<file path=ppt/theme/theme2.xml><?xml version="1.0" encoding="utf-8"?>
<a:theme xmlns:a="http://schemas.openxmlformats.org/drawingml/2006/main" name="2_Office-tema">
  <a:themeElements>
    <a:clrScheme name="SciLifeLab">
      <a:dk1>
        <a:sysClr val="windowText" lastClr="000000"/>
      </a:dk1>
      <a:lt1>
        <a:sysClr val="window" lastClr="FFFFFF"/>
      </a:lt1>
      <a:dk2>
        <a:srgbClr val="000000"/>
      </a:dk2>
      <a:lt2>
        <a:srgbClr val="EEECE1"/>
      </a:lt2>
      <a:accent1>
        <a:srgbClr val="98C000"/>
      </a:accent1>
      <a:accent2>
        <a:srgbClr val="009AC5"/>
      </a:accent2>
      <a:accent3>
        <a:srgbClr val="EE7900"/>
      </a:accent3>
      <a:accent4>
        <a:srgbClr val="8064A2"/>
      </a:accent4>
      <a:accent5>
        <a:srgbClr val="4BACC6"/>
      </a:accent5>
      <a:accent6>
        <a:srgbClr val="F79646"/>
      </a:accent6>
      <a:hlink>
        <a:srgbClr val="0000FF"/>
      </a:hlink>
      <a:folHlink>
        <a:srgbClr val="800080"/>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BIS" id="{ED816BF9-4692-5849-B4E3-83F633D9221A}" vid="{1B991425-03EB-574A-AD4A-6E6D12C35D03}"/>
    </a:ext>
  </a:extLst>
</a:theme>
</file>

<file path=ppt/theme/theme3.xml><?xml version="1.0" encoding="utf-8"?>
<a:theme xmlns:a="http://schemas.openxmlformats.org/drawingml/2006/main" name="1_Office-tema">
  <a:themeElements>
    <a:clrScheme name="SciLifeLab">
      <a:dk1>
        <a:sysClr val="windowText" lastClr="000000"/>
      </a:dk1>
      <a:lt1>
        <a:sysClr val="window" lastClr="FFFFFF"/>
      </a:lt1>
      <a:dk2>
        <a:srgbClr val="000000"/>
      </a:dk2>
      <a:lt2>
        <a:srgbClr val="EEECE1"/>
      </a:lt2>
      <a:accent1>
        <a:srgbClr val="98C000"/>
      </a:accent1>
      <a:accent2>
        <a:srgbClr val="009AC5"/>
      </a:accent2>
      <a:accent3>
        <a:srgbClr val="EE7900"/>
      </a:accent3>
      <a:accent4>
        <a:srgbClr val="8064A2"/>
      </a:accent4>
      <a:accent5>
        <a:srgbClr val="4BACC6"/>
      </a:accent5>
      <a:accent6>
        <a:srgbClr val="F79646"/>
      </a:accent6>
      <a:hlink>
        <a:srgbClr val="0000FF"/>
      </a:hlink>
      <a:folHlink>
        <a:srgbClr val="800080"/>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BIS" id="{ED816BF9-4692-5849-B4E3-83F633D9221A}" vid="{01240306-97BB-EB43-839B-8CB94783852B}"/>
    </a:ext>
  </a:extLst>
</a:theme>
</file>

<file path=ppt/theme/theme4.xml><?xml version="1.0" encoding="utf-8"?>
<a:theme xmlns:a="http://schemas.openxmlformats.org/drawingml/2006/main" name="4_Office-tema">
  <a:themeElements>
    <a:clrScheme name="SciLifeLab">
      <a:dk1>
        <a:sysClr val="windowText" lastClr="000000"/>
      </a:dk1>
      <a:lt1>
        <a:sysClr val="window" lastClr="FFFFFF"/>
      </a:lt1>
      <a:dk2>
        <a:srgbClr val="000000"/>
      </a:dk2>
      <a:lt2>
        <a:srgbClr val="EEECE1"/>
      </a:lt2>
      <a:accent1>
        <a:srgbClr val="98C000"/>
      </a:accent1>
      <a:accent2>
        <a:srgbClr val="009AC5"/>
      </a:accent2>
      <a:accent3>
        <a:srgbClr val="EE7900"/>
      </a:accent3>
      <a:accent4>
        <a:srgbClr val="8064A2"/>
      </a:accent4>
      <a:accent5>
        <a:srgbClr val="4BACC6"/>
      </a:accent5>
      <a:accent6>
        <a:srgbClr val="F79646"/>
      </a:accent6>
      <a:hlink>
        <a:srgbClr val="0000FF"/>
      </a:hlink>
      <a:folHlink>
        <a:srgbClr val="800080"/>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NBIS_themes</Template>
  <TotalTime>1041</TotalTime>
  <Words>1131</Words>
  <Application>Microsoft Macintosh PowerPoint</Application>
  <PresentationFormat>On-screen Show (4:3)</PresentationFormat>
  <Paragraphs>142</Paragraphs>
  <Slides>12</Slides>
  <Notes>7</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12</vt:i4>
      </vt:variant>
    </vt:vector>
  </HeadingPairs>
  <TitlesOfParts>
    <vt:vector size="22" baseType="lpstr">
      <vt:lpstr>Arial</vt:lpstr>
      <vt:lpstr>ArialMT</vt:lpstr>
      <vt:lpstr>Calibri</vt:lpstr>
      <vt:lpstr>Century Gothic</vt:lpstr>
      <vt:lpstr>Mangal</vt:lpstr>
      <vt:lpstr>Source Sans Pro</vt:lpstr>
      <vt:lpstr>NBIS_themes</vt:lpstr>
      <vt:lpstr>2_Office-tema</vt:lpstr>
      <vt:lpstr>1_Office-tema</vt:lpstr>
      <vt:lpstr>4_Office-tema</vt:lpstr>
      <vt:lpstr>The National Bioinformatics Platform Sweden</vt:lpstr>
      <vt:lpstr>SciLifeLab Vision</vt:lpstr>
      <vt:lpstr>Facilities</vt:lpstr>
      <vt:lpstr>Focus areas</vt:lpstr>
      <vt:lpstr>Grant season</vt:lpstr>
      <vt:lpstr>Data management</vt:lpstr>
      <vt:lpstr>DMPs - National guidelines</vt:lpstr>
      <vt:lpstr>DMP tools</vt:lpstr>
      <vt:lpstr>Thanks for listening!</vt:lpstr>
      <vt:lpstr>VRs recommendations</vt:lpstr>
      <vt:lpstr>Cheat sheet, don’t show audience!</vt:lpstr>
      <vt:lpstr>Training</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National Bioinformatics Platform Sweden</dc:title>
  <dc:creator>Microsoft Office User</dc:creator>
  <cp:lastModifiedBy>Microsoft Office User</cp:lastModifiedBy>
  <cp:revision>21</cp:revision>
  <cp:lastPrinted>2020-02-12T14:43:14Z</cp:lastPrinted>
  <dcterms:created xsi:type="dcterms:W3CDTF">2020-02-11T21:20:28Z</dcterms:created>
  <dcterms:modified xsi:type="dcterms:W3CDTF">2020-02-12T14:48:15Z</dcterms:modified>
</cp:coreProperties>
</file>