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6246dbf14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6246dbf14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246dbf14d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246dbf14d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246dbf14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6246dbf14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6246dbf14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6246dbf14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6246dbf14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6246dbf14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246dbf14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6246dbf14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246dbf14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246dbf14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6246dbf14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6246dbf14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6246dbf14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6246dbf14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246dbf14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6246dbf14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246dbf14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246dbf14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246dbf14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6246dbf14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246dbf14d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246dbf14d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6246dbf14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6246dbf14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6246dbf14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6246dbf14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6246dbf14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6246dbf14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6246dbf14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6246dbf14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6246dbf14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6246dbf14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6246dbf14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6246dbf14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6246dbf14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6246dbf14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246dbf14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246dbf14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6246dbf14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6246dbf14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6246dbf14d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6246dbf14d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6246dbf14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6246dbf14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6246dbf1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6246dbf1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6246dbf1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6246dbf1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6246dbf14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6246dbf14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246dbf14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246dbf14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246dbf14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246dbf14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X57uy0ahlZk"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FD-4yC95iZY" TargetMode="Externa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hyperlink" Target="http://www.youtube.com/watch?v=f6dx3Yh-Tww" TargetMode="Externa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www.youtube.com/watch?v=xvb_A_qzXo4" TargetMode="External"/><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www.youtube.com/watch?v=tJQSyzBUAew" TargetMode="External"/><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Gobernanza de la IA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Glosario Esencial para tu Futuro Profesional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This was an assignment for a multimedia course I did in university - to understand and explain Bruno Latour's Actor Network Theory (ANT). &#10;I used Unity3D to create the environments and used Adobe Premiere Pro to edit the video. Kindly wear headphones to enjoy the 8D audio :)" id="103" name="Google Shape;103;p22" title="A Brief Explanation of Bruno Latour's Actor Network Theory">
            <a:hlinkClick r:id="rId3"/>
          </p:cNvPr>
          <p:cNvPicPr preferRelativeResize="0"/>
          <p:nvPr/>
        </p:nvPicPr>
        <p:blipFill>
          <a:blip r:embed="rId4">
            <a:alphaModFix/>
          </a:blip>
          <a:stretch>
            <a:fillRect/>
          </a:stretch>
        </p:blipFill>
        <p:spPr>
          <a:xfrm>
            <a:off x="0" y="5"/>
            <a:ext cx="9144000" cy="51434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120"/>
              <a:t>Los Algoritmos como Actantes: Perspectiva de la Teoría Actor-Red</a:t>
            </a:r>
            <a:endParaRPr sz="2120"/>
          </a:p>
        </p:txBody>
      </p:sp>
      <p:sp>
        <p:nvSpPr>
          <p:cNvPr id="109" name="Google Shape;109;p2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27025" lvl="0" marL="457200" rtl="0" algn="l">
              <a:lnSpc>
                <a:spcPct val="150000"/>
              </a:lnSpc>
              <a:spcBef>
                <a:spcPts val="1100"/>
              </a:spcBef>
              <a:spcAft>
                <a:spcPts val="0"/>
              </a:spcAft>
              <a:buClr>
                <a:schemeClr val="dk1"/>
              </a:buClr>
              <a:buSzPts val="1550"/>
              <a:buChar char="●"/>
            </a:pPr>
            <a:r>
              <a:rPr b="1" lang="es" sz="1550">
                <a:solidFill>
                  <a:schemeClr val="dk1"/>
                </a:solidFill>
              </a:rPr>
              <a:t>Concepto Central:</a:t>
            </a:r>
            <a:r>
              <a:rPr lang="es" sz="1550">
                <a:solidFill>
                  <a:schemeClr val="dk1"/>
                </a:solidFill>
              </a:rPr>
              <a:t> Los algoritmos no son herramientas pasivas, sino actantes que participan activamente en redes sociotécnicas.</a:t>
            </a:r>
            <a:endParaRPr sz="1550">
              <a:solidFill>
                <a:schemeClr val="dk1"/>
              </a:solidFill>
            </a:endParaRPr>
          </a:p>
          <a:p>
            <a:pPr indent="-327025" lvl="0" marL="457200" rtl="0" algn="l">
              <a:lnSpc>
                <a:spcPct val="150000"/>
              </a:lnSpc>
              <a:spcBef>
                <a:spcPts val="0"/>
              </a:spcBef>
              <a:spcAft>
                <a:spcPts val="0"/>
              </a:spcAft>
              <a:buClr>
                <a:schemeClr val="dk1"/>
              </a:buClr>
              <a:buSzPts val="1550"/>
              <a:buChar char="●"/>
            </a:pPr>
            <a:r>
              <a:rPr b="1" lang="es" sz="1550">
                <a:solidFill>
                  <a:schemeClr val="dk1"/>
                </a:solidFill>
              </a:rPr>
              <a:t>Agencia Distribuida:</a:t>
            </a:r>
            <a:r>
              <a:rPr lang="es" sz="1550">
                <a:solidFill>
                  <a:schemeClr val="dk1"/>
                </a:solidFill>
              </a:rPr>
              <a:t> La acción emerge de la interacción entre humanos y no-humanos (algoritmos, datos, infraestructura).</a:t>
            </a:r>
            <a:endParaRPr sz="1550">
              <a:solidFill>
                <a:schemeClr val="dk1"/>
              </a:solidFill>
            </a:endParaRPr>
          </a:p>
          <a:p>
            <a:pPr indent="-327025" lvl="0" marL="457200" rtl="0" algn="l">
              <a:lnSpc>
                <a:spcPct val="150000"/>
              </a:lnSpc>
              <a:spcBef>
                <a:spcPts val="0"/>
              </a:spcBef>
              <a:spcAft>
                <a:spcPts val="0"/>
              </a:spcAft>
              <a:buClr>
                <a:schemeClr val="dk1"/>
              </a:buClr>
              <a:buSzPts val="1550"/>
              <a:buChar char="●"/>
            </a:pPr>
            <a:r>
              <a:rPr b="1" lang="es" sz="1550">
                <a:solidFill>
                  <a:schemeClr val="dk1"/>
                </a:solidFill>
              </a:rPr>
              <a:t>Ejemplo Práctico:</a:t>
            </a:r>
            <a:r>
              <a:rPr lang="es" sz="1550">
                <a:solidFill>
                  <a:schemeClr val="dk1"/>
                </a:solidFill>
              </a:rPr>
              <a:t> Un algoritmo de recomendación no solo "sugiere" contenido; activamente moldea preferencias, comportamientos y relaciones sociales. Se convierte en un actor que media y transforma las interacciones humanas.</a:t>
            </a:r>
            <a:endParaRPr sz="1550">
              <a:solidFill>
                <a:schemeClr val="dk1"/>
              </a:solidFill>
            </a:endParaRPr>
          </a:p>
          <a:p>
            <a:pPr indent="-327025" lvl="0" marL="457200" rtl="0" algn="l">
              <a:lnSpc>
                <a:spcPct val="150000"/>
              </a:lnSpc>
              <a:spcBef>
                <a:spcPts val="0"/>
              </a:spcBef>
              <a:spcAft>
                <a:spcPts val="0"/>
              </a:spcAft>
              <a:buClr>
                <a:schemeClr val="dk1"/>
              </a:buClr>
              <a:buSzPts val="1550"/>
              <a:buChar char="●"/>
            </a:pPr>
            <a:r>
              <a:rPr b="1" lang="es" sz="1550">
                <a:solidFill>
                  <a:schemeClr val="dk1"/>
                </a:solidFill>
              </a:rPr>
              <a:t>Implicación Ética:</a:t>
            </a:r>
            <a:r>
              <a:rPr lang="es" sz="1550">
                <a:solidFill>
                  <a:schemeClr val="dk1"/>
                </a:solidFill>
              </a:rPr>
              <a:t> </a:t>
            </a:r>
            <a:r>
              <a:rPr i="1" lang="es" sz="1550">
                <a:solidFill>
                  <a:schemeClr val="dk1"/>
                </a:solidFill>
              </a:rPr>
              <a:t>Debemos considerar cómo los algoritmos "actúan" en el mundo, no solo cómo los humanos los usan.</a:t>
            </a:r>
            <a:endParaRPr i="1" sz="155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¿Qué “personalidad” o “carácter” creés que tienen los algoritmos que vos diseñás?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El Desafío Central: Sesgo Algorítmico</a:t>
            </a:r>
            <a:endParaRPr/>
          </a:p>
        </p:txBody>
      </p:sp>
      <p:sp>
        <p:nvSpPr>
          <p:cNvPr id="120" name="Google Shape;120;p2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b="1" lang="es">
                <a:solidFill>
                  <a:schemeClr val="dk1"/>
                </a:solidFill>
              </a:rPr>
              <a:t>Desviación sistemática:</a:t>
            </a:r>
            <a:r>
              <a:rPr lang="es">
                <a:solidFill>
                  <a:schemeClr val="dk1"/>
                </a:solidFill>
              </a:rPr>
              <a:t> Resultados injustos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Discriminación:</a:t>
            </a:r>
            <a:r>
              <a:rPr lang="es">
                <a:solidFill>
                  <a:schemeClr val="dk1"/>
                </a:solidFill>
              </a:rPr>
              <a:t> Género, raza, origen, etc.</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s">
                <a:solidFill>
                  <a:schemeClr val="dk1"/>
                </a:solidFill>
              </a:rPr>
              <a:t>No siempre intencional</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Demystifying AI is a series of short videos explaining algorithms and AI, answering questions including &quot;what is an algorithm?&quot;, &quot;what is AI bias?&quot;, and &quot;how can equitable AI systems be designed?&quot;&#10;&#10;What is an algorithm?: https://www.youtube.com/watch?v=8tfKdxo8Rj8 &#10;What is AI bias?: https://www.youtube.com/watch?v=FD-4yC95iZY &#10;How can equitable AI systems be designed?: https://www.youtube.com/watch?v=xvb_A_qzXo4 &#10;&#10;Written by: Isabella Brannon, Allen Su, Caitlyn Vergara, and John Villasenor &#10;Produced by: John Villasenor &amp; Pomona Pictures&#10;&#10;UCLA Institute for Technology, Law &amp; Policy Website: https://itlp.law.ucla.edu/" id="125" name="Google Shape;125;p26" title="AI &amp; Bias - When Algorithms Don't Work">
            <a:hlinkClick r:id="rId3"/>
          </p:cNvPr>
          <p:cNvPicPr preferRelativeResize="0"/>
          <p:nvPr/>
        </p:nvPicPr>
        <p:blipFill>
          <a:blip r:embed="rId4">
            <a:alphaModFix/>
          </a:blip>
          <a:stretch>
            <a:fillRect/>
          </a:stretch>
        </p:blipFill>
        <p:spPr>
          <a:xfrm>
            <a:off x="0" y="5"/>
            <a:ext cx="9144000" cy="51434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900"/>
              <a:t>¿El problema estaba en el algoritmo o en los datos? ¿O en ambos?</a:t>
            </a:r>
            <a:endParaRPr sz="2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Fuentes del Sesgo Algorítmico</a:t>
            </a:r>
            <a:endParaRPr/>
          </a:p>
        </p:txBody>
      </p:sp>
      <p:sp>
        <p:nvSpPr>
          <p:cNvPr id="136" name="Google Shape;136;p2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b="1" lang="es">
                <a:solidFill>
                  <a:schemeClr val="dk1"/>
                </a:solidFill>
              </a:rPr>
              <a:t>Datos de Entrenamiento:</a:t>
            </a:r>
            <a:r>
              <a:rPr lang="es">
                <a:solidFill>
                  <a:schemeClr val="dk1"/>
                </a:solidFill>
              </a:rPr>
              <a:t> Prejuicios sociales, incompletos, no representativos.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Diseño Algorítmico:</a:t>
            </a:r>
            <a:r>
              <a:rPr lang="es">
                <a:solidFill>
                  <a:schemeClr val="dk1"/>
                </a:solidFill>
              </a:rPr>
              <a:t> Parámetros o estructura del modelo.</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Decisión Humana:</a:t>
            </a:r>
            <a:r>
              <a:rPr lang="es">
                <a:solidFill>
                  <a:schemeClr val="dk1"/>
                </a:solidFill>
              </a:rPr>
              <a:t> Prejuicios de desarrolladores/etiquetadores.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IA Generativa:</a:t>
            </a:r>
            <a:r>
              <a:rPr lang="es">
                <a:solidFill>
                  <a:schemeClr val="dk1"/>
                </a:solidFill>
              </a:rPr>
              <a:t> Reproducción de estereotipos.</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¿Podemos Ser Imparciales?</a:t>
            </a:r>
            <a:endParaRPr/>
          </a:p>
        </p:txBody>
      </p:sp>
      <p:sp>
        <p:nvSpPr>
          <p:cNvPr id="142" name="Google Shape;142;p29"/>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b="1" lang="es">
                <a:solidFill>
                  <a:schemeClr val="dk1"/>
                </a:solidFill>
              </a:rPr>
              <a:t>Injusticia:</a:t>
            </a:r>
            <a:r>
              <a:rPr lang="es">
                <a:solidFill>
                  <a:schemeClr val="dk1"/>
                </a:solidFill>
              </a:rPr>
              <a:t> Discriminación y exclusión.</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Pérdida de Precisión: </a:t>
            </a:r>
            <a:r>
              <a:rPr lang="es">
                <a:solidFill>
                  <a:schemeClr val="dk1"/>
                </a:solidFill>
              </a:rPr>
              <a:t>Mal desempeño en ciertos grupos.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Pérdida de Confianza:</a:t>
            </a:r>
            <a:r>
              <a:rPr lang="es">
                <a:solidFill>
                  <a:schemeClr val="dk1"/>
                </a:solidFill>
              </a:rPr>
              <a:t> Riesgos reputacionales y legales.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900"/>
              <a:t>¿Creés que es posible construir una IA completamente imparcial? ¿O la meta debe ser la equidad?</a:t>
            </a:r>
            <a:endParaRPr sz="2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IBM’s Kush Varshney explains what a steam engine controller and AI safety have in common.&#10;&#10;Read more from Kush here:&#10;https://research.ibm.com/blog/AI-governance-explained&#10;&#10;Learn more about watsonx.governance&#10;https://www.ibm.com/products/watsonx-governance&#10;&#10;Subscribe and stay up to date on news and announcements from IBM Research YouTube → http://ibm.biz/subscribe_IBM_Research&#10;&#10;For more news, make sure to subscribe to our newsletter, Future Forward: &#10;https://www.ibm.com/account/reg/us-en/signup?formid=news-urx-51849" id="152" name="Google Shape;152;p31" title="What is AI governance?">
            <a:hlinkClick r:id="rId3"/>
          </p:cNvPr>
          <p:cNvPicPr preferRelativeResize="0"/>
          <p:nvPr/>
        </p:nvPicPr>
        <p:blipFill>
          <a:blip r:embed="rId4">
            <a:alphaModFix/>
          </a:blip>
          <a:stretch>
            <a:fillRect/>
          </a:stretch>
        </p:blipFill>
        <p:spPr>
          <a:xfrm>
            <a:off x="0" y="0"/>
            <a:ext cx="9144009"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311700" y="21754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chemeClr val="dk1"/>
                </a:solidFill>
              </a:rPr>
              <a:t>Cada línea de código es una decisión social</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Pilares de la Gobernanza de la IA</a:t>
            </a:r>
            <a:endParaRPr/>
          </a:p>
        </p:txBody>
      </p:sp>
      <p:sp>
        <p:nvSpPr>
          <p:cNvPr id="158" name="Google Shape;158;p32"/>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b="1" lang="es">
                <a:solidFill>
                  <a:schemeClr val="dk1"/>
                </a:solidFill>
              </a:rPr>
              <a:t>Equidad e Inclusión: </a:t>
            </a:r>
            <a:r>
              <a:rPr lang="es">
                <a:solidFill>
                  <a:schemeClr val="dk1"/>
                </a:solidFill>
              </a:rPr>
              <a:t>Combatir sesgos.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Transparencia y Explicabilidad (XAI):</a:t>
            </a:r>
            <a:r>
              <a:rPr lang="es">
                <a:solidFill>
                  <a:schemeClr val="dk1"/>
                </a:solidFill>
              </a:rPr>
              <a:t> Entender el "cómo" y "por qué".</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Privacidad y Seguridad: </a:t>
            </a:r>
            <a:r>
              <a:rPr lang="es">
                <a:solidFill>
                  <a:schemeClr val="dk1"/>
                </a:solidFill>
              </a:rPr>
              <a:t>Proteger los datos personales.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Responsabilidad: </a:t>
            </a:r>
            <a:r>
              <a:rPr lang="es">
                <a:solidFill>
                  <a:schemeClr val="dk1"/>
                </a:solidFill>
              </a:rPr>
              <a:t>¿Quién responde si hay un error?</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Supervisión Humana:</a:t>
            </a:r>
            <a:r>
              <a:rPr lang="es">
                <a:solidFill>
                  <a:schemeClr val="dk1"/>
                </a:solidFill>
              </a:rPr>
              <a:t> Humanos en el bucle.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Robustez y Fiabilidad:</a:t>
            </a:r>
            <a:r>
              <a:rPr lang="es">
                <a:solidFill>
                  <a:schemeClr val="dk1"/>
                </a:solidFill>
              </a:rPr>
              <a:t> IA segura y predecible.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Sostenibilidad:</a:t>
            </a:r>
            <a:r>
              <a:rPr lang="es">
                <a:solidFill>
                  <a:schemeClr val="dk1"/>
                </a:solidFill>
              </a:rPr>
              <a:t> Impacto ambiental y social.</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Demystifying AI is a series of short videos explaining algorithms and AI, answering questions including &quot;what is an algorithm?&quot;, &quot;what is AI bias?&quot;, and &quot;how can equitable AI systems be designed?&quot;&#10;&#10;What is an algorithm?: https://www.youtube.com/watch?v=8tfKdxo8Rj8 &#10;What is AI bias?: https://www.youtube.com/watch?v=FD-4yC95iZY &#10;How can equitable AI systems be designed?: https://www.youtube.com/watch?v=xvb_A_qzXo4 &#10;&#10;Written by: Isabella Brannon, Allen Su, Caitlyn Vergara, and John Villasenor &#10;Produced by: John Villasenor &amp; Pomona Pictures&#10;&#10;UCLA Institute for Technology, Law &amp; Policy Website: https://itlp.law.ucla.edu/" id="163" name="Google Shape;163;p33" title="AI &amp; Bias - So What's the Solution?">
            <a:hlinkClick r:id="rId3"/>
          </p:cNvPr>
          <p:cNvPicPr preferRelativeResize="0"/>
          <p:nvPr/>
        </p:nvPicPr>
        <p:blipFill>
          <a:blip r:embed="rId4">
            <a:alphaModFix/>
          </a:blip>
          <a:stretch>
            <a:fillRect/>
          </a:stretch>
        </p:blipFill>
        <p:spPr>
          <a:xfrm>
            <a:off x="0" y="5"/>
            <a:ext cx="9144000" cy="51434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Gobernanza en Acción</a:t>
            </a:r>
            <a:endParaRPr/>
          </a:p>
        </p:txBody>
      </p:sp>
      <p:sp>
        <p:nvSpPr>
          <p:cNvPr id="169" name="Google Shape;169;p3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s">
                <a:solidFill>
                  <a:schemeClr val="dk1"/>
                </a:solidFill>
              </a:rPr>
              <a:t>Datos Diversos y Representativos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s">
                <a:solidFill>
                  <a:schemeClr val="dk1"/>
                </a:solidFill>
              </a:rPr>
              <a:t>Diseño de Algoritmos Conscientes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s">
                <a:solidFill>
                  <a:schemeClr val="dk1"/>
                </a:solidFill>
              </a:rPr>
              <a:t>Auditorías Regulares (Ej. IBM AI Fairness 360)</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s">
                <a:solidFill>
                  <a:schemeClr val="dk1"/>
                </a:solidFill>
              </a:rPr>
              <a:t>Equipos de Desarrollo Diversos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s">
                <a:solidFill>
                  <a:schemeClr val="dk1"/>
                </a:solidFill>
              </a:rPr>
              <a:t>Monitoreo Continuo (Humanos en el Bucle)</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 Base de Todo: Calidad y Trazabilidad de Datos</a:t>
            </a:r>
            <a:endParaRPr/>
          </a:p>
        </p:txBody>
      </p:sp>
      <p:sp>
        <p:nvSpPr>
          <p:cNvPr id="175" name="Google Shape;175;p3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i="1" lang="es">
                <a:solidFill>
                  <a:schemeClr val="dk1"/>
                </a:solidFill>
              </a:rPr>
              <a:t>Si los datos están mal, todo el sistema se cae.</a:t>
            </a:r>
            <a:endParaRPr i="1">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Calidad:</a:t>
            </a:r>
            <a:r>
              <a:rPr lang="es">
                <a:solidFill>
                  <a:schemeClr val="dk1"/>
                </a:solidFill>
              </a:rPr>
              <a:t> Datos limpios, precisos, completos.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Representatividad:</a:t>
            </a:r>
            <a:r>
              <a:rPr lang="es">
                <a:solidFill>
                  <a:schemeClr val="dk1"/>
                </a:solidFill>
              </a:rPr>
              <a:t> ¿Reflejan la diversidad del mundo real?</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Trazabilidad: </a:t>
            </a:r>
            <a:r>
              <a:rPr lang="es">
                <a:solidFill>
                  <a:schemeClr val="dk1"/>
                </a:solidFill>
              </a:rPr>
              <a:t>Origen, procesamiento, transformaciones.</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900"/>
              <a:t>Sin trazabilidad, ¿cómo sabés si tus datos son confiables? Imposible auditar.</a:t>
            </a:r>
            <a:endParaRPr sz="2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Metadata: El "ADN" y la Bitácora del Dataset</a:t>
            </a:r>
            <a:endParaRPr/>
          </a:p>
        </p:txBody>
      </p:sp>
      <p:sp>
        <p:nvSpPr>
          <p:cNvPr id="186" name="Google Shape;186;p37"/>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s">
                <a:solidFill>
                  <a:schemeClr val="dk1"/>
                </a:solidFill>
              </a:rPr>
              <a:t>"Datos sobre los datos"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Propósito:</a:t>
            </a:r>
            <a:r>
              <a:rPr lang="es">
                <a:solidFill>
                  <a:schemeClr val="dk1"/>
                </a:solidFill>
              </a:rPr>
              <a:t> Describir, contextualizar, advertir.</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Clave para: </a:t>
            </a:r>
            <a:r>
              <a:rPr lang="es">
                <a:solidFill>
                  <a:schemeClr val="dk1"/>
                </a:solidFill>
              </a:rPr>
              <a:t>Transparencia, Auditoría, Detección de Sesgos, Trazabilidad.</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Datos Sintéticos: Innovar con Responsabilidad</a:t>
            </a:r>
            <a:endParaRPr/>
          </a:p>
        </p:txBody>
      </p:sp>
      <p:sp>
        <p:nvSpPr>
          <p:cNvPr id="192" name="Google Shape;192;p3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i="1" lang="es">
                <a:solidFill>
                  <a:schemeClr val="dk1"/>
                </a:solidFill>
              </a:rPr>
              <a:t>Datos artificiales que imitan patrones reales.</a:t>
            </a:r>
            <a:endParaRPr i="1">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Usos Éticos</a:t>
            </a:r>
            <a:r>
              <a:rPr lang="es">
                <a:solidFill>
                  <a:schemeClr val="dk1"/>
                </a:solidFill>
              </a:rPr>
              <a:t>:</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s">
                <a:solidFill>
                  <a:schemeClr val="dk1"/>
                </a:solidFill>
              </a:rPr>
              <a:t>Protección de Privacidad</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s">
                <a:solidFill>
                  <a:schemeClr val="dk1"/>
                </a:solidFill>
              </a:rPr>
              <a:t>Balanceo de Sesgos (aumentar clases minoritarias)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s">
                <a:solidFill>
                  <a:schemeClr val="dk1"/>
                </a:solidFill>
              </a:rPr>
              <a:t>Prototipado y pruebas.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s">
                <a:solidFill>
                  <a:schemeClr val="dk1"/>
                </a:solidFill>
              </a:rPr>
              <a:t>Herramienta de Gobernanza</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9"/>
          <p:cNvPicPr preferRelativeResize="0"/>
          <p:nvPr/>
        </p:nvPicPr>
        <p:blipFill>
          <a:blip r:embed="rId3">
            <a:alphaModFix/>
          </a:blip>
          <a:stretch>
            <a:fillRect/>
          </a:stretch>
        </p:blipFill>
        <p:spPr>
          <a:xfrm>
            <a:off x="942975" y="152400"/>
            <a:ext cx="7258049"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Sesgos en PLN y CV</a:t>
            </a:r>
            <a:endParaRPr/>
          </a:p>
        </p:txBody>
      </p:sp>
      <p:sp>
        <p:nvSpPr>
          <p:cNvPr id="203" name="Google Shape;203;p40"/>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b="1" lang="es">
                <a:solidFill>
                  <a:schemeClr val="dk1"/>
                </a:solidFill>
              </a:rPr>
              <a:t>PLN:</a:t>
            </a:r>
            <a:r>
              <a:rPr lang="es">
                <a:solidFill>
                  <a:schemeClr val="dk1"/>
                </a:solidFill>
              </a:rPr>
              <a:t> Sesgos en corpus de texto, estereotipos, inconsistencia de etiquetado.</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b="1" lang="es">
                <a:solidFill>
                  <a:schemeClr val="dk1"/>
                </a:solidFill>
              </a:rPr>
              <a:t>CV:</a:t>
            </a:r>
            <a:r>
              <a:rPr lang="es">
                <a:solidFill>
                  <a:schemeClr val="dk1"/>
                </a:solidFill>
              </a:rPr>
              <a:t> Sesgos de muestreo (ej. diversidad facial), condiciones de captura.</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i="1" lang="es">
                <a:solidFill>
                  <a:schemeClr val="dk1"/>
                </a:solidFill>
              </a:rPr>
              <a:t>La metadata te alerta sobre estos problemas en tus datasets.</a:t>
            </a:r>
            <a:endParaRPr i="1">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1"/>
          <p:cNvSpPr txBox="1"/>
          <p:nvPr/>
        </p:nvSpPr>
        <p:spPr>
          <a:xfrm>
            <a:off x="607500" y="1399800"/>
            <a:ext cx="7929000" cy="2343900"/>
          </a:xfrm>
          <a:prstGeom prst="rect">
            <a:avLst/>
          </a:prstGeom>
          <a:noFill/>
          <a:ln>
            <a:noFill/>
          </a:ln>
        </p:spPr>
        <p:txBody>
          <a:bodyPr anchorCtr="0" anchor="ctr"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s" sz="2000"/>
              <a:t>Gobernanza + Metadata = Prevención de sesgos.</a:t>
            </a:r>
            <a:endParaRPr sz="2000"/>
          </a:p>
          <a:p>
            <a:pPr indent="-355600" lvl="0" marL="457200" rtl="0" algn="l">
              <a:lnSpc>
                <a:spcPct val="150000"/>
              </a:lnSpc>
              <a:spcBef>
                <a:spcPts val="0"/>
              </a:spcBef>
              <a:spcAft>
                <a:spcPts val="0"/>
              </a:spcAft>
              <a:buSzPts val="2000"/>
              <a:buChar char="●"/>
            </a:pPr>
            <a:r>
              <a:rPr lang="es" sz="2000"/>
              <a:t>La IA es Sociotécnica: Cada decisión cuenta.</a:t>
            </a:r>
            <a:endParaRPr sz="2000"/>
          </a:p>
          <a:p>
            <a:pPr indent="-355600" lvl="0" marL="457200" rtl="0" algn="l">
              <a:lnSpc>
                <a:spcPct val="150000"/>
              </a:lnSpc>
              <a:spcBef>
                <a:spcPts val="0"/>
              </a:spcBef>
              <a:spcAft>
                <a:spcPts val="0"/>
              </a:spcAft>
              <a:buSzPts val="2000"/>
              <a:buChar char="●"/>
            </a:pPr>
            <a:r>
              <a:rPr lang="es" sz="2000"/>
              <a:t>Priorizá la Ética por Diseño</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The potential for AI to help society is enormous. But at the same time we need to develop technology with a focus on ethics, access and fairness. This video explores the influence of AI on every aspect of life and underscores the importance of ethical oversight to prevent the creation of biased AI algorithms.&#10;&#10;Featuring&#10;Amanda Askell - Ethicist at Open AI&#10;Alejandro Carrillo - Roboticist at Farmwise&#10;Deb Raji - the Algorithmic Justice League&#10;Kate Park - PM at Tesla Autopilot&#10;Dr. Regina Barzilay - Professor of CS &amp; AI at MIT&#10;Dr. Mehran Sahami - Professor of CS &amp; AI at Stanford&#10;Deon Nicholas - CEO of Forethought AI&#10;&#10;Start learning today!&#10;https://code.org/ai/how-ai-works&#10;&#10;Stay in touch with us!&#10;• on Twitter https://twitter.com/codeorg&#10;• on Facebook https://www.facebook.com/Code.org&#10;• on Instagram https://instagram.com/codeorg&#10;• on Tumblr https://blog.code.org &#10;• on LinkedIn https://www.linkedin.com/company/code-org&#10;• on Google+ https://google.com/+codeorg&#10;&#10;Produced and Directed by Jael Burrows&#10;Co-produced by Kristin Neibert&#10;Written by Hadi Partovi, Winter Dong and Jael Burrows&#10;Edited by Neal Barenblat&#10;Camera by Bow Jones, Stanford Media Lab, Sand Bay Entertainment, the Clock Factory, and Vic Ferrer" id="65" name="Google Shape;65;p15" title="Ethics &amp; AI: Equal Access and Algorithmic Bias">
            <a:hlinkClick r:id="rId3"/>
          </p:cNvPr>
          <p:cNvPicPr preferRelativeResize="0"/>
          <p:nvPr/>
        </p:nvPicPr>
        <p:blipFill>
          <a:blip r:embed="rId4">
            <a:alphaModFix/>
          </a:blip>
          <a:stretch>
            <a:fillRect/>
          </a:stretch>
        </p:blipFill>
        <p:spPr>
          <a:xfrm>
            <a:off x="0" y="5"/>
            <a:ext cx="9144000" cy="51434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Lecturas Esenciales para Profundizar:</a:t>
            </a:r>
            <a:endParaRPr/>
          </a:p>
        </p:txBody>
      </p:sp>
      <p:sp>
        <p:nvSpPr>
          <p:cNvPr id="214" name="Google Shape;214;p42"/>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lnSpc>
                <a:spcPct val="142857"/>
              </a:lnSpc>
              <a:spcBef>
                <a:spcPts val="1100"/>
              </a:spcBef>
              <a:spcAft>
                <a:spcPts val="0"/>
              </a:spcAft>
              <a:buNone/>
            </a:pPr>
            <a:r>
              <a:rPr b="1" lang="es" sz="1050">
                <a:solidFill>
                  <a:schemeClr val="dk1"/>
                </a:solidFill>
              </a:rPr>
              <a:t>Fundamentos Teóricos:</a:t>
            </a:r>
            <a:endParaRPr b="1" sz="1050">
              <a:solidFill>
                <a:schemeClr val="dk1"/>
              </a:solidFill>
            </a:endParaRPr>
          </a:p>
          <a:p>
            <a:pPr indent="-295275" lvl="2" marL="1371600" rtl="0" algn="l">
              <a:lnSpc>
                <a:spcPct val="142857"/>
              </a:lnSpc>
              <a:spcBef>
                <a:spcPts val="1100"/>
              </a:spcBef>
              <a:spcAft>
                <a:spcPts val="0"/>
              </a:spcAft>
              <a:buClr>
                <a:schemeClr val="dk1"/>
              </a:buClr>
              <a:buSzPts val="1050"/>
              <a:buChar char="■"/>
            </a:pPr>
            <a:r>
              <a:rPr lang="es" sz="1050">
                <a:solidFill>
                  <a:schemeClr val="dk1"/>
                </a:solidFill>
              </a:rPr>
              <a:t>Latour, B. (2005). "Reassembling the Social" - Capítulo 1: Para comprender cómo la tecnología participa activamente en la construcción de lo social.</a:t>
            </a:r>
            <a:endParaRPr sz="1050">
              <a:solidFill>
                <a:schemeClr val="dk1"/>
              </a:solidFill>
            </a:endParaRPr>
          </a:p>
          <a:p>
            <a:pPr indent="-295275" lvl="2" marL="1371600" rtl="0" algn="l">
              <a:lnSpc>
                <a:spcPct val="142857"/>
              </a:lnSpc>
              <a:spcBef>
                <a:spcPts val="0"/>
              </a:spcBef>
              <a:spcAft>
                <a:spcPts val="0"/>
              </a:spcAft>
              <a:buClr>
                <a:schemeClr val="dk1"/>
              </a:buClr>
              <a:buSzPts val="1050"/>
              <a:buChar char="■"/>
            </a:pPr>
            <a:r>
              <a:rPr lang="es" sz="1050">
                <a:solidFill>
                  <a:schemeClr val="dk1"/>
                </a:solidFill>
              </a:rPr>
              <a:t>Winner, L. (1980). "Do Artifacts Have Politics?": Análisis seminal sobre cómo los objetos técnicos incorporan valores políticos.</a:t>
            </a:r>
            <a:endParaRPr sz="1050">
              <a:solidFill>
                <a:schemeClr val="dk1"/>
              </a:solidFill>
            </a:endParaRPr>
          </a:p>
          <a:p>
            <a:pPr indent="-295275" lvl="2" marL="1371600" rtl="0" algn="l">
              <a:lnSpc>
                <a:spcPct val="142857"/>
              </a:lnSpc>
              <a:spcBef>
                <a:spcPts val="0"/>
              </a:spcBef>
              <a:spcAft>
                <a:spcPts val="0"/>
              </a:spcAft>
              <a:buClr>
                <a:schemeClr val="dk1"/>
              </a:buClr>
              <a:buSzPts val="1050"/>
              <a:buChar char="■"/>
            </a:pPr>
            <a:r>
              <a:rPr lang="es" sz="1050">
                <a:solidFill>
                  <a:schemeClr val="dk1"/>
                </a:solidFill>
              </a:rPr>
              <a:t>Barocas, S., Hardt, M., &amp; Narayanan, A. (2019). "Fairness and Machine Learning" - Capítulo 2: Marco técnico riguroso para entender equidad algorítmica.</a:t>
            </a:r>
            <a:endParaRPr sz="1050">
              <a:solidFill>
                <a:schemeClr val="dk1"/>
              </a:solidFill>
            </a:endParaRPr>
          </a:p>
          <a:p>
            <a:pPr indent="0" lvl="0" marL="0" rtl="0" algn="l">
              <a:lnSpc>
                <a:spcPct val="142857"/>
              </a:lnSpc>
              <a:spcBef>
                <a:spcPts val="1100"/>
              </a:spcBef>
              <a:spcAft>
                <a:spcPts val="0"/>
              </a:spcAft>
              <a:buNone/>
            </a:pPr>
            <a:r>
              <a:rPr b="1" lang="es" sz="1050">
                <a:solidFill>
                  <a:schemeClr val="dk1"/>
                </a:solidFill>
              </a:rPr>
              <a:t>Casos de Estudio Contemporáneos:</a:t>
            </a:r>
            <a:endParaRPr b="1" sz="1050">
              <a:solidFill>
                <a:schemeClr val="dk1"/>
              </a:solidFill>
            </a:endParaRPr>
          </a:p>
          <a:p>
            <a:pPr indent="-295275" lvl="2" marL="1371600" rtl="0" algn="l">
              <a:lnSpc>
                <a:spcPct val="142857"/>
              </a:lnSpc>
              <a:spcBef>
                <a:spcPts val="1100"/>
              </a:spcBef>
              <a:spcAft>
                <a:spcPts val="0"/>
              </a:spcAft>
              <a:buClr>
                <a:schemeClr val="dk1"/>
              </a:buClr>
              <a:buSzPts val="1050"/>
              <a:buChar char="■"/>
            </a:pPr>
            <a:r>
              <a:rPr lang="es" sz="1050">
                <a:solidFill>
                  <a:schemeClr val="dk1"/>
                </a:solidFill>
              </a:rPr>
              <a:t>Russell, S. (2019). "Human Compatible" - Capítulo 1: Perspectiva sobre el futuro de la IA y control humano.</a:t>
            </a:r>
            <a:endParaRPr sz="1050">
              <a:solidFill>
                <a:schemeClr val="dk1"/>
              </a:solidFill>
            </a:endParaRPr>
          </a:p>
          <a:p>
            <a:pPr indent="-295275" lvl="2" marL="1371600" rtl="0" algn="l">
              <a:lnSpc>
                <a:spcPct val="142857"/>
              </a:lnSpc>
              <a:spcBef>
                <a:spcPts val="0"/>
              </a:spcBef>
              <a:spcAft>
                <a:spcPts val="0"/>
              </a:spcAft>
              <a:buClr>
                <a:schemeClr val="dk1"/>
              </a:buClr>
              <a:buSzPts val="1050"/>
              <a:buChar char="■"/>
            </a:pPr>
            <a:r>
              <a:rPr lang="es" sz="1050">
                <a:solidFill>
                  <a:schemeClr val="dk1"/>
                </a:solidFill>
              </a:rPr>
              <a:t>O'Neil, C. (2016). "Weapons of Math Destruction": Casos documentados de algoritmos que perpetúan desigualdad.</a:t>
            </a:r>
            <a:endParaRPr sz="1050">
              <a:solidFill>
                <a:schemeClr val="dk1"/>
              </a:solidFill>
            </a:endParaRPr>
          </a:p>
          <a:p>
            <a:pPr indent="-295275" lvl="2" marL="1371600" rtl="0" algn="l">
              <a:lnSpc>
                <a:spcPct val="142857"/>
              </a:lnSpc>
              <a:spcBef>
                <a:spcPts val="0"/>
              </a:spcBef>
              <a:spcAft>
                <a:spcPts val="0"/>
              </a:spcAft>
              <a:buClr>
                <a:schemeClr val="dk1"/>
              </a:buClr>
              <a:buSzPts val="1050"/>
              <a:buChar char="■"/>
            </a:pPr>
            <a:r>
              <a:rPr lang="es" sz="1050">
                <a:solidFill>
                  <a:schemeClr val="dk1"/>
                </a:solidFill>
              </a:rPr>
              <a:t>Benjamin, R. (2019). "Race After Technology" - Introducción: Análisis crítico de cómo la tecnología puede reproducir jerarquías raciales.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s" sz="2920"/>
              <a:t>Comprender y mitigar los </a:t>
            </a:r>
            <a:r>
              <a:rPr b="1" lang="es" sz="2920"/>
              <a:t>sesgos algorítmicos</a:t>
            </a:r>
            <a:r>
              <a:rPr lang="es" sz="2920"/>
              <a:t> es uno de los mayores desafíos de la IA. La </a:t>
            </a:r>
            <a:r>
              <a:rPr b="1" lang="es" sz="2920"/>
              <a:t>gobernanza</a:t>
            </a:r>
            <a:r>
              <a:rPr lang="es" sz="2920"/>
              <a:t> nos da las herramientas para hacerlo, y todo empieza con la </a:t>
            </a:r>
            <a:r>
              <a:rPr b="1" lang="es" sz="2920"/>
              <a:t>calidad y el entendimiento de los datos</a:t>
            </a:r>
            <a:r>
              <a:rPr lang="es" sz="2920"/>
              <a:t>.</a:t>
            </a:r>
            <a:endParaRPr sz="29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Agenda de hoy</a:t>
            </a:r>
            <a:endParaRPr/>
          </a:p>
        </p:txBody>
      </p:sp>
      <p:pic>
        <p:nvPicPr>
          <p:cNvPr id="76" name="Google Shape;76;p17"/>
          <p:cNvPicPr preferRelativeResize="0"/>
          <p:nvPr/>
        </p:nvPicPr>
        <p:blipFill>
          <a:blip r:embed="rId3">
            <a:alphaModFix/>
          </a:blip>
          <a:stretch>
            <a:fillRect/>
          </a:stretch>
        </p:blipFill>
        <p:spPr>
          <a:xfrm>
            <a:off x="1706263" y="1017725"/>
            <a:ext cx="5731465" cy="38209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es la Gobernanza de la IA?</a:t>
            </a:r>
            <a:endParaRPr/>
          </a:p>
        </p:txBody>
      </p:sp>
      <p:sp>
        <p:nvSpPr>
          <p:cNvPr id="82" name="Google Shape;82;p1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s">
                <a:solidFill>
                  <a:schemeClr val="dk1"/>
                </a:solidFill>
              </a:rPr>
              <a:t>Procesos, Políticas y Responsabilidades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s">
                <a:solidFill>
                  <a:schemeClr val="dk1"/>
                </a:solidFill>
              </a:rPr>
              <a:t>Desarrollo y uso Ético, Seguro, Justo, Transparente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s">
                <a:solidFill>
                  <a:schemeClr val="dk1"/>
                </a:solidFill>
              </a:rPr>
              <a:t>Maximizar beneficios, minimizar riesgos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s" sz="3720"/>
              <a:t>Si un algoritmo de IA comete un error grave en un diagnóstico médico, ¿quién debería ser el responsable? ¿El hospital, el médico, la empresa desarrolladora, el ingeniero?</a:t>
            </a:r>
            <a:endParaRPr sz="37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 IA: no es colo tecnología, es sociotécnica</a:t>
            </a:r>
            <a:endParaRPr/>
          </a:p>
        </p:txBody>
      </p:sp>
      <p:sp>
        <p:nvSpPr>
          <p:cNvPr id="93" name="Google Shape;93;p20"/>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s">
                <a:solidFill>
                  <a:schemeClr val="dk1"/>
                </a:solidFill>
              </a:rPr>
              <a:t>Interacción Ciencia + Tecnología + Sociedad</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s">
                <a:solidFill>
                  <a:schemeClr val="dk1"/>
                </a:solidFill>
              </a:rPr>
              <a:t>Decisiones técnicas son decisiones sociales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s">
                <a:solidFill>
                  <a:schemeClr val="dk1"/>
                </a:solidFill>
              </a:rPr>
              <a:t>Los algoritmos son actantes (Teoría Actor-Red)</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1"/>
          <p:cNvPicPr preferRelativeResize="0"/>
          <p:nvPr/>
        </p:nvPicPr>
        <p:blipFill>
          <a:blip r:embed="rId3">
            <a:alphaModFix/>
          </a:blip>
          <a:stretch>
            <a:fillRect/>
          </a:stretch>
        </p:blipFill>
        <p:spPr>
          <a:xfrm>
            <a:off x="1895700" y="420463"/>
            <a:ext cx="5352600" cy="4302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