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5748000" cx="24384000"/>
  <p:notesSz cx="6858000" cy="9144000"/>
  <p:embeddedFontLst>
    <p:embeddedFont>
      <p:font typeface="Helvetica Neue"/>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schemas.openxmlformats.org/officeDocument/2006/relationships/font" Target="fonts/HelveticaNeueLight-bold.fntdata"/><Relationship Id="rId12" Type="http://schemas.openxmlformats.org/officeDocument/2006/relationships/slide" Target="slides/slide7.xml"/><Relationship Id="rId34" Type="http://schemas.openxmlformats.org/officeDocument/2006/relationships/font" Target="fonts/HelveticaNeueLight-regular.fntdata"/><Relationship Id="rId15" Type="http://schemas.openxmlformats.org/officeDocument/2006/relationships/slide" Target="slides/slide10.xml"/><Relationship Id="rId37" Type="http://schemas.openxmlformats.org/officeDocument/2006/relationships/font" Target="fonts/HelveticaNeueLight-boldItalic.fntdata"/><Relationship Id="rId14" Type="http://schemas.openxmlformats.org/officeDocument/2006/relationships/slide" Target="slides/slide9.xml"/><Relationship Id="rId36"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96a6f7bd_0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9" name="Google Shape;119;g6b96a6f7bd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96a6f7bd_0_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6" name="Google Shape;126;g6b96a6f7bd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96a6f7bd_0_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3" name="Google Shape;133;g6b96a6f7b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96a6f7bd_0_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0" name="Google Shape;140;g6b96a6f7bd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96a6f7bd_0_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7" name="Google Shape;147;g6b96a6f7bd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96a6f7bd_0_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4" name="Google Shape;154;g6b96a6f7bd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96a6f7bd_0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1" name="Google Shape;161;g6b96a6f7bd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96a6f7bd_0_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6b96a6f7bd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96a6f7bd_0_1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5" name="Google Shape;175;g6b96a6f7bd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96a6f7bd_0_1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3" name="Google Shape;183;g6b96a6f7bd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3" name="Google Shape;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96a6f7bd_0_1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0" name="Google Shape;190;g6b96a6f7bd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b96a6f7bd_0_1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7" name="Google Shape;197;g6b96a6f7bd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96a6f7bd_0_1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4" name="Google Shape;204;g6b96a6f7bd_0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96a6f7bd_0_1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2" name="Google Shape;212;g6b96a6f7bd_0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9" name="Google Shape;21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0" name="Google Shape;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96a6f7bd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7" name="Google Shape;77;g6b96a6f7b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96a6f7bd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4" name="Google Shape;84;g6b96a6f7b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b96a6f7bd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1" name="Google Shape;91;g6b96a6f7b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96a6f7bd_0_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 name="Google Shape;98;g6b96a6f7bd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96a6f7bd_0_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5" name="Google Shape;105;g6b96a6f7bd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b96a6f7bd_0_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2" name="Google Shape;112;g6b96a6f7bd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subtítulo"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p:cSld name="Cita">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8" name="Google Shape;48;p11"/>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9" name="Google Shape;49;p1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p:cSld name="Foto">
    <p:spTree>
      <p:nvGrpSpPr>
        <p:cNvPr id="50" name="Shape 50"/>
        <p:cNvGrpSpPr/>
        <p:nvPr/>
      </p:nvGrpSpPr>
      <p:grpSpPr>
        <a:xfrm>
          <a:off x="0" y="0"/>
          <a:ext cx="0" cy="0"/>
          <a:chOff x="0" y="0"/>
          <a:chExt cx="0" cy="0"/>
        </a:xfrm>
      </p:grpSpPr>
      <p:sp>
        <p:nvSpPr>
          <p:cNvPr id="51" name="Google Shape;51;p12"/>
          <p:cNvSpPr/>
          <p:nvPr>
            <p:ph idx="2" type="pic"/>
          </p:nvPr>
        </p:nvSpPr>
        <p:spPr>
          <a:xfrm>
            <a:off x="3048000" y="101600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p:cSld name="En blanco">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horizontal)" type="tx">
  <p:cSld name="TITLE_AND_BODY">
    <p:spTree>
      <p:nvGrpSpPr>
        <p:cNvPr id="13" name="Shape 13"/>
        <p:cNvGrpSpPr/>
        <p:nvPr/>
      </p:nvGrpSpPr>
      <p:grpSpPr>
        <a:xfrm>
          <a:off x="0" y="0"/>
          <a:ext cx="0" cy="0"/>
          <a:chOff x="0" y="0"/>
          <a:chExt cx="0" cy="0"/>
        </a:xfrm>
      </p:grpSpPr>
      <p:sp>
        <p:nvSpPr>
          <p:cNvPr id="14" name="Google Shape;14;p3"/>
          <p:cNvSpPr/>
          <p:nvPr>
            <p:ph idx="2" type="pic"/>
          </p:nvPr>
        </p:nvSpPr>
        <p:spPr>
          <a:xfrm>
            <a:off x="5325070" y="1962546"/>
            <a:ext cx="13722210"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15" name="Google Shape;15;p3"/>
          <p:cNvSpPr txBox="1"/>
          <p:nvPr>
            <p:ph type="title"/>
          </p:nvPr>
        </p:nvSpPr>
        <p:spPr>
          <a:xfrm>
            <a:off x="4833937" y="10463609"/>
            <a:ext cx="14716126" cy="2000251"/>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1"/>
          <p:nvPr>
            <p:ph idx="1" type="body"/>
          </p:nvPr>
        </p:nvSpPr>
        <p:spPr>
          <a:xfrm>
            <a:off x="4833937" y="12481718"/>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7" name="Google Shape;17;p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centro)">
  <p:cSld name="Título (centro)">
    <p:spTree>
      <p:nvGrpSpPr>
        <p:cNvPr id="18" name="Shape 18"/>
        <p:cNvGrpSpPr/>
        <p:nvPr/>
      </p:nvGrpSpPr>
      <p:grpSpPr>
        <a:xfrm>
          <a:off x="0" y="0"/>
          <a:ext cx="0" cy="0"/>
          <a:chOff x="0" y="0"/>
          <a:chExt cx="0" cy="0"/>
        </a:xfrm>
      </p:grpSpPr>
      <p:sp>
        <p:nvSpPr>
          <p:cNvPr id="19" name="Google Shape;19;p4"/>
          <p:cNvSpPr txBox="1"/>
          <p:nvPr>
            <p:ph type="title"/>
          </p:nvPr>
        </p:nvSpPr>
        <p:spPr>
          <a:xfrm>
            <a:off x="4833937" y="5552281"/>
            <a:ext cx="14716126" cy="4643438"/>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to (vertical)">
  <p:cSld name="Foto (vertical)">
    <p:spTree>
      <p:nvGrpSpPr>
        <p:cNvPr id="21" name="Shape 21"/>
        <p:cNvGrpSpPr/>
        <p:nvPr/>
      </p:nvGrpSpPr>
      <p:grpSpPr>
        <a:xfrm>
          <a:off x="0" y="0"/>
          <a:ext cx="0" cy="0"/>
          <a:chOff x="0" y="0"/>
          <a:chExt cx="0" cy="0"/>
        </a:xfrm>
      </p:grpSpPr>
      <p:sp>
        <p:nvSpPr>
          <p:cNvPr id="22" name="Google Shape;22;p5"/>
          <p:cNvSpPr/>
          <p:nvPr>
            <p:ph idx="2" type="pic"/>
          </p:nvPr>
        </p:nvSpPr>
        <p:spPr>
          <a:xfrm>
            <a:off x="12495609" y="1914481"/>
            <a:ext cx="7500939" cy="115550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23" name="Google Shape;23;p5"/>
          <p:cNvSpPr txBox="1"/>
          <p:nvPr>
            <p:ph type="title"/>
          </p:nvPr>
        </p:nvSpPr>
        <p:spPr>
          <a:xfrm>
            <a:off x="4387453" y="1908968"/>
            <a:ext cx="7500938" cy="5607845"/>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1"/>
          <p:nvPr>
            <p:ph idx="1" type="body"/>
          </p:nvPr>
        </p:nvSpPr>
        <p:spPr>
          <a:xfrm>
            <a:off x="4387453" y="7659687"/>
            <a:ext cx="7500938" cy="5786438"/>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arriba)">
  <p:cSld name="Título (arriba)">
    <p:spTree>
      <p:nvGrpSpPr>
        <p:cNvPr id="26" name="Shape 26"/>
        <p:cNvGrpSpPr/>
        <p:nvPr/>
      </p:nvGrpSpPr>
      <p:grpSpPr>
        <a:xfrm>
          <a:off x="0" y="0"/>
          <a:ext cx="0" cy="0"/>
          <a:chOff x="0" y="0"/>
          <a:chExt cx="0" cy="0"/>
        </a:xfrm>
      </p:grpSpPr>
      <p:sp>
        <p:nvSpPr>
          <p:cNvPr id="27" name="Google Shape;27;p6"/>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viñetas">
  <p:cSld name="Título y viñetas">
    <p:spTree>
      <p:nvGrpSpPr>
        <p:cNvPr id="29" name="Shape 29"/>
        <p:cNvGrpSpPr/>
        <p:nvPr/>
      </p:nvGrpSpPr>
      <p:grpSpPr>
        <a:xfrm>
          <a:off x="0" y="0"/>
          <a:ext cx="0" cy="0"/>
          <a:chOff x="0" y="0"/>
          <a:chExt cx="0" cy="0"/>
        </a:xfrm>
      </p:grpSpPr>
      <p:sp>
        <p:nvSpPr>
          <p:cNvPr id="30" name="Google Shape;30;p7"/>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2" name="Google Shape;32;p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iñetas y foto">
  <p:cSld name="Título, viñetas y foto">
    <p:spTree>
      <p:nvGrpSpPr>
        <p:cNvPr id="33" name="Shape 33"/>
        <p:cNvGrpSpPr/>
        <p:nvPr/>
      </p:nvGrpSpPr>
      <p:grpSpPr>
        <a:xfrm>
          <a:off x="0" y="0"/>
          <a:ext cx="0" cy="0"/>
          <a:chOff x="0" y="0"/>
          <a:chExt cx="0" cy="0"/>
        </a:xfrm>
      </p:grpSpPr>
      <p:sp>
        <p:nvSpPr>
          <p:cNvPr id="34" name="Google Shape;34;p8"/>
          <p:cNvSpPr/>
          <p:nvPr>
            <p:ph idx="2" type="pic"/>
          </p:nvPr>
        </p:nvSpPr>
        <p:spPr>
          <a:xfrm>
            <a:off x="12495609" y="4659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35" name="Google Shape;35;p8"/>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7" name="Google Shape;37;p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ñetas">
  <p:cSld name="Viñeta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40" name="Google Shape;40;p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fotos">
  <p:cSld name="3 fotos">
    <p:spTree>
      <p:nvGrpSpPr>
        <p:cNvPr id="41" name="Shape 41"/>
        <p:cNvGrpSpPr/>
        <p:nvPr/>
      </p:nvGrpSpPr>
      <p:grpSpPr>
        <a:xfrm>
          <a:off x="0" y="0"/>
          <a:ext cx="0" cy="0"/>
          <a:chOff x="0" y="0"/>
          <a:chExt cx="0" cy="0"/>
        </a:xfrm>
      </p:grpSpPr>
      <p:sp>
        <p:nvSpPr>
          <p:cNvPr id="42" name="Google Shape;42;p10"/>
          <p:cNvSpPr/>
          <p:nvPr>
            <p:ph idx="2" type="pic"/>
          </p:nvPr>
        </p:nvSpPr>
        <p:spPr>
          <a:xfrm>
            <a:off x="12513468" y="7999015"/>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3" name="Google Shape;43;p10"/>
          <p:cNvSpPr/>
          <p:nvPr>
            <p:ph idx="3" type="pic"/>
          </p:nvPr>
        </p:nvSpPr>
        <p:spPr>
          <a:xfrm>
            <a:off x="12513468" y="1908968"/>
            <a:ext cx="7500939" cy="54828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4" name="Google Shape;44;p10"/>
          <p:cNvSpPr/>
          <p:nvPr>
            <p:ph idx="4" type="pic"/>
          </p:nvPr>
        </p:nvSpPr>
        <p:spPr>
          <a:xfrm>
            <a:off x="4387453" y="1908968"/>
            <a:ext cx="7500938" cy="1157287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rPr b="1" lang="en-US" sz="8160">
                <a:solidFill>
                  <a:srgbClr val="434343"/>
                </a:solidFill>
                <a:latin typeface="Calibri"/>
                <a:ea typeface="Calibri"/>
                <a:cs typeface="Calibri"/>
                <a:sym typeface="Calibri"/>
              </a:rPr>
              <a:t>Proyecto INGYSA.</a:t>
            </a:r>
            <a:endParaRPr b="0" i="0" sz="1400" u="none" cap="none" strike="noStrike">
              <a:solidFill>
                <a:srgbClr val="000000"/>
              </a:solidFill>
              <a:latin typeface="Arial"/>
              <a:ea typeface="Arial"/>
              <a:cs typeface="Arial"/>
              <a:sym typeface="Arial"/>
            </a:endParaRPr>
          </a:p>
        </p:txBody>
      </p:sp>
      <p:sp>
        <p:nvSpPr>
          <p:cNvPr id="60" name="Google Shape;60;p14"/>
          <p:cNvSpPr txBox="1"/>
          <p:nvPr/>
        </p:nvSpPr>
        <p:spPr>
          <a:xfrm>
            <a:off x="12829675" y="8565750"/>
            <a:ext cx="9951900" cy="5341200"/>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Santiago Bastidas Rodriguez.</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Sebastian Correa Calle.</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Juan Sebastián Fraile Camaño.</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Jose Andres Pedrozo Arias.</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Sebastian David Penagos Nuñez.</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Juan Camilo Garcia Lucas.</a:t>
            </a:r>
            <a:endParaRPr sz="5200">
              <a:solidFill>
                <a:srgbClr val="6C6C6C"/>
              </a:solidFill>
              <a:latin typeface="Calibri"/>
              <a:ea typeface="Calibri"/>
              <a:cs typeface="Calibri"/>
              <a:sym typeface="Calibri"/>
            </a:endParaRPr>
          </a:p>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23" name="Google Shape;123;p23"/>
          <p:cNvPicPr preferRelativeResize="0"/>
          <p:nvPr/>
        </p:nvPicPr>
        <p:blipFill>
          <a:blip r:embed="rId4">
            <a:alphaModFix/>
          </a:blip>
          <a:stretch>
            <a:fillRect/>
          </a:stretch>
        </p:blipFill>
        <p:spPr>
          <a:xfrm>
            <a:off x="0" y="3213475"/>
            <a:ext cx="24384000" cy="1253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30" name="Google Shape;130;p24"/>
          <p:cNvPicPr preferRelativeResize="0"/>
          <p:nvPr/>
        </p:nvPicPr>
        <p:blipFill>
          <a:blip r:embed="rId4">
            <a:alphaModFix/>
          </a:blip>
          <a:stretch>
            <a:fillRect/>
          </a:stretch>
        </p:blipFill>
        <p:spPr>
          <a:xfrm>
            <a:off x="0" y="3413900"/>
            <a:ext cx="24384000" cy="1233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5"/>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36" name="Google Shape;136;p25"/>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37" name="Google Shape;137;p25"/>
          <p:cNvPicPr preferRelativeResize="0"/>
          <p:nvPr/>
        </p:nvPicPr>
        <p:blipFill>
          <a:blip r:embed="rId4">
            <a:alphaModFix/>
          </a:blip>
          <a:stretch>
            <a:fillRect/>
          </a:stretch>
        </p:blipFill>
        <p:spPr>
          <a:xfrm>
            <a:off x="0" y="3103375"/>
            <a:ext cx="24384000" cy="1264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43" name="Google Shape;143;p26"/>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44" name="Google Shape;144;p26"/>
          <p:cNvPicPr preferRelativeResize="0"/>
          <p:nvPr/>
        </p:nvPicPr>
        <p:blipFill>
          <a:blip r:embed="rId4">
            <a:alphaModFix/>
          </a:blip>
          <a:stretch>
            <a:fillRect/>
          </a:stretch>
        </p:blipFill>
        <p:spPr>
          <a:xfrm>
            <a:off x="0" y="3213475"/>
            <a:ext cx="24384000" cy="1253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7"/>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50" name="Google Shape;150;p27"/>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51" name="Google Shape;151;p27"/>
          <p:cNvPicPr preferRelativeResize="0"/>
          <p:nvPr/>
        </p:nvPicPr>
        <p:blipFill>
          <a:blip r:embed="rId4">
            <a:alphaModFix/>
          </a:blip>
          <a:stretch>
            <a:fillRect/>
          </a:stretch>
        </p:blipFill>
        <p:spPr>
          <a:xfrm>
            <a:off x="0" y="3048300"/>
            <a:ext cx="24384000" cy="1269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8"/>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57" name="Google Shape;157;p28"/>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58" name="Google Shape;158;p28"/>
          <p:cNvPicPr preferRelativeResize="0"/>
          <p:nvPr/>
        </p:nvPicPr>
        <p:blipFill>
          <a:blip r:embed="rId4">
            <a:alphaModFix/>
          </a:blip>
          <a:stretch>
            <a:fillRect/>
          </a:stretch>
        </p:blipFill>
        <p:spPr>
          <a:xfrm>
            <a:off x="0" y="3213475"/>
            <a:ext cx="24384000" cy="1253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9"/>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64" name="Google Shape;164;p29"/>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65" name="Google Shape;165;p29"/>
          <p:cNvPicPr preferRelativeResize="0"/>
          <p:nvPr/>
        </p:nvPicPr>
        <p:blipFill>
          <a:blip r:embed="rId4">
            <a:alphaModFix/>
          </a:blip>
          <a:stretch>
            <a:fillRect/>
          </a:stretch>
        </p:blipFill>
        <p:spPr>
          <a:xfrm>
            <a:off x="0" y="3268525"/>
            <a:ext cx="24384000" cy="1247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0"/>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72" name="Google Shape;172;p30"/>
          <p:cNvPicPr preferRelativeResize="0"/>
          <p:nvPr/>
        </p:nvPicPr>
        <p:blipFill>
          <a:blip r:embed="rId4">
            <a:alphaModFix/>
          </a:blip>
          <a:stretch>
            <a:fillRect/>
          </a:stretch>
        </p:blipFill>
        <p:spPr>
          <a:xfrm>
            <a:off x="0" y="3268550"/>
            <a:ext cx="24384000" cy="1247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1"/>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79" name="Google Shape;179;p31"/>
          <p:cNvPicPr preferRelativeResize="0"/>
          <p:nvPr/>
        </p:nvPicPr>
        <p:blipFill>
          <a:blip r:embed="rId4">
            <a:alphaModFix/>
          </a:blip>
          <a:stretch>
            <a:fillRect/>
          </a:stretch>
        </p:blipFill>
        <p:spPr>
          <a:xfrm>
            <a:off x="0" y="3268550"/>
            <a:ext cx="24384000" cy="2552725"/>
          </a:xfrm>
          <a:prstGeom prst="rect">
            <a:avLst/>
          </a:prstGeom>
          <a:noFill/>
          <a:ln>
            <a:noFill/>
          </a:ln>
        </p:spPr>
      </p:pic>
      <p:pic>
        <p:nvPicPr>
          <p:cNvPr id="180" name="Google Shape;180;p31"/>
          <p:cNvPicPr preferRelativeResize="0"/>
          <p:nvPr/>
        </p:nvPicPr>
        <p:blipFill>
          <a:blip r:embed="rId5">
            <a:alphaModFix/>
          </a:blip>
          <a:stretch>
            <a:fillRect/>
          </a:stretch>
        </p:blipFill>
        <p:spPr>
          <a:xfrm>
            <a:off x="0" y="5506300"/>
            <a:ext cx="24384000" cy="1024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2"/>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87" name="Google Shape;187;p32"/>
          <p:cNvPicPr preferRelativeResize="0"/>
          <p:nvPr/>
        </p:nvPicPr>
        <p:blipFill>
          <a:blip r:embed="rId4">
            <a:alphaModFix/>
          </a:blip>
          <a:stretch>
            <a:fillRect/>
          </a:stretch>
        </p:blipFill>
        <p:spPr>
          <a:xfrm>
            <a:off x="0" y="3268525"/>
            <a:ext cx="24384000" cy="1247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nvSpPr>
        <p:spPr>
          <a:xfrm>
            <a:off x="6122075" y="5737050"/>
            <a:ext cx="11468100" cy="2151900"/>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lang="en-US" sz="16796">
                <a:solidFill>
                  <a:srgbClr val="434343"/>
                </a:solidFill>
                <a:latin typeface="Calibri"/>
                <a:ea typeface="Calibri"/>
                <a:cs typeface="Calibri"/>
                <a:sym typeface="Calibri"/>
              </a:rPr>
              <a:t>INGYSA</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9510196" y="7889107"/>
            <a:ext cx="1503098" cy="143769"/>
          </a:xfrm>
          <a:prstGeom prst="rect">
            <a:avLst/>
          </a:prstGeom>
          <a:solidFill>
            <a:srgbClr val="FC672D"/>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67" name="Google Shape;67;p15"/>
          <p:cNvSpPr txBox="1"/>
          <p:nvPr/>
        </p:nvSpPr>
        <p:spPr>
          <a:xfrm>
            <a:off x="9273650" y="8722600"/>
            <a:ext cx="8316300" cy="4162200"/>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lang="en-US" sz="5200">
                <a:solidFill>
                  <a:srgbClr val="6C6C6C"/>
                </a:solidFill>
                <a:latin typeface="Calibri"/>
                <a:ea typeface="Calibri"/>
                <a:cs typeface="Calibri"/>
                <a:sym typeface="Calibri"/>
              </a:rPr>
              <a:t>Sistema de informacion para el control de acceso a la Institucion Educativa </a:t>
            </a:r>
            <a:r>
              <a:rPr lang="en-US" sz="5200">
                <a:solidFill>
                  <a:srgbClr val="6C6C6C"/>
                </a:solidFill>
                <a:latin typeface="Calibri"/>
                <a:ea typeface="Calibri"/>
                <a:cs typeface="Calibri"/>
                <a:sym typeface="Calibri"/>
              </a:rPr>
              <a:t>Aníbal Fernández de Soto Sede B</a:t>
            </a:r>
            <a:endParaRPr b="0" i="0" sz="5200" u="none" cap="none" strike="noStrike">
              <a:solidFill>
                <a:srgbClr val="6C6C6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33"/>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93" name="Google Shape;193;p33"/>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94" name="Google Shape;194;p33"/>
          <p:cNvPicPr preferRelativeResize="0"/>
          <p:nvPr/>
        </p:nvPicPr>
        <p:blipFill>
          <a:blip r:embed="rId4">
            <a:alphaModFix/>
          </a:blip>
          <a:stretch>
            <a:fillRect/>
          </a:stretch>
        </p:blipFill>
        <p:spPr>
          <a:xfrm>
            <a:off x="0" y="3268550"/>
            <a:ext cx="24384000" cy="124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4"/>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00" name="Google Shape;200;p34"/>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201" name="Google Shape;201;p34"/>
          <p:cNvPicPr preferRelativeResize="0"/>
          <p:nvPr/>
        </p:nvPicPr>
        <p:blipFill>
          <a:blip r:embed="rId4">
            <a:alphaModFix/>
          </a:blip>
          <a:stretch>
            <a:fillRect/>
          </a:stretch>
        </p:blipFill>
        <p:spPr>
          <a:xfrm>
            <a:off x="0" y="3323600"/>
            <a:ext cx="24384000" cy="124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5"/>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07" name="Google Shape;207;p35"/>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208" name="Google Shape;208;p35"/>
          <p:cNvPicPr preferRelativeResize="0"/>
          <p:nvPr/>
        </p:nvPicPr>
        <p:blipFill>
          <a:blip r:embed="rId4">
            <a:alphaModFix/>
          </a:blip>
          <a:stretch>
            <a:fillRect/>
          </a:stretch>
        </p:blipFill>
        <p:spPr>
          <a:xfrm>
            <a:off x="0" y="3268550"/>
            <a:ext cx="24384000" cy="6717675"/>
          </a:xfrm>
          <a:prstGeom prst="rect">
            <a:avLst/>
          </a:prstGeom>
          <a:noFill/>
          <a:ln>
            <a:noFill/>
          </a:ln>
        </p:spPr>
      </p:pic>
      <p:pic>
        <p:nvPicPr>
          <p:cNvPr id="209" name="Google Shape;209;p35"/>
          <p:cNvPicPr preferRelativeResize="0"/>
          <p:nvPr/>
        </p:nvPicPr>
        <p:blipFill>
          <a:blip r:embed="rId5">
            <a:alphaModFix/>
          </a:blip>
          <a:stretch>
            <a:fillRect/>
          </a:stretch>
        </p:blipFill>
        <p:spPr>
          <a:xfrm>
            <a:off x="0" y="9986225"/>
            <a:ext cx="24536400" cy="576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6"/>
          <p:cNvSpPr txBox="1"/>
          <p:nvPr/>
        </p:nvSpPr>
        <p:spPr>
          <a:xfrm>
            <a:off x="770875" y="0"/>
            <a:ext cx="20868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NO FUNCIONALES.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5" name="Google Shape;215;p36"/>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216" name="Google Shape;216;p36"/>
          <p:cNvPicPr preferRelativeResize="0"/>
          <p:nvPr/>
        </p:nvPicPr>
        <p:blipFill>
          <a:blip r:embed="rId4">
            <a:alphaModFix/>
          </a:blip>
          <a:stretch>
            <a:fillRect/>
          </a:stretch>
        </p:blipFill>
        <p:spPr>
          <a:xfrm>
            <a:off x="0" y="3103350"/>
            <a:ext cx="24384000" cy="1264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0" name="Shape 22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nvSpPr>
        <p:spPr>
          <a:xfrm>
            <a:off x="424550" y="0"/>
            <a:ext cx="15285000" cy="2593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PLANTEAMIENTO DEL PROBLEMA.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1692067" y="2593348"/>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74" name="Google Shape;74;p16"/>
          <p:cNvSpPr txBox="1"/>
          <p:nvPr/>
        </p:nvSpPr>
        <p:spPr>
          <a:xfrm>
            <a:off x="770875" y="3885375"/>
            <a:ext cx="23236500" cy="958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5200">
                <a:latin typeface="Calibri"/>
                <a:ea typeface="Calibri"/>
                <a:cs typeface="Calibri"/>
                <a:sym typeface="Calibri"/>
              </a:rPr>
              <a:t>La Institución Educativa Aníbal Fernández de Soto Sede B, se encuentra afectada, ya que, no se tiene un sistema que le permita gestionar el acceso de los estudiantes, docentes, directivos y demás personas que ingresan diariamente a la institución. Esto afecta a la institución, porque, no permite reconocer a las personas que ingresan a la institución. Esto se da ya que en la institución gestionan estos procesos de forma manual (en papel) y no se puede controlar de forma óptima y precisa. Por esta razón se requiere de un sistema de información que permita brindarle a la Institución Educativa Aníbal Fernández de Soto Sede B una solución que incluya el control de acceso a estudiantes, con reportes de llegadas tarde, además, el control de acceso a docentes, directivos, guardias y servicios generales.</a:t>
            </a:r>
            <a:endParaRPr sz="5200">
              <a:latin typeface="Calibri"/>
              <a:ea typeface="Calibri"/>
              <a:cs typeface="Calibri"/>
              <a:sym typeface="Calibri"/>
            </a:endParaRPr>
          </a:p>
          <a:p>
            <a:pPr indent="0" lvl="0" marL="0" rtl="0" algn="l">
              <a:spcBef>
                <a:spcPts val="0"/>
              </a:spcBef>
              <a:spcAft>
                <a:spcPts val="0"/>
              </a:spcAft>
              <a:buNone/>
            </a:pPr>
            <a:r>
              <a:t/>
            </a:r>
            <a:endParaRPr sz="5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nvSpPr>
        <p:spPr>
          <a:xfrm>
            <a:off x="770876" y="0"/>
            <a:ext cx="111525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OBJETIVO GENERAL.</a:t>
            </a:r>
            <a:r>
              <a:rPr b="1" lang="en-US" sz="10000">
                <a:solidFill>
                  <a:srgbClr val="FFFFFF"/>
                </a:solidFill>
                <a:latin typeface="Calibri"/>
                <a:ea typeface="Calibri"/>
                <a:cs typeface="Calibri"/>
                <a:sym typeface="Calibri"/>
              </a:rPr>
              <a:t>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81" name="Google Shape;81;p17"/>
          <p:cNvSpPr txBox="1"/>
          <p:nvPr/>
        </p:nvSpPr>
        <p:spPr>
          <a:xfrm>
            <a:off x="573750" y="5417150"/>
            <a:ext cx="23236500" cy="491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5200">
                <a:solidFill>
                  <a:schemeClr val="dk1"/>
                </a:solidFill>
              </a:rPr>
              <a:t>Aplicar una solución del problema correspondiente al control de acceso del personal en la Institución Educativa </a:t>
            </a:r>
            <a:r>
              <a:rPr i="1" lang="en-US" sz="5200">
                <a:solidFill>
                  <a:schemeClr val="dk1"/>
                </a:solidFill>
              </a:rPr>
              <a:t>Colegio Aníbal Fernández de Soto Sede B, </a:t>
            </a:r>
            <a:r>
              <a:rPr lang="en-US" sz="5200">
                <a:solidFill>
                  <a:schemeClr val="dk1"/>
                </a:solidFill>
              </a:rPr>
              <a:t>haciendo uso de un sistema que permita a los directivos detallar y conocer el tipo de personas que ingresan a la institución aplicando  conocimientos en análisis y gestión de software.</a:t>
            </a:r>
            <a:endParaRPr sz="5200"/>
          </a:p>
          <a:p>
            <a:pPr indent="0" lvl="0" marL="0" rtl="0" algn="l">
              <a:spcBef>
                <a:spcPts val="0"/>
              </a:spcBef>
              <a:spcAft>
                <a:spcPts val="0"/>
              </a:spcAft>
              <a:buNone/>
            </a:pPr>
            <a:r>
              <a:t/>
            </a:r>
            <a:endParaRPr sz="5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nvSpPr>
        <p:spPr>
          <a:xfrm>
            <a:off x="770875" y="0"/>
            <a:ext cx="133122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OBJETIVOS ESPECIFICOS.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88" name="Google Shape;88;p18"/>
          <p:cNvSpPr txBox="1"/>
          <p:nvPr/>
        </p:nvSpPr>
        <p:spPr>
          <a:xfrm>
            <a:off x="573750" y="3797350"/>
            <a:ext cx="23236500" cy="11616000"/>
          </a:xfrm>
          <a:prstGeom prst="rect">
            <a:avLst/>
          </a:prstGeom>
          <a:noFill/>
          <a:ln>
            <a:noFill/>
          </a:ln>
        </p:spPr>
        <p:txBody>
          <a:bodyPr anchorCtr="0" anchor="t" bIns="91425" lIns="91425" spcFirstLastPara="1" rIns="91425" wrap="square" tIns="91425">
            <a:noAutofit/>
          </a:bodyPr>
          <a:lstStyle/>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Diseñar un sistema, que logre identificar el tipo de personal que ingresa a la institución. </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Presentar una alternativa al uso común de documentos físicos para ingresar a la institución, dando solución por medio de una plataforma.</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Corroborar si el sistema realizó un cambio contundente en la eficiencia y la eficacia en el ingreso del personal a la institución.</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Comparar la efectividad que ambos sistemas poseen.</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Generar ideas innovadoras y didácticas para el desarrollo del software, que se entregará a la institución educativa.</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Discernir qué cambios se realizaron y si estos fueron positivos o negativos para la institución y las personas que asisten.</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Identificar los estudiantes que tengan llegadas tarde y fallas.</a:t>
            </a:r>
            <a:endParaRPr sz="5000">
              <a:solidFill>
                <a:schemeClr val="dk1"/>
              </a:solidFill>
              <a:latin typeface="Calibri"/>
              <a:ea typeface="Calibri"/>
              <a:cs typeface="Calibri"/>
              <a:sym typeface="Calibri"/>
            </a:endParaRPr>
          </a:p>
          <a:p>
            <a:pPr indent="-546100" lvl="0" marL="914400" rtl="0" algn="just">
              <a:lnSpc>
                <a:spcPct val="115000"/>
              </a:lnSpc>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Documentar las justificaciones de las fallas.</a:t>
            </a:r>
            <a:endParaRPr sz="5000">
              <a:solidFill>
                <a:schemeClr val="dk1"/>
              </a:solidFill>
              <a:latin typeface="Calibri"/>
              <a:ea typeface="Calibri"/>
              <a:cs typeface="Calibri"/>
              <a:sym typeface="Calibri"/>
            </a:endParaRPr>
          </a:p>
          <a:p>
            <a:pPr indent="0" lvl="0" marL="0" rtl="0" algn="l">
              <a:spcBef>
                <a:spcPts val="0"/>
              </a:spcBef>
              <a:spcAft>
                <a:spcPts val="0"/>
              </a:spcAft>
              <a:buNone/>
            </a:pPr>
            <a:r>
              <a:t/>
            </a:r>
            <a:endParaRPr sz="5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nvSpPr>
        <p:spPr>
          <a:xfrm>
            <a:off x="770875" y="0"/>
            <a:ext cx="168219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JUSTIFICACÓN DEL PROYECTO.</a:t>
            </a:r>
            <a:r>
              <a:rPr b="1" lang="en-US" sz="10000">
                <a:solidFill>
                  <a:srgbClr val="FFFFFF"/>
                </a:solidFill>
                <a:latin typeface="Calibri"/>
                <a:ea typeface="Calibri"/>
                <a:cs typeface="Calibri"/>
                <a:sym typeface="Calibri"/>
              </a:rPr>
              <a:t>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95" name="Google Shape;95;p19"/>
          <p:cNvSpPr txBox="1"/>
          <p:nvPr/>
        </p:nvSpPr>
        <p:spPr>
          <a:xfrm>
            <a:off x="573750" y="3797350"/>
            <a:ext cx="23236500" cy="1195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El desarrollo del proyecto se ejecutará frente al análisis de la problemática, visualizada en</a:t>
            </a:r>
            <a:endParaRPr sz="48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la Institución Educativa Aníbal Fernández de Soto Sede B, ya que, se evidenció un problema en el sistema de gestión de acceso a los estudiantes, docentes ,directivos y demás personas que pertenecen al plantel educativo, generalmente esta problemática afecta mucho a la institución porque el control de acceso se ejecuta manualmente y esto hace que el control de acceso al plantel no sea óptimo y eficaz. Para darle solución al problema se va a hacer uso de los conocimientos en análisis y gestión de software, con el fin de realizar un sistema que logre identificar el tipo de personal que ingresa a la institución dando así más confianza y seguridad al plantel educativo.</a:t>
            </a:r>
            <a:endParaRPr sz="48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Se creará una alternativa al uso común de documentos físicos para ingresar a la institución, por medio de la “plataforma”. Facilitando el ingreso al personal del plantel educativo, además de diseñar el sistema, se hará el desarrollo por medio de ideas innovadoras, didácticas y de calidad para dar un buen funcionamiento del sistema, en el cual se van a establecer, las herramientas para facilitar al usuario un ingreso óptimo y eficaz.</a:t>
            </a:r>
            <a:endParaRPr sz="48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5000">
              <a:solidFill>
                <a:schemeClr val="dk1"/>
              </a:solidFill>
              <a:latin typeface="Calibri"/>
              <a:ea typeface="Calibri"/>
              <a:cs typeface="Calibri"/>
              <a:sym typeface="Calibri"/>
            </a:endParaRPr>
          </a:p>
          <a:p>
            <a:pPr indent="0" lvl="0" marL="914400" rtl="0" algn="just">
              <a:lnSpc>
                <a:spcPct val="115000"/>
              </a:lnSpc>
              <a:spcBef>
                <a:spcPts val="0"/>
              </a:spcBef>
              <a:spcAft>
                <a:spcPts val="0"/>
              </a:spcAft>
              <a:buNone/>
            </a:pPr>
            <a:r>
              <a:t/>
            </a:r>
            <a:endParaRPr sz="5000">
              <a:solidFill>
                <a:schemeClr val="dk1"/>
              </a:solidFill>
              <a:latin typeface="Calibri"/>
              <a:ea typeface="Calibri"/>
              <a:cs typeface="Calibri"/>
              <a:sym typeface="Calibri"/>
            </a:endParaRPr>
          </a:p>
          <a:p>
            <a:pPr indent="0" lvl="0" marL="0" rtl="0" algn="l">
              <a:spcBef>
                <a:spcPts val="0"/>
              </a:spcBef>
              <a:spcAft>
                <a:spcPts val="0"/>
              </a:spcAft>
              <a:buNone/>
            </a:pPr>
            <a:r>
              <a:t/>
            </a:r>
            <a:endParaRPr sz="5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nvSpPr>
        <p:spPr>
          <a:xfrm>
            <a:off x="770875" y="0"/>
            <a:ext cx="145272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DELIMITACIÓN Y ALCANCE</a:t>
            </a:r>
            <a:r>
              <a:rPr b="1" lang="en-US" sz="10000">
                <a:solidFill>
                  <a:srgbClr val="FFFFFF"/>
                </a:solidFill>
                <a:latin typeface="Calibri"/>
                <a:ea typeface="Calibri"/>
                <a:cs typeface="Calibri"/>
                <a:sym typeface="Calibri"/>
              </a:rPr>
              <a:t>.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sp>
        <p:nvSpPr>
          <p:cNvPr id="102" name="Google Shape;102;p20"/>
          <p:cNvSpPr txBox="1"/>
          <p:nvPr/>
        </p:nvSpPr>
        <p:spPr>
          <a:xfrm>
            <a:off x="573750" y="3797350"/>
            <a:ext cx="23093400" cy="927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4800">
                <a:solidFill>
                  <a:schemeClr val="dk1"/>
                </a:solidFill>
                <a:latin typeface="Calibri"/>
                <a:ea typeface="Calibri"/>
                <a:cs typeface="Calibri"/>
                <a:sym typeface="Calibri"/>
              </a:rPr>
              <a:t>El software que se implementará tiene el fin de ayudar y optimizar los procesos que se realizan la institución Educativa, a la hora del ingreso y salida de los docentes, estudiantes, padres de familia o personas ajenas a la institución, ya que, frente a esta situación se han presentado varias inconformidades en este campo específico. Con el fin que sus registros sean más organizados, especialmente en el campo de los estudiantes, además, se tendrán presentes los tipos de datos que deben ir incorporados para el registro de cada persona. La realización de este software tendrá un tiempo de realización a no más de un año y medio para así entregar un software completamente funcional y rentable para la solución de estas problemáticas presentes.</a:t>
            </a:r>
            <a:endParaRPr sz="48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48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5000">
              <a:solidFill>
                <a:schemeClr val="dk1"/>
              </a:solidFill>
              <a:latin typeface="Calibri"/>
              <a:ea typeface="Calibri"/>
              <a:cs typeface="Calibri"/>
              <a:sym typeface="Calibri"/>
            </a:endParaRPr>
          </a:p>
          <a:p>
            <a:pPr indent="0" lvl="0" marL="914400" rtl="0" algn="just">
              <a:lnSpc>
                <a:spcPct val="115000"/>
              </a:lnSpc>
              <a:spcBef>
                <a:spcPts val="0"/>
              </a:spcBef>
              <a:spcAft>
                <a:spcPts val="0"/>
              </a:spcAft>
              <a:buNone/>
            </a:pPr>
            <a:r>
              <a:t/>
            </a:r>
            <a:endParaRPr sz="5000">
              <a:solidFill>
                <a:schemeClr val="dk1"/>
              </a:solidFill>
              <a:latin typeface="Calibri"/>
              <a:ea typeface="Calibri"/>
              <a:cs typeface="Calibri"/>
              <a:sym typeface="Calibri"/>
            </a:endParaRPr>
          </a:p>
          <a:p>
            <a:pPr indent="0" lvl="0" marL="0" rtl="0" algn="l">
              <a:spcBef>
                <a:spcPts val="0"/>
              </a:spcBef>
              <a:spcAft>
                <a:spcPts val="0"/>
              </a:spcAft>
              <a:buNone/>
            </a:pPr>
            <a:r>
              <a:t/>
            </a:r>
            <a:endParaRPr sz="5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txBox="1"/>
          <p:nvPr/>
        </p:nvSpPr>
        <p:spPr>
          <a:xfrm>
            <a:off x="770875" y="0"/>
            <a:ext cx="145272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DIAGRAMA DE PROCESOS</a:t>
            </a:r>
            <a:r>
              <a:rPr b="1" lang="en-US" sz="10000">
                <a:solidFill>
                  <a:srgbClr val="FFFFFF"/>
                </a:solidFill>
                <a:latin typeface="Calibri"/>
                <a:ea typeface="Calibri"/>
                <a:cs typeface="Calibri"/>
                <a:sym typeface="Calibri"/>
              </a:rPr>
              <a:t>.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09" name="Google Shape;109;p21"/>
          <p:cNvPicPr preferRelativeResize="0"/>
          <p:nvPr/>
        </p:nvPicPr>
        <p:blipFill>
          <a:blip r:embed="rId4">
            <a:alphaModFix/>
          </a:blip>
          <a:stretch>
            <a:fillRect/>
          </a:stretch>
        </p:blipFill>
        <p:spPr>
          <a:xfrm>
            <a:off x="0" y="3083525"/>
            <a:ext cx="24384001" cy="126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nvSpPr>
        <p:spPr>
          <a:xfrm>
            <a:off x="770875" y="0"/>
            <a:ext cx="18005700" cy="2290200"/>
          </a:xfrm>
          <a:prstGeom prst="rect">
            <a:avLst/>
          </a:prstGeom>
          <a:noFill/>
          <a:ln>
            <a:noFill/>
          </a:ln>
        </p:spPr>
        <p:txBody>
          <a:bodyPr anchorCtr="0" anchor="b" bIns="71425" lIns="71425" spcFirstLastPara="1" rIns="71425" wrap="square" tIns="71425">
            <a:noAutofit/>
          </a:bodyPr>
          <a:lstStyle/>
          <a:p>
            <a:pPr indent="12700" lvl="0" marL="38100" marR="38100" rtl="0" algn="l">
              <a:lnSpc>
                <a:spcPct val="80000"/>
              </a:lnSpc>
              <a:spcBef>
                <a:spcPts val="0"/>
              </a:spcBef>
              <a:spcAft>
                <a:spcPts val="0"/>
              </a:spcAft>
              <a:buClr>
                <a:srgbClr val="FFFFFF"/>
              </a:buClr>
              <a:buSzPts val="10000"/>
              <a:buFont typeface="Calibri"/>
              <a:buNone/>
            </a:pPr>
            <a:r>
              <a:rPr b="1" lang="en-US" sz="10000">
                <a:solidFill>
                  <a:srgbClr val="FFFFFF"/>
                </a:solidFill>
                <a:latin typeface="Calibri"/>
                <a:ea typeface="Calibri"/>
                <a:cs typeface="Calibri"/>
                <a:sym typeface="Calibri"/>
              </a:rPr>
              <a:t>REQUERIMIENTOS FUNCIONALES</a:t>
            </a:r>
            <a:r>
              <a:rPr b="1" lang="en-US" sz="10000">
                <a:solidFill>
                  <a:srgbClr val="FFFFFF"/>
                </a:solidFill>
                <a:latin typeface="Calibri"/>
                <a:ea typeface="Calibri"/>
                <a:cs typeface="Calibri"/>
                <a:sym typeface="Calibri"/>
              </a:rPr>
              <a:t>. </a:t>
            </a:r>
            <a:r>
              <a:rPr b="1" i="0" lang="en-US" sz="100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5" name="Google Shape;115;p22"/>
          <p:cNvSpPr/>
          <p:nvPr/>
        </p:nvSpPr>
        <p:spPr>
          <a:xfrm>
            <a:off x="1692067" y="2170823"/>
            <a:ext cx="1033500" cy="98700"/>
          </a:xfrm>
          <a:prstGeom prst="rect">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a:buNone/>
            </a:pPr>
            <a:r>
              <a:t/>
            </a:r>
            <a:endParaRPr b="1" i="0" sz="3600" u="none" cap="none" strike="noStrike">
              <a:solidFill>
                <a:srgbClr val="FFFFFF"/>
              </a:solidFill>
              <a:latin typeface="Helvetica Neue"/>
              <a:ea typeface="Helvetica Neue"/>
              <a:cs typeface="Helvetica Neue"/>
              <a:sym typeface="Helvetica Neue"/>
            </a:endParaRPr>
          </a:p>
        </p:txBody>
      </p:sp>
      <p:pic>
        <p:nvPicPr>
          <p:cNvPr id="116" name="Google Shape;116;p22"/>
          <p:cNvPicPr preferRelativeResize="0"/>
          <p:nvPr/>
        </p:nvPicPr>
        <p:blipFill>
          <a:blip r:embed="rId4">
            <a:alphaModFix/>
          </a:blip>
          <a:stretch>
            <a:fillRect/>
          </a:stretch>
        </p:blipFill>
        <p:spPr>
          <a:xfrm>
            <a:off x="0" y="3378675"/>
            <a:ext cx="24383999" cy="1236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