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70" r:id="rId10"/>
    <p:sldId id="272" r:id="rId11"/>
    <p:sldId id="26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Farías" initials="AF" lastIdx="1" clrIdx="0">
    <p:extLst>
      <p:ext uri="{19B8F6BF-5375-455C-9EA6-DF929625EA0E}">
        <p15:presenceInfo xmlns:p15="http://schemas.microsoft.com/office/powerpoint/2012/main" userId="f0b360efdf3ecf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75772-FFF0-4BB0-84C2-11EC5ECF1946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5E31A-88A3-4CF1-891F-93C7F36B4C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90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5E31A-88A3-4CF1-891F-93C7F36B4CC6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97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460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28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23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5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0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2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013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31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00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5DF5-65DE-4FE6-B96D-A1CA4B292FBF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FA21-D772-403F-9709-5E6A9491E1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2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Tasación de Bienes Muebles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Norma TTN 11.4</a:t>
            </a:r>
          </a:p>
          <a:p>
            <a:r>
              <a:rPr lang="es-AR" dirty="0"/>
              <a:t>Conceptos </a:t>
            </a:r>
            <a:r>
              <a:rPr lang="es-AR" dirty="0" err="1"/>
              <a:t>Basicos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86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7A05A4-0BEF-40B2-86D5-F8D2EAE9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4664"/>
            <a:ext cx="2014822" cy="606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89424C-4E18-483F-9983-3AD661CC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43" y="1124744"/>
            <a:ext cx="3546041" cy="6068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06268C6-52BE-46B0-97D3-C7E35FBA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3" y="1814758"/>
            <a:ext cx="2225200" cy="606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D3EA34-D713-467E-AC04-338EACCE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49" y="2549808"/>
            <a:ext cx="3727935" cy="6068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81A5B3-19AB-481C-AE64-FE1ADCF9E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16" y="3410948"/>
            <a:ext cx="3597768" cy="5807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E3387A-B260-4DA7-952C-A427DC428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1" y="518129"/>
            <a:ext cx="2736304" cy="3853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543E71-BBC4-48E1-8290-5CE3247D1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682" y="1011537"/>
            <a:ext cx="2974742" cy="649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6A7A42E-E8F8-4019-A539-B84974BA1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7257" y="1677916"/>
            <a:ext cx="947591" cy="6681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232EC0-5212-4AB2-9869-8D1E1ED69B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8308" y="2423800"/>
            <a:ext cx="3705488" cy="8588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DF3E85-FC6A-4CD3-9D13-ACC1A649B8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805" y="4106285"/>
            <a:ext cx="8132389" cy="6966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610AB9-0E42-4DAE-92A4-59DCFC0B5F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5004" y="4776776"/>
            <a:ext cx="4917236" cy="10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31147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GRAFICO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63143" y="90872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Gráfico de depreciación lineal de un bien mueble en general, con la influencia de los distintos estados del mismo.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5051"/>
            <a:ext cx="8208912" cy="41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2068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Ejemplo 1: determinar el valor actual de un grupo electrógeno de 4 años de antigüedad, cuya vida media probable es de 10 años, estableciéndose su valor de reemplazo en $ 30.000, un valor residual de $ 1.500, y su estado de conservación considerado “bueno”.  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78841" y="20608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Se determina el coeficiente de depreciación por antigüedad K1: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78841" y="277163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 =( 10 – 6) /10  = 0,4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3284984"/>
            <a:ext cx="758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  * De la tabla de depreciación por estado de conservación se obtiene, para un estado 2,00 (bueno): coeficiente 0,7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55576" y="4501658"/>
            <a:ext cx="735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Valor de remplazo determinado: $ 30.000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55576" y="4901084"/>
            <a:ext cx="758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Valor residual determinado:  $    1.500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42271" y="5445224"/>
            <a:ext cx="758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El valor actual del bien resulta: 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Va = [30.000 – (30.000 – 1.500) · 0,4] · 0,7 = $ 13.020 </a:t>
            </a:r>
          </a:p>
        </p:txBody>
      </p:sp>
    </p:spTree>
    <p:extLst>
      <p:ext uri="{BB962C8B-B14F-4D97-AF65-F5344CB8AC3E}">
        <p14:creationId xmlns:p14="http://schemas.microsoft.com/office/powerpoint/2010/main" val="29383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47667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Ejemplo 2: determinar el valor de un grupo electrógeno de 4 años de antigüedad, cuya expectativa de vida estimada es de 11 años, estableciéndose su valor de reemplazo en $ 30.000, un valor residual de $ 1.050, y su estado se conservación considerado “bueno”.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27584" y="180417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Se estima el coeficiente de depreciación por antigüedad K1: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23911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 = 4/ (4 + 11) = 0,266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99592" y="303450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la tabla de depreciación por estado de conservación se obtiene, para un estado 2,00 (bueno): coeficiente 0,7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35077" y="389240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Valor de remplazo determinado: $ 30.000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27584" y="439646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Valor residual determinado: $    1.050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35077" y="501317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El valor actual del bien resulta: 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Va = [30.000 – (30.000 – 1.050) · 0,266] · 0,7 = $ 15.609,51 </a:t>
            </a:r>
          </a:p>
        </p:txBody>
      </p:sp>
    </p:spTree>
    <p:extLst>
      <p:ext uri="{BB962C8B-B14F-4D97-AF65-F5344CB8AC3E}">
        <p14:creationId xmlns:p14="http://schemas.microsoft.com/office/powerpoint/2010/main" val="413161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2068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Ejercicio 3: Determinar el valor de  Puente grúa mono viga de 3 </a:t>
            </a:r>
            <a:r>
              <a:rPr lang="es-AR" dirty="0" err="1"/>
              <a:t>Tn</a:t>
            </a:r>
            <a:r>
              <a:rPr lang="es-AR" dirty="0"/>
              <a:t> con una luz de 2 metros, 20 metros de recorrido y a una altura de 8 metros.  Antigüedad 10 años . Vida útil probable 30 años.  Su Valor de remplazo se determina en $ 290.000 y su valor  Rezago $  20.000.  Estado de conservación Normal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71600" y="206084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 Se determina el coeficiente de depreciación por antigüedad K1: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1600" y="269962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K1= (30-20)/30= 0,333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71600" y="321297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AR" dirty="0"/>
              <a:t>De la tabla de depreciación por estado de conservación se obtiene, para un estado 2,1(Normal): coeficiente 0,6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71600" y="414618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*Valor de Remplazo = $ 290.000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71600" y="464367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*Valor residual= $ 20.000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71600" y="52292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Va=[290.000-(290.000-20.000)X0.333]x0,6= $120.054 . Adopto $120.000</a:t>
            </a:r>
          </a:p>
        </p:txBody>
      </p:sp>
    </p:spTree>
    <p:extLst>
      <p:ext uri="{BB962C8B-B14F-4D97-AF65-F5344CB8AC3E}">
        <p14:creationId xmlns:p14="http://schemas.microsoft.com/office/powerpoint/2010/main" val="9617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54868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Ejercicio 4 : Determinar el valor de  Puente grúa mono viga de 3 </a:t>
            </a:r>
            <a:r>
              <a:rPr lang="es-AR" dirty="0" err="1"/>
              <a:t>Tn</a:t>
            </a:r>
            <a:r>
              <a:rPr lang="es-AR" dirty="0"/>
              <a:t> con una luz de 2 metros, 20 metros de recorrido y a una altura de 8 metros.  Antigüedad 25 años Expectativa de vida 10 años.  Su Valor de remplazo se determina en $ 290.000 y su valor  Rezago $  15.000.  Estado de conservación Muy bueno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07441" y="20360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K1= 25/(25+10)=0,714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07441" y="285293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la tabla de depreciación por estado de conservación se obtiene, para un estado 1.2 (muy bueno): coeficiente 0,8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07441" y="3717032"/>
            <a:ext cx="798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*Valor de Remplazo = $ 290.000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07441" y="4365104"/>
            <a:ext cx="77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*Valor residual= $ 15.000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907441" y="515719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Va=[290.000-(290.000-15.000)*0,717]*0,8=$74.920. Adopto $ 74.900</a:t>
            </a:r>
          </a:p>
        </p:txBody>
      </p:sp>
    </p:spTree>
    <p:extLst>
      <p:ext uri="{BB962C8B-B14F-4D97-AF65-F5344CB8AC3E}">
        <p14:creationId xmlns:p14="http://schemas.microsoft.com/office/powerpoint/2010/main" val="13434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54868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u="sng" dirty="0"/>
              <a:t>TASACIÓN DE BIENES MUEBLES: </a:t>
            </a:r>
            <a:r>
              <a:rPr lang="es-AR" dirty="0"/>
              <a:t>Para la finalidad de venta o adquisición, expropiación y/o valuación técnica - contable, los valores correspondientes se determinarán por comparación con el valor de reemplazo técnica y tecnológicamente equivalente al momento de la valuación. </a:t>
            </a:r>
          </a:p>
          <a:p>
            <a:pPr algn="just"/>
            <a:r>
              <a:rPr lang="es-AR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32132" y="220486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este procedimiento la depreciación será una función lineal de la edad y su  gráfica una recta.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87624" y="36701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045809" y="325468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Con este método se calculaban en general las depreciaciones, principalmente  desde la óptica contable, ya que se asignaba una vida probable, descontando el valor residual y así se obtenía el valor depreciable, que dividido por la edad probable, resulta una tasa de depreciación.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115616" y="477643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Para bienes muebles este método resulta aceptable técnicamente considerando el estado del bien. </a:t>
            </a:r>
          </a:p>
        </p:txBody>
      </p:sp>
    </p:spTree>
    <p:extLst>
      <p:ext uri="{BB962C8B-B14F-4D97-AF65-F5344CB8AC3E}">
        <p14:creationId xmlns:p14="http://schemas.microsoft.com/office/powerpoint/2010/main" val="25475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69269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Se consideran los siguientes parámetros: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1659943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Valor de reemplazo equivalente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248360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Valor residual al final de su vida útil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343923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Vida útil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4985" y="42209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Estado del bien al momento de la inspección</a:t>
            </a:r>
          </a:p>
        </p:txBody>
      </p:sp>
    </p:spTree>
    <p:extLst>
      <p:ext uri="{BB962C8B-B14F-4D97-AF65-F5344CB8AC3E}">
        <p14:creationId xmlns:p14="http://schemas.microsoft.com/office/powerpoint/2010/main" val="16335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5631" y="7647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VALOR DE REEMPLAZO EQUIVALENTE: Es el valor de compra del bien equivalente a la fecha del relevamiento. Se considerará equivalente, al bien  que entregue similares prestaciones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45631" y="2132856"/>
            <a:ext cx="7342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VALOR RESIDUAL: Es el monto neto que de ellos se obtendría vendiéndolos en el mercado vigente a la fecha de valuación cuando ha finalizado su vida útil, operativa o tecnológica.  Se lo denomina también valor de rezago.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45631" y="3501008"/>
            <a:ext cx="7054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PERIODO DE VIDA UTIL: Es el tiempo en años que el bien puede ser utilizado normalmente, con mantenimiento adecuado, en buenas condiciones operativas  y tecnológicas.  Se deben considerar especialmente los casos en que la obsolescencia tecnológica es determinante de ese periodo.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80623" y="522489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ESTADO DEL BIEN: Es un parámetro por el cual se cuantifica el estado de conservación del bien al momento de la inspección</a:t>
            </a:r>
          </a:p>
        </p:txBody>
      </p:sp>
    </p:spTree>
    <p:extLst>
      <p:ext uri="{BB962C8B-B14F-4D97-AF65-F5344CB8AC3E}">
        <p14:creationId xmlns:p14="http://schemas.microsoft.com/office/powerpoint/2010/main" val="11873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548680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 Black" panose="020B0A04020102020204" pitchFamily="34" charset="0"/>
              </a:rPr>
              <a:t>Formula:</a:t>
            </a:r>
            <a:r>
              <a:rPr lang="es-AR" dirty="0"/>
              <a:t> 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Va = [</a:t>
            </a:r>
            <a:r>
              <a:rPr lang="es-AR" dirty="0" err="1"/>
              <a:t>Vre</a:t>
            </a:r>
            <a:r>
              <a:rPr lang="es-AR" dirty="0"/>
              <a:t> - (</a:t>
            </a:r>
            <a:r>
              <a:rPr lang="es-AR" dirty="0" err="1"/>
              <a:t>Vre</a:t>
            </a:r>
            <a:r>
              <a:rPr lang="es-AR" dirty="0"/>
              <a:t> – </a:t>
            </a:r>
            <a:r>
              <a:rPr lang="es-AR" dirty="0" err="1"/>
              <a:t>Vr</a:t>
            </a:r>
            <a:r>
              <a:rPr lang="es-AR" dirty="0"/>
              <a:t>) K1] K2 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Siendo cada elemento: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99592" y="2524254"/>
            <a:ext cx="739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 = Valor actual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317851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Vre</a:t>
            </a:r>
            <a:r>
              <a:rPr lang="es-AR" dirty="0"/>
              <a:t>= Valor de reemplazo equivalente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23853" y="38203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Vr</a:t>
            </a:r>
            <a:r>
              <a:rPr lang="es-AR" dirty="0"/>
              <a:t>  = Valor residual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23853" y="4540478"/>
            <a:ext cx="624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 = Coeficiente que relaciona la antigüedad con la vida útil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D9F5DA-9430-4D8F-A02D-75FD30EA88FA}"/>
              </a:ext>
            </a:extLst>
          </p:cNvPr>
          <p:cNvSpPr txBox="1"/>
          <p:nvPr/>
        </p:nvSpPr>
        <p:spPr>
          <a:xfrm>
            <a:off x="923853" y="5301208"/>
            <a:ext cx="573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K2= coeficiente que tiene en cuenta el estado de conservación del bien mueble</a:t>
            </a:r>
          </a:p>
        </p:txBody>
      </p:sp>
    </p:spTree>
    <p:extLst>
      <p:ext uri="{BB962C8B-B14F-4D97-AF65-F5344CB8AC3E}">
        <p14:creationId xmlns:p14="http://schemas.microsoft.com/office/powerpoint/2010/main" val="28633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8367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  =  (Vu – Vrem)/ Vu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187624" y="144413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Vrem = Vida remanente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7624" y="1996819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Vu     = Vida útil en años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87624" y="278092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En los casos en que los bienes tengan superada su vida útil, o se determina que se puede superar la vida útil, se valorizará con el concepto de expectativa de vida del bien, modificando el coeficiente K1: </a:t>
            </a:r>
          </a:p>
          <a:p>
            <a:r>
              <a:rPr lang="es-AR" dirty="0"/>
              <a:t> </a:t>
            </a:r>
          </a:p>
          <a:p>
            <a:pPr algn="just"/>
            <a:r>
              <a:rPr lang="es-AR" dirty="0"/>
              <a:t>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87624" y="388238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K1  =          </a:t>
            </a:r>
            <a:r>
              <a:rPr lang="es-AR" dirty="0" err="1"/>
              <a:t>Ant</a:t>
            </a:r>
            <a:r>
              <a:rPr lang="es-AR" dirty="0"/>
              <a:t> / (</a:t>
            </a:r>
            <a:r>
              <a:rPr lang="es-AR" dirty="0" err="1"/>
              <a:t>Ant</a:t>
            </a:r>
            <a:r>
              <a:rPr lang="es-AR" dirty="0"/>
              <a:t> + </a:t>
            </a:r>
            <a:r>
              <a:rPr lang="es-AR" dirty="0" err="1"/>
              <a:t>Vexp</a:t>
            </a:r>
            <a:r>
              <a:rPr lang="es-AR" dirty="0"/>
              <a:t>)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187624" y="437970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Ant</a:t>
            </a:r>
            <a:r>
              <a:rPr lang="es-AR" dirty="0"/>
              <a:t>    = Antigüedad del bien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187624" y="497252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Vexp</a:t>
            </a:r>
            <a:r>
              <a:rPr lang="es-AR" dirty="0"/>
              <a:t> = Vida esperada o expectativa de vida en años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187624" y="566124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todos los casos el Valor Actual al final de su vida útil es siempre el valor residual del mismo. </a:t>
            </a:r>
          </a:p>
        </p:txBody>
      </p:sp>
    </p:spTree>
    <p:extLst>
      <p:ext uri="{BB962C8B-B14F-4D97-AF65-F5344CB8AC3E}">
        <p14:creationId xmlns:p14="http://schemas.microsoft.com/office/powerpoint/2010/main" val="14323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5756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K2 = Coeficiente que relaciona el estado del bien con la tabla de estados.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437466" cy="355882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115616" y="520205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Los valores de K2 pueden ser interpolados. Se deberá considerar menores valores residuales en los casos en que la vida útil haya sido superada. </a:t>
            </a:r>
          </a:p>
        </p:txBody>
      </p:sp>
    </p:spTree>
    <p:extLst>
      <p:ext uri="{BB962C8B-B14F-4D97-AF65-F5344CB8AC3E}">
        <p14:creationId xmlns:p14="http://schemas.microsoft.com/office/powerpoint/2010/main" val="16299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8E4552-F92B-4201-86CC-9FE197AA6CE8}"/>
              </a:ext>
            </a:extLst>
          </p:cNvPr>
          <p:cNvSpPr txBox="1"/>
          <p:nvPr/>
        </p:nvSpPr>
        <p:spPr>
          <a:xfrm>
            <a:off x="1619672" y="4046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Ecuación general de la recta se define como </a:t>
            </a:r>
            <a:r>
              <a:rPr lang="es-AR" b="1" dirty="0"/>
              <a:t>Y=m +KX</a:t>
            </a:r>
          </a:p>
        </p:txBody>
      </p:sp>
      <p:pic>
        <p:nvPicPr>
          <p:cNvPr id="5" name="Imagen 4" descr="Imagen que contiene tabla, vuelo, aire, esquiando&#10;&#10;Descripción generada automáticamente">
            <a:extLst>
              <a:ext uri="{FF2B5EF4-FFF2-40B4-BE49-F238E27FC236}">
                <a16:creationId xmlns:a16="http://schemas.microsoft.com/office/drawing/2014/main" id="{968941FB-D848-4DCD-80CA-DAF36CCD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38" y="1262940"/>
            <a:ext cx="5947324" cy="41596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D8E832-4FF7-4709-8048-B07E51E94BC9}"/>
              </a:ext>
            </a:extLst>
          </p:cNvPr>
          <p:cNvSpPr txBox="1"/>
          <p:nvPr/>
        </p:nvSpPr>
        <p:spPr>
          <a:xfrm>
            <a:off x="715351" y="5883948"/>
            <a:ext cx="313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m= ordenada al origen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9213BE-52F1-4879-99F7-8AE1D4E7EEA6}"/>
              </a:ext>
            </a:extLst>
          </p:cNvPr>
          <p:cNvSpPr txBox="1"/>
          <p:nvPr/>
        </p:nvSpPr>
        <p:spPr>
          <a:xfrm>
            <a:off x="4427984" y="582191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K= pendiente de la recta</a:t>
            </a:r>
          </a:p>
        </p:txBody>
      </p:sp>
    </p:spTree>
    <p:extLst>
      <p:ext uri="{BB962C8B-B14F-4D97-AF65-F5344CB8AC3E}">
        <p14:creationId xmlns:p14="http://schemas.microsoft.com/office/powerpoint/2010/main" val="15215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1EFF2C-756C-4966-8A28-9149866DD6E9}"/>
              </a:ext>
            </a:extLst>
          </p:cNvPr>
          <p:cNvSpPr txBox="1"/>
          <p:nvPr/>
        </p:nvSpPr>
        <p:spPr>
          <a:xfrm>
            <a:off x="1547664" y="1268760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Va=m + K(</a:t>
            </a:r>
            <a:r>
              <a:rPr lang="es-AR" sz="2000" dirty="0" err="1"/>
              <a:t>ant</a:t>
            </a:r>
            <a:r>
              <a:rPr lang="es-AR" sz="2000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82FB1E-9CF1-40C5-99FE-13225DE06E55}"/>
              </a:ext>
            </a:extLst>
          </p:cNvPr>
          <p:cNvSpPr txBox="1"/>
          <p:nvPr/>
        </p:nvSpPr>
        <p:spPr>
          <a:xfrm>
            <a:off x="4114800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C09959-565E-4D77-8ED6-3633912C77B4}"/>
              </a:ext>
            </a:extLst>
          </p:cNvPr>
          <p:cNvSpPr txBox="1"/>
          <p:nvPr/>
        </p:nvSpPr>
        <p:spPr>
          <a:xfrm>
            <a:off x="1547664" y="62068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Ecuación de la recta de depreciación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4D8682-B824-41A4-A2EA-1BB161B5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7506580" cy="45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1098</Words>
  <Application>Microsoft Office PowerPoint</Application>
  <PresentationFormat>Presentación en pantalla (4:3)</PresentationFormat>
  <Paragraphs>79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Tema de Office</vt:lpstr>
      <vt:lpstr>Tasación de Bienes Muebles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Tasación de Bienes Muebles</dc:title>
  <dc:creator>alejandro</dc:creator>
  <cp:lastModifiedBy>Alejandro</cp:lastModifiedBy>
  <cp:revision>44</cp:revision>
  <dcterms:created xsi:type="dcterms:W3CDTF">2017-08-27T17:37:43Z</dcterms:created>
  <dcterms:modified xsi:type="dcterms:W3CDTF">2021-04-23T00:42:40Z</dcterms:modified>
</cp:coreProperties>
</file>