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94"/>
  </p:normalViewPr>
  <p:slideViewPr>
    <p:cSldViewPr snapToGrid="0" snapToObjects="1">
      <p:cViewPr varScale="1">
        <p:scale>
          <a:sx n="120" d="100"/>
          <a:sy n="120" d="100"/>
        </p:scale>
        <p:origin x="1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3FEB2-61A4-704C-A1F5-42A87A89CD85}" type="datetimeFigureOut">
              <a:rPr lang="en-US" smtClean="0"/>
              <a:t>9/15/22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18A88-187F-594B-9CC4-4D8141056216}" type="slidenum">
              <a:rPr lang="en-US" smtClean="0"/>
              <a:t>‹#›</a:t>
            </a:fld>
            <a:endParaRPr lang="en-US"/>
          </a:p>
        </p:txBody>
      </p:sp>
    </p:spTree>
    <p:extLst>
      <p:ext uri="{BB962C8B-B14F-4D97-AF65-F5344CB8AC3E}">
        <p14:creationId xmlns:p14="http://schemas.microsoft.com/office/powerpoint/2010/main" val="116401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718A88-187F-594B-9CC4-4D8141056216}" type="slidenum">
              <a:rPr lang="en-US" smtClean="0"/>
              <a:t>3</a:t>
            </a:fld>
            <a:endParaRPr lang="en-US"/>
          </a:p>
        </p:txBody>
      </p:sp>
    </p:spTree>
    <p:extLst>
      <p:ext uri="{BB962C8B-B14F-4D97-AF65-F5344CB8AC3E}">
        <p14:creationId xmlns:p14="http://schemas.microsoft.com/office/powerpoint/2010/main" val="297970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had one of those days where you wake up and you feel too tired to do anything?</a:t>
            </a:r>
          </a:p>
        </p:txBody>
      </p:sp>
      <p:sp>
        <p:nvSpPr>
          <p:cNvPr id="4" name="Slide Number Placeholder 3"/>
          <p:cNvSpPr>
            <a:spLocks noGrp="1"/>
          </p:cNvSpPr>
          <p:nvPr>
            <p:ph type="sldNum" sz="quarter" idx="5"/>
          </p:nvPr>
        </p:nvSpPr>
        <p:spPr/>
        <p:txBody>
          <a:bodyPr/>
          <a:lstStyle/>
          <a:p>
            <a:fld id="{99718A88-187F-594B-9CC4-4D8141056216}" type="slidenum">
              <a:rPr lang="en-US" smtClean="0"/>
              <a:t>5</a:t>
            </a:fld>
            <a:endParaRPr lang="en-US"/>
          </a:p>
        </p:txBody>
      </p:sp>
    </p:spTree>
    <p:extLst>
      <p:ext uri="{BB962C8B-B14F-4D97-AF65-F5344CB8AC3E}">
        <p14:creationId xmlns:p14="http://schemas.microsoft.com/office/powerpoint/2010/main" val="419846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9/15/22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77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9/15/22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138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9/15/22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01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9/15/22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5599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9/15/22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63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9/15/22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3088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9/15/22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5981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9/15/22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1593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9/15/22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4685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9/15/22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0266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9/15/22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94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lIns="109728" tIns="109728" rIns="109728" bIns="91440" anchor="ctr"/>
          <a:lstStyle>
            <a:lvl1pPr algn="l">
              <a:defRPr sz="1000" spc="180">
                <a:solidFill>
                  <a:schemeClr val="tx1"/>
                </a:solidFill>
              </a:defRPr>
            </a:lvl1pPr>
          </a:lstStyle>
          <a:p>
            <a:fld id="{734BCCD4-CEB1-405B-A443-DD9CBCBEA552}" type="datetime1">
              <a:rPr lang="en-US" smtClean="0"/>
              <a:t>9/15/22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lIns="109728" tIns="109728" rIns="109728" bIns="91440" anchor="ctr"/>
          <a:lstStyle>
            <a:lvl1pPr algn="l">
              <a:defRPr sz="1000" spc="18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lIns="109728" tIns="109728" rIns="109728" bIns="91440" anchor="ctr"/>
          <a:lstStyle>
            <a:lvl1pPr algn="r">
              <a:defRPr sz="10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8641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5400" b="1" kern="1200" spc="200">
          <a:solidFill>
            <a:schemeClr val="tx1"/>
          </a:solidFill>
          <a:latin typeface="+mj-lt"/>
          <a:ea typeface="+mj-ea"/>
          <a:cs typeface="+mj-cs"/>
        </a:defRPr>
      </a:lvl1pPr>
    </p:titleStyle>
    <p:bodyStyle>
      <a:lvl1pPr marL="0" indent="0" algn="l" defTabSz="914400" rtl="0" eaLnBrk="1" latinLnBrk="0" hangingPunct="1">
        <a:lnSpc>
          <a:spcPct val="125000"/>
        </a:lnSpc>
        <a:spcBef>
          <a:spcPts val="1000"/>
        </a:spcBef>
        <a:buFont typeface="Arial" panose="020B0604020202020204" pitchFamily="34" charset="0"/>
        <a:buNone/>
        <a:defRPr sz="2000" kern="1200" spc="160">
          <a:solidFill>
            <a:schemeClr val="tx1"/>
          </a:solidFill>
          <a:latin typeface="+mn-lt"/>
          <a:ea typeface="+mn-ea"/>
          <a:cs typeface="+mn-cs"/>
        </a:defRPr>
      </a:lvl1pPr>
      <a:lvl2pPr marL="274320" indent="-274320" algn="l" defTabSz="914400" rtl="0" eaLnBrk="1" latinLnBrk="0" hangingPunct="1">
        <a:lnSpc>
          <a:spcPct val="125000"/>
        </a:lnSpc>
        <a:spcBef>
          <a:spcPts val="500"/>
        </a:spcBef>
        <a:buFont typeface="Arial" panose="020B0604020202020204" pitchFamily="34" charset="0"/>
        <a:buChar char="•"/>
        <a:defRPr sz="1800" kern="1200" spc="160">
          <a:solidFill>
            <a:schemeClr val="tx1"/>
          </a:solidFill>
          <a:latin typeface="+mn-lt"/>
          <a:ea typeface="+mn-ea"/>
          <a:cs typeface="+mn-cs"/>
        </a:defRPr>
      </a:lvl2pPr>
      <a:lvl3pPr marL="274320" indent="0" algn="l" defTabSz="914400" rtl="0" eaLnBrk="1" latinLnBrk="0" hangingPunct="1">
        <a:lnSpc>
          <a:spcPct val="125000"/>
        </a:lnSpc>
        <a:spcBef>
          <a:spcPts val="500"/>
        </a:spcBef>
        <a:buFont typeface="Arial" panose="020B0604020202020204" pitchFamily="34" charset="0"/>
        <a:buNone/>
        <a:defRPr sz="1800" kern="1200" spc="160">
          <a:solidFill>
            <a:schemeClr val="tx1"/>
          </a:solidFill>
          <a:latin typeface="+mn-lt"/>
          <a:ea typeface="+mn-ea"/>
          <a:cs typeface="+mn-cs"/>
        </a:defRPr>
      </a:lvl3pPr>
      <a:lvl4pPr marL="548640" indent="-274320" algn="l" defTabSz="914400" rtl="0" eaLnBrk="1" latinLnBrk="0" hangingPunct="1">
        <a:lnSpc>
          <a:spcPct val="125000"/>
        </a:lnSpc>
        <a:spcBef>
          <a:spcPts val="500"/>
        </a:spcBef>
        <a:buFont typeface="Arial" panose="020B0604020202020204" pitchFamily="34" charset="0"/>
        <a:buChar char="•"/>
        <a:defRPr sz="1600" kern="1200" spc="160">
          <a:solidFill>
            <a:schemeClr val="tx1"/>
          </a:solidFill>
          <a:latin typeface="+mn-lt"/>
          <a:ea typeface="+mn-ea"/>
          <a:cs typeface="+mn-cs"/>
        </a:defRPr>
      </a:lvl4pPr>
      <a:lvl5pPr marL="548640" indent="0" algn="l" defTabSz="914400" rtl="0" eaLnBrk="1" latinLnBrk="0" hangingPunct="1">
        <a:lnSpc>
          <a:spcPct val="125000"/>
        </a:lnSpc>
        <a:spcBef>
          <a:spcPts val="500"/>
        </a:spcBef>
        <a:buFont typeface="Arial" panose="020B0604020202020204" pitchFamily="34" charset="0"/>
        <a:buNone/>
        <a:defRPr sz="1600" kern="1200" spc="1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Black and brown cats yawning">
            <a:extLst>
              <a:ext uri="{FF2B5EF4-FFF2-40B4-BE49-F238E27FC236}">
                <a16:creationId xmlns:a16="http://schemas.microsoft.com/office/drawing/2014/main" id="{EE0B7885-E898-F3D4-5804-B548CCA5E205}"/>
              </a:ext>
            </a:extLst>
          </p:cNvPr>
          <p:cNvPicPr>
            <a:picLocks noChangeAspect="1"/>
          </p:cNvPicPr>
          <p:nvPr/>
        </p:nvPicPr>
        <p:blipFill rotWithShape="1">
          <a:blip r:embed="rId2">
            <a:alphaModFix amt="40000"/>
          </a:blip>
          <a:srcRect t="34170" b="9580"/>
          <a:stretch/>
        </p:blipFill>
        <p:spPr>
          <a:xfrm>
            <a:off x="-2" y="-2"/>
            <a:ext cx="12192001" cy="6858001"/>
          </a:xfrm>
          <a:prstGeom prst="rect">
            <a:avLst/>
          </a:prstGeom>
        </p:spPr>
      </p:pic>
      <p:sp>
        <p:nvSpPr>
          <p:cNvPr id="2" name="Title 1">
            <a:extLst>
              <a:ext uri="{FF2B5EF4-FFF2-40B4-BE49-F238E27FC236}">
                <a16:creationId xmlns:a16="http://schemas.microsoft.com/office/drawing/2014/main" id="{642FBA0D-460F-9051-8B11-2F501772DF1E}"/>
              </a:ext>
            </a:extLst>
          </p:cNvPr>
          <p:cNvSpPr>
            <a:spLocks noGrp="1"/>
          </p:cNvSpPr>
          <p:nvPr>
            <p:ph type="ctrTitle"/>
          </p:nvPr>
        </p:nvSpPr>
        <p:spPr>
          <a:xfrm>
            <a:off x="517869" y="978408"/>
            <a:ext cx="5098003" cy="2334248"/>
          </a:xfrm>
        </p:spPr>
        <p:txBody>
          <a:bodyPr anchor="t">
            <a:normAutofit/>
          </a:bodyPr>
          <a:lstStyle/>
          <a:p>
            <a:r>
              <a:rPr lang="en-US" sz="5000" dirty="0">
                <a:solidFill>
                  <a:srgbClr val="FFFFFF"/>
                </a:solidFill>
              </a:rPr>
              <a:t>3 reasons why I like Cats</a:t>
            </a:r>
          </a:p>
        </p:txBody>
      </p:sp>
      <p:sp>
        <p:nvSpPr>
          <p:cNvPr id="3" name="Subtitle 2">
            <a:extLst>
              <a:ext uri="{FF2B5EF4-FFF2-40B4-BE49-F238E27FC236}">
                <a16:creationId xmlns:a16="http://schemas.microsoft.com/office/drawing/2014/main" id="{DEE11D11-5AF5-26E0-1715-5FDD4C5FA252}"/>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By Sebastian Webster</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33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age in a planner">
            <a:extLst>
              <a:ext uri="{FF2B5EF4-FFF2-40B4-BE49-F238E27FC236}">
                <a16:creationId xmlns:a16="http://schemas.microsoft.com/office/drawing/2014/main" id="{AB2B0423-4269-17A5-A9C5-DEF63F619AD2}"/>
              </a:ext>
            </a:extLst>
          </p:cNvPr>
          <p:cNvPicPr>
            <a:picLocks noChangeAspect="1"/>
          </p:cNvPicPr>
          <p:nvPr/>
        </p:nvPicPr>
        <p:blipFill rotWithShape="1">
          <a:blip r:embed="rId2">
            <a:alphaModFix amt="40000"/>
          </a:blip>
          <a:srcRect t="1760" b="13970"/>
          <a:stretch/>
        </p:blipFill>
        <p:spPr>
          <a:xfrm>
            <a:off x="-2" y="-4"/>
            <a:ext cx="12192001" cy="6858001"/>
          </a:xfrm>
          <a:prstGeom prst="rect">
            <a:avLst/>
          </a:prstGeom>
        </p:spPr>
      </p:pic>
      <p:sp>
        <p:nvSpPr>
          <p:cNvPr id="2" name="Title 1">
            <a:extLst>
              <a:ext uri="{FF2B5EF4-FFF2-40B4-BE49-F238E27FC236}">
                <a16:creationId xmlns:a16="http://schemas.microsoft.com/office/drawing/2014/main" id="{F05989D8-67C7-1857-730D-E0B03F8E74C0}"/>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dirty="0">
                <a:solidFill>
                  <a:srgbClr val="FFFFFF"/>
                </a:solidFill>
              </a:rPr>
              <a:t>Agenda</a:t>
            </a: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F8888B-E85A-B299-01CC-36D991E51E1C}"/>
              </a:ext>
            </a:extLst>
          </p:cNvPr>
          <p:cNvSpPr txBox="1"/>
          <p:nvPr/>
        </p:nvSpPr>
        <p:spPr>
          <a:xfrm>
            <a:off x="653143" y="1959429"/>
            <a:ext cx="1092255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Reason 1 why I like cats – They are cute, fluffy, and make you happy</a:t>
            </a:r>
          </a:p>
          <a:p>
            <a:pPr marL="285750" indent="-285750">
              <a:buFont typeface="Arial" panose="020B0604020202020204" pitchFamily="34" charset="0"/>
              <a:buChar char="•"/>
            </a:pPr>
            <a:r>
              <a:rPr lang="en-US" dirty="0">
                <a:solidFill>
                  <a:schemeClr val="bg1"/>
                </a:solidFill>
              </a:rPr>
              <a:t>Reason 2 why I like cats – Long lifespan</a:t>
            </a:r>
          </a:p>
          <a:p>
            <a:pPr marL="285750" indent="-285750">
              <a:buFont typeface="Arial" panose="020B0604020202020204" pitchFamily="34" charset="0"/>
              <a:buChar char="•"/>
            </a:pPr>
            <a:r>
              <a:rPr lang="en-US" dirty="0">
                <a:solidFill>
                  <a:schemeClr val="bg1"/>
                </a:solidFill>
              </a:rPr>
              <a:t>Reason 3 why I like cats - Independence</a:t>
            </a:r>
          </a:p>
          <a:p>
            <a:pPr marL="285750" indent="-285750">
              <a:buFont typeface="Arial" panose="020B0604020202020204" pitchFamily="34" charset="0"/>
              <a:buChar char="•"/>
            </a:pPr>
            <a:r>
              <a:rPr lang="en-US" dirty="0">
                <a:solidFill>
                  <a:schemeClr val="bg1"/>
                </a:solidFill>
              </a:rPr>
              <a:t>Conclusion </a:t>
            </a:r>
          </a:p>
        </p:txBody>
      </p:sp>
    </p:spTree>
    <p:extLst>
      <p:ext uri="{BB962C8B-B14F-4D97-AF65-F5344CB8AC3E}">
        <p14:creationId xmlns:p14="http://schemas.microsoft.com/office/powerpoint/2010/main" val="135694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at staring">
            <a:extLst>
              <a:ext uri="{FF2B5EF4-FFF2-40B4-BE49-F238E27FC236}">
                <a16:creationId xmlns:a16="http://schemas.microsoft.com/office/drawing/2014/main" id="{5980C7D2-DFC5-4A8E-12D7-D38E045FF4D8}"/>
              </a:ext>
            </a:extLst>
          </p:cNvPr>
          <p:cNvPicPr>
            <a:picLocks noChangeAspect="1"/>
          </p:cNvPicPr>
          <p:nvPr/>
        </p:nvPicPr>
        <p:blipFill rotWithShape="1">
          <a:blip r:embed="rId3"/>
          <a:srcRect t="6809" r="-1" b="8582"/>
          <a:stretch/>
        </p:blipFill>
        <p:spPr>
          <a:xfrm>
            <a:off x="20" y="10"/>
            <a:ext cx="12188932" cy="6857990"/>
          </a:xfrm>
          <a:prstGeom prst="rect">
            <a:avLst/>
          </a:prstGeom>
        </p:spPr>
      </p:pic>
      <p:sp>
        <p:nvSpPr>
          <p:cNvPr id="15" name="Rectangle 14">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1C483-F100-092E-6D42-F574E037046A}"/>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dirty="0">
                <a:solidFill>
                  <a:srgbClr val="FFFFFF"/>
                </a:solidFill>
              </a:rPr>
              <a:t>Reason 1</a:t>
            </a:r>
          </a:p>
        </p:txBody>
      </p:sp>
      <p:sp>
        <p:nvSpPr>
          <p:cNvPr id="3" name="Content Placeholder 2">
            <a:extLst>
              <a:ext uri="{FF2B5EF4-FFF2-40B4-BE49-F238E27FC236}">
                <a16:creationId xmlns:a16="http://schemas.microsoft.com/office/drawing/2014/main" id="{1B941DB6-5417-70A5-0414-2881A0845FBD}"/>
              </a:ext>
            </a:extLst>
          </p:cNvPr>
          <p:cNvSpPr>
            <a:spLocks noGrp="1"/>
          </p:cNvSpPr>
          <p:nvPr>
            <p:ph idx="1"/>
          </p:nvPr>
        </p:nvSpPr>
        <p:spPr>
          <a:xfrm>
            <a:off x="517870" y="4055012"/>
            <a:ext cx="5040785" cy="2151468"/>
          </a:xfrm>
        </p:spPr>
        <p:txBody>
          <a:bodyPr vert="horz" lIns="91440" tIns="45720" rIns="91440" bIns="45720" rtlCol="0" anchor="t">
            <a:normAutofit/>
          </a:bodyPr>
          <a:lstStyle/>
          <a:p>
            <a:pPr>
              <a:lnSpc>
                <a:spcPct val="100000"/>
              </a:lnSpc>
            </a:pPr>
            <a:r>
              <a:rPr lang="en-US" sz="2200" i="1" dirty="0">
                <a:solidFill>
                  <a:srgbClr val="FFFFFF"/>
                </a:solidFill>
              </a:rPr>
              <a:t>Cats are incredibly cute and fluffy. Looking at a cat can make anyone instantly happy! If you’re sad, hugging a cat will make your sorrows disappear.</a:t>
            </a: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477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Sad grey cat">
            <a:extLst>
              <a:ext uri="{FF2B5EF4-FFF2-40B4-BE49-F238E27FC236}">
                <a16:creationId xmlns:a16="http://schemas.microsoft.com/office/drawing/2014/main" id="{B258473D-4CC9-1B1A-FA95-4CD92425D5CA}"/>
              </a:ext>
            </a:extLst>
          </p:cNvPr>
          <p:cNvPicPr>
            <a:picLocks noChangeAspect="1"/>
          </p:cNvPicPr>
          <p:nvPr/>
        </p:nvPicPr>
        <p:blipFill rotWithShape="1">
          <a:blip r:embed="rId2"/>
          <a:srcRect t="1479" r="-1" b="14229"/>
          <a:stretch/>
        </p:blipFill>
        <p:spPr>
          <a:xfrm>
            <a:off x="20" y="10"/>
            <a:ext cx="12188932" cy="6857990"/>
          </a:xfrm>
          <a:prstGeom prst="rect">
            <a:avLst/>
          </a:prstGeom>
        </p:spPr>
      </p:pic>
      <p:sp>
        <p:nvSpPr>
          <p:cNvPr id="15" name="Rectangle 14">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B9324-0356-F467-6F97-2479060E0470}"/>
              </a:ext>
            </a:extLst>
          </p:cNvPr>
          <p:cNvSpPr>
            <a:spLocks noGrp="1"/>
          </p:cNvSpPr>
          <p:nvPr>
            <p:ph type="title"/>
          </p:nvPr>
        </p:nvSpPr>
        <p:spPr>
          <a:xfrm>
            <a:off x="326953" y="978408"/>
            <a:ext cx="8686796" cy="2334247"/>
          </a:xfrm>
        </p:spPr>
        <p:txBody>
          <a:bodyPr vert="horz" lIns="91440" tIns="45720" rIns="91440" bIns="45720" rtlCol="0" anchor="t">
            <a:normAutofit/>
          </a:bodyPr>
          <a:lstStyle/>
          <a:p>
            <a:r>
              <a:rPr lang="en-US" dirty="0">
                <a:solidFill>
                  <a:srgbClr val="FFFFFF"/>
                </a:solidFill>
              </a:rPr>
              <a:t>Reason 2</a:t>
            </a:r>
          </a:p>
        </p:txBody>
      </p:sp>
      <p:sp>
        <p:nvSpPr>
          <p:cNvPr id="3" name="Content Placeholder 2">
            <a:extLst>
              <a:ext uri="{FF2B5EF4-FFF2-40B4-BE49-F238E27FC236}">
                <a16:creationId xmlns:a16="http://schemas.microsoft.com/office/drawing/2014/main" id="{EFECFAB8-3BA0-4365-D916-8E060AFDED48}"/>
              </a:ext>
            </a:extLst>
          </p:cNvPr>
          <p:cNvSpPr>
            <a:spLocks noGrp="1"/>
          </p:cNvSpPr>
          <p:nvPr>
            <p:ph idx="1"/>
          </p:nvPr>
        </p:nvSpPr>
        <p:spPr>
          <a:xfrm>
            <a:off x="323905" y="2280976"/>
            <a:ext cx="3233211" cy="3925503"/>
          </a:xfrm>
        </p:spPr>
        <p:txBody>
          <a:bodyPr vert="horz" lIns="91440" tIns="45720" rIns="91440" bIns="45720" rtlCol="0" anchor="t">
            <a:normAutofit fontScale="77500" lnSpcReduction="20000"/>
          </a:bodyPr>
          <a:lstStyle/>
          <a:p>
            <a:pPr>
              <a:lnSpc>
                <a:spcPct val="100000"/>
              </a:lnSpc>
            </a:pPr>
            <a:r>
              <a:rPr lang="en-US" sz="2400" dirty="0">
                <a:solidFill>
                  <a:schemeClr val="bg1"/>
                </a:solidFill>
              </a:rPr>
              <a:t>Cats have a long lifespan. Whenever you lose a household pet everyone in the family is devastated. It’s heartbreaking to lose a pet. Luckily, cats on average live 12 years, and some cats even live to be teenagers or even 20! Rest assured you won’t have to worry about your cat passing away for a long time.</a:t>
            </a:r>
            <a:endParaRPr lang="en-US" sz="2200" i="1" dirty="0">
              <a:solidFill>
                <a:schemeClr val="bg1"/>
              </a:solidFill>
            </a:endParaRPr>
          </a:p>
        </p:txBody>
      </p:sp>
      <p:sp>
        <p:nvSpPr>
          <p:cNvPr id="19" name="Rectangle 18">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06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18F7FD-919B-DBAB-4A59-F062D6566F8F}"/>
              </a:ext>
            </a:extLst>
          </p:cNvPr>
          <p:cNvSpPr>
            <a:spLocks noGrp="1"/>
          </p:cNvSpPr>
          <p:nvPr>
            <p:ph type="title"/>
          </p:nvPr>
        </p:nvSpPr>
        <p:spPr>
          <a:xfrm>
            <a:off x="517870" y="976160"/>
            <a:ext cx="5021183" cy="1934172"/>
          </a:xfrm>
        </p:spPr>
        <p:txBody>
          <a:bodyPr>
            <a:normAutofit/>
          </a:bodyPr>
          <a:lstStyle/>
          <a:p>
            <a:r>
              <a:rPr lang="en-US" dirty="0"/>
              <a:t>Reason 3</a:t>
            </a:r>
          </a:p>
        </p:txBody>
      </p:sp>
      <p:sp>
        <p:nvSpPr>
          <p:cNvPr id="12" name="Rectangle 1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F2ACBE-A41F-BF7D-AC2A-0529BDAF729A}"/>
              </a:ext>
            </a:extLst>
          </p:cNvPr>
          <p:cNvSpPr>
            <a:spLocks noGrp="1"/>
          </p:cNvSpPr>
          <p:nvPr>
            <p:ph idx="1"/>
          </p:nvPr>
        </p:nvSpPr>
        <p:spPr>
          <a:xfrm>
            <a:off x="517870" y="2532807"/>
            <a:ext cx="4945183" cy="3656057"/>
          </a:xfrm>
        </p:spPr>
        <p:txBody>
          <a:bodyPr>
            <a:normAutofit fontScale="92500" lnSpcReduction="10000"/>
          </a:bodyPr>
          <a:lstStyle/>
          <a:p>
            <a:pPr>
              <a:lnSpc>
                <a:spcPct val="115000"/>
              </a:lnSpc>
            </a:pPr>
            <a:r>
              <a:rPr lang="en-US" dirty="0"/>
              <a:t>Unlike other pets, cats are very low maintenance. All you need to do is give them food and water and they take care of the rest. They take themselves for walks, they clean up after themselves, and they don’t need any sort of training. Cats bring all the benefits of owning a pet, without the downsides of all the work it takes to take care of a pet.</a:t>
            </a:r>
          </a:p>
        </p:txBody>
      </p:sp>
      <p:pic>
        <p:nvPicPr>
          <p:cNvPr id="7" name="Graphic 6" descr="Cat">
            <a:extLst>
              <a:ext uri="{FF2B5EF4-FFF2-40B4-BE49-F238E27FC236}">
                <a16:creationId xmlns:a16="http://schemas.microsoft.com/office/drawing/2014/main" id="{40C227B8-D72C-76FD-DA74-83D17C2B51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2168" y="1063707"/>
            <a:ext cx="5028041" cy="5028041"/>
          </a:xfrm>
          <a:prstGeom prst="rect">
            <a:avLst/>
          </a:prstGeom>
        </p:spPr>
      </p:pic>
      <p:sp>
        <p:nvSpPr>
          <p:cNvPr id="14" name="Rectangle 13">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79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36CB8E-FD6D-A8BA-6F5B-271486900E95}"/>
              </a:ext>
            </a:extLst>
          </p:cNvPr>
          <p:cNvSpPr>
            <a:spLocks noGrp="1"/>
          </p:cNvSpPr>
          <p:nvPr>
            <p:ph type="title"/>
          </p:nvPr>
        </p:nvSpPr>
        <p:spPr>
          <a:xfrm>
            <a:off x="517870" y="976160"/>
            <a:ext cx="5021183" cy="1934172"/>
          </a:xfrm>
        </p:spPr>
        <p:txBody>
          <a:bodyPr>
            <a:normAutofit/>
          </a:bodyPr>
          <a:lstStyle/>
          <a:p>
            <a:r>
              <a:rPr lang="en-US" dirty="0"/>
              <a:t>Conclusion</a:t>
            </a:r>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BF8B7D-6DCE-D26D-B7CE-C9992824AEB3}"/>
              </a:ext>
            </a:extLst>
          </p:cNvPr>
          <p:cNvSpPr>
            <a:spLocks noGrp="1"/>
          </p:cNvSpPr>
          <p:nvPr>
            <p:ph idx="1"/>
          </p:nvPr>
        </p:nvSpPr>
        <p:spPr>
          <a:xfrm>
            <a:off x="517870" y="3172570"/>
            <a:ext cx="4945183" cy="3016294"/>
          </a:xfrm>
        </p:spPr>
        <p:txBody>
          <a:bodyPr>
            <a:normAutofit/>
          </a:bodyPr>
          <a:lstStyle/>
          <a:p>
            <a:r>
              <a:rPr lang="en-US" dirty="0"/>
              <a:t>Cats are amazing! They’re cute, soft, fluffy, playful, make you happy, live long, and are very low maintenance. There’s very little to not like about a cat!</a:t>
            </a:r>
          </a:p>
        </p:txBody>
      </p:sp>
      <p:pic>
        <p:nvPicPr>
          <p:cNvPr id="5" name="Picture 4" descr="A cat sleeping on a blanket&#10;&#10;Description automatically generated with medium confidence">
            <a:extLst>
              <a:ext uri="{FF2B5EF4-FFF2-40B4-BE49-F238E27FC236}">
                <a16:creationId xmlns:a16="http://schemas.microsoft.com/office/drawing/2014/main" id="{83593C2B-C577-A147-C677-FEB0414D2F8D}"/>
              </a:ext>
            </a:extLst>
          </p:cNvPr>
          <p:cNvPicPr>
            <a:picLocks noChangeAspect="1"/>
          </p:cNvPicPr>
          <p:nvPr/>
        </p:nvPicPr>
        <p:blipFill rotWithShape="1">
          <a:blip r:embed="rId2"/>
          <a:srcRect l="21613" r="18120" b="-1"/>
          <a:stretch/>
        </p:blipFill>
        <p:spPr>
          <a:xfrm>
            <a:off x="6662167" y="657369"/>
            <a:ext cx="4994209" cy="5531495"/>
          </a:xfrm>
          <a:prstGeom prst="rect">
            <a:avLst/>
          </a:prstGeom>
        </p:spPr>
      </p:pic>
    </p:spTree>
    <p:extLst>
      <p:ext uri="{BB962C8B-B14F-4D97-AF65-F5344CB8AC3E}">
        <p14:creationId xmlns:p14="http://schemas.microsoft.com/office/powerpoint/2010/main" val="264794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at with its mouth open&#10;&#10;Description automatically generated">
            <a:extLst>
              <a:ext uri="{FF2B5EF4-FFF2-40B4-BE49-F238E27FC236}">
                <a16:creationId xmlns:a16="http://schemas.microsoft.com/office/drawing/2014/main" id="{DBB7B293-B575-485C-509F-3E61DECD0E68}"/>
              </a:ext>
            </a:extLst>
          </p:cNvPr>
          <p:cNvPicPr>
            <a:picLocks noChangeAspect="1"/>
          </p:cNvPicPr>
          <p:nvPr/>
        </p:nvPicPr>
        <p:blipFill rotWithShape="1">
          <a:blip r:embed="rId2"/>
          <a:srcRect r="-1" b="2572"/>
          <a:stretch/>
        </p:blipFill>
        <p:spPr>
          <a:xfrm>
            <a:off x="3068" y="10"/>
            <a:ext cx="12188932" cy="6857990"/>
          </a:xfrm>
          <a:prstGeom prst="rect">
            <a:avLst/>
          </a:prstGeom>
        </p:spPr>
      </p:pic>
      <p:sp>
        <p:nvSpPr>
          <p:cNvPr id="16" name="Rectangle 15">
            <a:extLst>
              <a:ext uri="{FF2B5EF4-FFF2-40B4-BE49-F238E27FC236}">
                <a16:creationId xmlns:a16="http://schemas.microsoft.com/office/drawing/2014/main" id="{67B3E2DB-180D-4752-BBB6-987822D6B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1"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6083D-B1A5-BEE3-5FD9-4CA15B4D1274}"/>
              </a:ext>
            </a:extLst>
          </p:cNvPr>
          <p:cNvSpPr>
            <a:spLocks noGrp="1"/>
          </p:cNvSpPr>
          <p:nvPr>
            <p:ph type="title"/>
          </p:nvPr>
        </p:nvSpPr>
        <p:spPr>
          <a:xfrm>
            <a:off x="6237667" y="771190"/>
            <a:ext cx="5870184" cy="2333778"/>
          </a:xfrm>
        </p:spPr>
        <p:txBody>
          <a:bodyPr vert="horz" lIns="91440" tIns="45720" rIns="91440" bIns="45720" rtlCol="0" anchor="t">
            <a:normAutofit/>
          </a:bodyPr>
          <a:lstStyle/>
          <a:p>
            <a:pPr algn="ctr"/>
            <a:r>
              <a:rPr lang="en-US" dirty="0">
                <a:solidFill>
                  <a:srgbClr val="FFFFFF"/>
                </a:solidFill>
              </a:rPr>
              <a:t>Thank you for listening!</a:t>
            </a:r>
            <a:br>
              <a:rPr lang="en-US" dirty="0">
                <a:solidFill>
                  <a:srgbClr val="FFFFFF"/>
                </a:solidFill>
              </a:rPr>
            </a:br>
            <a:r>
              <a:rPr lang="en-US" sz="2000" dirty="0">
                <a:solidFill>
                  <a:srgbClr val="FFFFFF"/>
                </a:solidFill>
              </a:rPr>
              <a:t>(Meow Meow)</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9321" y="508090"/>
            <a:ext cx="611481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17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staltVTI">
  <a:themeElements>
    <a:clrScheme name="AnalogousFromLightSeedRightStep">
      <a:dk1>
        <a:srgbClr val="000000"/>
      </a:dk1>
      <a:lt1>
        <a:srgbClr val="FFFFFF"/>
      </a:lt1>
      <a:dk2>
        <a:srgbClr val="402441"/>
      </a:dk2>
      <a:lt2>
        <a:srgbClr val="E2E8E8"/>
      </a:lt2>
      <a:accent1>
        <a:srgbClr val="C69796"/>
      </a:accent1>
      <a:accent2>
        <a:srgbClr val="BA997F"/>
      </a:accent2>
      <a:accent3>
        <a:srgbClr val="AAA481"/>
      </a:accent3>
      <a:accent4>
        <a:srgbClr val="9BAA74"/>
      </a:accent4>
      <a:accent5>
        <a:srgbClr val="8FAC82"/>
      </a:accent5>
      <a:accent6>
        <a:srgbClr val="78B07E"/>
      </a:accent6>
      <a:hlink>
        <a:srgbClr val="568D8E"/>
      </a:hlink>
      <a:folHlink>
        <a:srgbClr val="7F7F7F"/>
      </a:folHlink>
    </a:clrScheme>
    <a:fontScheme name="Bierstadt">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291</Words>
  <Application>Microsoft Macintosh PowerPoint</Application>
  <PresentationFormat>Widescreen</PresentationFormat>
  <Paragraphs>19</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Microsoft YaHei</vt:lpstr>
      <vt:lpstr>Arial</vt:lpstr>
      <vt:lpstr>Calibri</vt:lpstr>
      <vt:lpstr>GestaltVTI</vt:lpstr>
      <vt:lpstr>3 reasons why I like Cats</vt:lpstr>
      <vt:lpstr>Agenda</vt:lpstr>
      <vt:lpstr>Reason 1</vt:lpstr>
      <vt:lpstr>Reason 2</vt:lpstr>
      <vt:lpstr>Reason 3</vt:lpstr>
      <vt:lpstr>Conclusion</vt:lpstr>
      <vt:lpstr>Thank you for listening! (Meow Meow)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reasons why I like Cats</dc:title>
  <dc:creator>Sebastian Webster</dc:creator>
  <cp:lastModifiedBy>Sebastian Webster</cp:lastModifiedBy>
  <cp:revision>2</cp:revision>
  <dcterms:created xsi:type="dcterms:W3CDTF">2022-09-15T01:19:48Z</dcterms:created>
  <dcterms:modified xsi:type="dcterms:W3CDTF">2022-09-15T23:46:29Z</dcterms:modified>
</cp:coreProperties>
</file>