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29C3F-6FBB-4E7D-BE2D-F5CA0050F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D4F268-6747-D873-08D8-FBA5C6D19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D26603-9489-8116-BE35-BB10CB21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B2A4-74C8-C04C-8A4B-5128121F7C4C}" type="datetimeFigureOut">
              <a:rPr lang="es-VE" smtClean="0"/>
              <a:t>16/6/23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5480D4-7B1B-D351-95D9-5EB7A5FF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30C20-6AF4-4ABB-7638-8D31DA33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0C45-95EE-CE45-8F8F-4B9F73CE18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4011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627D1-57DD-5338-CE5B-70F12BE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B851C6-B4E1-8171-6DC3-61DFA4B7D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5FFB59-BBD6-FCCE-DCA7-BA9A9E4D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B2A4-74C8-C04C-8A4B-5128121F7C4C}" type="datetimeFigureOut">
              <a:rPr lang="es-VE" smtClean="0"/>
              <a:t>16/6/23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BEDB0F-6672-6BD0-FE97-C7E44834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11FB4-EDB5-FA37-A5CB-EE7CDA2A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0C45-95EE-CE45-8F8F-4B9F73CE18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9874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62AF82-0EFB-2D42-093B-1C958CE06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FB5B58-684E-05C0-5A89-5AFE028BD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2B2F3-8357-213C-4453-319CF550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B2A4-74C8-C04C-8A4B-5128121F7C4C}" type="datetimeFigureOut">
              <a:rPr lang="es-VE" smtClean="0"/>
              <a:t>16/6/23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84A68C-E6E4-696F-45EB-99A6CA1E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12C702-D715-F1B4-B836-9C4AE225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0C45-95EE-CE45-8F8F-4B9F73CE18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5338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5846F-7B5A-50BC-DFA8-6ACA4870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59FFFE-39A4-3EAC-9B6D-657C7AE8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41CD0-FA4F-F8A2-D8C3-D33A8D1C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B2A4-74C8-C04C-8A4B-5128121F7C4C}" type="datetimeFigureOut">
              <a:rPr lang="es-VE" smtClean="0"/>
              <a:t>16/6/23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3A2C1-5880-424F-A862-29E31805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BCE6C-2D78-EFCD-FDAC-2A4310BF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0C45-95EE-CE45-8F8F-4B9F73CE18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033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9537-1D3C-57A4-198B-E60199A7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3EC5F-AEF6-91D0-2C27-AC50F1C37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6094E-F0B1-2EC9-407D-9015835B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B2A4-74C8-C04C-8A4B-5128121F7C4C}" type="datetimeFigureOut">
              <a:rPr lang="es-VE" smtClean="0"/>
              <a:t>16/6/23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C2A40-7358-366B-9BF7-FC2D29BC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7E7FF-FE6D-1983-2649-2CD9C458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0C45-95EE-CE45-8F8F-4B9F73CE18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945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49A2C-B959-DF4E-48EE-56737A84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AEB9B-0971-EC1E-1556-C60F7B94E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6C08F3-0C29-F748-D214-2D98FA229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2BB3AA-7C7D-F858-ABBF-B8EB09EF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B2A4-74C8-C04C-8A4B-5128121F7C4C}" type="datetimeFigureOut">
              <a:rPr lang="es-VE" smtClean="0"/>
              <a:t>16/6/23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798FEB-55C0-BAAF-9490-30CAB189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1F4831-FFBB-4596-D8B2-DBAE8B06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0C45-95EE-CE45-8F8F-4B9F73CE18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311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29857-7299-8D4F-2BC6-649E9056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C70C00-C230-DAAC-9D51-D35C89D68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15C015-AC46-02D7-993C-3C50C37EE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04E752-1746-8EFD-9E0B-5520C113B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BDF092-01EA-F334-B4BD-9B151F459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474DF5-D76E-ABA1-704A-E61FCEBA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B2A4-74C8-C04C-8A4B-5128121F7C4C}" type="datetimeFigureOut">
              <a:rPr lang="es-VE" smtClean="0"/>
              <a:t>16/6/23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16A343-007B-B636-49D2-979280D8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1B0A82-995C-0573-79AA-26E18D4B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0C45-95EE-CE45-8F8F-4B9F73CE18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8020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F7E36-C2F3-3657-BA16-0756AD63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4F99C5-D36B-3967-F78C-0F162475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B2A4-74C8-C04C-8A4B-5128121F7C4C}" type="datetimeFigureOut">
              <a:rPr lang="es-VE" smtClean="0"/>
              <a:t>16/6/23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9F2E33-5935-29C5-26A4-EFFF07CF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52CCB0-4F27-BF49-5EB0-6B8BEED3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0C45-95EE-CE45-8F8F-4B9F73CE18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0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6004B9-5C1F-499A-DF2B-DB35F354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B2A4-74C8-C04C-8A4B-5128121F7C4C}" type="datetimeFigureOut">
              <a:rPr lang="es-VE" smtClean="0"/>
              <a:t>16/6/23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23A557-A30F-A576-6261-9E5A2C06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8CF119-D541-DC2C-95EF-F39764F1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0C45-95EE-CE45-8F8F-4B9F73CE18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7558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9F492-3135-B820-B39F-56379735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40A4D-68BF-DABF-7EF1-EDC703B5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59A139-90A6-CACA-72A5-FFAED59B2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FAF926-3C36-DB37-AEE4-632EB483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B2A4-74C8-C04C-8A4B-5128121F7C4C}" type="datetimeFigureOut">
              <a:rPr lang="es-VE" smtClean="0"/>
              <a:t>16/6/23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FDF4CE-0281-672D-CA86-F7DF0BA5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08E61A-BFD1-17AB-464B-79A16190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0C45-95EE-CE45-8F8F-4B9F73CE18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8098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75D2A-F761-9648-0204-EC062EE2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B6F1A3-D2B4-1AD4-1839-652121625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037ED1-FE05-3B6B-22C4-957D1EBD6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D4A06E-DFFA-BCA0-1E8F-849AC8BF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B2A4-74C8-C04C-8A4B-5128121F7C4C}" type="datetimeFigureOut">
              <a:rPr lang="es-VE" smtClean="0"/>
              <a:t>16/6/23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391580-1EB0-557F-C092-787EEF9E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4F179E-8113-E36F-B4F7-7324F4D9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0C45-95EE-CE45-8F8F-4B9F73CE18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7977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037374-55B2-5560-89A3-468D498B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1BA6F2-CAE1-70BF-E47C-1A39050D2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94825-15E8-3592-08E6-41751DB65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B2A4-74C8-C04C-8A4B-5128121F7C4C}" type="datetimeFigureOut">
              <a:rPr lang="es-VE" smtClean="0"/>
              <a:t>16/6/23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331325-07D0-32D7-43BE-AACED7F3F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EF54F3-FAAB-4AD2-D5FE-000AE74B0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00C45-95EE-CE45-8F8F-4B9F73CE18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903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9ED497-6253-65D3-5626-56E3C3EF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30469" cy="4065006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2F8B464-EE74-3F94-5E6B-035DC3F65AC8}"/>
              </a:ext>
            </a:extLst>
          </p:cNvPr>
          <p:cNvCxnSpPr/>
          <p:nvPr/>
        </p:nvCxnSpPr>
        <p:spPr>
          <a:xfrm>
            <a:off x="8275899" y="3093696"/>
            <a:ext cx="1435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F55DFD-2A37-C628-AC1D-2A525F9BDD6F}"/>
              </a:ext>
            </a:extLst>
          </p:cNvPr>
          <p:cNvSpPr txBox="1"/>
          <p:nvPr/>
        </p:nvSpPr>
        <p:spPr>
          <a:xfrm>
            <a:off x="9711160" y="2909030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sidis_margen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9A18263F-E414-47BF-E691-287F3723B12D}"/>
              </a:ext>
            </a:extLst>
          </p:cNvPr>
          <p:cNvSpPr/>
          <p:nvPr/>
        </p:nvSpPr>
        <p:spPr>
          <a:xfrm>
            <a:off x="8290187" y="3206923"/>
            <a:ext cx="353751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85A5A6-041A-D743-7832-A336A1AC8090}"/>
              </a:ext>
            </a:extLst>
          </p:cNvPr>
          <p:cNvSpPr txBox="1"/>
          <p:nvPr/>
        </p:nvSpPr>
        <p:spPr>
          <a:xfrm>
            <a:off x="8758238" y="3244334"/>
            <a:ext cx="290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sidis_transaccionesOperativa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05F2807-B52A-472E-B989-5A5FE4B1D674}"/>
              </a:ext>
            </a:extLst>
          </p:cNvPr>
          <p:cNvSpPr txBox="1"/>
          <p:nvPr/>
        </p:nvSpPr>
        <p:spPr>
          <a:xfrm>
            <a:off x="9653579" y="2472697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sidis_activosId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075AAF4-3E5A-EC3D-399E-1D4BF7843BAA}"/>
              </a:ext>
            </a:extLst>
          </p:cNvPr>
          <p:cNvCxnSpPr>
            <a:cxnSpLocks/>
          </p:cNvCxnSpPr>
          <p:nvPr/>
        </p:nvCxnSpPr>
        <p:spPr>
          <a:xfrm flipV="1">
            <a:off x="8275899" y="2703166"/>
            <a:ext cx="14352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7E5EA44-9E98-B223-D2F1-9A0BC2A15662}"/>
              </a:ext>
            </a:extLst>
          </p:cNvPr>
          <p:cNvSpPr txBox="1"/>
          <p:nvPr/>
        </p:nvSpPr>
        <p:spPr>
          <a:xfrm>
            <a:off x="161916" y="4211010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sidis_activosId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6FC3E0-E6D4-692E-4293-847327E1AB80}"/>
              </a:ext>
            </a:extLst>
          </p:cNvPr>
          <p:cNvSpPr txBox="1"/>
          <p:nvPr/>
        </p:nvSpPr>
        <p:spPr>
          <a:xfrm>
            <a:off x="300037" y="4700588"/>
            <a:ext cx="305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Se sumariza el campo </a:t>
            </a:r>
            <a:r>
              <a:rPr lang="es-VE" b="1" dirty="0"/>
              <a:t>capindif </a:t>
            </a:r>
            <a:r>
              <a:rPr lang="es-VE" dirty="0"/>
              <a:t>ver agregado de mongodb, ver archivo: calculoVariacionIDI.mongodb</a:t>
            </a:r>
            <a:endParaRPr lang="es-VE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B56A3ED-E604-3DA4-AB0B-F4F813D2B56A}"/>
              </a:ext>
            </a:extLst>
          </p:cNvPr>
          <p:cNvSpPr txBox="1"/>
          <p:nvPr/>
        </p:nvSpPr>
        <p:spPr>
          <a:xfrm>
            <a:off x="3677072" y="4211010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sidis_margen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A360B33-27EA-0091-DD2F-3FA5B7C82971}"/>
              </a:ext>
            </a:extLst>
          </p:cNvPr>
          <p:cNvSpPr txBox="1"/>
          <p:nvPr/>
        </p:nvSpPr>
        <p:spPr>
          <a:xfrm>
            <a:off x="3677071" y="4663851"/>
            <a:ext cx="368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Se sumariza el campo </a:t>
            </a:r>
            <a:r>
              <a:rPr lang="es-VE" b="1" dirty="0"/>
              <a:t>mcl_intereses</a:t>
            </a:r>
          </a:p>
          <a:p>
            <a:r>
              <a:rPr lang="es-VE" b="1" dirty="0"/>
              <a:t> </a:t>
            </a:r>
            <a:r>
              <a:rPr lang="es-VE" dirty="0"/>
              <a:t>ver agregado de mongodb, ver archivo: calculoTasaInteres.mongodb</a:t>
            </a:r>
            <a:endParaRPr lang="es-VE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34BE5C-A67B-2A5F-BB36-30C15DF79A68}"/>
              </a:ext>
            </a:extLst>
          </p:cNvPr>
          <p:cNvSpPr txBox="1"/>
          <p:nvPr/>
        </p:nvSpPr>
        <p:spPr>
          <a:xfrm>
            <a:off x="7442761" y="4211010"/>
            <a:ext cx="488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sidis_transaccionesOperativa -&gt; Gastos Adm + Flat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25C9000-03F6-8ACE-4F30-98082C24FC25}"/>
              </a:ext>
            </a:extLst>
          </p:cNvPr>
          <p:cNvSpPr txBox="1"/>
          <p:nvPr/>
        </p:nvSpPr>
        <p:spPr>
          <a:xfrm>
            <a:off x="7677571" y="4662350"/>
            <a:ext cx="4434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ver agregado de mongodb, ver archivo: calculoGastosFlat.mongodb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81842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9ED497-6253-65D3-5626-56E3C3EF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30469" cy="4065006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2F8B464-EE74-3F94-5E6B-035DC3F65AC8}"/>
              </a:ext>
            </a:extLst>
          </p:cNvPr>
          <p:cNvCxnSpPr/>
          <p:nvPr/>
        </p:nvCxnSpPr>
        <p:spPr>
          <a:xfrm>
            <a:off x="8275899" y="3093696"/>
            <a:ext cx="1435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F55DFD-2A37-C628-AC1D-2A525F9BDD6F}"/>
              </a:ext>
            </a:extLst>
          </p:cNvPr>
          <p:cNvSpPr txBox="1"/>
          <p:nvPr/>
        </p:nvSpPr>
        <p:spPr>
          <a:xfrm>
            <a:off x="9711160" y="2909030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sidis_margen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9A18263F-E414-47BF-E691-287F3723B12D}"/>
              </a:ext>
            </a:extLst>
          </p:cNvPr>
          <p:cNvSpPr/>
          <p:nvPr/>
        </p:nvSpPr>
        <p:spPr>
          <a:xfrm>
            <a:off x="8290187" y="3206923"/>
            <a:ext cx="353751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85A5A6-041A-D743-7832-A336A1AC8090}"/>
              </a:ext>
            </a:extLst>
          </p:cNvPr>
          <p:cNvSpPr txBox="1"/>
          <p:nvPr/>
        </p:nvSpPr>
        <p:spPr>
          <a:xfrm>
            <a:off x="8758238" y="3244334"/>
            <a:ext cx="290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sidis_transaccionesOperativa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05F2807-B52A-472E-B989-5A5FE4B1D674}"/>
              </a:ext>
            </a:extLst>
          </p:cNvPr>
          <p:cNvSpPr txBox="1"/>
          <p:nvPr/>
        </p:nvSpPr>
        <p:spPr>
          <a:xfrm>
            <a:off x="9653579" y="2472697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sidis_activosId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075AAF4-3E5A-EC3D-399E-1D4BF7843BAA}"/>
              </a:ext>
            </a:extLst>
          </p:cNvPr>
          <p:cNvCxnSpPr>
            <a:cxnSpLocks/>
          </p:cNvCxnSpPr>
          <p:nvPr/>
        </p:nvCxnSpPr>
        <p:spPr>
          <a:xfrm flipV="1">
            <a:off x="8275899" y="2703166"/>
            <a:ext cx="14352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7E5EA44-9E98-B223-D2F1-9A0BC2A15662}"/>
              </a:ext>
            </a:extLst>
          </p:cNvPr>
          <p:cNvSpPr txBox="1"/>
          <p:nvPr/>
        </p:nvSpPr>
        <p:spPr>
          <a:xfrm>
            <a:off x="161916" y="4211010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sidis_activosId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6FC3E0-E6D4-692E-4293-847327E1AB80}"/>
              </a:ext>
            </a:extLst>
          </p:cNvPr>
          <p:cNvSpPr txBox="1"/>
          <p:nvPr/>
        </p:nvSpPr>
        <p:spPr>
          <a:xfrm>
            <a:off x="300037" y="4700588"/>
            <a:ext cx="305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Se sumariza el campo </a:t>
            </a:r>
            <a:r>
              <a:rPr lang="es-VE" b="1" dirty="0"/>
              <a:t>capindif </a:t>
            </a:r>
            <a:r>
              <a:rPr lang="es-VE" dirty="0"/>
              <a:t>ver agregado de mongodb, ver archivo: calculoVariacionIDI.mongodb</a:t>
            </a:r>
            <a:endParaRPr lang="es-VE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B56A3ED-E604-3DA4-AB0B-F4F813D2B56A}"/>
              </a:ext>
            </a:extLst>
          </p:cNvPr>
          <p:cNvSpPr txBox="1"/>
          <p:nvPr/>
        </p:nvSpPr>
        <p:spPr>
          <a:xfrm>
            <a:off x="3677072" y="4211010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sidis_margen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A360B33-27EA-0091-DD2F-3FA5B7C82971}"/>
              </a:ext>
            </a:extLst>
          </p:cNvPr>
          <p:cNvSpPr txBox="1"/>
          <p:nvPr/>
        </p:nvSpPr>
        <p:spPr>
          <a:xfrm>
            <a:off x="3677071" y="4663851"/>
            <a:ext cx="368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Se sumariza el campo </a:t>
            </a:r>
            <a:r>
              <a:rPr lang="es-VE" b="1" dirty="0"/>
              <a:t>mcl_intereses</a:t>
            </a:r>
          </a:p>
          <a:p>
            <a:r>
              <a:rPr lang="es-VE" b="1" dirty="0"/>
              <a:t> </a:t>
            </a:r>
            <a:r>
              <a:rPr lang="es-VE" dirty="0"/>
              <a:t>ver agregado de mongodb, ver archivo: calculoTasaInteres.mongodb</a:t>
            </a:r>
            <a:endParaRPr lang="es-VE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2869F3-744B-7AFD-039C-0D843F89A6B1}"/>
              </a:ext>
            </a:extLst>
          </p:cNvPr>
          <p:cNvSpPr txBox="1"/>
          <p:nvPr/>
        </p:nvSpPr>
        <p:spPr>
          <a:xfrm>
            <a:off x="7442761" y="4211010"/>
            <a:ext cx="443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sidis_transaccionesOperativa -&gt; Linea Credito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BCC35A-31C9-221B-ABDF-132EA617FEDE}"/>
              </a:ext>
            </a:extLst>
          </p:cNvPr>
          <p:cNvSpPr txBox="1"/>
          <p:nvPr/>
        </p:nvSpPr>
        <p:spPr>
          <a:xfrm>
            <a:off x="7677571" y="4662350"/>
            <a:ext cx="4434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ver agregado de mongodb, ver archivo: calculoLineaCredito.mongodb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283942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9ED497-6253-65D3-5626-56E3C3EF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30469" cy="4065006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2F8B464-EE74-3F94-5E6B-035DC3F65AC8}"/>
              </a:ext>
            </a:extLst>
          </p:cNvPr>
          <p:cNvCxnSpPr/>
          <p:nvPr/>
        </p:nvCxnSpPr>
        <p:spPr>
          <a:xfrm>
            <a:off x="8275899" y="3093696"/>
            <a:ext cx="1435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F55DFD-2A37-C628-AC1D-2A525F9BDD6F}"/>
              </a:ext>
            </a:extLst>
          </p:cNvPr>
          <p:cNvSpPr txBox="1"/>
          <p:nvPr/>
        </p:nvSpPr>
        <p:spPr>
          <a:xfrm>
            <a:off x="9711160" y="2909030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sidis_margen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9A18263F-E414-47BF-E691-287F3723B12D}"/>
              </a:ext>
            </a:extLst>
          </p:cNvPr>
          <p:cNvSpPr/>
          <p:nvPr/>
        </p:nvSpPr>
        <p:spPr>
          <a:xfrm>
            <a:off x="8290187" y="3206923"/>
            <a:ext cx="353751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85A5A6-041A-D743-7832-A336A1AC8090}"/>
              </a:ext>
            </a:extLst>
          </p:cNvPr>
          <p:cNvSpPr txBox="1"/>
          <p:nvPr/>
        </p:nvSpPr>
        <p:spPr>
          <a:xfrm>
            <a:off x="8758238" y="3244334"/>
            <a:ext cx="290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sidis_transaccionesOperativa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05F2807-B52A-472E-B989-5A5FE4B1D674}"/>
              </a:ext>
            </a:extLst>
          </p:cNvPr>
          <p:cNvSpPr txBox="1"/>
          <p:nvPr/>
        </p:nvSpPr>
        <p:spPr>
          <a:xfrm>
            <a:off x="9653579" y="2472697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sidis_activosId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075AAF4-3E5A-EC3D-399E-1D4BF7843BAA}"/>
              </a:ext>
            </a:extLst>
          </p:cNvPr>
          <p:cNvCxnSpPr>
            <a:cxnSpLocks/>
          </p:cNvCxnSpPr>
          <p:nvPr/>
        </p:nvCxnSpPr>
        <p:spPr>
          <a:xfrm flipV="1">
            <a:off x="8275899" y="2703166"/>
            <a:ext cx="14352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7E5EA44-9E98-B223-D2F1-9A0BC2A15662}"/>
              </a:ext>
            </a:extLst>
          </p:cNvPr>
          <p:cNvSpPr txBox="1"/>
          <p:nvPr/>
        </p:nvSpPr>
        <p:spPr>
          <a:xfrm>
            <a:off x="161916" y="4211010"/>
            <a:ext cx="174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“Promedio Mes”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6FC3E0-E6D4-692E-4293-847327E1AB80}"/>
              </a:ext>
            </a:extLst>
          </p:cNvPr>
          <p:cNvSpPr txBox="1"/>
          <p:nvPr/>
        </p:nvSpPr>
        <p:spPr>
          <a:xfrm>
            <a:off x="300037" y="4700588"/>
            <a:ext cx="3057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Es el promedio del total del indicador de los ultimos 7 meses, partiendo como ultimo mes el mas actual, ultimo mes corte + T-6meses</a:t>
            </a:r>
            <a:endParaRPr lang="es-VE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B56A3ED-E604-3DA4-AB0B-F4F813D2B56A}"/>
              </a:ext>
            </a:extLst>
          </p:cNvPr>
          <p:cNvSpPr txBox="1"/>
          <p:nvPr/>
        </p:nvSpPr>
        <p:spPr>
          <a:xfrm>
            <a:off x="3677072" y="4211010"/>
            <a:ext cx="32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”Monto Acumulado Ult 7 Meses”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A360B33-27EA-0091-DD2F-3FA5B7C82971}"/>
              </a:ext>
            </a:extLst>
          </p:cNvPr>
          <p:cNvSpPr txBox="1"/>
          <p:nvPr/>
        </p:nvSpPr>
        <p:spPr>
          <a:xfrm>
            <a:off x="3677071" y="4663851"/>
            <a:ext cx="3680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Es la suma acumulada del total del indicador de los ultimos 7 meses, partiendo como ultimo mes el mas actual, ultimo mes corte + T-6meses</a:t>
            </a:r>
            <a:endParaRPr lang="es-VE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2869F3-744B-7AFD-039C-0D843F89A6B1}"/>
              </a:ext>
            </a:extLst>
          </p:cNvPr>
          <p:cNvSpPr txBox="1"/>
          <p:nvPr/>
        </p:nvSpPr>
        <p:spPr>
          <a:xfrm>
            <a:off x="7442761" y="4211010"/>
            <a:ext cx="83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“Total”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BCC35A-31C9-221B-ABDF-132EA617FEDE}"/>
              </a:ext>
            </a:extLst>
          </p:cNvPr>
          <p:cNvSpPr txBox="1"/>
          <p:nvPr/>
        </p:nvSpPr>
        <p:spPr>
          <a:xfrm>
            <a:off x="7677571" y="4662350"/>
            <a:ext cx="4434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Es la suma del ”Promedio Mes” + “Monto Acumulado Ult 7 meses”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3767488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228</Words>
  <Application>Microsoft Macintosh PowerPoint</Application>
  <PresentationFormat>Panorámica</PresentationFormat>
  <Paragraphs>29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</cp:revision>
  <dcterms:created xsi:type="dcterms:W3CDTF">2023-06-16T19:37:33Z</dcterms:created>
  <dcterms:modified xsi:type="dcterms:W3CDTF">2023-06-16T20:27:57Z</dcterms:modified>
</cp:coreProperties>
</file>